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4" r:id="rId1"/>
    <p:sldMasterId id="2147483816" r:id="rId2"/>
    <p:sldMasterId id="2147483830" r:id="rId3"/>
  </p:sldMasterIdLst>
  <p:notesMasterIdLst>
    <p:notesMasterId r:id="rId19"/>
  </p:notesMasterIdLst>
  <p:sldIdLst>
    <p:sldId id="291" r:id="rId4"/>
    <p:sldId id="271" r:id="rId5"/>
    <p:sldId id="273" r:id="rId6"/>
    <p:sldId id="274" r:id="rId7"/>
    <p:sldId id="275" r:id="rId8"/>
    <p:sldId id="292" r:id="rId9"/>
    <p:sldId id="278" r:id="rId10"/>
    <p:sldId id="279" r:id="rId11"/>
    <p:sldId id="293" r:id="rId12"/>
    <p:sldId id="280" r:id="rId13"/>
    <p:sldId id="281" r:id="rId14"/>
    <p:sldId id="282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92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AFC8C72-2780-4B38-80F6-931EF358D482}" type="datetimeFigureOut">
              <a:rPr lang="ar-IQ" smtClean="0"/>
              <a:t>07/07/1438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E20539-7E66-45E0-8A92-2254C0FD7FE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366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/>
              <a:t>07/07/1438</a:t>
            </a:fld>
            <a:endParaRPr lang="ar-IQ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/>
              <a:t>‹#›</a:t>
            </a:fld>
            <a:endParaRPr lang="ar-IQ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/>
              <a:t>07/07/1438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/>
              <a:t>07/07/1438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E701"/>
                </a:buClr>
                <a:buSzPct val="80000"/>
                <a:buFont typeface="Wingdings" pitchFamily="2" charset="2"/>
                <a:buChar char="n"/>
              </a:pPr>
              <a:endParaRPr lang="ar-IQ" sz="3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E701"/>
                </a:buClr>
                <a:buSzPct val="80000"/>
                <a:buFont typeface="Wingdings" pitchFamily="2" charset="2"/>
                <a:buChar char="n"/>
              </a:pPr>
              <a:endParaRPr lang="ar-IQ" sz="3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6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155A62-FA25-484B-A72B-D80C968E5B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222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06863-9944-4F61-876C-F5BFD246D2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8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64EE7-0C91-4FCE-9DE9-0B041CDF2A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34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01F7E-412E-46A6-A353-D0F38194E81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01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E3809-D1E6-4249-B965-B6F7812E3A5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08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8E6C3-74FB-4C29-B0E7-D9602336333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33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3392A-99C6-4FE2-B66D-AD40195B385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28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C291C-D454-4A24-A761-435E213E53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5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/>
              <a:t>07/07/1438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DCBF3-61DE-4C9B-B45E-291AAB7621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67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3C5C-E189-41BB-BD8B-BB5C19CDF98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8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6518F-BB5F-4907-8EF9-9EC40B375DC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24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35A629A-EC42-4B66-A9B0-26E686BC25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59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6BF5CA4-72D1-40B2-BF1E-C5CA108C71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07/07/1438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17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07/07/1438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07/07/1438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02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07/07/1438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55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07/07/1438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5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/>
              <a:t>07/07/1438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07/07/1438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897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07/07/1438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56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07/07/1438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63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07/07/1438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919142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07/07/1438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75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07/07/1438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ar-IQ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5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/>
              <a:t>07/07/1438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/>
              <a:t>07/07/1438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/>
              <a:t>07/07/1438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/>
              <a:t>07/07/1438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/>
              <a:t>‹#›</a:t>
            </a:fld>
            <a:endParaRPr lang="ar-IQ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/>
              <a:t>07/07/1438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D9CB11-1A4C-475B-ADBB-27C9A6E51492}" type="datetimeFigureOut">
              <a:rPr lang="ar-IQ" smtClean="0"/>
              <a:t>07/07/1438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485406-0E50-42D1-8C0A-28305396C7C2}" type="slidenum">
              <a:rPr lang="ar-IQ" smtClean="0"/>
              <a:t>‹#›</a:t>
            </a:fld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l" rtl="0"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0"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0" fontAlgn="base">
              <a:spcAft>
                <a:spcPct val="0"/>
              </a:spcAft>
              <a:defRPr/>
            </a:pPr>
            <a:fld id="{37EB214A-A0E0-4868-AE3D-C38DACAF5ACD}" type="slidenum">
              <a:rPr lang="en-US" smtClean="0">
                <a:solidFill>
                  <a:srgbClr val="FFFFFF"/>
                </a:solidFill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E701"/>
                </a:buClr>
                <a:buSzPct val="80000"/>
                <a:buFont typeface="Wingdings" pitchFamily="2" charset="2"/>
                <a:buChar char="n"/>
              </a:pPr>
              <a:endParaRPr lang="ar-IQ" sz="3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E701"/>
                </a:buClr>
                <a:buSzPct val="80000"/>
                <a:buFont typeface="Wingdings" pitchFamily="2" charset="2"/>
                <a:buChar char="n"/>
              </a:pPr>
              <a:endParaRPr lang="ar-IQ" sz="3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l" rtl="0" fontAlgn="base"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rtl="0" fontAlgn="base"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rtl="0" fontAlgn="base">
              <a:spcAft>
                <a:spcPct val="0"/>
              </a:spcAft>
            </a:pPr>
            <a:fld id="{7DE3E533-95D1-4B79-AA90-B7ADDCBA07CC}" type="slidenum">
              <a:rPr lang="en-US" smtClean="0">
                <a:solidFill>
                  <a:srgbClr val="FFFFFF"/>
                </a:solidFill>
              </a:rPr>
              <a:pPr rtl="0" fontAlgn="base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767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l" rtl="0"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0" fontAlgn="base"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0" fontAlgn="base">
              <a:spcAft>
                <a:spcPct val="0"/>
              </a:spcAft>
              <a:defRPr/>
            </a:pPr>
            <a:fld id="{37EB214A-A0E0-4868-AE3D-C38DACAF5ACD}" type="slidenum">
              <a:rPr lang="en-US" smtClean="0">
                <a:solidFill>
                  <a:srgbClr val="FFFFFF"/>
                </a:solidFill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4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 b="1" i="1" dirty="0">
                <a:solidFill>
                  <a:prstClr val="black"/>
                </a:solidFill>
                <a:ea typeface="+mn-ea"/>
                <a:cs typeface="+mn-cs"/>
              </a:rPr>
              <a:t>Vibrio </a:t>
            </a:r>
            <a:r>
              <a:rPr lang="en-US" sz="3900" b="1" i="1" dirty="0" err="1">
                <a:solidFill>
                  <a:prstClr val="black"/>
                </a:solidFill>
                <a:ea typeface="+mn-ea"/>
                <a:cs typeface="+mn-cs"/>
              </a:rPr>
              <a:t>cholerae</a:t>
            </a:r>
            <a:r>
              <a:rPr lang="en-US" sz="39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3900" dirty="0">
                <a:solidFill>
                  <a:prstClr val="black"/>
                </a:solidFill>
                <a:ea typeface="+mn-ea"/>
                <a:cs typeface="+mn-cs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15616" y="1124744"/>
            <a:ext cx="7818072" cy="4800600"/>
          </a:xfrm>
        </p:spPr>
        <p:txBody>
          <a:bodyPr/>
          <a:lstStyle/>
          <a:p>
            <a:pPr algn="justLow"/>
            <a:r>
              <a:rPr lang="en-US" dirty="0" smtClean="0">
                <a:latin typeface="Times New Roman"/>
                <a:ea typeface="MinionPro-Regular"/>
              </a:rPr>
              <a:t>Vibrio is one of the </a:t>
            </a:r>
            <a:r>
              <a:rPr lang="en-US" dirty="0">
                <a:latin typeface="Times New Roman"/>
                <a:ea typeface="MinionPro-Regular"/>
              </a:rPr>
              <a:t>most common bacteria in surface waters worldwide. They are curved aerobic rods and are motile, </a:t>
            </a:r>
            <a:r>
              <a:rPr lang="en-US" dirty="0" smtClean="0">
                <a:latin typeface="Times New Roman"/>
                <a:ea typeface="MinionPro-Regular"/>
              </a:rPr>
              <a:t>by polar </a:t>
            </a:r>
            <a:r>
              <a:rPr lang="en-US" dirty="0">
                <a:latin typeface="Times New Roman"/>
                <a:ea typeface="MinionPro-Regular"/>
              </a:rPr>
              <a:t>flagellum</a:t>
            </a:r>
            <a:r>
              <a:rPr lang="en-US" dirty="0" smtClean="0">
                <a:latin typeface="Times New Roman"/>
                <a:ea typeface="MinionPro-Regular"/>
              </a:rPr>
              <a:t>.                                                       </a:t>
            </a:r>
            <a:endParaRPr lang="en-US" dirty="0" smtClean="0">
              <a:latin typeface="Times New Roman"/>
              <a:ea typeface="MinionPro-Regular"/>
            </a:endParaRPr>
          </a:p>
          <a:p>
            <a:pPr algn="justLow"/>
            <a:r>
              <a:rPr lang="en-US" i="1" dirty="0" smtClean="0">
                <a:latin typeface="Times New Roman"/>
                <a:ea typeface="Calibri"/>
              </a:rPr>
              <a:t>V </a:t>
            </a:r>
            <a:r>
              <a:rPr lang="en-US" i="1" dirty="0" err="1">
                <a:latin typeface="Times New Roman"/>
                <a:ea typeface="Calibri"/>
              </a:rPr>
              <a:t>cholerae</a:t>
            </a:r>
            <a:r>
              <a:rPr lang="en-US" i="1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MinionPro-Regular"/>
              </a:rPr>
              <a:t>serogroups</a:t>
            </a:r>
            <a:r>
              <a:rPr lang="en-US" dirty="0">
                <a:latin typeface="Times New Roman"/>
                <a:ea typeface="MinionPro-Regular"/>
              </a:rPr>
              <a:t> O1 and O139 cause cholera in humans, and other </a:t>
            </a:r>
            <a:r>
              <a:rPr lang="en-US" dirty="0" err="1">
                <a:latin typeface="Times New Roman"/>
                <a:ea typeface="MinionPro-Regular"/>
              </a:rPr>
              <a:t>vibrios</a:t>
            </a:r>
            <a:r>
              <a:rPr lang="en-US" dirty="0">
                <a:latin typeface="Times New Roman"/>
                <a:ea typeface="MinionPro-Regular"/>
              </a:rPr>
              <a:t> may cause skin and soft tissue infections, sepsis, </a:t>
            </a:r>
            <a:r>
              <a:rPr lang="ar-IQ" dirty="0" smtClean="0">
                <a:latin typeface="Times New Roman"/>
                <a:ea typeface="MinionPro-Regular"/>
              </a:rPr>
              <a:t> </a:t>
            </a:r>
            <a:r>
              <a:rPr lang="en-US" dirty="0" smtClean="0">
                <a:latin typeface="Times New Roman"/>
                <a:ea typeface="MinionPro-Regular"/>
              </a:rPr>
              <a:t>or </a:t>
            </a:r>
            <a:r>
              <a:rPr lang="en-US" dirty="0">
                <a:latin typeface="Times New Roman"/>
                <a:ea typeface="MinionPro-Regular"/>
              </a:rPr>
              <a:t>enteritis</a:t>
            </a:r>
            <a:r>
              <a:rPr lang="en-US" dirty="0" smtClean="0">
                <a:latin typeface="Times New Roman"/>
                <a:ea typeface="MinionPro-Regular"/>
              </a:rPr>
              <a:t>.                                                    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588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7060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Pathogenesis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3672" y="764704"/>
            <a:ext cx="8686800" cy="59766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l" rtl="0"/>
            <a:endParaRPr lang="en-US" i="1" dirty="0" smtClean="0">
              <a:solidFill>
                <a:schemeClr val="tx1"/>
              </a:solidFill>
            </a:endParaRPr>
          </a:p>
          <a:p>
            <a:pPr algn="justLow" rtl="0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Times New Roman"/>
                <a:ea typeface="MinionPro-Regular"/>
                <a:cs typeface="Arial"/>
              </a:rPr>
              <a:t>Under </a:t>
            </a:r>
            <a:r>
              <a:rPr lang="en-US" dirty="0" smtClean="0">
                <a:latin typeface="Times New Roman"/>
                <a:ea typeface="MinionPro-Regular"/>
                <a:cs typeface="Arial"/>
              </a:rPr>
              <a:t>normal conditions</a:t>
            </a:r>
            <a:r>
              <a:rPr lang="en-US" dirty="0">
                <a:latin typeface="Times New Roman"/>
                <a:ea typeface="MinionPro-Regular"/>
                <a:cs typeface="Arial"/>
              </a:rPr>
              <a:t>, </a:t>
            </a:r>
            <a:r>
              <a:rPr lang="en-US" i="1" dirty="0">
                <a:latin typeface="Times New Roman"/>
                <a:ea typeface="MinionPro-Regular"/>
                <a:cs typeface="Arial"/>
              </a:rPr>
              <a:t>V </a:t>
            </a:r>
            <a:r>
              <a:rPr lang="en-US" i="1" dirty="0" err="1">
                <a:latin typeface="Times New Roman"/>
                <a:ea typeface="MinionPro-Regular"/>
                <a:cs typeface="Arial"/>
              </a:rPr>
              <a:t>cholerae</a:t>
            </a:r>
            <a:r>
              <a:rPr lang="en-US" i="1" dirty="0">
                <a:latin typeface="Times New Roman"/>
                <a:ea typeface="MinionPro-Regular"/>
                <a:cs typeface="Arial"/>
              </a:rPr>
              <a:t> </a:t>
            </a:r>
            <a:r>
              <a:rPr lang="en-US" dirty="0">
                <a:latin typeface="Times New Roman"/>
                <a:ea typeface="MinionPro-Regular"/>
                <a:cs typeface="Arial"/>
              </a:rPr>
              <a:t>is pathogenic only for humans. </a:t>
            </a:r>
            <a:endParaRPr lang="en-US" dirty="0" smtClean="0">
              <a:latin typeface="Times New Roman"/>
              <a:ea typeface="MinionPro-Regular"/>
              <a:cs typeface="Arial"/>
            </a:endParaRPr>
          </a:p>
          <a:p>
            <a:pPr algn="justLow" rtl="0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MinionPro-Regular"/>
                <a:cs typeface="Arial"/>
              </a:rPr>
              <a:t>A </a:t>
            </a:r>
            <a:r>
              <a:rPr lang="en-US" dirty="0">
                <a:latin typeface="Times New Roman"/>
                <a:ea typeface="MinionPro-Regular"/>
                <a:cs typeface="Arial"/>
              </a:rPr>
              <a:t>person with normal gastric acidity may have to ingest as many as </a:t>
            </a:r>
            <a:r>
              <a:rPr lang="en-US" dirty="0"/>
              <a:t>10</a:t>
            </a:r>
            <a:r>
              <a:rPr lang="en-US" baseline="30000" dirty="0"/>
              <a:t>10</a:t>
            </a:r>
            <a:r>
              <a:rPr lang="en-US" dirty="0" smtClean="0">
                <a:latin typeface="Times New Roman"/>
                <a:ea typeface="MinionPro-Regular"/>
                <a:cs typeface="Arial"/>
              </a:rPr>
              <a:t> </a:t>
            </a:r>
            <a:r>
              <a:rPr lang="en-US" dirty="0">
                <a:latin typeface="Times New Roman"/>
                <a:ea typeface="MinionPro-Regular"/>
                <a:cs typeface="Arial"/>
              </a:rPr>
              <a:t>or more </a:t>
            </a:r>
            <a:r>
              <a:rPr lang="en-US" i="1" dirty="0">
                <a:latin typeface="Times New Roman"/>
                <a:ea typeface="MinionPro-Regular"/>
                <a:cs typeface="Arial"/>
              </a:rPr>
              <a:t>V </a:t>
            </a:r>
            <a:r>
              <a:rPr lang="en-US" i="1" dirty="0" err="1">
                <a:latin typeface="Times New Roman"/>
                <a:ea typeface="MinionPro-Regular"/>
                <a:cs typeface="Arial"/>
              </a:rPr>
              <a:t>cholerae</a:t>
            </a:r>
            <a:r>
              <a:rPr lang="en-US" i="1" dirty="0">
                <a:latin typeface="Times New Roman"/>
                <a:ea typeface="MinionPro-Regular"/>
                <a:cs typeface="Arial"/>
              </a:rPr>
              <a:t> </a:t>
            </a:r>
            <a:r>
              <a:rPr lang="en-US" dirty="0">
                <a:latin typeface="Times New Roman"/>
                <a:ea typeface="MinionPro-Regular"/>
                <a:cs typeface="Arial"/>
              </a:rPr>
              <a:t>to become infected when the </a:t>
            </a:r>
            <a:r>
              <a:rPr lang="en-US" b="1" dirty="0">
                <a:latin typeface="Times New Roman"/>
                <a:ea typeface="MinionPro-Regular"/>
                <a:cs typeface="Arial"/>
              </a:rPr>
              <a:t>vehicle is water </a:t>
            </a:r>
            <a:r>
              <a:rPr lang="en-US" dirty="0">
                <a:latin typeface="Times New Roman"/>
                <a:ea typeface="MinionPro-Regular"/>
                <a:cs typeface="Arial"/>
              </a:rPr>
              <a:t>because the organisms are susceptible to acid. When the vehicle is food, as </a:t>
            </a:r>
            <a:r>
              <a:rPr lang="en-US" dirty="0" smtClean="0">
                <a:latin typeface="Times New Roman"/>
                <a:ea typeface="MinionPro-Regular"/>
                <a:cs typeface="Arial"/>
              </a:rPr>
              <a:t>few as </a:t>
            </a:r>
            <a:r>
              <a:rPr lang="en-US" dirty="0"/>
              <a:t>10</a:t>
            </a:r>
            <a:r>
              <a:rPr lang="en-US" baseline="30000" dirty="0"/>
              <a:t>2</a:t>
            </a:r>
            <a:r>
              <a:rPr lang="en-US" dirty="0"/>
              <a:t>–10</a:t>
            </a:r>
            <a:r>
              <a:rPr lang="en-US" baseline="30000" dirty="0"/>
              <a:t>4</a:t>
            </a:r>
            <a:r>
              <a:rPr lang="en-US" dirty="0"/>
              <a:t> </a:t>
            </a:r>
            <a:r>
              <a:rPr lang="en-US" dirty="0" smtClean="0">
                <a:latin typeface="Times New Roman"/>
                <a:ea typeface="MinionPro-Regular"/>
                <a:cs typeface="Arial"/>
              </a:rPr>
              <a:t>organisms </a:t>
            </a:r>
            <a:r>
              <a:rPr lang="en-US" dirty="0">
                <a:latin typeface="Times New Roman"/>
                <a:ea typeface="MinionPro-Regular"/>
                <a:cs typeface="Arial"/>
              </a:rPr>
              <a:t>are necessary because of the buffering capacity of food. </a:t>
            </a:r>
            <a:endParaRPr lang="en-US" dirty="0" smtClean="0">
              <a:latin typeface="Times New Roman"/>
              <a:ea typeface="MinionPro-Regular"/>
              <a:cs typeface="Arial"/>
            </a:endParaRPr>
          </a:p>
          <a:p>
            <a:pPr algn="justLow" rtl="0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MinionPro-Regular"/>
                <a:cs typeface="Arial"/>
              </a:rPr>
              <a:t>Any </a:t>
            </a:r>
            <a:r>
              <a:rPr lang="en-US" dirty="0">
                <a:latin typeface="Times New Roman"/>
                <a:ea typeface="MinionPro-Regular"/>
                <a:cs typeface="Arial"/>
              </a:rPr>
              <a:t>medication or condition that </a:t>
            </a:r>
            <a:r>
              <a:rPr lang="en-US" b="1" dirty="0">
                <a:latin typeface="Times New Roman"/>
                <a:ea typeface="MinionPro-Regular"/>
                <a:cs typeface="Arial"/>
              </a:rPr>
              <a:t>decreases </a:t>
            </a:r>
            <a:r>
              <a:rPr lang="en-US" b="1" dirty="0" smtClean="0">
                <a:latin typeface="Times New Roman"/>
                <a:ea typeface="MinionPro-Regular"/>
                <a:cs typeface="Arial"/>
              </a:rPr>
              <a:t>gastric acidity </a:t>
            </a:r>
            <a:r>
              <a:rPr lang="en-US" dirty="0">
                <a:latin typeface="Times New Roman"/>
                <a:ea typeface="MinionPro-Regular"/>
                <a:cs typeface="Arial"/>
              </a:rPr>
              <a:t>makes a person more susceptible to infection with </a:t>
            </a:r>
            <a:r>
              <a:rPr lang="en-US" i="1" dirty="0">
                <a:latin typeface="Times New Roman"/>
                <a:ea typeface="MinionPro-Regular"/>
                <a:cs typeface="Arial"/>
              </a:rPr>
              <a:t>V </a:t>
            </a:r>
            <a:r>
              <a:rPr lang="en-US" i="1" dirty="0" err="1">
                <a:latin typeface="Times New Roman"/>
                <a:ea typeface="MinionPro-Regular"/>
                <a:cs typeface="Arial"/>
              </a:rPr>
              <a:t>cholerae</a:t>
            </a:r>
            <a:r>
              <a:rPr lang="en-US" dirty="0">
                <a:latin typeface="Times New Roman"/>
                <a:ea typeface="MinionPro-Regular"/>
                <a:cs typeface="Arial"/>
              </a:rPr>
              <a:t>. </a:t>
            </a:r>
            <a:endParaRPr lang="en-US" dirty="0" smtClean="0">
              <a:latin typeface="Times New Roman"/>
              <a:ea typeface="MinionPro-Regular"/>
              <a:cs typeface="Arial"/>
            </a:endParaRPr>
          </a:p>
          <a:p>
            <a:pPr algn="justLow" rtl="0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MinionPro-Regular"/>
                <a:cs typeface="Arial"/>
              </a:rPr>
              <a:t>Cholera </a:t>
            </a:r>
            <a:r>
              <a:rPr lang="en-US" dirty="0">
                <a:latin typeface="Times New Roman"/>
                <a:ea typeface="MinionPro-Regular"/>
                <a:cs typeface="Arial"/>
              </a:rPr>
              <a:t>is </a:t>
            </a:r>
            <a:r>
              <a:rPr lang="en-US" b="1" dirty="0">
                <a:latin typeface="Times New Roman"/>
                <a:ea typeface="MinionPro-Regular"/>
                <a:cs typeface="Arial"/>
              </a:rPr>
              <a:t>not an invasive infection</a:t>
            </a:r>
            <a:r>
              <a:rPr lang="en-US" dirty="0">
                <a:latin typeface="Times New Roman"/>
                <a:ea typeface="MinionPro-Regular"/>
                <a:cs typeface="Arial"/>
              </a:rPr>
              <a:t>. The organisms do not reach the bloodstream but remain within the intestinal tract. </a:t>
            </a:r>
            <a:endParaRPr lang="en-US" dirty="0" smtClean="0">
              <a:latin typeface="Times New Roman"/>
              <a:ea typeface="MinionPro-Regular"/>
              <a:cs typeface="Arial"/>
            </a:endParaRPr>
          </a:p>
          <a:p>
            <a:pPr algn="justLow" rtl="0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MinionPro-Regular"/>
                <a:cs typeface="Arial"/>
              </a:rPr>
              <a:t>Virulent </a:t>
            </a:r>
            <a:r>
              <a:rPr lang="en-US" i="1" dirty="0">
                <a:latin typeface="Times New Roman"/>
                <a:ea typeface="MinionPro-Regular"/>
                <a:cs typeface="Arial"/>
              </a:rPr>
              <a:t>V </a:t>
            </a:r>
            <a:r>
              <a:rPr lang="en-US" i="1" dirty="0" err="1">
                <a:latin typeface="Times New Roman"/>
                <a:ea typeface="MinionPro-Regular"/>
                <a:cs typeface="Arial"/>
              </a:rPr>
              <a:t>cholerae</a:t>
            </a:r>
            <a:r>
              <a:rPr lang="en-US" i="1" dirty="0">
                <a:latin typeface="Times New Roman"/>
                <a:ea typeface="MinionPro-Regular"/>
                <a:cs typeface="Arial"/>
              </a:rPr>
              <a:t> </a:t>
            </a:r>
            <a:r>
              <a:rPr lang="en-US" dirty="0">
                <a:latin typeface="Times New Roman"/>
                <a:ea typeface="MinionPro-Regular"/>
                <a:cs typeface="Arial"/>
              </a:rPr>
              <a:t>organisms attach to the microvilli of the brush border of epithelial cells. There they multiply and liberate </a:t>
            </a:r>
            <a:r>
              <a:rPr lang="en-US" b="1" dirty="0">
                <a:latin typeface="Times New Roman"/>
                <a:ea typeface="MinionPro-Regular"/>
                <a:cs typeface="Arial"/>
              </a:rPr>
              <a:t>cholera toxin </a:t>
            </a:r>
            <a:r>
              <a:rPr lang="en-US" dirty="0">
                <a:latin typeface="Times New Roman"/>
                <a:ea typeface="MinionPro-Regular"/>
                <a:cs typeface="Arial"/>
              </a:rPr>
              <a:t>and perhaps </a:t>
            </a:r>
            <a:r>
              <a:rPr lang="en-US" b="1" dirty="0" err="1">
                <a:latin typeface="Times New Roman"/>
                <a:ea typeface="MinionPro-Regular"/>
                <a:cs typeface="Arial"/>
              </a:rPr>
              <a:t>mucinases</a:t>
            </a:r>
            <a:r>
              <a:rPr lang="en-US" dirty="0">
                <a:latin typeface="Times New Roman"/>
                <a:ea typeface="MinionPro-Regular"/>
                <a:cs typeface="Arial"/>
              </a:rPr>
              <a:t> and </a:t>
            </a:r>
            <a:r>
              <a:rPr lang="en-US" b="1" dirty="0">
                <a:latin typeface="Times New Roman"/>
                <a:ea typeface="MinionPro-Regular"/>
                <a:cs typeface="Arial"/>
              </a:rPr>
              <a:t>endotoxin</a:t>
            </a:r>
            <a:r>
              <a:rPr lang="en-US" dirty="0">
                <a:latin typeface="Times New Roman"/>
                <a:ea typeface="MinionPro-Regular"/>
                <a:cs typeface="Arial"/>
              </a:rPr>
              <a:t>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endParaRPr lang="ar-IQ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8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Clinical Findings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1-About </a:t>
            </a:r>
            <a:r>
              <a:rPr lang="en-US" dirty="0">
                <a:latin typeface="Times New Roman" pitchFamily="18" charset="0"/>
                <a:ea typeface="MinionPro-Regular"/>
                <a:cs typeface="Times New Roman" pitchFamily="18" charset="0"/>
              </a:rPr>
              <a:t>50% of infections with classic </a:t>
            </a:r>
            <a:r>
              <a:rPr lang="en-US" i="1" dirty="0">
                <a:latin typeface="Times New Roman" pitchFamily="18" charset="0"/>
                <a:ea typeface="MinionPro-Regular"/>
                <a:cs typeface="Times New Roman" pitchFamily="18" charset="0"/>
              </a:rPr>
              <a:t>V </a:t>
            </a:r>
            <a:r>
              <a:rPr lang="en-US" i="1" dirty="0" err="1">
                <a:latin typeface="Times New Roman" pitchFamily="18" charset="0"/>
                <a:ea typeface="MinionPro-Regular"/>
                <a:cs typeface="Times New Roman" pitchFamily="18" charset="0"/>
              </a:rPr>
              <a:t>cholerae</a:t>
            </a:r>
            <a:r>
              <a:rPr lang="en-US" i="1" dirty="0">
                <a:latin typeface="Times New Roman" pitchFamily="18" charset="0"/>
                <a:ea typeface="MinionPro-Regular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MinionPro-Regular"/>
                <a:cs typeface="Times New Roman" pitchFamily="18" charset="0"/>
              </a:rPr>
              <a:t>and</a:t>
            </a:r>
            <a:r>
              <a:rPr lang="en-US" i="1" dirty="0" smtClean="0">
                <a:latin typeface="Times New Roman" pitchFamily="18" charset="0"/>
                <a:ea typeface="MinionPro-Regular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75% of infections with the El Tor biotype </a:t>
            </a:r>
            <a:r>
              <a:rPr lang="en-US" dirty="0">
                <a:latin typeface="Times New Roman" pitchFamily="18" charset="0"/>
                <a:ea typeface="MinionPro-Regular"/>
                <a:cs typeface="Times New Roman" pitchFamily="18" charset="0"/>
              </a:rPr>
              <a:t>are </a:t>
            </a:r>
            <a:r>
              <a:rPr lang="en-US" dirty="0" smtClean="0">
                <a:latin typeface="Times New Roman" pitchFamily="18" charset="0"/>
                <a:ea typeface="MinionPro-Regular"/>
                <a:cs typeface="Times New Roman" pitchFamily="18" charset="0"/>
              </a:rPr>
              <a:t>asymptomatic.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incubation period is 1–4 days for persons who develop symptoms, depending largely upon the size of the inoculum ingested.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2-There is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onset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nausea and vomiting and profuse diarrhea with abdominal cramps.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3-Stools, which resemble "rice water,“ contain mucus, epithelial cells, and large numbers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vibrios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4-There is rapid loss of fluid and electrolytes, which leads to profound dehydration, circulatory collapse,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anuria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5-The mortality rate without treatment is between 25% and 50%. </a:t>
            </a:r>
          </a:p>
          <a:p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Patient suffer from </a:t>
            </a:r>
            <a:r>
              <a:rPr lang="en-US" dirty="0" err="1" smtClean="0"/>
              <a:t>chlorea</a:t>
            </a:r>
            <a:r>
              <a:rPr lang="en-US" dirty="0" smtClean="0"/>
              <a:t>, severe dehydration</a:t>
            </a:r>
            <a:endParaRPr lang="ar-IQ" dirty="0"/>
          </a:p>
        </p:txBody>
      </p:sp>
      <p:pic>
        <p:nvPicPr>
          <p:cNvPr id="4" name="عنصر نائب للمحتوى 3" descr="Male-child-w-choler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464" y="1428736"/>
            <a:ext cx="6813560" cy="4071966"/>
          </a:xfrm>
        </p:spPr>
      </p:pic>
    </p:spTree>
    <p:extLst>
      <p:ext uri="{BB962C8B-B14F-4D97-AF65-F5344CB8AC3E}">
        <p14:creationId xmlns:p14="http://schemas.microsoft.com/office/powerpoint/2010/main" val="399197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Diagnostic Laboratory Tests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b="1" dirty="0" smtClean="0"/>
              <a:t>1-Specimens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Specimens for culture consist of mucus of stools.</a:t>
            </a:r>
          </a:p>
          <a:p>
            <a:pPr algn="l" rtl="0">
              <a:buNone/>
            </a:pPr>
            <a:r>
              <a:rPr lang="en-US" b="1" dirty="0"/>
              <a:t>2</a:t>
            </a:r>
            <a:r>
              <a:rPr lang="en-US" b="1" dirty="0" smtClean="0"/>
              <a:t>-Culture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Growth is rapid in peptone agar, on blood agar with a pH near 9.0, or on TCBS agar, and typical colonies can be picked in 18 hours. </a:t>
            </a:r>
          </a:p>
          <a:p>
            <a:pPr algn="l" rtl="0">
              <a:buNone/>
            </a:pPr>
            <a:r>
              <a:rPr lang="en-US" b="1" dirty="0" smtClean="0"/>
              <a:t>3-Specific Tests</a:t>
            </a:r>
            <a:endParaRPr lang="en-US" dirty="0" smtClean="0"/>
          </a:p>
          <a:p>
            <a:pPr algn="l" rtl="0">
              <a:buNone/>
            </a:pPr>
            <a:r>
              <a:rPr lang="en-US" i="1" dirty="0" smtClean="0"/>
              <a:t>V. </a:t>
            </a:r>
            <a:r>
              <a:rPr lang="en-US" i="1" dirty="0" err="1" smtClean="0"/>
              <a:t>cholerae</a:t>
            </a:r>
            <a:r>
              <a:rPr lang="en-US" dirty="0" smtClean="0"/>
              <a:t> organisms are further identified by </a:t>
            </a:r>
          </a:p>
          <a:p>
            <a:pPr algn="l" rtl="0">
              <a:buNone/>
            </a:pPr>
            <a:r>
              <a:rPr lang="en-US" b="1" dirty="0" smtClean="0"/>
              <a:t>slide agglutination </a:t>
            </a:r>
            <a:r>
              <a:rPr lang="en-US" dirty="0" smtClean="0"/>
              <a:t>tests using anti-O group 1 and group O139 antisera and </a:t>
            </a:r>
          </a:p>
          <a:p>
            <a:pPr algn="l" rtl="0">
              <a:buNone/>
            </a:pPr>
            <a:r>
              <a:rPr lang="en-US" dirty="0" smtClean="0"/>
              <a:t>by </a:t>
            </a:r>
            <a:r>
              <a:rPr lang="en-US" b="1" dirty="0" smtClean="0"/>
              <a:t>biochemical reaction </a:t>
            </a:r>
            <a:r>
              <a:rPr lang="en-US" dirty="0" smtClean="0"/>
              <a:t>patterns.</a:t>
            </a:r>
          </a:p>
          <a:p>
            <a:pPr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293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7060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Treatment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75309"/>
            <a:ext cx="8507288" cy="56220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dirty="0" smtClean="0"/>
              <a:t>1-The most important part of therapy consists of water and electrolyte replacement to correct the severe dehydration and salt depletion.</a:t>
            </a:r>
          </a:p>
          <a:p>
            <a:pPr algn="l">
              <a:buNone/>
            </a:pPr>
            <a:r>
              <a:rPr lang="en-US" dirty="0" smtClean="0"/>
              <a:t>2- Many antimicrobial agents are effective against </a:t>
            </a:r>
            <a:r>
              <a:rPr lang="en-US" i="1" dirty="0" smtClean="0"/>
              <a:t>V. </a:t>
            </a:r>
            <a:r>
              <a:rPr lang="en-US" i="1" dirty="0" err="1" smtClean="0"/>
              <a:t>cholerae</a:t>
            </a:r>
            <a:r>
              <a:rPr lang="en-US" dirty="0" smtClean="0"/>
              <a:t>. Oral tetracycline tends to reduce stool output in cholera and shortens the period of excretion of </a:t>
            </a:r>
            <a:r>
              <a:rPr lang="en-US" dirty="0" err="1" smtClean="0"/>
              <a:t>vibrios</a:t>
            </a:r>
            <a:r>
              <a:rPr lang="en-US" dirty="0" smtClean="0"/>
              <a:t>. </a:t>
            </a:r>
          </a:p>
          <a:p>
            <a:pPr algn="l">
              <a:buNone/>
            </a:pPr>
            <a:r>
              <a:rPr lang="en-US" dirty="0" smtClean="0">
                <a:latin typeface="Times New Roman"/>
                <a:ea typeface="MinionPro-Regular"/>
              </a:rPr>
              <a:t>3-In </a:t>
            </a:r>
            <a:r>
              <a:rPr lang="en-US" dirty="0">
                <a:latin typeface="Times New Roman"/>
                <a:ea typeface="MinionPro-Regular"/>
              </a:rPr>
              <a:t>some endemic areas, tetracycline resistance of </a:t>
            </a:r>
            <a:r>
              <a:rPr lang="en-US" i="1" dirty="0">
                <a:latin typeface="Times New Roman"/>
                <a:ea typeface="MinionPro-Regular"/>
              </a:rPr>
              <a:t>V </a:t>
            </a:r>
            <a:r>
              <a:rPr lang="en-US" i="1" dirty="0" err="1">
                <a:latin typeface="Times New Roman"/>
                <a:ea typeface="MinionPro-Regular"/>
              </a:rPr>
              <a:t>cholerae</a:t>
            </a:r>
            <a:r>
              <a:rPr lang="en-US" i="1" dirty="0">
                <a:latin typeface="Times New Roman"/>
                <a:ea typeface="MinionPro-Regular"/>
              </a:rPr>
              <a:t> </a:t>
            </a:r>
            <a:r>
              <a:rPr lang="en-US" dirty="0">
                <a:latin typeface="Times New Roman"/>
                <a:ea typeface="MinionPro-Regular"/>
              </a:rPr>
              <a:t>has emerged; the genes are carried by transmissible plasmids. </a:t>
            </a:r>
            <a:endParaRPr lang="en-US" dirty="0" smtClean="0">
              <a:latin typeface="Times New Roman"/>
              <a:ea typeface="MinionPro-Regular"/>
            </a:endParaRPr>
          </a:p>
          <a:p>
            <a:pPr algn="l">
              <a:buNone/>
            </a:pPr>
            <a:r>
              <a:rPr lang="en-US" dirty="0" smtClean="0">
                <a:latin typeface="Times New Roman"/>
                <a:ea typeface="MinionPro-Regular"/>
              </a:rPr>
              <a:t>4-In </a:t>
            </a:r>
            <a:r>
              <a:rPr lang="en-US" dirty="0">
                <a:latin typeface="Times New Roman"/>
                <a:ea typeface="MinionPro-Regular"/>
              </a:rPr>
              <a:t>children and pregnant women, alternatives to the </a:t>
            </a:r>
            <a:r>
              <a:rPr lang="en-US" dirty="0" err="1" smtClean="0">
                <a:latin typeface="Times New Roman"/>
                <a:ea typeface="MinionPro-Regular"/>
              </a:rPr>
              <a:t>tetracyclines</a:t>
            </a:r>
            <a:r>
              <a:rPr lang="en-US" dirty="0" smtClean="0">
                <a:latin typeface="Times New Roman"/>
                <a:ea typeface="MinionPro-Regular"/>
              </a:rPr>
              <a:t> </a:t>
            </a:r>
            <a:r>
              <a:rPr lang="en-US" dirty="0">
                <a:latin typeface="Times New Roman"/>
                <a:ea typeface="MinionPro-Regular"/>
              </a:rPr>
              <a:t>include </a:t>
            </a:r>
            <a:r>
              <a:rPr lang="en-US" dirty="0" smtClean="0">
                <a:latin typeface="Times New Roman"/>
                <a:ea typeface="MinionPro-Regular"/>
              </a:rPr>
              <a:t>erythromycin.</a:t>
            </a:r>
            <a:endParaRPr lang="en-US" dirty="0" smtClean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9977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Divisions of V. Cholera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en-US" sz="2800" dirty="0"/>
              <a:t>Biotype (</a:t>
            </a:r>
            <a:r>
              <a:rPr lang="en-US" sz="2800" dirty="0" err="1"/>
              <a:t>biovar</a:t>
            </a:r>
            <a:r>
              <a:rPr lang="en-US" sz="2800" dirty="0"/>
              <a:t>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800" dirty="0"/>
              <a:t>		</a:t>
            </a:r>
            <a:r>
              <a:rPr lang="en-US" sz="2400" dirty="0"/>
              <a:t>different strains of the same bacterial species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 dirty="0"/>
              <a:t>		distinguished by a group of phenotypic or 	genetic traits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en-US" sz="2800" dirty="0" err="1"/>
              <a:t>Serogroup</a:t>
            </a:r>
            <a:endParaRPr lang="en-US" sz="2800" dirty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dirty="0"/>
              <a:t>		</a:t>
            </a:r>
            <a:r>
              <a:rPr lang="en-US" sz="2400" dirty="0"/>
              <a:t>bacteria of the same species with different antigenic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 dirty="0"/>
              <a:t>		determinants  on the cell surface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sz="2400" i="1" dirty="0"/>
              <a:t>V. Cholera</a:t>
            </a:r>
            <a:r>
              <a:rPr lang="en-US" sz="2400" dirty="0"/>
              <a:t> has more than </a:t>
            </a:r>
            <a:r>
              <a:rPr lang="en-US" sz="2400" dirty="0" smtClean="0"/>
              <a:t>206 different </a:t>
            </a:r>
            <a:r>
              <a:rPr lang="en-US" sz="2400" dirty="0" err="1"/>
              <a:t>serogroups</a:t>
            </a:r>
            <a:r>
              <a:rPr lang="en-US" sz="2400" dirty="0"/>
              <a:t>, only two of which cause epidemic disease</a:t>
            </a:r>
            <a:endParaRPr lang="en-US" sz="2400" i="1" dirty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2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357298"/>
            <a:ext cx="86868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b="1" dirty="0" smtClean="0"/>
              <a:t>Typical Organisms:</a:t>
            </a:r>
          </a:p>
          <a:p>
            <a:pPr algn="l" rtl="0"/>
            <a:r>
              <a:rPr lang="en-US" dirty="0" smtClean="0"/>
              <a:t>In first isolation, </a:t>
            </a:r>
            <a:r>
              <a:rPr lang="en-US" i="1" dirty="0" smtClean="0"/>
              <a:t>V. </a:t>
            </a:r>
            <a:r>
              <a:rPr lang="en-US" i="1" dirty="0" err="1" smtClean="0"/>
              <a:t>cholerae</a:t>
            </a:r>
            <a:r>
              <a:rPr lang="en-US" dirty="0" smtClean="0"/>
              <a:t> is a </a:t>
            </a:r>
            <a:r>
              <a:rPr lang="en-US" b="1" dirty="0" smtClean="0"/>
              <a:t>comma-shaped</a:t>
            </a:r>
            <a:r>
              <a:rPr lang="en-US" dirty="0" smtClean="0"/>
              <a:t>, curved rod. </a:t>
            </a:r>
          </a:p>
          <a:p>
            <a:pPr algn="l" rtl="0"/>
            <a:r>
              <a:rPr lang="en-US" dirty="0" smtClean="0"/>
              <a:t>It is actively motile by means of a </a:t>
            </a:r>
            <a:r>
              <a:rPr lang="en-US" b="1" dirty="0" smtClean="0"/>
              <a:t>polar</a:t>
            </a:r>
            <a:r>
              <a:rPr lang="en-US" dirty="0" smtClean="0"/>
              <a:t> flagellum. </a:t>
            </a:r>
          </a:p>
          <a:p>
            <a:pPr algn="l" rtl="0"/>
            <a:r>
              <a:rPr lang="en-US" dirty="0" smtClean="0"/>
              <a:t>On prolonged cultivation, </a:t>
            </a:r>
            <a:r>
              <a:rPr lang="en-US" dirty="0" err="1" smtClean="0"/>
              <a:t>Vibrios</a:t>
            </a:r>
            <a:r>
              <a:rPr lang="en-US" dirty="0" smtClean="0"/>
              <a:t> may become straight rods that resemble the G- enteric bacteria.</a:t>
            </a:r>
          </a:p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3357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dirty="0" err="1" smtClean="0"/>
              <a:t>Vibrio</a:t>
            </a:r>
            <a:r>
              <a:rPr lang="en-US" dirty="0" smtClean="0"/>
              <a:t> </a:t>
            </a:r>
            <a:r>
              <a:rPr lang="en-US" dirty="0" err="1" smtClean="0"/>
              <a:t>cholerae</a:t>
            </a:r>
            <a:r>
              <a:rPr lang="en-US" dirty="0" smtClean="0"/>
              <a:t>, motile by polar flagellum</a:t>
            </a:r>
            <a:endParaRPr lang="ar-IQ" dirty="0"/>
          </a:p>
        </p:txBody>
      </p:sp>
      <p:pic>
        <p:nvPicPr>
          <p:cNvPr id="3074" name="Picture 2" descr="C:\Users\dr.Haider\Pictures\Vibrio_cholerae_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000924" cy="3770229"/>
          </a:xfrm>
          <a:prstGeom prst="rect">
            <a:avLst/>
          </a:prstGeom>
          <a:noFill/>
        </p:spPr>
      </p:pic>
      <p:cxnSp>
        <p:nvCxnSpPr>
          <p:cNvPr id="6" name="رابط كسهم مستقيم 5"/>
          <p:cNvCxnSpPr/>
          <p:nvPr/>
        </p:nvCxnSpPr>
        <p:spPr>
          <a:xfrm flipV="1">
            <a:off x="3071802" y="1500174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6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Culture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686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/>
            <a:r>
              <a:rPr lang="en-US" i="1" dirty="0" smtClean="0"/>
              <a:t>V </a:t>
            </a:r>
            <a:r>
              <a:rPr lang="en-US" i="1" dirty="0" err="1" smtClean="0"/>
              <a:t>cholerae</a:t>
            </a:r>
            <a:r>
              <a:rPr lang="en-US" dirty="0" smtClean="0"/>
              <a:t> grow well at 37 °C on many kinds of media, including defined media containing mineral salts and asparagines as sources of carbon and nitrogen. </a:t>
            </a:r>
          </a:p>
          <a:p>
            <a:pPr algn="l" rtl="0"/>
            <a:r>
              <a:rPr lang="en-US" i="1" dirty="0" smtClean="0"/>
              <a:t>V </a:t>
            </a:r>
            <a:r>
              <a:rPr lang="en-US" i="1" dirty="0" err="1" smtClean="0"/>
              <a:t>cholerae</a:t>
            </a:r>
            <a:r>
              <a:rPr lang="en-US" dirty="0" smtClean="0"/>
              <a:t> grows well on </a:t>
            </a:r>
            <a:r>
              <a:rPr lang="en-US" b="1" dirty="0" smtClean="0"/>
              <a:t>thiosulfate-citrate-bile-sucrose (TCBS)</a:t>
            </a:r>
            <a:r>
              <a:rPr lang="en-US" dirty="0" smtClean="0"/>
              <a:t> agar and alkaline peptone water                    </a:t>
            </a:r>
            <a:r>
              <a:rPr lang="en-US" b="1" dirty="0" smtClean="0"/>
              <a:t>yellow</a:t>
            </a:r>
            <a:r>
              <a:rPr lang="en-US" dirty="0" smtClean="0"/>
              <a:t> colonies against the </a:t>
            </a:r>
            <a:r>
              <a:rPr lang="en-US" b="1" dirty="0" smtClean="0"/>
              <a:t>dark-green</a:t>
            </a:r>
            <a:r>
              <a:rPr lang="en-US" dirty="0" smtClean="0"/>
              <a:t> background of the agar. </a:t>
            </a:r>
          </a:p>
          <a:p>
            <a:pPr algn="l" rtl="0"/>
            <a:r>
              <a:rPr lang="en-US" dirty="0" err="1" smtClean="0"/>
              <a:t>Vibrios</a:t>
            </a:r>
            <a:r>
              <a:rPr lang="en-US" dirty="0" smtClean="0"/>
              <a:t> are </a:t>
            </a:r>
            <a:r>
              <a:rPr lang="en-US" b="1" dirty="0" smtClean="0"/>
              <a:t>oxidase +</a:t>
            </a:r>
            <a:r>
              <a:rPr lang="en-US" dirty="0" smtClean="0"/>
              <a:t> , which differentiates them from enteric G-bacteria.</a:t>
            </a:r>
          </a:p>
          <a:p>
            <a:pPr algn="l" rtl="0"/>
            <a:r>
              <a:rPr lang="en-US" dirty="0" smtClean="0"/>
              <a:t>,</a:t>
            </a:r>
            <a:r>
              <a:rPr lang="en-US" dirty="0" err="1" smtClean="0"/>
              <a:t>vibrios</a:t>
            </a:r>
            <a:r>
              <a:rPr lang="en-US" dirty="0" smtClean="0"/>
              <a:t> grow at a </a:t>
            </a:r>
            <a:r>
              <a:rPr lang="en-US" b="1" dirty="0" smtClean="0"/>
              <a:t>very high pH (8.5–9.5) </a:t>
            </a:r>
            <a:r>
              <a:rPr lang="en-US" dirty="0" smtClean="0"/>
              <a:t>and are killed by acid.</a:t>
            </a:r>
            <a:endParaRPr lang="ar-IQ" dirty="0"/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2411760" y="3933056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Vibrio</a:t>
            </a:r>
            <a:r>
              <a:rPr lang="en-US" dirty="0" smtClean="0"/>
              <a:t> </a:t>
            </a:r>
            <a:r>
              <a:rPr lang="en-US" dirty="0" err="1" smtClean="0"/>
              <a:t>cholerae</a:t>
            </a:r>
            <a:r>
              <a:rPr lang="en-US" dirty="0" smtClean="0"/>
              <a:t> on TCBS</a:t>
            </a:r>
            <a:endParaRPr lang="ar-IQ" dirty="0"/>
          </a:p>
        </p:txBody>
      </p:sp>
      <p:pic>
        <p:nvPicPr>
          <p:cNvPr id="4" name="عنصر نائب للمحتوى 3" descr="vibrio-in-petri-dish on tcb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556792"/>
            <a:ext cx="4032448" cy="3405994"/>
          </a:xfrm>
        </p:spPr>
      </p:pic>
      <p:pic>
        <p:nvPicPr>
          <p:cNvPr id="5" name="عنصر نائب للمحتوى 3" descr="vibrio_cholerae_on_tcbs_ag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4864"/>
            <a:ext cx="4289700" cy="41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12536" y="1868760"/>
            <a:ext cx="8335928" cy="4800600"/>
          </a:xfrm>
        </p:spPr>
        <p:txBody>
          <a:bodyPr>
            <a:normAutofit fontScale="85000" lnSpcReduction="20000"/>
          </a:bodyPr>
          <a:lstStyle/>
          <a:p>
            <a:pPr algn="justLow" rtl="0">
              <a:lnSpc>
                <a:spcPct val="150000"/>
              </a:lnSpc>
              <a:spcAft>
                <a:spcPts val="0"/>
              </a:spcAft>
            </a:pPr>
            <a:r>
              <a:rPr lang="en-US" i="1" dirty="0">
                <a:latin typeface="Times New Roman"/>
                <a:ea typeface="Calibri"/>
                <a:cs typeface="Arial"/>
              </a:rPr>
              <a:t>V </a:t>
            </a:r>
            <a:r>
              <a:rPr lang="en-US" i="1" dirty="0" err="1">
                <a:latin typeface="Times New Roman"/>
                <a:ea typeface="Calibri"/>
                <a:cs typeface="Arial"/>
              </a:rPr>
              <a:t>cholerae</a:t>
            </a:r>
            <a:r>
              <a:rPr lang="en-US" i="1" dirty="0">
                <a:latin typeface="Times New Roman"/>
                <a:ea typeface="Calibri"/>
                <a:cs typeface="Arial"/>
              </a:rPr>
              <a:t> </a:t>
            </a:r>
            <a:r>
              <a:rPr lang="en-US" dirty="0" smtClean="0">
                <a:latin typeface="Times New Roman"/>
                <a:ea typeface="MinionPro-Regular"/>
                <a:cs typeface="Arial"/>
              </a:rPr>
              <a:t>ferments </a:t>
            </a:r>
            <a:r>
              <a:rPr lang="en-US" dirty="0">
                <a:latin typeface="Times New Roman"/>
                <a:ea typeface="MinionPro-Regular"/>
                <a:cs typeface="Arial"/>
              </a:rPr>
              <a:t>sucrose and mannose but not arabinose. </a:t>
            </a:r>
            <a:endParaRPr lang="en-US" dirty="0" smtClean="0">
              <a:latin typeface="Times New Roman"/>
              <a:ea typeface="MinionPro-Regular"/>
              <a:cs typeface="Arial"/>
            </a:endParaRPr>
          </a:p>
          <a:p>
            <a:pPr algn="justLow" rtl="0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MinionPro-Regular"/>
                <a:cs typeface="Arial"/>
              </a:rPr>
              <a:t>A </a:t>
            </a:r>
            <a:r>
              <a:rPr lang="en-US" b="1" dirty="0">
                <a:latin typeface="Times New Roman"/>
                <a:ea typeface="MinionPro-Regular"/>
                <a:cs typeface="Arial"/>
              </a:rPr>
              <a:t>positive oxidase </a:t>
            </a:r>
            <a:r>
              <a:rPr lang="en-US" dirty="0">
                <a:latin typeface="Times New Roman"/>
                <a:ea typeface="MinionPro-Regular"/>
                <a:cs typeface="Arial"/>
              </a:rPr>
              <a:t>test result is a key step in the </a:t>
            </a:r>
            <a:r>
              <a:rPr lang="en-US" dirty="0" smtClean="0">
                <a:latin typeface="Times New Roman"/>
                <a:ea typeface="MinionPro-Regular"/>
                <a:cs typeface="Arial"/>
              </a:rPr>
              <a:t>identification </a:t>
            </a:r>
            <a:r>
              <a:rPr lang="en-US" dirty="0">
                <a:latin typeface="Times New Roman"/>
                <a:ea typeface="MinionPro-Regular"/>
                <a:cs typeface="Arial"/>
              </a:rPr>
              <a:t>of </a:t>
            </a:r>
            <a:r>
              <a:rPr lang="en-US" i="1" dirty="0">
                <a:latin typeface="Times New Roman"/>
                <a:ea typeface="Calibri"/>
                <a:cs typeface="Arial"/>
              </a:rPr>
              <a:t>V </a:t>
            </a:r>
            <a:r>
              <a:rPr lang="en-US" i="1" dirty="0" err="1">
                <a:latin typeface="Times New Roman"/>
                <a:ea typeface="Calibri"/>
                <a:cs typeface="Arial"/>
              </a:rPr>
              <a:t>cholerae</a:t>
            </a:r>
            <a:r>
              <a:rPr lang="en-US" i="1" dirty="0">
                <a:latin typeface="Times New Roman"/>
                <a:ea typeface="Calibri"/>
                <a:cs typeface="Arial"/>
              </a:rPr>
              <a:t> </a:t>
            </a:r>
            <a:r>
              <a:rPr lang="en-US" dirty="0">
                <a:latin typeface="Times New Roman"/>
                <a:ea typeface="MinionPro-Regular"/>
                <a:cs typeface="Arial"/>
              </a:rPr>
              <a:t>and other </a:t>
            </a:r>
            <a:r>
              <a:rPr lang="en-US" dirty="0" err="1">
                <a:latin typeface="Times New Roman"/>
                <a:ea typeface="MinionPro-Regular"/>
                <a:cs typeface="Arial"/>
              </a:rPr>
              <a:t>vibrios</a:t>
            </a:r>
            <a:r>
              <a:rPr lang="en-US" dirty="0">
                <a:latin typeface="Times New Roman"/>
                <a:ea typeface="MinionPro-Regular"/>
                <a:cs typeface="Arial"/>
              </a:rPr>
              <a:t>. </a:t>
            </a:r>
            <a:endParaRPr lang="en-US" dirty="0" smtClean="0">
              <a:latin typeface="Times New Roman"/>
              <a:ea typeface="MinionPro-Regular"/>
              <a:cs typeface="Arial"/>
            </a:endParaRPr>
          </a:p>
          <a:p>
            <a:pPr algn="justLow" rtl="0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MinionPro-Regular"/>
                <a:cs typeface="Arial"/>
              </a:rPr>
              <a:t>Most </a:t>
            </a:r>
            <a:r>
              <a:rPr lang="en-US" i="1" dirty="0">
                <a:latin typeface="Times New Roman"/>
                <a:ea typeface="Calibri"/>
                <a:cs typeface="Arial"/>
              </a:rPr>
              <a:t>Vibrio </a:t>
            </a:r>
            <a:r>
              <a:rPr lang="en-US" dirty="0">
                <a:latin typeface="Times New Roman"/>
                <a:ea typeface="MinionPro-Regular"/>
                <a:cs typeface="Arial"/>
              </a:rPr>
              <a:t>species are </a:t>
            </a:r>
            <a:r>
              <a:rPr lang="en-US" b="1" dirty="0" err="1">
                <a:latin typeface="Times New Roman"/>
                <a:ea typeface="MinionPro-Regular"/>
                <a:cs typeface="Arial"/>
              </a:rPr>
              <a:t>halotolerant</a:t>
            </a:r>
            <a:r>
              <a:rPr lang="en-US" dirty="0">
                <a:latin typeface="Times New Roman"/>
                <a:ea typeface="MinionPro-Regular"/>
                <a:cs typeface="Arial"/>
              </a:rPr>
              <a:t>, and </a:t>
            </a:r>
            <a:r>
              <a:rPr lang="en-US" dirty="0" err="1">
                <a:latin typeface="Times New Roman"/>
                <a:ea typeface="MinionPro-Regular"/>
                <a:cs typeface="Arial"/>
              </a:rPr>
              <a:t>NaCl</a:t>
            </a:r>
            <a:r>
              <a:rPr lang="en-US" dirty="0">
                <a:latin typeface="Times New Roman"/>
                <a:ea typeface="MinionPro-Regular"/>
                <a:cs typeface="Arial"/>
              </a:rPr>
              <a:t> often stimulates their growth. </a:t>
            </a:r>
            <a:endParaRPr lang="en-US" dirty="0" smtClean="0">
              <a:latin typeface="Times New Roman"/>
              <a:ea typeface="MinionPro-Regular"/>
              <a:cs typeface="Arial"/>
            </a:endParaRPr>
          </a:p>
          <a:p>
            <a:pPr algn="justLow" rtl="0">
              <a:lnSpc>
                <a:spcPct val="150000"/>
              </a:lnSpc>
              <a:spcAft>
                <a:spcPts val="0"/>
              </a:spcAft>
            </a:pPr>
            <a:r>
              <a:rPr lang="en-US" dirty="0" smtClean="0">
                <a:latin typeface="Times New Roman"/>
                <a:ea typeface="MinionPro-Regular"/>
                <a:cs typeface="Arial"/>
              </a:rPr>
              <a:t>Some </a:t>
            </a:r>
            <a:r>
              <a:rPr lang="en-US" dirty="0" err="1">
                <a:latin typeface="Times New Roman"/>
                <a:ea typeface="MinionPro-Regular"/>
                <a:cs typeface="Arial"/>
              </a:rPr>
              <a:t>vibrios</a:t>
            </a:r>
            <a:r>
              <a:rPr lang="en-US" dirty="0">
                <a:latin typeface="Times New Roman"/>
                <a:ea typeface="MinionPro-Regular"/>
                <a:cs typeface="Arial"/>
              </a:rPr>
              <a:t> are </a:t>
            </a:r>
            <a:r>
              <a:rPr lang="en-US" b="1" dirty="0" err="1">
                <a:latin typeface="Times New Roman"/>
                <a:ea typeface="MinionPro-Regular"/>
                <a:cs typeface="Arial"/>
              </a:rPr>
              <a:t>halophilic</a:t>
            </a:r>
            <a:r>
              <a:rPr lang="en-US" dirty="0">
                <a:latin typeface="Times New Roman"/>
                <a:ea typeface="MinionPro-Regular"/>
                <a:cs typeface="Arial"/>
              </a:rPr>
              <a:t>, requiring the presence of </a:t>
            </a:r>
            <a:r>
              <a:rPr lang="en-US" dirty="0" err="1">
                <a:latin typeface="Times New Roman"/>
                <a:ea typeface="MinionPro-Regular"/>
                <a:cs typeface="Arial"/>
              </a:rPr>
              <a:t>NaCl</a:t>
            </a:r>
            <a:r>
              <a:rPr lang="en-US" dirty="0">
                <a:latin typeface="Times New Roman"/>
                <a:ea typeface="MinionPro-Regular"/>
                <a:cs typeface="Arial"/>
              </a:rPr>
              <a:t> to grow.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endParaRPr lang="ar-IQ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624"/>
            <a:ext cx="273630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975898" y="692696"/>
            <a:ext cx="4316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0">
              <a:lnSpc>
                <a:spcPct val="1500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/>
                <a:ea typeface="Calibri"/>
                <a:cs typeface="Arial"/>
              </a:rPr>
              <a:t>Growth </a:t>
            </a:r>
            <a:r>
              <a:rPr lang="en-US" sz="3200" b="1" dirty="0">
                <a:latin typeface="Times New Roman"/>
                <a:ea typeface="Calibri"/>
                <a:cs typeface="Arial"/>
              </a:rPr>
              <a:t>Characteristics</a:t>
            </a:r>
            <a:endParaRPr lang="en-US" sz="32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2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-18256"/>
            <a:ext cx="749808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Antigenic Structure &amp; Biologic Classification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24745"/>
            <a:ext cx="8964488" cy="5733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1-single </a:t>
            </a:r>
            <a:r>
              <a:rPr lang="en-US" dirty="0" err="1" smtClean="0"/>
              <a:t>flagellar</a:t>
            </a:r>
            <a:r>
              <a:rPr lang="en-US" dirty="0" smtClean="0"/>
              <a:t> H antigen. </a:t>
            </a:r>
          </a:p>
          <a:p>
            <a:pPr algn="l" rtl="0"/>
            <a:r>
              <a:rPr lang="en-US" i="1" dirty="0" smtClean="0"/>
              <a:t>2-V. </a:t>
            </a:r>
            <a:r>
              <a:rPr lang="en-US" i="1" dirty="0" err="1" smtClean="0"/>
              <a:t>cholerae</a:t>
            </a:r>
            <a:r>
              <a:rPr lang="en-US" dirty="0" smtClean="0"/>
              <a:t> has O LPS that confer serologic diagnosis. </a:t>
            </a:r>
          </a:p>
          <a:p>
            <a:pPr algn="l" rtl="0"/>
            <a:r>
              <a:rPr lang="en-US" dirty="0" smtClean="0"/>
              <a:t>There are at least </a:t>
            </a:r>
            <a:r>
              <a:rPr lang="en-US" b="1" dirty="0" smtClean="0"/>
              <a:t>206 O antigen groups</a:t>
            </a:r>
            <a:r>
              <a:rPr lang="en-US" dirty="0" smtClean="0"/>
              <a:t>. </a:t>
            </a:r>
          </a:p>
          <a:p>
            <a:pPr algn="l" rtl="0"/>
            <a:r>
              <a:rPr lang="en-US" i="1" dirty="0" smtClean="0"/>
              <a:t>V </a:t>
            </a:r>
            <a:r>
              <a:rPr lang="en-US" i="1" dirty="0" err="1" smtClean="0"/>
              <a:t>cholerae</a:t>
            </a:r>
            <a:r>
              <a:rPr lang="en-US" dirty="0" smtClean="0"/>
              <a:t> strains of </a:t>
            </a:r>
            <a:r>
              <a:rPr lang="en-US" b="1" dirty="0" smtClean="0"/>
              <a:t>O group 1 </a:t>
            </a:r>
            <a:r>
              <a:rPr lang="en-US" dirty="0" smtClean="0"/>
              <a:t>and </a:t>
            </a:r>
            <a:r>
              <a:rPr lang="en-US" b="1" dirty="0" smtClean="0"/>
              <a:t>O group 139 </a:t>
            </a:r>
            <a:r>
              <a:rPr lang="en-US" dirty="0" smtClean="0"/>
              <a:t>cause classic cholera, </a:t>
            </a:r>
          </a:p>
          <a:p>
            <a:pPr algn="l" rtl="0"/>
            <a:r>
              <a:rPr lang="en-US" b="1" dirty="0" smtClean="0"/>
              <a:t>non-O1/non-O139 </a:t>
            </a:r>
            <a:r>
              <a:rPr lang="en-US" b="1" i="1" dirty="0" smtClean="0"/>
              <a:t>V </a:t>
            </a:r>
            <a:r>
              <a:rPr lang="en-US" b="1" i="1" dirty="0" err="1" smtClean="0"/>
              <a:t>cholerae</a:t>
            </a:r>
            <a:r>
              <a:rPr lang="en-US" b="1" dirty="0" smtClean="0"/>
              <a:t> </a:t>
            </a:r>
            <a:r>
              <a:rPr lang="en-US" dirty="0" smtClean="0"/>
              <a:t>causes</a:t>
            </a:r>
            <a:r>
              <a:rPr lang="en-US" b="1" dirty="0" smtClean="0"/>
              <a:t> cholera-like disease. </a:t>
            </a:r>
          </a:p>
          <a:p>
            <a:pPr algn="l" rtl="0"/>
            <a:r>
              <a:rPr lang="en-US" dirty="0" smtClean="0"/>
              <a:t>Antibodies to the O antigens tend to protect laboratory animals against infections with </a:t>
            </a:r>
            <a:r>
              <a:rPr lang="en-US" i="1" dirty="0" smtClean="0"/>
              <a:t>V .</a:t>
            </a:r>
            <a:r>
              <a:rPr lang="en-US" i="1" dirty="0" err="1" smtClean="0"/>
              <a:t>cholerae</a:t>
            </a:r>
            <a:r>
              <a:rPr lang="en-US" i="1" dirty="0" smtClean="0"/>
              <a:t>.</a:t>
            </a:r>
            <a:endParaRPr lang="en-US" dirty="0" smtClean="0"/>
          </a:p>
          <a:p>
            <a:pPr algn="l" rtl="0"/>
            <a:r>
              <a:rPr lang="en-US" dirty="0" smtClean="0"/>
              <a:t>Two biotypes of epidemic </a:t>
            </a:r>
            <a:r>
              <a:rPr lang="en-US" i="1" dirty="0" smtClean="0"/>
              <a:t>V </a:t>
            </a:r>
            <a:r>
              <a:rPr lang="en-US" i="1" dirty="0" err="1" smtClean="0"/>
              <a:t>cholerae</a:t>
            </a:r>
            <a:r>
              <a:rPr lang="en-US" dirty="0" smtClean="0"/>
              <a:t> have been defined, </a:t>
            </a:r>
            <a:r>
              <a:rPr lang="en-US" b="1" dirty="0" smtClean="0"/>
              <a:t>classic</a:t>
            </a:r>
            <a:r>
              <a:rPr lang="en-US" dirty="0" smtClean="0"/>
              <a:t> and </a:t>
            </a:r>
            <a:r>
              <a:rPr lang="en-US" b="1" dirty="0" smtClean="0"/>
              <a:t>El Tor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The El Tor biotype produces a hemolysin, gives positive results on the </a:t>
            </a:r>
            <a:r>
              <a:rPr lang="en-US" dirty="0" err="1" smtClean="0"/>
              <a:t>Voges-Proskauer</a:t>
            </a:r>
            <a:r>
              <a:rPr lang="en-US" dirty="0" smtClean="0"/>
              <a:t> test, and is resistant to </a:t>
            </a:r>
            <a:r>
              <a:rPr lang="en-US" dirty="0" err="1" smtClean="0"/>
              <a:t>polymyxin</a:t>
            </a:r>
            <a:r>
              <a:rPr lang="en-US" dirty="0" smtClean="0"/>
              <a:t> B.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0121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130622"/>
            <a:ext cx="7498080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i="1" dirty="0" err="1" smtClean="0"/>
              <a:t>Vibrio</a:t>
            </a:r>
            <a:r>
              <a:rPr lang="en-US" b="1" i="1" dirty="0" smtClean="0"/>
              <a:t> </a:t>
            </a:r>
            <a:r>
              <a:rPr lang="en-US" b="1" i="1" dirty="0" err="1" smtClean="0"/>
              <a:t>cholerae</a:t>
            </a:r>
            <a:r>
              <a:rPr lang="en-US" b="1" dirty="0" smtClean="0"/>
              <a:t> </a:t>
            </a:r>
            <a:r>
              <a:rPr lang="en-US" b="1" dirty="0" err="1" smtClean="0"/>
              <a:t>Enterotoxin</a:t>
            </a: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4597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l" rtl="0"/>
            <a:r>
              <a:rPr lang="en-US" i="1" dirty="0" smtClean="0"/>
              <a:t>V. </a:t>
            </a:r>
            <a:r>
              <a:rPr lang="en-US" i="1" dirty="0" err="1" smtClean="0"/>
              <a:t>cholerae</a:t>
            </a:r>
            <a:r>
              <a:rPr lang="en-US" dirty="0" smtClean="0"/>
              <a:t> and related </a:t>
            </a:r>
            <a:r>
              <a:rPr lang="en-US" dirty="0" err="1" smtClean="0"/>
              <a:t>vibrios</a:t>
            </a:r>
            <a:r>
              <a:rPr lang="en-US" dirty="0" smtClean="0"/>
              <a:t> produce a enterotoxin , subunits A and B. </a:t>
            </a:r>
          </a:p>
          <a:p>
            <a:pPr algn="l" rtl="0"/>
            <a:r>
              <a:rPr lang="en-US" dirty="0" err="1" smtClean="0"/>
              <a:t>Ganglioside</a:t>
            </a:r>
            <a:r>
              <a:rPr lang="en-US" dirty="0" smtClean="0"/>
              <a:t> GM</a:t>
            </a:r>
            <a:r>
              <a:rPr lang="en-US" baseline="-25000" dirty="0" smtClean="0"/>
              <a:t>1</a:t>
            </a:r>
            <a:r>
              <a:rPr lang="en-US" dirty="0" smtClean="0"/>
              <a:t> serves as the mucosal receptor for subunit B,        promotes entry of subunit A into the cell. </a:t>
            </a:r>
          </a:p>
          <a:p>
            <a:pPr algn="l" rtl="0"/>
            <a:r>
              <a:rPr lang="en-US" dirty="0" smtClean="0"/>
              <a:t>Activation of subunit A</a:t>
            </a:r>
          </a:p>
          <a:p>
            <a:pPr algn="l" rtl="0"/>
            <a:r>
              <a:rPr lang="en-US" dirty="0" smtClean="0"/>
              <a:t>1-increased levels of intracellular </a:t>
            </a:r>
            <a:r>
              <a:rPr lang="en-US" dirty="0" err="1" smtClean="0"/>
              <a:t>cAMP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2-prolonged </a:t>
            </a:r>
            <a:r>
              <a:rPr lang="en-US" dirty="0" err="1" smtClean="0"/>
              <a:t>hypersecretion</a:t>
            </a:r>
            <a:r>
              <a:rPr lang="en-US" dirty="0" smtClean="0"/>
              <a:t> of water and electrolytes. 3-increased sodium-dependent chloride secretion, </a:t>
            </a:r>
          </a:p>
          <a:p>
            <a:pPr algn="l" rtl="0"/>
            <a:r>
              <a:rPr lang="en-US" dirty="0" smtClean="0"/>
              <a:t>4-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inhibition of </a:t>
            </a:r>
            <a:r>
              <a:rPr lang="en-US" dirty="0" smtClean="0"/>
              <a:t>absorption of sodium and chloride. Diarrhea occurs—as much as 20–30 L/d—with resulting dehydration, shock, acidosis, and death. </a:t>
            </a:r>
            <a:endParaRPr lang="ar-IQ" dirty="0"/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2267744" y="234888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24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vibrio-cholera-an-update-29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416824" cy="53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0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Slit">
  <a:themeElements>
    <a:clrScheme name="Slit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80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860</Words>
  <Application>Microsoft Office PowerPoint</Application>
  <PresentationFormat>عرض على الشاشة (3:4)‏</PresentationFormat>
  <Paragraphs>74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15</vt:i4>
      </vt:variant>
    </vt:vector>
  </HeadingPairs>
  <TitlesOfParts>
    <vt:vector size="18" baseType="lpstr">
      <vt:lpstr>انقلاب</vt:lpstr>
      <vt:lpstr>8_Slit</vt:lpstr>
      <vt:lpstr>1_انقلاب</vt:lpstr>
      <vt:lpstr>Vibrio cholerae </vt:lpstr>
      <vt:lpstr>عرض تقديمي في PowerPoint</vt:lpstr>
      <vt:lpstr>Vibrio cholerae, motile by polar flagellum</vt:lpstr>
      <vt:lpstr>Culture </vt:lpstr>
      <vt:lpstr>Vibrio cholerae on TCBS</vt:lpstr>
      <vt:lpstr>عرض تقديمي في PowerPoint</vt:lpstr>
      <vt:lpstr> Antigenic Structure &amp; Biologic Classification </vt:lpstr>
      <vt:lpstr>Vibrio cholerae Enterotoxin  </vt:lpstr>
      <vt:lpstr>عرض تقديمي في PowerPoint</vt:lpstr>
      <vt:lpstr>Pathogenesis</vt:lpstr>
      <vt:lpstr>Clinical Findings </vt:lpstr>
      <vt:lpstr>Patient suffer from chlorea, severe dehydration</vt:lpstr>
      <vt:lpstr>Diagnostic Laboratory Tests </vt:lpstr>
      <vt:lpstr>Treatment </vt:lpstr>
      <vt:lpstr>Divisions of V. Cholera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</dc:creator>
  <cp:lastModifiedBy>Ali</cp:lastModifiedBy>
  <cp:revision>41</cp:revision>
  <dcterms:created xsi:type="dcterms:W3CDTF">2017-02-09T14:17:13Z</dcterms:created>
  <dcterms:modified xsi:type="dcterms:W3CDTF">2017-04-03T14:34:22Z</dcterms:modified>
</cp:coreProperties>
</file>