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ar-IQ"/>
          </a:p>
        </p:txBody>
      </p:sp>
      <p:sp>
        <p:nvSpPr>
          <p:cNvPr id="3" name="Table Placeholder 2"/>
          <p:cNvSpPr>
            <a:spLocks noGrp="1"/>
          </p:cNvSpPr>
          <p:nvPr>
            <p:ph type="tbl" idx="1"/>
          </p:nvPr>
        </p:nvSpPr>
        <p:spPr>
          <a:xfrm>
            <a:off x="457200" y="1600200"/>
            <a:ext cx="8229600" cy="4525963"/>
          </a:xfrm>
        </p:spPr>
        <p:txBody>
          <a:bodyPr/>
          <a:lstStyle/>
          <a:p>
            <a:pPr lvl="0"/>
            <a:endParaRPr lang="ar-IQ" noProof="0" smtClean="0"/>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88C92324-8198-4858-9EE6-A8D0D2397BFD}"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16/07/1438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16/07/1438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4" name="Rectangle 4"/>
          <p:cNvSpPr>
            <a:spLocks noGrp="1" noChangeArrowheads="1"/>
          </p:cNvSpPr>
          <p:nvPr>
            <p:ph type="ctr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6600" b="1" dirty="0" smtClean="0">
                <a:solidFill>
                  <a:srgbClr val="FFC000"/>
                </a:solidFill>
              </a:rPr>
              <a:t>Anemia</a:t>
            </a:r>
          </a:p>
        </p:txBody>
      </p:sp>
      <p:sp>
        <p:nvSpPr>
          <p:cNvPr id="174085" name="Rectangle 5"/>
          <p:cNvSpPr>
            <a:spLocks noGrp="1" noChangeArrowheads="1"/>
          </p:cNvSpPr>
          <p:nvPr>
            <p:ph type="subTitle"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b="1" dirty="0" smtClean="0">
                <a:solidFill>
                  <a:srgbClr val="FFCC00"/>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ctr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b="1" dirty="0" smtClean="0">
                <a:solidFill>
                  <a:srgbClr val="FF0000"/>
                </a:solidFill>
              </a:rPr>
              <a:t>Iron deficiency anemia</a:t>
            </a:r>
          </a:p>
        </p:txBody>
      </p:sp>
      <p:sp>
        <p:nvSpPr>
          <p:cNvPr id="36869" name="Rectangle 5"/>
          <p:cNvSpPr>
            <a:spLocks noGrp="1" noChangeArrowheads="1"/>
          </p:cNvSpPr>
          <p:nvPr>
            <p:ph type="subTitle"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9600" b="1" dirty="0" smtClean="0">
                <a:solidFill>
                  <a:srgbClr val="FF0000"/>
                </a:solidFill>
                <a:latin typeface="Arial Black" pitchFamily="34" charset="0"/>
              </a:rPr>
              <a:t>IDA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defRPr/>
            </a:pPr>
            <a:endParaRPr lang="en-US" smtClean="0"/>
          </a:p>
        </p:txBody>
      </p:sp>
      <p:sp>
        <p:nvSpPr>
          <p:cNvPr id="75779" name="Rectangle 3"/>
          <p:cNvSpPr>
            <a:spLocks noGrp="1" noChangeArrowheads="1"/>
          </p:cNvSpPr>
          <p:nvPr>
            <p:ph type="body" idx="1"/>
          </p:nvPr>
        </p:nvSpPr>
        <p:spPr/>
        <p:txBody>
          <a:bodyPr/>
          <a:lstStyle/>
          <a:p>
            <a:pPr algn="l" eaLnBrk="1" hangingPunct="1">
              <a:lnSpc>
                <a:spcPct val="90000"/>
              </a:lnSpc>
              <a:buFont typeface="Wingdings" pitchFamily="2" charset="2"/>
              <a:buNone/>
              <a:defRPr/>
            </a:pPr>
            <a:r>
              <a:rPr lang="en-US" smtClean="0"/>
              <a:t>The commonest cause of iron deficiency in children is:</a:t>
            </a:r>
          </a:p>
          <a:p>
            <a:pPr algn="l" eaLnBrk="1" hangingPunct="1">
              <a:lnSpc>
                <a:spcPct val="90000"/>
              </a:lnSpc>
              <a:buFont typeface="Wingdings" pitchFamily="2" charset="2"/>
              <a:buNone/>
              <a:defRPr/>
            </a:pPr>
            <a:r>
              <a:rPr lang="en-US" smtClean="0"/>
              <a:t>1- Inappropriate diet.</a:t>
            </a:r>
          </a:p>
          <a:p>
            <a:pPr algn="l" eaLnBrk="1" hangingPunct="1">
              <a:lnSpc>
                <a:spcPct val="90000"/>
              </a:lnSpc>
              <a:buFont typeface="Wingdings" pitchFamily="2" charset="2"/>
              <a:buNone/>
              <a:defRPr/>
            </a:pPr>
            <a:r>
              <a:rPr lang="en-US" smtClean="0"/>
              <a:t>2- Blood loss is uncommon.</a:t>
            </a:r>
          </a:p>
          <a:p>
            <a:pPr algn="l" eaLnBrk="1" hangingPunct="1">
              <a:lnSpc>
                <a:spcPct val="90000"/>
              </a:lnSpc>
              <a:buFont typeface="Wingdings" pitchFamily="2" charset="2"/>
              <a:buNone/>
              <a:defRPr/>
            </a:pPr>
            <a:r>
              <a:rPr lang="en-US" smtClean="0"/>
              <a:t> Iron deficiency occurs from 6 months of age onwards when the child’s total body mass is expanding in the face of an inadequate iron intake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causes</a:t>
            </a:r>
          </a:p>
        </p:txBody>
      </p:sp>
      <p:sp>
        <p:nvSpPr>
          <p:cNvPr id="21507" name="Rectangle 3"/>
          <p:cNvSpPr>
            <a:spLocks noGrp="1" noChangeArrowheads="1"/>
          </p:cNvSpPr>
          <p:nvPr>
            <p:ph type="body" idx="1"/>
          </p:nvPr>
        </p:nvSpPr>
        <p:spPr>
          <a:xfrm>
            <a:off x="457200" y="1600200"/>
            <a:ext cx="9083675" cy="4525963"/>
          </a:xfrm>
        </p:spPr>
        <p:txBody>
          <a:bodyPr/>
          <a:lstStyle/>
          <a:p>
            <a:pPr lvl="2" algn="l" eaLnBrk="1" hangingPunct="1">
              <a:buFontTx/>
              <a:buNone/>
              <a:defRPr/>
            </a:pPr>
            <a:r>
              <a:rPr lang="en-US" b="1" u="sng" dirty="0" smtClean="0">
                <a:solidFill>
                  <a:srgbClr val="FFFF00"/>
                </a:solidFill>
              </a:rPr>
              <a:t>1-Nutritional iron deficiency</a:t>
            </a:r>
            <a:r>
              <a:rPr lang="en-US" dirty="0" smtClean="0">
                <a:solidFill>
                  <a:srgbClr val="FFFF00"/>
                </a:solidFill>
              </a:rPr>
              <a:t> </a:t>
            </a:r>
            <a:r>
              <a:rPr lang="en-US" dirty="0" smtClean="0"/>
              <a:t>usually develops when rapid growth puts excessive demands on iron stores. This is seen mainly during: </a:t>
            </a:r>
          </a:p>
          <a:p>
            <a:pPr lvl="2" algn="l" eaLnBrk="1" hangingPunct="1">
              <a:buFontTx/>
              <a:buNone/>
              <a:defRPr/>
            </a:pPr>
            <a:r>
              <a:rPr lang="en-US" b="1" dirty="0" smtClean="0"/>
              <a:t>A-Infancy,</a:t>
            </a:r>
            <a:r>
              <a:rPr lang="en-US" dirty="0" smtClean="0"/>
              <a:t> when iron stores at birth are inadequate due to LBW or when the diet is composed exclusively of milk or cereals with low iron content</a:t>
            </a:r>
          </a:p>
          <a:p>
            <a:pPr lvl="3" rtl="0" eaLnBrk="1" hangingPunct="1">
              <a:buFont typeface="Wingdings" pitchFamily="2" charset="2"/>
              <a:buNone/>
              <a:defRPr/>
            </a:pPr>
            <a:endParaRPr lang="en-US" sz="2400" dirty="0" smtClean="0"/>
          </a:p>
          <a:p>
            <a:pPr lvl="3" algn="l" eaLnBrk="1" hangingPunct="1">
              <a:buFont typeface="Wingdings" pitchFamily="2" charset="2"/>
              <a:buNone/>
              <a:defRPr/>
            </a:pPr>
            <a:r>
              <a:rPr lang="en-US" sz="2400" b="1" dirty="0" smtClean="0"/>
              <a:t>B-Adolescence,</a:t>
            </a:r>
            <a:r>
              <a:rPr lang="en-US" sz="2400" dirty="0" smtClean="0"/>
              <a:t> when a rapid growth spurt often coincides with a diet of suboptimal iron content (this is a particular problem in girls, who also lose iron with menses)</a:t>
            </a:r>
          </a:p>
          <a:p>
            <a:pPr algn="l" rtl="0" eaLnBrk="1" hangingPunct="1">
              <a:buFont typeface="Wingdings" pitchFamily="2" charset="2"/>
              <a:buNone/>
              <a:defRPr/>
            </a:pPr>
            <a:endParaRPr lang="en-US"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7813"/>
            <a:ext cx="8229600" cy="82550"/>
          </a:xfrm>
        </p:spPr>
        <p:txBody>
          <a:bodyPr/>
          <a:lstStyle/>
          <a:p>
            <a:pPr eaLnBrk="1" hangingPunct="1">
              <a:defRPr/>
            </a:pPr>
            <a:endParaRPr lang="en-US" sz="4000" smtClean="0"/>
          </a:p>
        </p:txBody>
      </p:sp>
      <p:sp>
        <p:nvSpPr>
          <p:cNvPr id="24579" name="Rectangle 3"/>
          <p:cNvSpPr>
            <a:spLocks noGrp="1" noChangeArrowheads="1"/>
          </p:cNvSpPr>
          <p:nvPr>
            <p:ph type="body" idx="1"/>
          </p:nvPr>
        </p:nvSpPr>
        <p:spPr>
          <a:xfrm>
            <a:off x="685800" y="836613"/>
            <a:ext cx="8458200" cy="5259387"/>
          </a:xfrm>
        </p:spPr>
        <p:txBody>
          <a:bodyPr/>
          <a:lstStyle/>
          <a:p>
            <a:pPr lvl="2" algn="l" eaLnBrk="1" hangingPunct="1">
              <a:buFontTx/>
              <a:buNone/>
              <a:defRPr/>
            </a:pPr>
            <a:r>
              <a:rPr lang="en-US" b="1" u="sng" dirty="0" smtClean="0">
                <a:solidFill>
                  <a:srgbClr val="FFFF00"/>
                </a:solidFill>
              </a:rPr>
              <a:t>2-Iron deficiency resulting from blood loss</a:t>
            </a:r>
            <a:r>
              <a:rPr lang="en-US" u="sng" dirty="0" smtClean="0">
                <a:solidFill>
                  <a:srgbClr val="FFFF00"/>
                </a:solidFill>
              </a:rPr>
              <a:t>.</a:t>
            </a:r>
            <a:r>
              <a:rPr lang="en-US" dirty="0" smtClean="0">
                <a:solidFill>
                  <a:srgbClr val="FFFF00"/>
                </a:solidFill>
              </a:rPr>
              <a:t>   </a:t>
            </a:r>
          </a:p>
          <a:p>
            <a:pPr lvl="3" algn="l" eaLnBrk="1" hangingPunct="1">
              <a:buFont typeface="Wingdings" pitchFamily="2" charset="2"/>
              <a:buNone/>
              <a:defRPr/>
            </a:pPr>
            <a:r>
              <a:rPr lang="en-US" sz="2400" b="1" i="1" dirty="0" smtClean="0">
                <a:effectLst/>
              </a:rPr>
              <a:t>A-Prenatal iron loss</a:t>
            </a:r>
            <a:r>
              <a:rPr lang="en-US" sz="2400" dirty="0" smtClean="0"/>
              <a:t> can result from extrusion of fetal blood either into the maternal circulation (</a:t>
            </a:r>
            <a:r>
              <a:rPr lang="en-US" sz="2400" dirty="0" err="1" smtClean="0"/>
              <a:t>fetomaternal</a:t>
            </a:r>
            <a:r>
              <a:rPr lang="en-US" sz="2400" dirty="0" smtClean="0"/>
              <a:t> transfusion) or into the circulation </a:t>
            </a:r>
            <a:endParaRPr lang="ar-IQ" sz="2400" dirty="0" smtClean="0"/>
          </a:p>
          <a:p>
            <a:pPr lvl="3" algn="l" eaLnBrk="1" hangingPunct="1">
              <a:buFont typeface="Wingdings" pitchFamily="2" charset="2"/>
              <a:buNone/>
              <a:defRPr/>
            </a:pPr>
            <a:r>
              <a:rPr lang="en-US" sz="2400" dirty="0" smtClean="0"/>
              <a:t>of a twin (twin-to-twin transfusion).</a:t>
            </a:r>
          </a:p>
          <a:p>
            <a:pPr lvl="3" algn="l" eaLnBrk="1" hangingPunct="1">
              <a:buFont typeface="Wingdings" pitchFamily="2" charset="2"/>
              <a:buNone/>
              <a:defRPr/>
            </a:pPr>
            <a:endParaRPr lang="en-US" sz="2400" dirty="0" smtClean="0"/>
          </a:p>
          <a:p>
            <a:pPr lvl="3" algn="l" eaLnBrk="1" hangingPunct="1">
              <a:buFont typeface="Wingdings" pitchFamily="2" charset="2"/>
              <a:buNone/>
              <a:defRPr/>
            </a:pPr>
            <a:r>
              <a:rPr lang="en-US" sz="2400" b="1" i="1" dirty="0" smtClean="0">
                <a:effectLst/>
              </a:rPr>
              <a:t>B-Perinatal bleeding</a:t>
            </a:r>
            <a:r>
              <a:rPr lang="en-US" sz="2400" dirty="0" smtClean="0"/>
              <a:t> may result from obstetric complications such as placental abruption or placenta </a:t>
            </a:r>
            <a:r>
              <a:rPr lang="en-US" sz="2400" dirty="0" err="1" smtClean="0"/>
              <a:t>previa</a:t>
            </a:r>
            <a:r>
              <a:rPr lang="en-US" sz="2400" dirty="0" smtClean="0"/>
              <a:t>.</a:t>
            </a:r>
          </a:p>
          <a:p>
            <a:pPr lvl="3" algn="l" eaLnBrk="1" hangingPunct="1">
              <a:buFont typeface="Wingdings" pitchFamily="2" charset="2"/>
              <a:buNone/>
              <a:defRPr/>
            </a:pPr>
            <a:endParaRPr lang="en-US" sz="2400" dirty="0" smtClean="0"/>
          </a:p>
          <a:p>
            <a:pPr lvl="3" algn="l" eaLnBrk="1" hangingPunct="1">
              <a:buFont typeface="Wingdings" pitchFamily="2" charset="2"/>
              <a:buNone/>
              <a:defRPr/>
            </a:pPr>
            <a:r>
              <a:rPr lang="en-US" sz="2400" b="1" i="1" dirty="0" smtClean="0">
                <a:effectLst/>
              </a:rPr>
              <a:t>C-Postnatal blood loss</a:t>
            </a:r>
            <a:r>
              <a:rPr lang="en-US" sz="2400" dirty="0" smtClean="0"/>
              <a:t> may be of an obvious cause (e.g., after surgery or due to trauma) or may be occult, as occurs in idiopathic pulmonary </a:t>
            </a:r>
            <a:r>
              <a:rPr lang="en-US" sz="2400" dirty="0" err="1" smtClean="0"/>
              <a:t>hemosiderosis</a:t>
            </a:r>
            <a:r>
              <a:rPr lang="en-US" sz="2400" dirty="0" smtClean="0"/>
              <a:t>, parasitic infestations, polyps, or inflammatory bowel disease.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7813"/>
            <a:ext cx="8229600" cy="82550"/>
          </a:xfrm>
        </p:spPr>
        <p:txBody>
          <a:bodyPr/>
          <a:lstStyle/>
          <a:p>
            <a:pPr eaLnBrk="1" hangingPunct="1">
              <a:defRPr/>
            </a:pPr>
            <a:endParaRPr lang="en-US" sz="4000" smtClean="0"/>
          </a:p>
        </p:txBody>
      </p:sp>
      <p:sp>
        <p:nvSpPr>
          <p:cNvPr id="23555" name="Rectangle 3"/>
          <p:cNvSpPr>
            <a:spLocks noGrp="1" noChangeArrowheads="1"/>
          </p:cNvSpPr>
          <p:nvPr>
            <p:ph type="body" idx="1"/>
          </p:nvPr>
        </p:nvSpPr>
        <p:spPr>
          <a:xfrm>
            <a:off x="250825" y="836613"/>
            <a:ext cx="8569325" cy="5259387"/>
          </a:xfrm>
        </p:spPr>
        <p:txBody>
          <a:bodyPr/>
          <a:lstStyle/>
          <a:p>
            <a:pPr lvl="1" algn="l" eaLnBrk="1" hangingPunct="1">
              <a:lnSpc>
                <a:spcPct val="90000"/>
              </a:lnSpc>
              <a:buFont typeface="Wingdings" pitchFamily="2" charset="2"/>
              <a:buNone/>
              <a:defRPr/>
            </a:pPr>
            <a:r>
              <a:rPr lang="en-US" sz="3200" b="1" u="sng" dirty="0" smtClean="0"/>
              <a:t>Clinical features.</a:t>
            </a:r>
          </a:p>
          <a:p>
            <a:pPr lvl="1" algn="l" eaLnBrk="1" hangingPunct="1">
              <a:lnSpc>
                <a:spcPct val="90000"/>
              </a:lnSpc>
              <a:buFont typeface="Wingdings" pitchFamily="2" charset="2"/>
              <a:buNone/>
              <a:defRPr/>
            </a:pPr>
            <a:r>
              <a:rPr lang="en-US" sz="2400" dirty="0" smtClean="0"/>
              <a:t> ID is most commonly seen between 6 and 24 months of age. The typical patient is on a diet consisting almost exclusively of milk.</a:t>
            </a:r>
          </a:p>
          <a:p>
            <a:pPr lvl="2" algn="l" eaLnBrk="1" hangingPunct="1">
              <a:lnSpc>
                <a:spcPct val="90000"/>
              </a:lnSpc>
              <a:buFontTx/>
              <a:buNone/>
              <a:defRPr/>
            </a:pPr>
            <a:r>
              <a:rPr lang="en-US" sz="2800" b="1" dirty="0" smtClean="0">
                <a:solidFill>
                  <a:srgbClr val="FFFF00"/>
                </a:solidFill>
              </a:rPr>
              <a:t>Symptoms</a:t>
            </a:r>
            <a:r>
              <a:rPr lang="en-US" sz="2800" b="1" dirty="0" smtClean="0"/>
              <a:t>.</a:t>
            </a:r>
            <a:r>
              <a:rPr lang="en-US" dirty="0" smtClean="0"/>
              <a:t> Although mild iron deficiency is relatively asymptomatic, as it becomes more severe, the infant manifests </a:t>
            </a:r>
          </a:p>
          <a:p>
            <a:pPr lvl="2" algn="l" eaLnBrk="1" hangingPunct="1">
              <a:lnSpc>
                <a:spcPct val="90000"/>
              </a:lnSpc>
              <a:buFontTx/>
              <a:buNone/>
              <a:defRPr/>
            </a:pPr>
            <a:r>
              <a:rPr lang="en-US" dirty="0" smtClean="0"/>
              <a:t>1-irritability </a:t>
            </a:r>
          </a:p>
          <a:p>
            <a:pPr lvl="2" algn="l" eaLnBrk="1" hangingPunct="1">
              <a:lnSpc>
                <a:spcPct val="90000"/>
              </a:lnSpc>
              <a:buFontTx/>
              <a:buNone/>
              <a:defRPr/>
            </a:pPr>
            <a:r>
              <a:rPr lang="en-US" dirty="0" smtClean="0"/>
              <a:t>2-anorexia </a:t>
            </a:r>
          </a:p>
          <a:p>
            <a:pPr lvl="2" algn="l" eaLnBrk="1" hangingPunct="1">
              <a:lnSpc>
                <a:spcPct val="90000"/>
              </a:lnSpc>
              <a:buFontTx/>
              <a:buNone/>
              <a:defRPr/>
            </a:pPr>
            <a:r>
              <a:rPr lang="en-US" dirty="0" smtClean="0"/>
              <a:t>3-lethargy </a:t>
            </a:r>
          </a:p>
          <a:p>
            <a:pPr lvl="2" algn="l" eaLnBrk="1" hangingPunct="1">
              <a:lnSpc>
                <a:spcPct val="90000"/>
              </a:lnSpc>
              <a:buFontTx/>
              <a:buNone/>
              <a:defRPr/>
            </a:pPr>
            <a:r>
              <a:rPr lang="en-US" dirty="0" smtClean="0"/>
              <a:t>4-pica (eating non-food stuffs) </a:t>
            </a:r>
          </a:p>
          <a:p>
            <a:pPr lvl="2" algn="l" eaLnBrk="1" hangingPunct="1">
              <a:lnSpc>
                <a:spcPct val="90000"/>
              </a:lnSpc>
              <a:buFontTx/>
              <a:buNone/>
              <a:defRPr/>
            </a:pPr>
            <a:r>
              <a:rPr lang="en-US" dirty="0" smtClean="0"/>
              <a:t>5-apathy </a:t>
            </a:r>
          </a:p>
          <a:p>
            <a:pPr lvl="2" algn="l" eaLnBrk="1" hangingPunct="1">
              <a:lnSpc>
                <a:spcPct val="90000"/>
              </a:lnSpc>
              <a:buFontTx/>
              <a:buNone/>
              <a:defRPr/>
            </a:pPr>
            <a:r>
              <a:rPr lang="en-US" dirty="0" smtClean="0"/>
              <a:t>6-easy fatigability.</a:t>
            </a:r>
          </a:p>
          <a:p>
            <a:pPr algn="l" eaLnBrk="1" hangingPunct="1">
              <a:lnSpc>
                <a:spcPct val="90000"/>
              </a:lnSpc>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57200" y="277813"/>
            <a:ext cx="8229600" cy="82550"/>
          </a:xfrm>
        </p:spPr>
        <p:txBody>
          <a:bodyPr/>
          <a:lstStyle/>
          <a:p>
            <a:pPr eaLnBrk="1" hangingPunct="1">
              <a:defRPr/>
            </a:pPr>
            <a:endParaRPr lang="en-US" sz="4000" smtClean="0"/>
          </a:p>
        </p:txBody>
      </p:sp>
      <p:sp>
        <p:nvSpPr>
          <p:cNvPr id="158723" name="Rectangle 3"/>
          <p:cNvSpPr>
            <a:spLocks noGrp="1" noChangeArrowheads="1"/>
          </p:cNvSpPr>
          <p:nvPr>
            <p:ph type="body" idx="1"/>
          </p:nvPr>
        </p:nvSpPr>
        <p:spPr>
          <a:xfrm>
            <a:off x="685800" y="1052513"/>
            <a:ext cx="8350250" cy="5043487"/>
          </a:xfrm>
        </p:spPr>
        <p:txBody>
          <a:bodyPr/>
          <a:lstStyle/>
          <a:p>
            <a:pPr lvl="2" algn="l" eaLnBrk="1" hangingPunct="1">
              <a:buFontTx/>
              <a:buNone/>
              <a:defRPr/>
            </a:pPr>
            <a:r>
              <a:rPr lang="en-US" b="1" dirty="0" smtClean="0">
                <a:solidFill>
                  <a:srgbClr val="FFFF00"/>
                </a:solidFill>
              </a:rPr>
              <a:t>Signs.</a:t>
            </a:r>
            <a:r>
              <a:rPr lang="en-US" dirty="0" smtClean="0"/>
              <a:t> On physical examination, the milk-fed infant is </a:t>
            </a:r>
          </a:p>
          <a:p>
            <a:pPr lvl="2" algn="l" eaLnBrk="1" hangingPunct="1">
              <a:buFontTx/>
              <a:buNone/>
              <a:defRPr/>
            </a:pPr>
            <a:r>
              <a:rPr lang="en-US" dirty="0" smtClean="0"/>
              <a:t>1-fat</a:t>
            </a:r>
          </a:p>
          <a:p>
            <a:pPr lvl="2" algn="l" eaLnBrk="1" hangingPunct="1">
              <a:buFontTx/>
              <a:buNone/>
              <a:defRPr/>
            </a:pPr>
            <a:r>
              <a:rPr lang="en-US" dirty="0" smtClean="0"/>
              <a:t>2-pale </a:t>
            </a:r>
          </a:p>
          <a:p>
            <a:pPr lvl="2" algn="l" eaLnBrk="1" hangingPunct="1">
              <a:buFontTx/>
              <a:buNone/>
              <a:defRPr/>
            </a:pPr>
            <a:r>
              <a:rPr lang="en-US" dirty="0" smtClean="0"/>
              <a:t>3-other findings include tachycardia and a systolic murmur. If the anemia is very severe,    there may be signs of congestive heart failure .</a:t>
            </a:r>
          </a:p>
          <a:p>
            <a:pPr lvl="2" algn="l" eaLnBrk="1" hangingPunct="1">
              <a:buFontTx/>
              <a:buNone/>
              <a:defRPr/>
            </a:pPr>
            <a:r>
              <a:rPr lang="en-US" dirty="0" smtClean="0"/>
              <a:t>4-other signs (such as </a:t>
            </a:r>
            <a:r>
              <a:rPr lang="en-US" dirty="0" err="1" smtClean="0"/>
              <a:t>koilonychia</a:t>
            </a:r>
            <a:r>
              <a:rPr lang="en-US" dirty="0" smtClean="0"/>
              <a:t> or angular </a:t>
            </a:r>
            <a:r>
              <a:rPr lang="en-US" dirty="0" err="1" smtClean="0"/>
              <a:t>cheilitis</a:t>
            </a:r>
            <a:r>
              <a:rPr lang="en-US" dirty="0" smtClean="0"/>
              <a:t>) are very rare.</a:t>
            </a:r>
          </a:p>
          <a:p>
            <a:pPr algn="l" eaLnBrk="1" hangingPunct="1">
              <a:buFont typeface="Wingdings" pitchFamily="2" charset="2"/>
              <a:buNone/>
              <a:defRPr/>
            </a:pPr>
            <a:r>
              <a:rPr lang="en-US" sz="24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defRPr/>
            </a:pPr>
            <a:endParaRPr lang="en-US" smtClean="0"/>
          </a:p>
        </p:txBody>
      </p:sp>
      <p:sp>
        <p:nvSpPr>
          <p:cNvPr id="77827" name="Rectangle 3"/>
          <p:cNvSpPr>
            <a:spLocks noGrp="1" noChangeArrowheads="1"/>
          </p:cNvSpPr>
          <p:nvPr>
            <p:ph type="body" idx="1"/>
          </p:nvPr>
        </p:nvSpPr>
        <p:spPr/>
        <p:txBody>
          <a:bodyPr/>
          <a:lstStyle/>
          <a:p>
            <a:pPr algn="l" eaLnBrk="1" hangingPunct="1">
              <a:buFont typeface="Wingdings" pitchFamily="2" charset="2"/>
              <a:buNone/>
              <a:defRPr/>
            </a:pPr>
            <a:r>
              <a:rPr lang="en-US" sz="2800" dirty="0" smtClean="0"/>
              <a:t>ID causes serial changes in the blood before anemia develops.</a:t>
            </a:r>
          </a:p>
          <a:p>
            <a:pPr algn="l" eaLnBrk="1" hangingPunct="1">
              <a:buFont typeface="Wingdings" pitchFamily="2" charset="2"/>
              <a:buNone/>
              <a:defRPr/>
            </a:pPr>
            <a:r>
              <a:rPr lang="en-US" sz="2800" dirty="0" smtClean="0"/>
              <a:t>Serum ferritin is reduced and eventually a microcytic, hypochromic anemia results. Usually the MCV (mean cell volume) and MCH (mean cell hemoglobin) fall before the </a:t>
            </a:r>
            <a:r>
              <a:rPr lang="en-US" sz="2800" dirty="0" err="1" smtClean="0"/>
              <a:t>Hb</a:t>
            </a:r>
            <a:r>
              <a:rPr lang="en-US" sz="2800" dirty="0" smtClean="0"/>
              <a:t>, but the changes can occur together. The MCHC (mean cell </a:t>
            </a:r>
            <a:r>
              <a:rPr lang="en-US" sz="2800" dirty="0" err="1" smtClean="0"/>
              <a:t>Hb</a:t>
            </a:r>
            <a:r>
              <a:rPr lang="en-US" sz="2800" dirty="0" smtClean="0"/>
              <a:t> concentration) is less useful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iron"/>
          <p:cNvPicPr>
            <a:picLocks noChangeAspect="1" noChangeArrowheads="1"/>
          </p:cNvPicPr>
          <p:nvPr/>
        </p:nvPicPr>
        <p:blipFill>
          <a:blip r:embed="rId2"/>
          <a:srcRect/>
          <a:stretch>
            <a:fillRect/>
          </a:stretch>
        </p:blipFill>
        <p:spPr bwMode="auto">
          <a:xfrm>
            <a:off x="762000" y="1352550"/>
            <a:ext cx="7620000" cy="4152900"/>
          </a:xfrm>
          <a:prstGeom prst="rect">
            <a:avLst/>
          </a:prstGeom>
          <a:noFill/>
          <a:ln w="9525">
            <a:noFill/>
            <a:miter lim="800000"/>
            <a:headEnd/>
            <a:tailEnd/>
          </a:ln>
        </p:spPr>
      </p:pic>
      <p:sp>
        <p:nvSpPr>
          <p:cNvPr id="19459" name="Text Box 6"/>
          <p:cNvSpPr txBox="1">
            <a:spLocks noChangeArrowheads="1"/>
          </p:cNvSpPr>
          <p:nvPr/>
        </p:nvSpPr>
        <p:spPr bwMode="auto">
          <a:xfrm>
            <a:off x="2700338" y="5805488"/>
            <a:ext cx="4751387" cy="519112"/>
          </a:xfrm>
          <a:prstGeom prst="rect">
            <a:avLst/>
          </a:prstGeom>
          <a:noFill/>
          <a:ln w="9525">
            <a:noFill/>
            <a:miter lim="800000"/>
            <a:headEnd/>
            <a:tailEnd/>
          </a:ln>
          <a:effectLst/>
        </p:spPr>
        <p:txBody>
          <a:bodyPr>
            <a:spAutoFit/>
          </a:bodyPr>
          <a:lstStyle/>
          <a:p>
            <a:pPr>
              <a:spcBef>
                <a:spcPct val="50000"/>
              </a:spcBef>
            </a:pPr>
            <a:r>
              <a:rPr lang="en-US" sz="2800" b="1"/>
              <a:t>stages of iron depletion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mtClean="0"/>
              <a:t>Diagnosis</a:t>
            </a:r>
          </a:p>
        </p:txBody>
      </p:sp>
      <p:sp>
        <p:nvSpPr>
          <p:cNvPr id="26627" name="Rectangle 3"/>
          <p:cNvSpPr>
            <a:spLocks noGrp="1" noChangeArrowheads="1"/>
          </p:cNvSpPr>
          <p:nvPr>
            <p:ph type="body" idx="1"/>
          </p:nvPr>
        </p:nvSpPr>
        <p:spPr/>
        <p:txBody>
          <a:bodyPr/>
          <a:lstStyle/>
          <a:p>
            <a:pPr algn="l" rtl="0" eaLnBrk="1" hangingPunct="1">
              <a:buFont typeface="Wingdings" pitchFamily="2" charset="2"/>
              <a:buNone/>
              <a:defRPr/>
            </a:pPr>
            <a:r>
              <a:rPr lang="en-US" sz="2800" dirty="0" smtClean="0"/>
              <a:t>   1-CBC: Anemia may vary from very mild to very severe, depending on the degree and duration of ID. </a:t>
            </a:r>
          </a:p>
          <a:p>
            <a:pPr algn="l" rtl="0" eaLnBrk="1" hangingPunct="1">
              <a:buFont typeface="Wingdings" pitchFamily="2" charset="2"/>
              <a:buNone/>
              <a:defRPr/>
            </a:pPr>
            <a:r>
              <a:rPr lang="en-US" sz="2800" dirty="0" smtClean="0"/>
              <a:t>    Small, pale RBCs are evident on the peripheral smear; the reduction in  MCV, MCH and MCHC is usually proportional to the severity of the anemia.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endParaRPr lang="en-US" smtClean="0"/>
          </a:p>
        </p:txBody>
      </p:sp>
      <p:sp>
        <p:nvSpPr>
          <p:cNvPr id="27651" name="Rectangle 3"/>
          <p:cNvSpPr>
            <a:spLocks noGrp="1" noChangeArrowheads="1"/>
          </p:cNvSpPr>
          <p:nvPr>
            <p:ph type="body" idx="1"/>
          </p:nvPr>
        </p:nvSpPr>
        <p:spPr/>
        <p:txBody>
          <a:bodyPr/>
          <a:lstStyle/>
          <a:p>
            <a:pPr algn="l" eaLnBrk="1" hangingPunct="1">
              <a:buFont typeface="Wingdings" pitchFamily="2" charset="2"/>
              <a:buNone/>
              <a:defRPr/>
            </a:pPr>
            <a:r>
              <a:rPr lang="en-US" smtClean="0"/>
              <a:t>2-The serum iron level is decreased, whereas the iron-binding capacity (transferrin level) is increased, and the percentage of saturation is low (usually &lt;15%). </a:t>
            </a:r>
          </a:p>
          <a:p>
            <a:pPr lvl="2" algn="l" eaLnBrk="1" hangingPunct="1">
              <a:buFont typeface="Wingdings" pitchFamily="2" charset="2"/>
              <a:buNone/>
              <a:defRPr/>
            </a:pPr>
            <a:r>
              <a:rPr lang="en-US" sz="3200" smtClean="0"/>
              <a:t> The serum ferritin level is decreased       (which is a reflection of low iron stores in the bone marrow), and the sTR level is increased.</a:t>
            </a:r>
          </a:p>
          <a:p>
            <a:pPr lvl="2" algn="l" eaLnBrk="1" hangingPunct="1">
              <a:buFont typeface="Wingdings" pitchFamily="2" charset="2"/>
              <a:buNone/>
              <a:defRPr/>
            </a:pPr>
            <a:endParaRPr lang="en-US" sz="3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title"/>
          </p:nvPr>
        </p:nvSpPr>
        <p:spPr/>
        <p:txBody>
          <a:bodyPr/>
          <a:lstStyle/>
          <a:p>
            <a:pPr eaLnBrk="1" hangingPunct="1">
              <a:defRPr/>
            </a:pPr>
            <a:r>
              <a:rPr lang="en-US" smtClean="0"/>
              <a:t>Anemia</a:t>
            </a:r>
          </a:p>
        </p:txBody>
      </p:sp>
      <p:sp>
        <p:nvSpPr>
          <p:cNvPr id="9222" name="Rectangle 6"/>
          <p:cNvSpPr>
            <a:spLocks noGrp="1" noChangeArrowheads="1"/>
          </p:cNvSpPr>
          <p:nvPr>
            <p:ph type="body" idx="1"/>
          </p:nvPr>
        </p:nvSpPr>
        <p:spPr/>
        <p:txBody>
          <a:bodyPr/>
          <a:lstStyle/>
          <a:p>
            <a:pPr algn="l" rtl="0" eaLnBrk="1" hangingPunct="1">
              <a:buFont typeface="Symbol" pitchFamily="18" charset="2"/>
              <a:buChar char=""/>
              <a:defRPr/>
            </a:pPr>
            <a:r>
              <a:rPr lang="en-US" b="1" dirty="0" smtClean="0"/>
              <a:t>Definition.</a:t>
            </a:r>
            <a:r>
              <a:rPr lang="en-US" dirty="0" smtClean="0"/>
              <a:t> It is an abnormal decrease in the number of circulating RBCs,  </a:t>
            </a:r>
            <a:r>
              <a:rPr lang="en-US" dirty="0" err="1" smtClean="0"/>
              <a:t>Hb</a:t>
            </a:r>
            <a:r>
              <a:rPr lang="en-US" dirty="0" smtClean="0"/>
              <a:t> conc., and  hematocrit (PCV). It is not a disease itself but is a symptom of another disorder.</a:t>
            </a:r>
          </a:p>
          <a:p>
            <a:pPr algn="l" rtl="0" eaLnBrk="1" hangingPunct="1">
              <a:buFont typeface="Symbol" pitchFamily="18" charset="2"/>
              <a:buChar char=""/>
              <a:defRPr/>
            </a:pPr>
            <a:endParaRPr lang="en-US" dirty="0" smtClean="0"/>
          </a:p>
          <a:p>
            <a:pPr algn="l" rtl="0" eaLnBrk="1" hangingPunct="1">
              <a:buFont typeface="Symbol" pitchFamily="18" charset="2"/>
              <a:buChar char=""/>
              <a:defRPr/>
            </a:pPr>
            <a:r>
              <a:rPr lang="en-US" dirty="0" smtClean="0"/>
              <a:t>It is important to consider the following developmental variations when evaluating an infant or child for anemia:</a:t>
            </a:r>
          </a:p>
          <a:p>
            <a:pPr algn="l" rtl="0" eaLnBrk="1" hangingPunct="1">
              <a:buFont typeface="Symbol" pitchFamily="18" charset="2"/>
              <a:buChar char=""/>
              <a:defRPr/>
            </a:pPr>
            <a:endParaRPr lang="en-US" dirty="0" smtClean="0"/>
          </a:p>
          <a:p>
            <a:pPr algn="l" rtl="0" eaLnBrk="1" hangingPunct="1">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defRPr/>
            </a:pPr>
            <a:r>
              <a:rPr lang="en-US" b="1" smtClean="0"/>
              <a:t>Differential diagnosis</a:t>
            </a:r>
          </a:p>
        </p:txBody>
      </p:sp>
      <p:sp>
        <p:nvSpPr>
          <p:cNvPr id="78851" name="Rectangle 3"/>
          <p:cNvSpPr>
            <a:spLocks noGrp="1" noChangeArrowheads="1"/>
          </p:cNvSpPr>
          <p:nvPr>
            <p:ph type="body" idx="1"/>
          </p:nvPr>
        </p:nvSpPr>
        <p:spPr/>
        <p:txBody>
          <a:bodyPr/>
          <a:lstStyle/>
          <a:p>
            <a:pPr algn="l" eaLnBrk="1" hangingPunct="1">
              <a:buFont typeface="Wingdings" pitchFamily="2" charset="2"/>
              <a:buNone/>
              <a:defRPr/>
            </a:pPr>
            <a:r>
              <a:rPr lang="en-US" dirty="0" smtClean="0">
                <a:solidFill>
                  <a:srgbClr val="FF0000"/>
                </a:solidFill>
              </a:rPr>
              <a:t>1.Anemia of chronic disease </a:t>
            </a:r>
            <a:r>
              <a:rPr lang="en-US" dirty="0" smtClean="0"/>
              <a:t>or ‘anemia of inflammation’ (modification of iron regulation by the inflammatory response).</a:t>
            </a:r>
            <a:br>
              <a:rPr lang="en-US" dirty="0" smtClean="0"/>
            </a:br>
            <a:r>
              <a:rPr lang="en-US" dirty="0" smtClean="0">
                <a:solidFill>
                  <a:srgbClr val="FF0000"/>
                </a:solidFill>
              </a:rPr>
              <a:t>2.Thalassemia traits </a:t>
            </a:r>
            <a:r>
              <a:rPr lang="en-US" dirty="0" smtClean="0"/>
              <a:t>, these require quantitation of </a:t>
            </a:r>
            <a:r>
              <a:rPr lang="en-US" dirty="0" err="1" smtClean="0"/>
              <a:t>Hb</a:t>
            </a:r>
            <a:r>
              <a:rPr lang="en-US" dirty="0" smtClean="0"/>
              <a:t> A2 and F, and not simply </a:t>
            </a:r>
            <a:r>
              <a:rPr lang="en-US" dirty="0" err="1" smtClean="0"/>
              <a:t>Hb</a:t>
            </a:r>
            <a:r>
              <a:rPr lang="en-US" dirty="0" smtClean="0"/>
              <a:t> electrophoresis. </a:t>
            </a:r>
            <a:br>
              <a:rPr lang="en-US" dirty="0" smtClean="0"/>
            </a:br>
            <a:r>
              <a:rPr lang="en-US" dirty="0" smtClean="0">
                <a:solidFill>
                  <a:srgbClr val="FF0000"/>
                </a:solidFill>
              </a:rPr>
              <a:t>3.Sideroblastic </a:t>
            </a:r>
            <a:r>
              <a:rPr lang="en-US" dirty="0" err="1" smtClean="0">
                <a:solidFill>
                  <a:srgbClr val="FF0000"/>
                </a:solidFill>
              </a:rPr>
              <a:t>anemias</a:t>
            </a:r>
            <a:r>
              <a:rPr lang="en-US" dirty="0" smtClean="0">
                <a:solidFill>
                  <a:srgbClr val="FF0000"/>
                </a:solidFill>
              </a:rPr>
              <a:t> </a:t>
            </a:r>
            <a:r>
              <a:rPr lang="en-US" dirty="0" smtClean="0"/>
              <a:t>.</a:t>
            </a:r>
          </a:p>
          <a:p>
            <a:pPr algn="l" eaLnBrk="1" hangingPunct="1">
              <a:buFont typeface="Wingdings" pitchFamily="2" charset="2"/>
              <a:buNone/>
              <a:defRPr/>
            </a:pPr>
            <a:r>
              <a:rPr lang="en-US" dirty="0" smtClean="0">
                <a:solidFill>
                  <a:srgbClr val="FF0000"/>
                </a:solidFill>
              </a:rPr>
              <a:t>4-Lead poisoning</a:t>
            </a:r>
            <a:r>
              <a:rPr lang="en-US" dirty="0"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defRPr/>
            </a:pPr>
            <a:r>
              <a:rPr lang="en-US" sz="2800" b="1" u="sng" dirty="0" smtClean="0">
                <a:solidFill>
                  <a:srgbClr val="FFFF00"/>
                </a:solidFill>
              </a:rPr>
              <a:t>Iron deficiency and neuropsychological effects</a:t>
            </a:r>
          </a:p>
        </p:txBody>
      </p:sp>
      <p:sp>
        <p:nvSpPr>
          <p:cNvPr id="79875" name="Rectangle 3"/>
          <p:cNvSpPr>
            <a:spLocks noGrp="1" noChangeArrowheads="1"/>
          </p:cNvSpPr>
          <p:nvPr>
            <p:ph type="body" idx="1"/>
          </p:nvPr>
        </p:nvSpPr>
        <p:spPr>
          <a:xfrm>
            <a:off x="457200" y="1600200"/>
            <a:ext cx="8578850" cy="4525963"/>
          </a:xfrm>
        </p:spPr>
        <p:txBody>
          <a:bodyPr/>
          <a:lstStyle/>
          <a:p>
            <a:pPr algn="l" eaLnBrk="1" hangingPunct="1">
              <a:buFont typeface="Wingdings" pitchFamily="2" charset="2"/>
              <a:buNone/>
              <a:defRPr/>
            </a:pPr>
            <a:r>
              <a:rPr lang="en-US" dirty="0" smtClean="0"/>
              <a:t>ID early in life will affects brain iron content and distribution, leading to neurotransmitter &amp; behavioral alterations. IDA is significantly associated with poorer scores in developmental testing when compared with controls, particularly in coordination and spatial orientation skills.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b="1" smtClean="0"/>
              <a:t>Therapy</a:t>
            </a:r>
          </a:p>
        </p:txBody>
      </p:sp>
      <p:sp>
        <p:nvSpPr>
          <p:cNvPr id="28675" name="Rectangle 3"/>
          <p:cNvSpPr>
            <a:spLocks noGrp="1" noChangeArrowheads="1"/>
          </p:cNvSpPr>
          <p:nvPr>
            <p:ph type="body" idx="1"/>
          </p:nvPr>
        </p:nvSpPr>
        <p:spPr/>
        <p:txBody>
          <a:bodyPr/>
          <a:lstStyle/>
          <a:p>
            <a:pPr algn="l" eaLnBrk="1" hangingPunct="1">
              <a:lnSpc>
                <a:spcPct val="80000"/>
              </a:lnSpc>
              <a:buFont typeface="Wingdings" pitchFamily="2" charset="2"/>
              <a:buNone/>
              <a:defRPr/>
            </a:pPr>
            <a:r>
              <a:rPr lang="en-US" sz="2800" dirty="0" smtClean="0"/>
              <a:t>IDA can be managed by administration of iron.</a:t>
            </a:r>
          </a:p>
          <a:p>
            <a:pPr algn="l" eaLnBrk="1" hangingPunct="1">
              <a:lnSpc>
                <a:spcPct val="80000"/>
              </a:lnSpc>
              <a:buFont typeface="Wingdings" pitchFamily="2" charset="2"/>
              <a:buNone/>
              <a:defRPr/>
            </a:pPr>
            <a:r>
              <a:rPr lang="en-US" sz="2800" dirty="0" smtClean="0"/>
              <a:t>This can be provided by the oral route at a dosage of 6 mg/kg/day of elemental iron for a period of 2 to 3 months after the </a:t>
            </a:r>
            <a:r>
              <a:rPr lang="en-US" sz="2800" dirty="0" err="1" smtClean="0"/>
              <a:t>Hb</a:t>
            </a:r>
            <a:r>
              <a:rPr lang="en-US" sz="2800" dirty="0" smtClean="0"/>
              <a:t> level has returned to normal; this allows replenishment of tissue iron stores.</a:t>
            </a:r>
          </a:p>
          <a:p>
            <a:pPr algn="l" eaLnBrk="1" hangingPunct="1">
              <a:lnSpc>
                <a:spcPct val="80000"/>
              </a:lnSpc>
              <a:buFont typeface="Wingdings" pitchFamily="2" charset="2"/>
              <a:buNone/>
              <a:defRPr/>
            </a:pPr>
            <a:r>
              <a:rPr lang="en-US" sz="2800" dirty="0" smtClean="0"/>
              <a:t> </a:t>
            </a:r>
          </a:p>
          <a:p>
            <a:pPr algn="l" eaLnBrk="1" hangingPunct="1">
              <a:lnSpc>
                <a:spcPct val="80000"/>
              </a:lnSpc>
              <a:buFont typeface="Wingdings" pitchFamily="2" charset="2"/>
              <a:buNone/>
              <a:defRPr/>
            </a:pPr>
            <a:r>
              <a:rPr lang="en-US" sz="2800" dirty="0" smtClean="0"/>
              <a:t>Dietary counseling must be simultaneously provided to caregivers to give the patient adequate amounts of dietary iron.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277813"/>
            <a:ext cx="8229600" cy="155575"/>
          </a:xfrm>
        </p:spPr>
        <p:txBody>
          <a:bodyPr/>
          <a:lstStyle/>
          <a:p>
            <a:pPr eaLnBrk="1" hangingPunct="1">
              <a:defRPr/>
            </a:pPr>
            <a:endParaRPr lang="en-US" sz="4000" smtClean="0"/>
          </a:p>
        </p:txBody>
      </p:sp>
      <p:sp>
        <p:nvSpPr>
          <p:cNvPr id="80899" name="Rectangle 3"/>
          <p:cNvSpPr>
            <a:spLocks noGrp="1" noChangeArrowheads="1"/>
          </p:cNvSpPr>
          <p:nvPr>
            <p:ph type="body" idx="1"/>
          </p:nvPr>
        </p:nvSpPr>
        <p:spPr>
          <a:xfrm>
            <a:off x="685800" y="1125538"/>
            <a:ext cx="7772400" cy="4970462"/>
          </a:xfrm>
        </p:spPr>
        <p:txBody>
          <a:bodyPr/>
          <a:lstStyle/>
          <a:p>
            <a:pPr algn="l" eaLnBrk="1" hangingPunct="1">
              <a:lnSpc>
                <a:spcPct val="90000"/>
              </a:lnSpc>
              <a:buFont typeface="Wingdings" pitchFamily="2" charset="2"/>
              <a:buNone/>
              <a:defRPr/>
            </a:pPr>
            <a:endParaRPr lang="en-US" sz="2800" dirty="0" smtClean="0"/>
          </a:p>
          <a:p>
            <a:pPr algn="l" eaLnBrk="1" hangingPunct="1">
              <a:lnSpc>
                <a:spcPct val="90000"/>
              </a:lnSpc>
              <a:buFont typeface="Wingdings" pitchFamily="2" charset="2"/>
              <a:buNone/>
              <a:defRPr/>
            </a:pPr>
            <a:r>
              <a:rPr lang="en-US" sz="2800" dirty="0" smtClean="0"/>
              <a:t>Dietary iron occurs in two forms , </a:t>
            </a:r>
            <a:r>
              <a:rPr lang="en-US" sz="2800" dirty="0" err="1" smtClean="0"/>
              <a:t>heme</a:t>
            </a:r>
            <a:r>
              <a:rPr lang="en-US" sz="2800" dirty="0" smtClean="0"/>
              <a:t> and </a:t>
            </a:r>
            <a:r>
              <a:rPr lang="en-US" sz="2800" dirty="0" err="1" smtClean="0"/>
              <a:t>nonheme</a:t>
            </a:r>
            <a:r>
              <a:rPr lang="en-US" sz="2800" dirty="0" smtClean="0"/>
              <a:t>.</a:t>
            </a:r>
          </a:p>
          <a:p>
            <a:pPr algn="l" eaLnBrk="1" hangingPunct="1">
              <a:lnSpc>
                <a:spcPct val="90000"/>
              </a:lnSpc>
              <a:buFont typeface="Wingdings" pitchFamily="2" charset="2"/>
              <a:buNone/>
              <a:defRPr/>
            </a:pPr>
            <a:r>
              <a:rPr lang="en-US" sz="2800" b="1" dirty="0" err="1" smtClean="0">
                <a:solidFill>
                  <a:srgbClr val="FFFF00"/>
                </a:solidFill>
              </a:rPr>
              <a:t>Heme</a:t>
            </a:r>
            <a:r>
              <a:rPr lang="en-US" sz="2800" b="1" dirty="0" smtClean="0">
                <a:solidFill>
                  <a:srgbClr val="FFFF00"/>
                </a:solidFill>
              </a:rPr>
              <a:t> iron</a:t>
            </a:r>
            <a:r>
              <a:rPr lang="en-US" sz="2800" dirty="0" smtClean="0">
                <a:solidFill>
                  <a:srgbClr val="FFFF00"/>
                </a:solidFill>
              </a:rPr>
              <a:t> </a:t>
            </a:r>
            <a:r>
              <a:rPr lang="en-US" sz="2800" dirty="0" smtClean="0"/>
              <a:t>(in meat, fish and poultry) is well absorbed and its bioavailability is not affected by other dietary factors. </a:t>
            </a:r>
          </a:p>
          <a:p>
            <a:pPr algn="l" eaLnBrk="1" hangingPunct="1">
              <a:lnSpc>
                <a:spcPct val="90000"/>
              </a:lnSpc>
              <a:buFont typeface="Wingdings" pitchFamily="2" charset="2"/>
              <a:buNone/>
              <a:defRPr/>
            </a:pPr>
            <a:r>
              <a:rPr lang="en-US" sz="2800" b="1" dirty="0" smtClean="0">
                <a:solidFill>
                  <a:srgbClr val="FFFF00"/>
                </a:solidFill>
              </a:rPr>
              <a:t>Non-</a:t>
            </a:r>
            <a:r>
              <a:rPr lang="en-US" sz="2800" b="1" dirty="0" err="1" smtClean="0">
                <a:solidFill>
                  <a:srgbClr val="FFFF00"/>
                </a:solidFill>
              </a:rPr>
              <a:t>heme</a:t>
            </a:r>
            <a:r>
              <a:rPr lang="en-US" sz="2800" b="1" dirty="0" smtClean="0">
                <a:solidFill>
                  <a:srgbClr val="FFFF00"/>
                </a:solidFill>
              </a:rPr>
              <a:t> iron</a:t>
            </a:r>
            <a:r>
              <a:rPr lang="en-US" sz="2800" dirty="0" smtClean="0">
                <a:solidFill>
                  <a:srgbClr val="FFFF00"/>
                </a:solidFill>
              </a:rPr>
              <a:t> </a:t>
            </a:r>
            <a:r>
              <a:rPr lang="en-US" sz="2800" dirty="0" smtClean="0"/>
              <a:t>is less well absorbed and its bioavailability is affected by dietary factors because of the way it is bound in foods. It is present in beans,  peanut butter, green leafy vegetables, dried fruit and fortified breakfast cereals.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defRPr/>
            </a:pPr>
            <a:endParaRPr lang="en-US" smtClean="0"/>
          </a:p>
        </p:txBody>
      </p:sp>
      <p:sp>
        <p:nvSpPr>
          <p:cNvPr id="159747" name="Rectangle 3"/>
          <p:cNvSpPr>
            <a:spLocks noGrp="1" noChangeArrowheads="1"/>
          </p:cNvSpPr>
          <p:nvPr>
            <p:ph type="body" idx="1"/>
          </p:nvPr>
        </p:nvSpPr>
        <p:spPr/>
        <p:txBody>
          <a:bodyPr/>
          <a:lstStyle/>
          <a:p>
            <a:pPr algn="l" eaLnBrk="1" hangingPunct="1">
              <a:buFont typeface="Wingdings" pitchFamily="2" charset="2"/>
              <a:buNone/>
              <a:defRPr/>
            </a:pPr>
            <a:r>
              <a:rPr lang="en-US" sz="2800" smtClean="0"/>
              <a:t>Absorption of iron is enhanced by vitamin C and proteins, but is inhibited by a number of constituents of food and drink, for example tannins (in tea and legumes), phytates (in unrefined cereals), phosphates (in eggs), oxalates (in spinach) and polyphenols (in spinach, coffee). </a:t>
            </a:r>
          </a:p>
          <a:p>
            <a:pPr algn="l" eaLnBrk="1" hangingPunct="1">
              <a:buFont typeface="Wingdings" pitchFamily="2" charset="2"/>
              <a:buNone/>
              <a:defRPr/>
            </a:pPr>
            <a:endParaRPr lang="en-US" sz="2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endParaRPr lang="en-US" smtClean="0"/>
          </a:p>
        </p:txBody>
      </p:sp>
      <p:sp>
        <p:nvSpPr>
          <p:cNvPr id="82947" name="Rectangle 3"/>
          <p:cNvSpPr>
            <a:spLocks noGrp="1" noChangeArrowheads="1"/>
          </p:cNvSpPr>
          <p:nvPr>
            <p:ph type="body" idx="1"/>
          </p:nvPr>
        </p:nvSpPr>
        <p:spPr>
          <a:xfrm>
            <a:off x="457200" y="1600200"/>
            <a:ext cx="8686800" cy="4525963"/>
          </a:xfrm>
        </p:spPr>
        <p:txBody>
          <a:bodyPr/>
          <a:lstStyle/>
          <a:p>
            <a:pPr algn="l" eaLnBrk="1" hangingPunct="1">
              <a:lnSpc>
                <a:spcPct val="90000"/>
              </a:lnSpc>
              <a:buFont typeface="Wingdings" pitchFamily="2" charset="2"/>
              <a:buNone/>
              <a:defRPr/>
            </a:pPr>
            <a:r>
              <a:rPr lang="en-US" dirty="0"/>
              <a:t>F</a:t>
            </a:r>
            <a:r>
              <a:rPr lang="en-US" dirty="0" smtClean="0"/>
              <a:t>ailure to respond to iron therapy, the commonest reason is due to failure of adherence. </a:t>
            </a:r>
          </a:p>
          <a:p>
            <a:pPr algn="l" eaLnBrk="1" hangingPunct="1">
              <a:lnSpc>
                <a:spcPct val="90000"/>
              </a:lnSpc>
              <a:buFont typeface="Wingdings" pitchFamily="2" charset="2"/>
              <a:buNone/>
              <a:defRPr/>
            </a:pPr>
            <a:r>
              <a:rPr lang="en-US" dirty="0" smtClean="0"/>
              <a:t>Although many preparations may be prescribed three times a day, better adherence may be achieved with a single daily dose or twice daily dosing.</a:t>
            </a:r>
          </a:p>
          <a:p>
            <a:pPr algn="l" eaLnBrk="1" hangingPunct="1">
              <a:lnSpc>
                <a:spcPct val="90000"/>
              </a:lnSpc>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en-US" dirty="0" smtClean="0"/>
              <a:t>Types of iron</a:t>
            </a:r>
          </a:p>
        </p:txBody>
      </p:sp>
      <p:sp>
        <p:nvSpPr>
          <p:cNvPr id="83971" name="Rectangle 3"/>
          <p:cNvSpPr>
            <a:spLocks noGrp="1" noChangeArrowheads="1"/>
          </p:cNvSpPr>
          <p:nvPr>
            <p:ph type="body" idx="1"/>
          </p:nvPr>
        </p:nvSpPr>
        <p:spPr/>
        <p:txBody>
          <a:bodyPr/>
          <a:lstStyle/>
          <a:p>
            <a:pPr algn="l" eaLnBrk="1" hangingPunct="1">
              <a:buFont typeface="Wingdings" pitchFamily="2" charset="2"/>
              <a:buNone/>
              <a:defRPr/>
            </a:pPr>
            <a:r>
              <a:rPr lang="en-US" sz="2800" dirty="0" smtClean="0"/>
              <a:t>1.    </a:t>
            </a:r>
            <a:r>
              <a:rPr lang="en-US" sz="2800" b="1" dirty="0" smtClean="0"/>
              <a:t>Iron salts</a:t>
            </a:r>
            <a:r>
              <a:rPr lang="en-US" sz="2800" dirty="0" smtClean="0"/>
              <a:t> (e.g. </a:t>
            </a:r>
            <a:r>
              <a:rPr lang="en-US" sz="2800" dirty="0" err="1" smtClean="0"/>
              <a:t>sulphate</a:t>
            </a:r>
            <a:r>
              <a:rPr lang="en-US" sz="2800" dirty="0" smtClean="0"/>
              <a:t>, </a:t>
            </a:r>
            <a:r>
              <a:rPr lang="en-US" sz="2800" dirty="0" err="1" smtClean="0"/>
              <a:t>fumarate</a:t>
            </a:r>
            <a:r>
              <a:rPr lang="en-US" sz="2800" dirty="0" smtClean="0"/>
              <a:t>, </a:t>
            </a:r>
            <a:r>
              <a:rPr lang="en-US" sz="2800" dirty="0" err="1" smtClean="0"/>
              <a:t>gluconate</a:t>
            </a:r>
            <a:r>
              <a:rPr lang="en-US" sz="2800" dirty="0" smtClean="0"/>
              <a:t> and glycine </a:t>
            </a:r>
            <a:r>
              <a:rPr lang="en-US" sz="2800" dirty="0" err="1" smtClean="0"/>
              <a:t>sulphate</a:t>
            </a:r>
            <a:r>
              <a:rPr lang="en-US" sz="2800" dirty="0" smtClean="0"/>
              <a:t>).</a:t>
            </a:r>
          </a:p>
          <a:p>
            <a:pPr algn="l" eaLnBrk="1" hangingPunct="1">
              <a:lnSpc>
                <a:spcPct val="90000"/>
              </a:lnSpc>
              <a:buFont typeface="Wingdings" pitchFamily="2" charset="2"/>
              <a:buNone/>
              <a:defRPr/>
            </a:pPr>
            <a:r>
              <a:rPr lang="en-US" sz="2800" dirty="0"/>
              <a:t>2.    Polysaccharide iron complex. It has major advantages in pediatric practice . They do not stain the teeth and it can be mixed with milk or juice without altering absorption.</a:t>
            </a:r>
          </a:p>
          <a:p>
            <a:pPr algn="l" eaLnBrk="1" hangingPunct="1">
              <a:lnSpc>
                <a:spcPct val="90000"/>
              </a:lnSpc>
              <a:buFont typeface="Wingdings" pitchFamily="2" charset="2"/>
              <a:buNone/>
              <a:defRPr/>
            </a:pPr>
            <a:r>
              <a:rPr lang="en-US" sz="2800" dirty="0"/>
              <a:t> In general there are fewer </a:t>
            </a:r>
            <a:r>
              <a:rPr lang="en-US" sz="2800" dirty="0" smtClean="0"/>
              <a:t>GIT </a:t>
            </a:r>
            <a:r>
              <a:rPr lang="en-US" sz="2800" dirty="0"/>
              <a:t>side-effects, and they are sugar-free. Perhaps most importantly, the child usually likes them. </a:t>
            </a:r>
          </a:p>
          <a:p>
            <a:pPr algn="l" eaLnBrk="1" hangingPunct="1">
              <a:buFont typeface="Wingdings" pitchFamily="2" charset="2"/>
              <a:buNone/>
              <a:defRPr/>
            </a:pPr>
            <a:endParaRPr lang="en-US" sz="2800" dirty="0" smtClean="0"/>
          </a:p>
          <a:p>
            <a:pPr algn="l" eaLnBrk="1" hangingPunct="1">
              <a:buFont typeface="Wingdings" pitchFamily="2" charset="2"/>
              <a:buNone/>
              <a:defRPr/>
            </a:pPr>
            <a:endParaRPr lang="en-US" sz="2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ctr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4800" b="1" dirty="0" smtClean="0">
                <a:solidFill>
                  <a:srgbClr val="FF0000"/>
                </a:solidFill>
              </a:rPr>
              <a:t>Anemia of inflammation and chronic disease</a:t>
            </a:r>
            <a:r>
              <a:rPr lang="en-US" sz="4800" dirty="0" smtClean="0"/>
              <a:t/>
            </a:r>
            <a:br>
              <a:rPr lang="en-US" sz="4800" dirty="0" smtClean="0"/>
            </a:br>
            <a:endParaRPr lang="en-US" sz="4800" dirty="0" smtClean="0"/>
          </a:p>
        </p:txBody>
      </p:sp>
      <p:sp>
        <p:nvSpPr>
          <p:cNvPr id="30725" name="Rectangle 5"/>
          <p:cNvSpPr>
            <a:spLocks noGrp="1" noChangeArrowheads="1"/>
          </p:cNvSpPr>
          <p:nvPr>
            <p:ph type="subTitle"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5"/>
          <p:cNvSpPr>
            <a:spLocks noGrp="1" noChangeArrowheads="1"/>
          </p:cNvSpPr>
          <p:nvPr>
            <p:ph type="title"/>
          </p:nvPr>
        </p:nvSpPr>
        <p:spPr>
          <a:xfrm>
            <a:off x="457200" y="277813"/>
            <a:ext cx="8229600" cy="82550"/>
          </a:xfrm>
        </p:spPr>
        <p:txBody>
          <a:bodyPr/>
          <a:lstStyle/>
          <a:p>
            <a:pPr eaLnBrk="1" hangingPunct="1">
              <a:defRPr/>
            </a:pPr>
            <a:endParaRPr lang="en-US" sz="1600" smtClean="0"/>
          </a:p>
        </p:txBody>
      </p:sp>
      <p:sp>
        <p:nvSpPr>
          <p:cNvPr id="32774" name="Rectangle 6"/>
          <p:cNvSpPr>
            <a:spLocks noGrp="1" noChangeArrowheads="1"/>
          </p:cNvSpPr>
          <p:nvPr>
            <p:ph type="body" idx="1"/>
          </p:nvPr>
        </p:nvSpPr>
        <p:spPr>
          <a:xfrm>
            <a:off x="179388" y="1052513"/>
            <a:ext cx="8964612" cy="4824412"/>
          </a:xfrm>
        </p:spPr>
        <p:txBody>
          <a:bodyPr/>
          <a:lstStyle/>
          <a:p>
            <a:pPr lvl="2" algn="l" eaLnBrk="1" hangingPunct="1">
              <a:buFontTx/>
              <a:buNone/>
              <a:defRPr/>
            </a:pPr>
            <a:r>
              <a:rPr lang="en-US" sz="2800" dirty="0" smtClean="0"/>
              <a:t>The anemia of chronic disease is associated with a variety of disorders, including:</a:t>
            </a:r>
          </a:p>
          <a:p>
            <a:pPr lvl="2" algn="l" eaLnBrk="1" hangingPunct="1">
              <a:buFontTx/>
              <a:buNone/>
              <a:defRPr/>
            </a:pPr>
            <a:endParaRPr lang="en-US" sz="2800" dirty="0" smtClean="0"/>
          </a:p>
          <a:p>
            <a:pPr lvl="3" algn="l" eaLnBrk="1" hangingPunct="1">
              <a:buFont typeface="Wingdings" pitchFamily="2" charset="2"/>
              <a:buNone/>
              <a:defRPr/>
            </a:pPr>
            <a:r>
              <a:rPr lang="en-US" sz="2800" dirty="0" smtClean="0"/>
              <a:t>1-Chronic inflammatory disease (e.g., </a:t>
            </a:r>
            <a:r>
              <a:rPr lang="en-US" sz="2800" dirty="0" err="1" smtClean="0"/>
              <a:t>Crohn</a:t>
            </a:r>
            <a:r>
              <a:rPr lang="en-US" sz="2800" dirty="0" smtClean="0"/>
              <a:t> disease , juvenile inflammatory arthritis)</a:t>
            </a:r>
          </a:p>
          <a:p>
            <a:pPr lvl="3" algn="l" eaLnBrk="1" hangingPunct="1">
              <a:buFont typeface="Wingdings" pitchFamily="2" charset="2"/>
              <a:buNone/>
              <a:defRPr/>
            </a:pPr>
            <a:r>
              <a:rPr lang="en-US" sz="2800" dirty="0" smtClean="0"/>
              <a:t>2-Chronic infection (e.g. T.B)</a:t>
            </a:r>
          </a:p>
          <a:p>
            <a:pPr lvl="3" algn="l" eaLnBrk="1" hangingPunct="1">
              <a:buFont typeface="Wingdings" pitchFamily="2" charset="2"/>
              <a:buNone/>
              <a:defRPr/>
            </a:pPr>
            <a:r>
              <a:rPr lang="en-US" sz="2800" dirty="0" smtClean="0"/>
              <a:t>3-Malignancy</a:t>
            </a:r>
          </a:p>
          <a:p>
            <a:pPr algn="l" eaLnBrk="1" hangingPunct="1">
              <a:buFont typeface="Wingdings" pitchFamily="2" charset="2"/>
              <a:buNone/>
              <a:defRPr/>
            </a:pPr>
            <a:r>
              <a:rPr lang="en-US" sz="2800" dirty="0" smtClean="0"/>
              <a:t>4-A mild </a:t>
            </a:r>
            <a:r>
              <a:rPr lang="en-US" sz="2800" dirty="0"/>
              <a:t>&amp;</a:t>
            </a:r>
            <a:r>
              <a:rPr lang="en-US" sz="2800" dirty="0" smtClean="0"/>
              <a:t> transient form of anemia of inflammation may occur following infections, including common viral infections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defRPr/>
            </a:pPr>
            <a:endParaRPr lang="en-US" smtClean="0"/>
          </a:p>
        </p:txBody>
      </p:sp>
      <p:sp>
        <p:nvSpPr>
          <p:cNvPr id="160771" name="Rectangle 3"/>
          <p:cNvSpPr>
            <a:spLocks noGrp="1" noChangeArrowheads="1"/>
          </p:cNvSpPr>
          <p:nvPr>
            <p:ph type="body" idx="1"/>
          </p:nvPr>
        </p:nvSpPr>
        <p:spPr/>
        <p:txBody>
          <a:bodyPr/>
          <a:lstStyle/>
          <a:p>
            <a:pPr lvl="2" algn="l" eaLnBrk="1" hangingPunct="1">
              <a:buFontTx/>
              <a:buNone/>
              <a:defRPr/>
            </a:pPr>
            <a:r>
              <a:rPr lang="en-US" sz="2800" dirty="0" smtClean="0"/>
              <a:t>Iron is not released from its storage sites in the macrophages; thus, it is unavailable for </a:t>
            </a:r>
            <a:r>
              <a:rPr lang="en-US" sz="2800" dirty="0" err="1" smtClean="0"/>
              <a:t>Hb</a:t>
            </a:r>
            <a:r>
              <a:rPr lang="en-US" sz="2800" dirty="0" smtClean="0"/>
              <a:t> synthesis in developing erythroblasts.</a:t>
            </a:r>
          </a:p>
          <a:p>
            <a:pPr lvl="2" algn="l" eaLnBrk="1" hangingPunct="1">
              <a:buFontTx/>
              <a:buNone/>
              <a:defRPr/>
            </a:pPr>
            <a:endParaRPr lang="en-US" sz="2800" dirty="0" smtClean="0"/>
          </a:p>
          <a:p>
            <a:pPr lvl="2" algn="l" eaLnBrk="1" hangingPunct="1">
              <a:buFontTx/>
              <a:buNone/>
              <a:defRPr/>
            </a:pPr>
            <a:r>
              <a:rPr lang="en-US" sz="2800" dirty="0" smtClean="0"/>
              <a:t>A modest decrease in the survival of RBCs and a relatively limited erythropoietin response to the anemia also contribute to the development of anemia.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endParaRPr lang="en-US" smtClean="0"/>
          </a:p>
        </p:txBody>
      </p:sp>
      <p:sp>
        <p:nvSpPr>
          <p:cNvPr id="13315" name="Rectangle 3"/>
          <p:cNvSpPr>
            <a:spLocks noGrp="1" noChangeArrowheads="1"/>
          </p:cNvSpPr>
          <p:nvPr>
            <p:ph type="body" idx="1"/>
          </p:nvPr>
        </p:nvSpPr>
        <p:spPr/>
        <p:txBody>
          <a:bodyPr/>
          <a:lstStyle/>
          <a:p>
            <a:pPr algn="l" rtl="0" eaLnBrk="1" hangingPunct="1">
              <a:buFont typeface="Wingdings" pitchFamily="2" charset="2"/>
              <a:buNone/>
              <a:defRPr/>
            </a:pPr>
            <a:r>
              <a:rPr lang="en-US" sz="2800" b="1" dirty="0" smtClean="0"/>
              <a:t> 1-Hb level</a:t>
            </a:r>
            <a:r>
              <a:rPr lang="en-US" sz="2800" dirty="0" smtClean="0"/>
              <a:t> and </a:t>
            </a:r>
            <a:r>
              <a:rPr lang="en-US" sz="2800" b="1" dirty="0" smtClean="0"/>
              <a:t>PCV</a:t>
            </a:r>
            <a:r>
              <a:rPr lang="en-US" sz="2800" dirty="0" smtClean="0"/>
              <a:t> are relatively high in the newborn; these values subsequently decline, reaching a nadir at approximately 7 weeks of age for the premature infant and at 2 </a:t>
            </a:r>
            <a:r>
              <a:rPr lang="en-US" sz="2800" dirty="0"/>
              <a:t>-</a:t>
            </a:r>
            <a:r>
              <a:rPr lang="en-US" sz="2800" dirty="0" smtClean="0"/>
              <a:t> 3 </a:t>
            </a:r>
            <a:r>
              <a:rPr lang="en-US" sz="2800" dirty="0" err="1" smtClean="0"/>
              <a:t>ms</a:t>
            </a:r>
            <a:r>
              <a:rPr lang="en-US" sz="2800" dirty="0" smtClean="0"/>
              <a:t> of age for the term infant. (This condition is referred to as the “</a:t>
            </a:r>
            <a:r>
              <a:rPr lang="en-US" sz="2800" b="1" dirty="0" smtClean="0">
                <a:solidFill>
                  <a:srgbClr val="FF0000"/>
                </a:solidFill>
              </a:rPr>
              <a:t>physiologic anemia” of infancy or anemia of prematurity</a:t>
            </a:r>
            <a:r>
              <a:rPr lang="en-US" sz="2800" dirty="0" smtClean="0"/>
              <a:t>) .</a:t>
            </a:r>
          </a:p>
          <a:p>
            <a:pPr algn="l" rtl="0" eaLnBrk="1" hangingPunct="1">
              <a:buFont typeface="Wingdings" pitchFamily="2" charset="2"/>
              <a:buNone/>
              <a:defRPr/>
            </a:pPr>
            <a:r>
              <a:rPr lang="en-US" sz="2800" dirty="0" smtClean="0"/>
              <a:t>   Total </a:t>
            </a:r>
            <a:r>
              <a:rPr lang="en-US" sz="2800" dirty="0" err="1" smtClean="0"/>
              <a:t>Hb</a:t>
            </a:r>
            <a:r>
              <a:rPr lang="en-US" sz="2800" dirty="0" smtClean="0"/>
              <a:t> concentration and hematocrit rise gradually during childhood .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7813"/>
            <a:ext cx="8229600" cy="227012"/>
          </a:xfrm>
        </p:spPr>
        <p:txBody>
          <a:bodyPr/>
          <a:lstStyle/>
          <a:p>
            <a:pPr eaLnBrk="1" hangingPunct="1">
              <a:defRPr/>
            </a:pPr>
            <a:endParaRPr lang="en-US" sz="4000" smtClean="0"/>
          </a:p>
        </p:txBody>
      </p:sp>
      <p:sp>
        <p:nvSpPr>
          <p:cNvPr id="35843" name="Rectangle 3"/>
          <p:cNvSpPr>
            <a:spLocks noGrp="1" noChangeArrowheads="1"/>
          </p:cNvSpPr>
          <p:nvPr>
            <p:ph type="body" idx="1"/>
          </p:nvPr>
        </p:nvSpPr>
        <p:spPr>
          <a:xfrm>
            <a:off x="-396875" y="1125538"/>
            <a:ext cx="8893175" cy="5041900"/>
          </a:xfrm>
        </p:spPr>
        <p:txBody>
          <a:bodyPr/>
          <a:lstStyle/>
          <a:p>
            <a:pPr lvl="1" algn="l" rtl="0" eaLnBrk="1" hangingPunct="1">
              <a:buFont typeface="Wingdings" pitchFamily="2" charset="2"/>
              <a:buNone/>
              <a:defRPr/>
            </a:pPr>
            <a:r>
              <a:rPr lang="en-US" b="1" dirty="0" smtClean="0"/>
              <a:t>      Diagnosis  </a:t>
            </a:r>
            <a:endParaRPr lang="en-US" dirty="0" smtClean="0"/>
          </a:p>
          <a:p>
            <a:pPr lvl="2" algn="l" rtl="0" eaLnBrk="1" hangingPunct="1">
              <a:buFontTx/>
              <a:buNone/>
              <a:defRPr/>
            </a:pPr>
            <a:r>
              <a:rPr lang="en-US" sz="2800" dirty="0" smtClean="0"/>
              <a:t>The anemia is mild in degree (i.e. </a:t>
            </a:r>
            <a:r>
              <a:rPr lang="en-US" sz="2800" dirty="0" err="1" smtClean="0"/>
              <a:t>Hb</a:t>
            </a:r>
            <a:r>
              <a:rPr lang="en-US" sz="2800" dirty="0" smtClean="0"/>
              <a:t>  is 7–10 g/</a:t>
            </a:r>
            <a:r>
              <a:rPr lang="en-US" sz="2800" dirty="0" err="1" smtClean="0"/>
              <a:t>dL</a:t>
            </a:r>
            <a:r>
              <a:rPr lang="en-US" sz="2800" dirty="0" smtClean="0"/>
              <a:t>) often with </a:t>
            </a:r>
            <a:r>
              <a:rPr lang="en-US" sz="2800" dirty="0" err="1" smtClean="0"/>
              <a:t>hypochromic,microcytic</a:t>
            </a:r>
            <a:r>
              <a:rPr lang="en-US" sz="2800" dirty="0" smtClean="0"/>
              <a:t> indices.</a:t>
            </a:r>
          </a:p>
          <a:p>
            <a:pPr lvl="2" algn="l" rtl="0" eaLnBrk="1" hangingPunct="1">
              <a:buFontTx/>
              <a:buNone/>
              <a:defRPr/>
            </a:pPr>
            <a:endParaRPr lang="en-US" sz="2800" dirty="0" smtClean="0"/>
          </a:p>
          <a:p>
            <a:pPr lvl="2" algn="l" rtl="0" eaLnBrk="1" hangingPunct="1">
              <a:buFontTx/>
              <a:buNone/>
              <a:defRPr/>
            </a:pPr>
            <a:r>
              <a:rPr lang="en-US" sz="2800" dirty="0" smtClean="0"/>
              <a:t>As in IDA, the serum iron level is reduced. However, in contrast with IDA, the iron-binding capacity is normal or reduced, and the serum ferritin( which is acute-phase reactant) level is increased or normal.</a:t>
            </a:r>
          </a:p>
          <a:p>
            <a:pPr algn="l" rtl="0" eaLnBrk="1" hangingPunct="1">
              <a:buFont typeface="Wingdings" pitchFamily="2" charset="2"/>
              <a:buNone/>
              <a:defRPr/>
            </a:pPr>
            <a:endParaRPr lang="en-US" sz="2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endParaRPr lang="en-US" smtClean="0"/>
          </a:p>
        </p:txBody>
      </p:sp>
      <p:sp>
        <p:nvSpPr>
          <p:cNvPr id="161795" name="Rectangle 3"/>
          <p:cNvSpPr>
            <a:spLocks noGrp="1" noChangeArrowheads="1"/>
          </p:cNvSpPr>
          <p:nvPr>
            <p:ph type="body" idx="1"/>
          </p:nvPr>
        </p:nvSpPr>
        <p:spPr/>
        <p:txBody>
          <a:bodyPr/>
          <a:lstStyle/>
          <a:p>
            <a:pPr lvl="1" algn="l" eaLnBrk="1" hangingPunct="1">
              <a:buFont typeface="Wingdings" pitchFamily="2" charset="2"/>
              <a:buNone/>
              <a:defRPr/>
            </a:pPr>
            <a:r>
              <a:rPr lang="en-US" b="1" smtClean="0"/>
              <a:t>Therapy</a:t>
            </a:r>
            <a:r>
              <a:rPr lang="en-US" smtClean="0"/>
              <a:t> </a:t>
            </a:r>
          </a:p>
          <a:p>
            <a:pPr lvl="1" algn="l" eaLnBrk="1" hangingPunct="1">
              <a:buFont typeface="Wingdings" pitchFamily="2" charset="2"/>
              <a:buNone/>
              <a:defRPr/>
            </a:pPr>
            <a:r>
              <a:rPr lang="en-US" smtClean="0"/>
              <a:t>The anemia resolves when the underlying disease process is treated adequately. </a:t>
            </a:r>
          </a:p>
          <a:p>
            <a:pPr lvl="1" algn="l" eaLnBrk="1" hangingPunct="1">
              <a:buFont typeface="Wingdings" pitchFamily="2" charset="2"/>
              <a:buNone/>
              <a:defRPr/>
            </a:pPr>
            <a:r>
              <a:rPr lang="en-US" smtClean="0"/>
              <a:t>Therapy with medicinal iron is unnecessary unless concomitant iron deficiency is present.</a:t>
            </a:r>
          </a:p>
          <a:p>
            <a:pPr algn="l" eaLnBrk="1" hangingPunct="1">
              <a:buFont typeface="Wingdings" pitchFamily="2" charset="2"/>
              <a:buNone/>
              <a:defRPr/>
            </a:pPr>
            <a:endParaRPr lang="en-US" sz="2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55650" y="73025"/>
            <a:ext cx="7467600" cy="838200"/>
          </a:xfrm>
        </p:spPr>
        <p:txBody>
          <a:bodyPr/>
          <a:lstStyle/>
          <a:p>
            <a:pPr eaLnBrk="1" hangingPunct="1"/>
            <a:r>
              <a:rPr lang="en-US" altLang="ar-SA" sz="3600" smtClean="0">
                <a:solidFill>
                  <a:schemeClr val="tx1"/>
                </a:solidFill>
                <a:effectLst/>
              </a:rPr>
              <a:t>            Normal values in children</a:t>
            </a:r>
          </a:p>
        </p:txBody>
      </p:sp>
      <p:graphicFrame>
        <p:nvGraphicFramePr>
          <p:cNvPr id="6147" name="Object 3"/>
          <p:cNvGraphicFramePr>
            <a:graphicFrameLocks noChangeAspect="1"/>
          </p:cNvGraphicFramePr>
          <p:nvPr>
            <p:ph type="tbl" idx="1"/>
          </p:nvPr>
        </p:nvGraphicFramePr>
        <p:xfrm>
          <a:off x="684213" y="836613"/>
          <a:ext cx="7902575" cy="5773737"/>
        </p:xfrm>
        <a:graphic>
          <a:graphicData uri="http://schemas.openxmlformats.org/presentationml/2006/ole">
            <p:oleObj spid="_x0000_s1026" name="Document" r:id="rId3" imgW="7913715" imgH="5782225" progId="Word.Document.8">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flipH="1">
            <a:off x="-757238" y="6381750"/>
            <a:ext cx="936626" cy="476250"/>
          </a:xfrm>
        </p:spPr>
        <p:txBody>
          <a:bodyPr>
            <a:normAutofit fontScale="90000"/>
          </a:bodyPr>
          <a:lstStyle/>
          <a:p>
            <a:pPr eaLnBrk="1" hangingPunct="1">
              <a:defRPr/>
            </a:pPr>
            <a:endParaRPr lang="en-US" smtClean="0"/>
          </a:p>
        </p:txBody>
      </p:sp>
      <p:sp>
        <p:nvSpPr>
          <p:cNvPr id="14339" name="Rectangle 3"/>
          <p:cNvSpPr>
            <a:spLocks noGrp="1" noChangeArrowheads="1"/>
          </p:cNvSpPr>
          <p:nvPr>
            <p:ph type="body" idx="1"/>
          </p:nvPr>
        </p:nvSpPr>
        <p:spPr>
          <a:xfrm>
            <a:off x="179388" y="476250"/>
            <a:ext cx="8785225" cy="4525963"/>
          </a:xfrm>
        </p:spPr>
        <p:txBody>
          <a:bodyPr/>
          <a:lstStyle/>
          <a:p>
            <a:pPr lvl="1" algn="l" rtl="0" eaLnBrk="1" hangingPunct="1">
              <a:buFont typeface="Courier New" pitchFamily="49" charset="0"/>
              <a:buNone/>
              <a:defRPr/>
            </a:pPr>
            <a:r>
              <a:rPr lang="en-US" b="1" dirty="0" smtClean="0"/>
              <a:t>2-Hb F</a:t>
            </a:r>
            <a:r>
              <a:rPr lang="en-US" dirty="0" smtClean="0"/>
              <a:t> is the major </a:t>
            </a:r>
            <a:r>
              <a:rPr lang="en-US" dirty="0" err="1" smtClean="0"/>
              <a:t>Hb</a:t>
            </a:r>
            <a:r>
              <a:rPr lang="en-US" dirty="0" smtClean="0"/>
              <a:t> of prenatal and early postnatal life.</a:t>
            </a:r>
          </a:p>
          <a:p>
            <a:pPr lvl="1" algn="l" rtl="0" eaLnBrk="1" hangingPunct="1">
              <a:buFont typeface="Courier New" pitchFamily="49" charset="0"/>
              <a:buNone/>
              <a:defRPr/>
            </a:pPr>
            <a:r>
              <a:rPr lang="en-US" dirty="0" smtClean="0"/>
              <a:t>   At cord blood ,</a:t>
            </a:r>
            <a:r>
              <a:rPr lang="en-US" dirty="0" err="1" smtClean="0"/>
              <a:t>Hb</a:t>
            </a:r>
            <a:r>
              <a:rPr lang="en-US" dirty="0" smtClean="0"/>
              <a:t> F values approached 70% then it decline </a:t>
            </a:r>
            <a:r>
              <a:rPr lang="en-US" dirty="0" err="1" smtClean="0"/>
              <a:t>postnatally</a:t>
            </a:r>
            <a:r>
              <a:rPr lang="en-US" dirty="0" smtClean="0"/>
              <a:t>; by 9 to 12 months of age, the </a:t>
            </a:r>
            <a:r>
              <a:rPr lang="en-US" dirty="0" err="1" smtClean="0"/>
              <a:t>Hb</a:t>
            </a:r>
            <a:r>
              <a:rPr lang="en-US" dirty="0" smtClean="0"/>
              <a:t> F values represent &lt;2% of the total </a:t>
            </a:r>
            <a:r>
              <a:rPr lang="en-US" dirty="0" err="1" smtClean="0"/>
              <a:t>Hb</a:t>
            </a:r>
            <a:r>
              <a:rPr lang="en-US" dirty="0" smtClean="0"/>
              <a:t> concentration.</a:t>
            </a:r>
          </a:p>
          <a:p>
            <a:pPr algn="l" rtl="0" eaLnBrk="1" hangingPunct="1">
              <a:buFont typeface="Wingdings" pitchFamily="2" charset="2"/>
              <a:buNone/>
              <a:defRPr/>
            </a:pPr>
            <a:endParaRPr lang="en-US" dirty="0" smtClean="0"/>
          </a:p>
        </p:txBody>
      </p:sp>
      <p:sp>
        <p:nvSpPr>
          <p:cNvPr id="2" name="Rectangle 1"/>
          <p:cNvSpPr/>
          <p:nvPr/>
        </p:nvSpPr>
        <p:spPr>
          <a:xfrm>
            <a:off x="179388" y="3503613"/>
            <a:ext cx="8785225" cy="2984500"/>
          </a:xfrm>
          <a:prstGeom prst="rect">
            <a:avLst/>
          </a:prstGeom>
        </p:spPr>
        <p:txBody>
          <a:bodyPr>
            <a:spAutoFit/>
          </a:bodyPr>
          <a:lstStyle/>
          <a:p>
            <a:pPr lvl="1" rtl="0">
              <a:defRPr/>
            </a:pPr>
            <a:r>
              <a:rPr lang="en-US" sz="2800" b="1" dirty="0">
                <a:effectLst>
                  <a:outerShdw blurRad="38100" dist="38100" dir="2700000" algn="tl">
                    <a:srgbClr val="000000">
                      <a:alpha val="43137"/>
                    </a:srgbClr>
                  </a:outerShdw>
                </a:effectLst>
                <a:latin typeface="+mn-lt"/>
              </a:rPr>
              <a:t>3-Mean corpuscular volume (MCV)</a:t>
            </a:r>
            <a:r>
              <a:rPr lang="en-US" sz="2800" dirty="0">
                <a:effectLst>
                  <a:outerShdw blurRad="38100" dist="38100" dir="2700000" algn="tl">
                    <a:srgbClr val="000000">
                      <a:alpha val="43137"/>
                    </a:srgbClr>
                  </a:outerShdw>
                </a:effectLst>
                <a:latin typeface="+mn-lt"/>
              </a:rPr>
              <a:t> is relatively high during the neonatal period but declines during the latter part of infancy. </a:t>
            </a:r>
          </a:p>
          <a:p>
            <a:pPr lvl="1" rtl="0">
              <a:defRPr/>
            </a:pPr>
            <a:r>
              <a:rPr lang="en-US" sz="2800" dirty="0">
                <a:effectLst>
                  <a:outerShdw blurRad="38100" dist="38100" dir="2700000" algn="tl">
                    <a:srgbClr val="000000">
                      <a:alpha val="43137"/>
                    </a:srgbClr>
                  </a:outerShdw>
                </a:effectLst>
                <a:latin typeface="+mn-lt"/>
              </a:rPr>
              <a:t>   The MCV is lowest during infancy, gradually increasing with age during childhood, reaching adult levels during adolescence.</a:t>
            </a:r>
          </a:p>
          <a:p>
            <a:pPr rtl="0">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41" name="Rectangle 33"/>
          <p:cNvSpPr>
            <a:spLocks noGrp="1" noChangeArrowheads="1"/>
          </p:cNvSpPr>
          <p:nvPr>
            <p:ph type="title"/>
          </p:nvPr>
        </p:nvSpPr>
        <p:spPr/>
        <p:txBody>
          <a:bodyPr/>
          <a:lstStyle/>
          <a:p>
            <a:pPr eaLnBrk="1" hangingPunct="1">
              <a:defRPr/>
            </a:pPr>
            <a:r>
              <a:rPr lang="en-US" b="1" smtClean="0"/>
              <a:t>Classification</a:t>
            </a:r>
          </a:p>
        </p:txBody>
      </p:sp>
      <p:sp>
        <p:nvSpPr>
          <p:cNvPr id="17442" name="Rectangle 34"/>
          <p:cNvSpPr>
            <a:spLocks noGrp="1" noChangeArrowheads="1"/>
          </p:cNvSpPr>
          <p:nvPr>
            <p:ph type="body" idx="1"/>
          </p:nvPr>
        </p:nvSpPr>
        <p:spPr>
          <a:xfrm>
            <a:off x="539750" y="1628775"/>
            <a:ext cx="8208963" cy="4114800"/>
          </a:xfrm>
        </p:spPr>
        <p:txBody>
          <a:bodyPr/>
          <a:lstStyle/>
          <a:p>
            <a:pPr algn="l" eaLnBrk="1" hangingPunct="1">
              <a:lnSpc>
                <a:spcPct val="90000"/>
              </a:lnSpc>
              <a:buFont typeface="Wingdings" pitchFamily="2" charset="2"/>
              <a:buNone/>
              <a:defRPr/>
            </a:pPr>
            <a:r>
              <a:rPr lang="en-US" sz="2800" dirty="0" smtClean="0"/>
              <a:t>In clinical practice, </a:t>
            </a:r>
            <a:r>
              <a:rPr lang="en-US" sz="2800" dirty="0" err="1" smtClean="0"/>
              <a:t>anemias</a:t>
            </a:r>
            <a:r>
              <a:rPr lang="en-US" sz="2800" dirty="0" smtClean="0"/>
              <a:t> are classified according to the morphologic appearance (i.e., color and size) of  RBC on peripheral smear as </a:t>
            </a:r>
            <a:endParaRPr lang="ar-IQ" sz="2800" dirty="0" smtClean="0"/>
          </a:p>
          <a:p>
            <a:pPr algn="l" eaLnBrk="1" hangingPunct="1">
              <a:lnSpc>
                <a:spcPct val="90000"/>
              </a:lnSpc>
              <a:buFont typeface="Wingdings" pitchFamily="2" charset="2"/>
              <a:buNone/>
              <a:defRPr/>
            </a:pPr>
            <a:r>
              <a:rPr lang="en-US" sz="2800" dirty="0" smtClean="0"/>
              <a:t>well as the MCV.</a:t>
            </a:r>
          </a:p>
          <a:p>
            <a:pPr lvl="1" algn="l" eaLnBrk="1" hangingPunct="1">
              <a:lnSpc>
                <a:spcPct val="90000"/>
              </a:lnSpc>
              <a:buFont typeface="Wingdings" pitchFamily="2" charset="2"/>
              <a:buNone/>
              <a:defRPr/>
            </a:pPr>
            <a:r>
              <a:rPr lang="en-US" b="1" dirty="0" smtClean="0">
                <a:solidFill>
                  <a:srgbClr val="FFC000"/>
                </a:solidFill>
              </a:rPr>
              <a:t>1-Hypochromic, microcytic</a:t>
            </a:r>
            <a:r>
              <a:rPr lang="en-US" dirty="0" smtClean="0">
                <a:solidFill>
                  <a:srgbClr val="FFC000"/>
                </a:solidFill>
              </a:rPr>
              <a:t> </a:t>
            </a:r>
            <a:r>
              <a:rPr lang="en-US" dirty="0" smtClean="0"/>
              <a:t>(small, pale RBCs; a low MCV)</a:t>
            </a:r>
          </a:p>
          <a:p>
            <a:pPr lvl="1" algn="l" eaLnBrk="1" hangingPunct="1">
              <a:lnSpc>
                <a:spcPct val="90000"/>
              </a:lnSpc>
              <a:buFont typeface="Wingdings" pitchFamily="2" charset="2"/>
              <a:buNone/>
              <a:defRPr/>
            </a:pPr>
            <a:r>
              <a:rPr lang="en-US" b="1" dirty="0" smtClean="0">
                <a:solidFill>
                  <a:srgbClr val="FFC000"/>
                </a:solidFill>
              </a:rPr>
              <a:t>2-Macrocytic</a:t>
            </a:r>
            <a:r>
              <a:rPr lang="en-US" dirty="0" smtClean="0">
                <a:solidFill>
                  <a:srgbClr val="FFC000"/>
                </a:solidFill>
              </a:rPr>
              <a:t> </a:t>
            </a:r>
            <a:r>
              <a:rPr lang="en-US" dirty="0" smtClean="0"/>
              <a:t>(large RBCs; a high MCV)</a:t>
            </a:r>
          </a:p>
          <a:p>
            <a:pPr algn="l" eaLnBrk="1" hangingPunct="1">
              <a:lnSpc>
                <a:spcPct val="90000"/>
              </a:lnSpc>
              <a:buFont typeface="Wingdings" pitchFamily="2" charset="2"/>
              <a:buNone/>
              <a:defRPr/>
            </a:pPr>
            <a:r>
              <a:rPr lang="en-US" sz="2800" b="1" dirty="0" smtClean="0">
                <a:solidFill>
                  <a:srgbClr val="FFC000"/>
                </a:solidFill>
              </a:rPr>
              <a:t>3-Normochromic, normocytic</a:t>
            </a:r>
            <a:r>
              <a:rPr lang="en-US" sz="2800" dirty="0" smtClean="0">
                <a:solidFill>
                  <a:srgbClr val="FFC000"/>
                </a:solidFill>
              </a:rPr>
              <a:t> </a:t>
            </a:r>
            <a:r>
              <a:rPr lang="en-US" sz="2800" dirty="0" smtClean="0"/>
              <a:t>(cells of normal size and shape; a normal MCV) </a:t>
            </a:r>
          </a:p>
          <a:p>
            <a:pPr algn="l" eaLnBrk="1" hangingPunct="1">
              <a:lnSpc>
                <a:spcPct val="90000"/>
              </a:lnSpc>
              <a:defRPr/>
            </a:pPr>
            <a:endParaRPr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sz="4000" b="1" i="1" dirty="0" smtClean="0">
                <a:solidFill>
                  <a:srgbClr val="FF0000"/>
                </a:solidFill>
              </a:rPr>
              <a:t>Hypochromic, microcytic </a:t>
            </a:r>
            <a:r>
              <a:rPr lang="en-US" sz="4000" b="1" i="1" dirty="0" err="1" smtClean="0">
                <a:solidFill>
                  <a:srgbClr val="FF0000"/>
                </a:solidFill>
              </a:rPr>
              <a:t>anemias</a:t>
            </a:r>
            <a:r>
              <a:rPr lang="en-US" sz="4000" dirty="0" smtClean="0"/>
              <a:t> </a:t>
            </a:r>
          </a:p>
        </p:txBody>
      </p:sp>
      <p:sp>
        <p:nvSpPr>
          <p:cNvPr id="20483" name="Rectangle 3"/>
          <p:cNvSpPr>
            <a:spLocks noGrp="1" noChangeArrowheads="1"/>
          </p:cNvSpPr>
          <p:nvPr>
            <p:ph type="body" idx="1"/>
          </p:nvPr>
        </p:nvSpPr>
        <p:spPr/>
        <p:txBody>
          <a:bodyPr/>
          <a:lstStyle/>
          <a:p>
            <a:pPr lvl="1" algn="l" eaLnBrk="1" hangingPunct="1">
              <a:buFont typeface="Wingdings" pitchFamily="2" charset="2"/>
              <a:buNone/>
              <a:defRPr/>
            </a:pPr>
            <a:r>
              <a:rPr lang="en-US" b="1" u="sng" dirty="0" smtClean="0"/>
              <a:t>Defect.</a:t>
            </a:r>
            <a:r>
              <a:rPr lang="en-US" dirty="0" smtClean="0"/>
              <a:t> Hypochromic, microcytic RBCs indicate impaired synthesis of the </a:t>
            </a:r>
            <a:r>
              <a:rPr lang="en-US" dirty="0" err="1" smtClean="0"/>
              <a:t>heme</a:t>
            </a:r>
            <a:r>
              <a:rPr lang="en-US" dirty="0" smtClean="0"/>
              <a:t> or globin components of </a:t>
            </a:r>
            <a:r>
              <a:rPr lang="en-US" dirty="0" err="1" smtClean="0"/>
              <a:t>Hb</a:t>
            </a:r>
            <a:r>
              <a:rPr lang="en-US" dirty="0" smtClean="0"/>
              <a:t>.</a:t>
            </a:r>
          </a:p>
          <a:p>
            <a:pPr lvl="2" algn="l" eaLnBrk="1" hangingPunct="1">
              <a:buFontTx/>
              <a:buNone/>
              <a:defRPr/>
            </a:pPr>
            <a:r>
              <a:rPr lang="en-US" sz="2800" b="1" u="sng" dirty="0" smtClean="0"/>
              <a:t>Defective </a:t>
            </a:r>
            <a:r>
              <a:rPr lang="en-US" sz="2800" b="1" u="sng" dirty="0" err="1" smtClean="0"/>
              <a:t>heme</a:t>
            </a:r>
            <a:r>
              <a:rPr lang="en-US" sz="2800" b="1" u="sng" dirty="0" smtClean="0"/>
              <a:t> synthesis</a:t>
            </a:r>
            <a:r>
              <a:rPr lang="en-US" sz="2800" dirty="0" smtClean="0"/>
              <a:t> may be the result of iron deficiency, lead poisoning, chronic inflammatory disease, pyridoxine deficiency, </a:t>
            </a:r>
            <a:r>
              <a:rPr lang="en-US" sz="2800" dirty="0" err="1" smtClean="0"/>
              <a:t>sideroblastic</a:t>
            </a:r>
            <a:r>
              <a:rPr lang="en-US" sz="2800" dirty="0" smtClean="0"/>
              <a:t> anemia, or copper deficiency.</a:t>
            </a:r>
          </a:p>
          <a:p>
            <a:pPr lvl="2" algn="l" eaLnBrk="1" hangingPunct="1">
              <a:buFontTx/>
              <a:buNone/>
              <a:defRPr/>
            </a:pPr>
            <a:r>
              <a:rPr lang="en-US" sz="2800" b="1" u="sng" dirty="0" smtClean="0"/>
              <a:t>Defective globin synthesis</a:t>
            </a:r>
            <a:r>
              <a:rPr lang="en-US" sz="2800" dirty="0" smtClean="0"/>
              <a:t> is characteristic of the thalassemia syndromes.</a:t>
            </a:r>
          </a:p>
          <a:p>
            <a:pPr algn="l" rtl="0" eaLnBrk="1" hangingPunct="1">
              <a:buFont typeface="Wingdings" pitchFamily="2" charset="2"/>
              <a:buNone/>
              <a:defRPr/>
            </a:pPr>
            <a:endParaRPr lang="en-US"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endParaRPr lang="en-US" smtClean="0"/>
          </a:p>
        </p:txBody>
      </p:sp>
      <p:sp>
        <p:nvSpPr>
          <p:cNvPr id="19459" name="Rectangle 3"/>
          <p:cNvSpPr>
            <a:spLocks noGrp="1" noChangeArrowheads="1"/>
          </p:cNvSpPr>
          <p:nvPr>
            <p:ph type="body" idx="1"/>
          </p:nvPr>
        </p:nvSpPr>
        <p:spPr/>
        <p:txBody>
          <a:bodyPr/>
          <a:lstStyle/>
          <a:p>
            <a:pPr lvl="1" algn="l" eaLnBrk="1" hangingPunct="1">
              <a:buFont typeface="Courier New" pitchFamily="49" charset="0"/>
              <a:buNone/>
              <a:defRPr/>
            </a:pPr>
            <a:r>
              <a:rPr lang="en-US" b="1" u="sng" dirty="0" smtClean="0"/>
              <a:t>Evaluation.</a:t>
            </a:r>
            <a:r>
              <a:rPr lang="en-US" dirty="0" smtClean="0"/>
              <a:t> Laboratory studies that are useful in evaluating the hypochromic, microcytic anemia </a:t>
            </a:r>
          </a:p>
          <a:p>
            <a:pPr lvl="1" algn="l" eaLnBrk="1" hangingPunct="1">
              <a:buFont typeface="Courier New" pitchFamily="49" charset="0"/>
              <a:buNone/>
              <a:defRPr/>
            </a:pPr>
            <a:r>
              <a:rPr lang="en-US" dirty="0" smtClean="0"/>
              <a:t>1- Serum ferritin </a:t>
            </a:r>
          </a:p>
          <a:p>
            <a:pPr lvl="1" algn="l" eaLnBrk="1" hangingPunct="1">
              <a:buFont typeface="Courier New" pitchFamily="49" charset="0"/>
              <a:buNone/>
              <a:defRPr/>
            </a:pPr>
            <a:r>
              <a:rPr lang="en-US" dirty="0" smtClean="0"/>
              <a:t>2-Total s. iron-binding capacity. </a:t>
            </a:r>
          </a:p>
          <a:p>
            <a:pPr lvl="1" algn="l" eaLnBrk="1" hangingPunct="1">
              <a:buFont typeface="Courier New" pitchFamily="49" charset="0"/>
              <a:buNone/>
              <a:defRPr/>
            </a:pPr>
            <a:r>
              <a:rPr lang="en-US" dirty="0" smtClean="0"/>
              <a:t>3- Soluble transferrin receptor (</a:t>
            </a:r>
            <a:r>
              <a:rPr lang="en-US" dirty="0" err="1" smtClean="0"/>
              <a:t>sTR</a:t>
            </a:r>
            <a:r>
              <a:rPr lang="en-US" dirty="0" smtClean="0"/>
              <a:t>).</a:t>
            </a:r>
          </a:p>
          <a:p>
            <a:pPr lvl="1" algn="l" eaLnBrk="1" hangingPunct="1">
              <a:buFont typeface="Courier New" pitchFamily="49" charset="0"/>
              <a:buNone/>
              <a:defRPr/>
            </a:pPr>
            <a:r>
              <a:rPr lang="en-US" dirty="0" smtClean="0"/>
              <a:t>4- Quantitative measurements of the </a:t>
            </a:r>
            <a:r>
              <a:rPr lang="en-US" dirty="0" err="1" smtClean="0"/>
              <a:t>Hb</a:t>
            </a:r>
            <a:r>
              <a:rPr lang="en-US" dirty="0" smtClean="0"/>
              <a:t> A1 ,         </a:t>
            </a:r>
            <a:r>
              <a:rPr lang="en-US" dirty="0" err="1" smtClean="0"/>
              <a:t>Hb</a:t>
            </a:r>
            <a:r>
              <a:rPr lang="en-US" dirty="0" smtClean="0"/>
              <a:t> A2 and </a:t>
            </a:r>
            <a:r>
              <a:rPr lang="en-US" dirty="0" err="1" smtClean="0"/>
              <a:t>Hb</a:t>
            </a:r>
            <a:r>
              <a:rPr lang="en-US" dirty="0" smtClean="0"/>
              <a:t> F levels.</a:t>
            </a:r>
          </a:p>
          <a:p>
            <a:pPr algn="l" eaLnBrk="1" hangingPunct="1">
              <a:buFont typeface="Wingdings" pitchFamily="2" charset="2"/>
              <a:buNone/>
              <a:defRPr/>
            </a:pPr>
            <a:endParaRPr 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p:txBody>
          <a:bodyPr/>
          <a:lstStyle/>
          <a:p>
            <a:pPr eaLnBrk="1" hangingPunct="1">
              <a:defRPr/>
            </a:pPr>
            <a:endParaRPr lang="en-US" smtClean="0"/>
          </a:p>
        </p:txBody>
      </p:sp>
      <p:pic>
        <p:nvPicPr>
          <p:cNvPr id="11267" name="Picture 7" descr="normal RBC"/>
          <p:cNvPicPr>
            <a:picLocks noGrp="1" noChangeAspect="1" noChangeArrowheads="1"/>
          </p:cNvPicPr>
          <p:nvPr>
            <p:ph sz="half" idx="1"/>
          </p:nvPr>
        </p:nvPicPr>
        <p:blipFill>
          <a:blip r:embed="rId2"/>
          <a:srcRect/>
          <a:stretch>
            <a:fillRect/>
          </a:stretch>
        </p:blipFill>
        <p:spPr>
          <a:xfrm>
            <a:off x="457200" y="2509838"/>
            <a:ext cx="4033838" cy="2705100"/>
          </a:xfrm>
        </p:spPr>
      </p:pic>
      <p:pic>
        <p:nvPicPr>
          <p:cNvPr id="11268" name="Picture 8" descr="hypoch microcyt"/>
          <p:cNvPicPr>
            <a:picLocks noGrp="1" noChangeAspect="1" noChangeArrowheads="1"/>
          </p:cNvPicPr>
          <p:nvPr>
            <p:ph sz="half" idx="2"/>
          </p:nvPr>
        </p:nvPicPr>
        <p:blipFill>
          <a:blip r:embed="rId3"/>
          <a:srcRect/>
          <a:stretch>
            <a:fillRect/>
          </a:stretch>
        </p:blipFill>
        <p:spPr>
          <a:xfrm>
            <a:off x="4652963" y="2506663"/>
            <a:ext cx="4033837" cy="2713037"/>
          </a:xfrm>
        </p:spPr>
      </p:pic>
      <p:sp>
        <p:nvSpPr>
          <p:cNvPr id="11269" name="Text Box 9"/>
          <p:cNvSpPr txBox="1">
            <a:spLocks noChangeArrowheads="1"/>
          </p:cNvSpPr>
          <p:nvPr/>
        </p:nvSpPr>
        <p:spPr bwMode="auto">
          <a:xfrm>
            <a:off x="1187450" y="5589588"/>
            <a:ext cx="2736850" cy="396875"/>
          </a:xfrm>
          <a:prstGeom prst="rect">
            <a:avLst/>
          </a:prstGeom>
          <a:noFill/>
          <a:ln w="9525">
            <a:noFill/>
            <a:miter lim="800000"/>
            <a:headEnd/>
            <a:tailEnd/>
          </a:ln>
          <a:effectLst/>
        </p:spPr>
        <p:txBody>
          <a:bodyPr>
            <a:spAutoFit/>
          </a:bodyPr>
          <a:lstStyle/>
          <a:p>
            <a:pPr algn="ctr">
              <a:spcBef>
                <a:spcPct val="50000"/>
              </a:spcBef>
            </a:pPr>
            <a:r>
              <a:rPr lang="en-US"/>
              <a:t>Normal</a:t>
            </a:r>
          </a:p>
        </p:txBody>
      </p:sp>
      <p:sp>
        <p:nvSpPr>
          <p:cNvPr id="11270" name="Text Box 10"/>
          <p:cNvSpPr txBox="1">
            <a:spLocks noChangeArrowheads="1"/>
          </p:cNvSpPr>
          <p:nvPr/>
        </p:nvSpPr>
        <p:spPr bwMode="auto">
          <a:xfrm>
            <a:off x="5148263" y="5516563"/>
            <a:ext cx="2952750" cy="396875"/>
          </a:xfrm>
          <a:prstGeom prst="rect">
            <a:avLst/>
          </a:prstGeom>
          <a:noFill/>
          <a:ln w="9525">
            <a:noFill/>
            <a:miter lim="800000"/>
            <a:headEnd/>
            <a:tailEnd/>
          </a:ln>
          <a:effectLst/>
        </p:spPr>
        <p:txBody>
          <a:bodyPr>
            <a:spAutoFit/>
          </a:bodyPr>
          <a:lstStyle/>
          <a:p>
            <a:pPr algn="ctr">
              <a:spcBef>
                <a:spcPct val="50000"/>
              </a:spcBef>
            </a:pPr>
            <a:r>
              <a:rPr lang="en-US"/>
              <a:t>Hypochromic microcytic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1444</Words>
  <PresentationFormat>عرض على الشاشة (3:4)‏</PresentationFormat>
  <Paragraphs>109</Paragraphs>
  <Slides>31</Slides>
  <Notes>0</Notes>
  <HiddenSlides>0</HiddenSlides>
  <MMClips>0</MMClips>
  <ScaleCrop>false</ScaleCrop>
  <HeadingPairs>
    <vt:vector size="6" baseType="variant">
      <vt:variant>
        <vt:lpstr>سمة</vt:lpstr>
      </vt:variant>
      <vt:variant>
        <vt:i4>1</vt:i4>
      </vt:variant>
      <vt:variant>
        <vt:lpstr>خوادم OLE مضمنة</vt:lpstr>
      </vt:variant>
      <vt:variant>
        <vt:i4>1</vt:i4>
      </vt:variant>
      <vt:variant>
        <vt:lpstr>عناوين الشرائح</vt:lpstr>
      </vt:variant>
      <vt:variant>
        <vt:i4>31</vt:i4>
      </vt:variant>
    </vt:vector>
  </HeadingPairs>
  <TitlesOfParts>
    <vt:vector size="33" baseType="lpstr">
      <vt:lpstr>سمة Office</vt:lpstr>
      <vt:lpstr>Microsoft Word 97 - 2003 Document</vt:lpstr>
      <vt:lpstr>Anemia</vt:lpstr>
      <vt:lpstr>Anemia</vt:lpstr>
      <vt:lpstr>الشريحة 3</vt:lpstr>
      <vt:lpstr>            Normal values in children</vt:lpstr>
      <vt:lpstr>الشريحة 5</vt:lpstr>
      <vt:lpstr>Classification</vt:lpstr>
      <vt:lpstr>Hypochromic, microcytic anemias </vt:lpstr>
      <vt:lpstr>الشريحة 8</vt:lpstr>
      <vt:lpstr>الشريحة 9</vt:lpstr>
      <vt:lpstr>Iron deficiency anemia</vt:lpstr>
      <vt:lpstr>الشريحة 11</vt:lpstr>
      <vt:lpstr>causes</vt:lpstr>
      <vt:lpstr>الشريحة 13</vt:lpstr>
      <vt:lpstr>الشريحة 14</vt:lpstr>
      <vt:lpstr>الشريحة 15</vt:lpstr>
      <vt:lpstr>الشريحة 16</vt:lpstr>
      <vt:lpstr>الشريحة 17</vt:lpstr>
      <vt:lpstr>Diagnosis</vt:lpstr>
      <vt:lpstr>الشريحة 19</vt:lpstr>
      <vt:lpstr>Differential diagnosis</vt:lpstr>
      <vt:lpstr>Iron deficiency and neuropsychological effects</vt:lpstr>
      <vt:lpstr>Therapy</vt:lpstr>
      <vt:lpstr>الشريحة 23</vt:lpstr>
      <vt:lpstr>الشريحة 24</vt:lpstr>
      <vt:lpstr>الشريحة 25</vt:lpstr>
      <vt:lpstr>Types of iron</vt:lpstr>
      <vt:lpstr>Anemia of inflammation and chronic disease </vt:lpstr>
      <vt:lpstr>الشريحة 28</vt:lpstr>
      <vt:lpstr>الشريحة 29</vt:lpstr>
      <vt:lpstr>الشريحة 30</vt:lpstr>
      <vt:lpstr>الشريحة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Anemia</dc:title>
  <dc:creator>Ahmed Faris</dc:creator>
  <cp:lastModifiedBy>TEC</cp:lastModifiedBy>
  <cp:revision>1</cp:revision>
  <dcterms:created xsi:type="dcterms:W3CDTF">2017-04-12T18:20:06Z</dcterms:created>
  <dcterms:modified xsi:type="dcterms:W3CDTF">2017-04-12T18:21:05Z</dcterms:modified>
</cp:coreProperties>
</file>