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56" r:id="rId2"/>
    <p:sldId id="262" r:id="rId3"/>
    <p:sldId id="263" r:id="rId4"/>
    <p:sldId id="271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74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F944919-E2E0-42C0-B972-76783901E075}" type="datetimeFigureOut">
              <a:rPr lang="ar-IQ" smtClean="0"/>
              <a:t>17/02/1437</a:t>
            </a:fld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F33584-2163-49A9-946F-D822D8FF2857}" type="slidenum">
              <a:rPr lang="ar-IQ" smtClean="0"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r" defTabSz="914400" rtl="1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4720" y="1676851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>Class II division 2 malocclusion</a:t>
            </a:r>
            <a:endParaRPr lang="ar-IQ" sz="7200" dirty="0"/>
          </a:p>
        </p:txBody>
      </p:sp>
    </p:spTree>
    <p:extLst>
      <p:ext uri="{BB962C8B-B14F-4D97-AF65-F5344CB8AC3E}">
        <p14:creationId xmlns:p14="http://schemas.microsoft.com/office/powerpoint/2010/main" val="6014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9512" y="836712"/>
            <a:ext cx="8712968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Functional appliances</a:t>
            </a:r>
          </a:p>
          <a:p>
            <a:pPr algn="l"/>
            <a:r>
              <a:rPr lang="en-US" sz="2400" b="1" dirty="0" smtClean="0"/>
              <a:t>Class II functional appliances are designed to position the mandible in a downward and </a:t>
            </a:r>
            <a:r>
              <a:rPr lang="en-US" sz="2400" b="1" dirty="0" err="1" smtClean="0"/>
              <a:t>foreward</a:t>
            </a:r>
            <a:r>
              <a:rPr lang="en-US" sz="2400" b="1" dirty="0" smtClean="0"/>
              <a:t> to enhance its mandibular growth pattern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Indication : mandibular </a:t>
            </a:r>
            <a:r>
              <a:rPr lang="en-US" sz="2400" b="1" dirty="0" err="1" smtClean="0"/>
              <a:t>deficincy</a:t>
            </a:r>
            <a:endParaRPr lang="en-US" sz="2400" b="1" dirty="0" smtClean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 </a:t>
            </a:r>
            <a:r>
              <a:rPr lang="en-US" sz="2400" b="1" dirty="0" err="1" smtClean="0"/>
              <a:t>typs</a:t>
            </a:r>
            <a:r>
              <a:rPr lang="en-US" sz="2400" b="1" dirty="0" smtClean="0"/>
              <a:t>:</a:t>
            </a:r>
          </a:p>
          <a:p>
            <a:pPr algn="l"/>
            <a:r>
              <a:rPr lang="en-US" sz="2400" b="1" dirty="0" smtClean="0"/>
              <a:t>1- removable Functional appliances ( activator, </a:t>
            </a:r>
            <a:r>
              <a:rPr lang="en-US" sz="2400" b="1" dirty="0" err="1" smtClean="0"/>
              <a:t>bionator</a:t>
            </a:r>
            <a:r>
              <a:rPr lang="en-US" sz="2400" b="1" dirty="0" smtClean="0"/>
              <a:t>, twin bloc, </a:t>
            </a:r>
            <a:r>
              <a:rPr lang="en-US" sz="2400" b="1" dirty="0" err="1" smtClean="0"/>
              <a:t>frankyl</a:t>
            </a:r>
            <a:r>
              <a:rPr lang="en-US" sz="2400" b="1" dirty="0" smtClean="0"/>
              <a:t> II )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2- fixed functional appliances ( </a:t>
            </a:r>
            <a:r>
              <a:rPr lang="en-US" sz="2400" b="1" dirty="0" err="1" smtClean="0"/>
              <a:t>herbst</a:t>
            </a:r>
            <a:r>
              <a:rPr lang="en-US" sz="2400" b="1" dirty="0" smtClean="0"/>
              <a:t>, Jasper jumper)</a:t>
            </a:r>
          </a:p>
          <a:p>
            <a:pPr algn="l"/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8608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95536" y="1268760"/>
            <a:ext cx="8136904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Indication</a:t>
            </a:r>
          </a:p>
          <a:p>
            <a:pPr algn="l"/>
            <a:r>
              <a:rPr lang="en-US" sz="2400" b="1" dirty="0" smtClean="0"/>
              <a:t>1- adult</a:t>
            </a:r>
          </a:p>
          <a:p>
            <a:pPr algn="l"/>
            <a:r>
              <a:rPr lang="en-US" sz="2400" b="1" dirty="0" smtClean="0"/>
              <a:t>2- mild to moderate class II cases</a:t>
            </a:r>
          </a:p>
          <a:p>
            <a:pPr algn="l"/>
            <a:r>
              <a:rPr lang="en-US" sz="2400" b="1" dirty="0" smtClean="0"/>
              <a:t>3- minimal dental crowding</a:t>
            </a:r>
          </a:p>
          <a:p>
            <a:pPr algn="l"/>
            <a:r>
              <a:rPr lang="en-US" sz="2400" b="1" dirty="0" smtClean="0"/>
              <a:t>4- acceptable facial esthetics</a:t>
            </a:r>
          </a:p>
          <a:p>
            <a:pPr algn="l"/>
            <a:r>
              <a:rPr lang="en-US" sz="2400" b="1" dirty="0" smtClean="0"/>
              <a:t>5- usually require extraction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Dental camouflage without </a:t>
            </a:r>
            <a:r>
              <a:rPr lang="en-US" sz="2400" b="1" dirty="0" err="1" smtClean="0">
                <a:solidFill>
                  <a:srgbClr val="FFFF00"/>
                </a:solidFill>
              </a:rPr>
              <a:t>extractionis</a:t>
            </a:r>
            <a:r>
              <a:rPr lang="en-US" sz="2400" b="1" dirty="0" smtClean="0">
                <a:solidFill>
                  <a:srgbClr val="FFFF00"/>
                </a:solidFill>
              </a:rPr>
              <a:t> rare in cases of skeletal </a:t>
            </a:r>
            <a:r>
              <a:rPr lang="en-US" sz="2400" b="1" dirty="0" err="1" smtClean="0">
                <a:solidFill>
                  <a:srgbClr val="FFFF00"/>
                </a:solidFill>
              </a:rPr>
              <a:t>classII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sz="2400" b="1" dirty="0" smtClean="0"/>
              <a:t>Mild skeletal class II cases</a:t>
            </a:r>
          </a:p>
          <a:p>
            <a:pPr algn="l"/>
            <a:r>
              <a:rPr lang="en-US" sz="2400" b="1" dirty="0" smtClean="0"/>
              <a:t>Mild excessive </a:t>
            </a:r>
            <a:r>
              <a:rPr lang="en-US" sz="2400" b="1" dirty="0" err="1" smtClean="0"/>
              <a:t>overjet</a:t>
            </a:r>
            <a:endParaRPr lang="en-US" sz="2400" b="1" dirty="0" smtClean="0"/>
          </a:p>
          <a:p>
            <a:pPr algn="l"/>
            <a:r>
              <a:rPr lang="en-US" sz="2400" b="1" dirty="0" smtClean="0"/>
              <a:t>Adequate space available</a:t>
            </a:r>
          </a:p>
          <a:p>
            <a:pPr algn="l"/>
            <a:r>
              <a:rPr lang="en-US" sz="2400" b="1" dirty="0" smtClean="0"/>
              <a:t>Maxillary molar </a:t>
            </a:r>
            <a:r>
              <a:rPr lang="en-US" sz="2400" b="1" dirty="0" err="1" smtClean="0"/>
              <a:t>distalization</a:t>
            </a:r>
            <a:endParaRPr lang="ar-IQ" sz="2400" b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3003492" y="142074"/>
            <a:ext cx="2920992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pPr lvl="0" algn="l"/>
            <a:r>
              <a:rPr lang="en-US" sz="2400" b="1" dirty="0">
                <a:solidFill>
                  <a:schemeClr val="bg1"/>
                </a:solidFill>
              </a:rPr>
              <a:t>Dental camouflage</a:t>
            </a:r>
          </a:p>
        </p:txBody>
      </p:sp>
    </p:spTree>
    <p:extLst>
      <p:ext uri="{BB962C8B-B14F-4D97-AF65-F5344CB8AC3E}">
        <p14:creationId xmlns:p14="http://schemas.microsoft.com/office/powerpoint/2010/main" val="228699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95537" y="1916832"/>
            <a:ext cx="828092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Sever class II skeletal discrepancy</a:t>
            </a:r>
          </a:p>
          <a:p>
            <a:pPr algn="l"/>
            <a:r>
              <a:rPr lang="en-US" sz="2400" b="1" dirty="0" smtClean="0"/>
              <a:t> </a:t>
            </a:r>
          </a:p>
          <a:p>
            <a:pPr algn="l"/>
            <a:r>
              <a:rPr lang="en-US" sz="2400" b="1" dirty="0" err="1" smtClean="0"/>
              <a:t>Orthognathic</a:t>
            </a:r>
            <a:r>
              <a:rPr lang="en-US" sz="2400" b="1" dirty="0" smtClean="0"/>
              <a:t> surgery is </a:t>
            </a:r>
            <a:r>
              <a:rPr lang="en-US" sz="2400" b="1" dirty="0" err="1" smtClean="0"/>
              <a:t>considerd</a:t>
            </a:r>
            <a:r>
              <a:rPr lang="en-US" sz="2400" b="1" dirty="0" smtClean="0"/>
              <a:t>.</a:t>
            </a:r>
          </a:p>
          <a:p>
            <a:pPr algn="l"/>
            <a:r>
              <a:rPr lang="en-US" sz="2400" b="1" dirty="0" smtClean="0"/>
              <a:t>Done only after cessation of growth.</a:t>
            </a:r>
          </a:p>
          <a:p>
            <a:pPr algn="l"/>
            <a:r>
              <a:rPr lang="en-US" sz="2400" b="1" dirty="0" err="1" smtClean="0"/>
              <a:t>Presurgical</a:t>
            </a:r>
            <a:r>
              <a:rPr lang="en-US" sz="2400" b="1" dirty="0" smtClean="0"/>
              <a:t> orthodontics should be considered in all cases</a:t>
            </a:r>
          </a:p>
          <a:p>
            <a:pPr algn="l"/>
            <a:r>
              <a:rPr lang="en-US" sz="2400" b="1" dirty="0" smtClean="0"/>
              <a:t>Maxillary </a:t>
            </a:r>
            <a:r>
              <a:rPr lang="en-US" sz="2400" b="1" dirty="0" err="1" smtClean="0"/>
              <a:t>prognathisim</a:t>
            </a:r>
            <a:r>
              <a:rPr lang="en-US" sz="2400" b="1" dirty="0" smtClean="0"/>
              <a:t> – partial maxillary </a:t>
            </a:r>
            <a:r>
              <a:rPr lang="en-US" sz="2400" b="1" dirty="0" err="1" smtClean="0"/>
              <a:t>retropositioning</a:t>
            </a:r>
            <a:r>
              <a:rPr lang="en-US" sz="2400" b="1" dirty="0" smtClean="0"/>
              <a:t> (most commonly done)</a:t>
            </a:r>
          </a:p>
          <a:p>
            <a:pPr algn="l"/>
            <a:r>
              <a:rPr lang="en-US" sz="2400" b="1" dirty="0" smtClean="0"/>
              <a:t>Mandibular </a:t>
            </a:r>
            <a:r>
              <a:rPr lang="en-US" sz="2400" b="1" dirty="0" err="1" smtClean="0"/>
              <a:t>retrognathism</a:t>
            </a:r>
            <a:r>
              <a:rPr lang="en-US" sz="2400" b="1" dirty="0" smtClean="0"/>
              <a:t> – intraoral sagittal split osteotomy.</a:t>
            </a:r>
            <a:endParaRPr lang="ar-IQ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77070"/>
            <a:ext cx="1457325" cy="6397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</p:pic>
      <p:sp>
        <p:nvSpPr>
          <p:cNvPr id="5" name="مربع نص 4"/>
          <p:cNvSpPr txBox="1"/>
          <p:nvPr/>
        </p:nvSpPr>
        <p:spPr>
          <a:xfrm>
            <a:off x="2756629" y="289067"/>
            <a:ext cx="3414717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Orthognathic</a:t>
            </a:r>
            <a:r>
              <a:rPr lang="en-US" sz="2400" b="1" dirty="0">
                <a:solidFill>
                  <a:schemeClr val="bg1"/>
                </a:solidFill>
              </a:rPr>
              <a:t> surgery 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043608" y="968359"/>
            <a:ext cx="684076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Indicated in adults with no growth potential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mandibular advancement </a:t>
            </a: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Indication </a:t>
            </a:r>
            <a:r>
              <a:rPr lang="en-US" sz="2400" b="1" dirty="0" smtClean="0"/>
              <a:t>: skeletal class II </a:t>
            </a:r>
            <a:r>
              <a:rPr lang="en-US" sz="2400" b="1" dirty="0" err="1" smtClean="0"/>
              <a:t>caces</a:t>
            </a:r>
            <a:r>
              <a:rPr lang="en-US" sz="2400" b="1" dirty="0" smtClean="0"/>
              <a:t> with mandibular deficiency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The intraoral sagittal split ramus osteotomy is the popular technique for surgical mandibular advancement.</a:t>
            </a:r>
            <a:endParaRPr lang="ar-IQ" sz="2400" b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756629" y="289067"/>
            <a:ext cx="3414717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Orthognathic</a:t>
            </a:r>
            <a:r>
              <a:rPr lang="en-US" sz="2400" b="1" dirty="0">
                <a:solidFill>
                  <a:schemeClr val="bg1"/>
                </a:solidFill>
              </a:rPr>
              <a:t> surgery </a:t>
            </a:r>
            <a:endParaRPr lang="ar-IQ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HP\Pictures\emm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417" y="4415397"/>
            <a:ext cx="2671139" cy="237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980728"/>
            <a:ext cx="769984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Maxillary impaction (Le Fort 1 maxillary osteotomy)</a:t>
            </a: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Indication</a:t>
            </a:r>
            <a:r>
              <a:rPr lang="en-US" sz="2400" b="1" dirty="0" smtClean="0"/>
              <a:t> : Vertical maxillary excess</a:t>
            </a:r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Anterior maxillary sub-apical set back</a:t>
            </a:r>
            <a:endParaRPr lang="en-US" sz="2400" b="1" dirty="0"/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Indication </a:t>
            </a:r>
            <a:r>
              <a:rPr lang="en-US" sz="2400" b="1" dirty="0" smtClean="0"/>
              <a:t>: maxillary excess in </a:t>
            </a:r>
            <a:r>
              <a:rPr lang="en-US" sz="2400" b="1" dirty="0" err="1" smtClean="0"/>
              <a:t>antero</a:t>
            </a:r>
            <a:r>
              <a:rPr lang="en-US" sz="2400" b="1" dirty="0" smtClean="0"/>
              <a:t>-posterior </a:t>
            </a:r>
            <a:r>
              <a:rPr lang="en-US" sz="2400" b="1" dirty="0" err="1" smtClean="0"/>
              <a:t>dimentional</a:t>
            </a:r>
            <a:r>
              <a:rPr lang="en-US" sz="2400" b="1" dirty="0" smtClean="0"/>
              <a:t> mid-face protrusion ( no vertical excess)</a:t>
            </a:r>
          </a:p>
          <a:p>
            <a:pPr algn="l"/>
            <a:endParaRPr lang="en-US" sz="2400" b="1" dirty="0"/>
          </a:p>
          <a:p>
            <a:pPr algn="l"/>
            <a:endParaRPr lang="en-US" sz="2400" b="1" dirty="0" smtClean="0"/>
          </a:p>
        </p:txBody>
      </p:sp>
      <p:sp>
        <p:nvSpPr>
          <p:cNvPr id="3" name="مربع نص 2"/>
          <p:cNvSpPr txBox="1"/>
          <p:nvPr/>
        </p:nvSpPr>
        <p:spPr>
          <a:xfrm>
            <a:off x="2756629" y="289067"/>
            <a:ext cx="3414717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Orthognathic</a:t>
            </a:r>
            <a:r>
              <a:rPr lang="en-US" sz="2400" b="1" dirty="0">
                <a:solidFill>
                  <a:schemeClr val="bg1"/>
                </a:solidFill>
              </a:rPr>
              <a:t> surgery </a:t>
            </a:r>
            <a:endParaRPr lang="ar-IQ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HP\Pictures\emm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33056"/>
            <a:ext cx="32403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8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735275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2400" b="1" dirty="0">
                <a:solidFill>
                  <a:srgbClr val="FF0000"/>
                </a:solidFill>
              </a:rPr>
              <a:t>Combined surgical approaches : maxillary and </a:t>
            </a:r>
            <a:r>
              <a:rPr lang="en-US" sz="2400" b="1" dirty="0" smtClean="0">
                <a:solidFill>
                  <a:srgbClr val="FF0000"/>
                </a:solidFill>
              </a:rPr>
              <a:t>mandibular  </a:t>
            </a:r>
            <a:endParaRPr lang="en-US" sz="2400" b="1" dirty="0">
              <a:solidFill>
                <a:prstClr val="white"/>
              </a:solidFill>
            </a:endParaRPr>
          </a:p>
          <a:p>
            <a:pPr lvl="0" algn="l"/>
            <a:r>
              <a:rPr lang="en-US" sz="2400" b="1" dirty="0">
                <a:solidFill>
                  <a:srgbClr val="FFFF00"/>
                </a:solidFill>
              </a:rPr>
              <a:t>Indication</a:t>
            </a:r>
            <a:r>
              <a:rPr lang="en-US" sz="2400" b="1" dirty="0">
                <a:solidFill>
                  <a:prstClr val="white"/>
                </a:solidFill>
              </a:rPr>
              <a:t> : maxillary excess and mandibular deficiency </a:t>
            </a:r>
            <a:endParaRPr lang="ar-IQ" sz="2400" b="1" dirty="0">
              <a:solidFill>
                <a:prstClr val="white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756629" y="289067"/>
            <a:ext cx="3414717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Orthognathic</a:t>
            </a:r>
            <a:r>
              <a:rPr lang="en-US" sz="2400" b="1" dirty="0">
                <a:solidFill>
                  <a:schemeClr val="bg1"/>
                </a:solidFill>
              </a:rPr>
              <a:t> surgery 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833512" y="188640"/>
            <a:ext cx="6984776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Features of class II division 2 malocclusion:</a:t>
            </a:r>
          </a:p>
          <a:p>
            <a:pPr algn="l"/>
            <a:endParaRPr lang="ar-IQ" sz="2800" b="1" dirty="0">
              <a:solidFill>
                <a:prstClr val="black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827584" y="1844824"/>
            <a:ext cx="6779421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b="1" dirty="0" err="1">
                <a:solidFill>
                  <a:srgbClr val="FFFF00"/>
                </a:solidFill>
              </a:rPr>
              <a:t>Extraoral</a:t>
            </a:r>
            <a:r>
              <a:rPr lang="en-US" sz="2400" b="1" dirty="0">
                <a:solidFill>
                  <a:srgbClr val="FFFF00"/>
                </a:solidFill>
              </a:rPr>
              <a:t> features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</a:p>
          <a:p>
            <a:pPr algn="l"/>
            <a:endParaRPr lang="en-US" sz="2400" b="1" dirty="0">
              <a:solidFill>
                <a:srgbClr val="FFFF00"/>
              </a:solidFill>
            </a:endParaRP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1- profile is straight to convex.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2- shape of head </a:t>
            </a:r>
            <a:r>
              <a:rPr lang="en-US" sz="2400" b="1" dirty="0" err="1">
                <a:solidFill>
                  <a:srgbClr val="FFFF00"/>
                </a:solidFill>
              </a:rPr>
              <a:t>mesocephalic</a:t>
            </a:r>
            <a:r>
              <a:rPr lang="en-US" sz="2400" b="1" dirty="0">
                <a:solidFill>
                  <a:srgbClr val="FFFF00"/>
                </a:solidFill>
              </a:rPr>
              <a:t> to dolichocephalic.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3- no hyperactivity in </a:t>
            </a:r>
            <a:r>
              <a:rPr lang="en-US" sz="2400" b="1" dirty="0" err="1">
                <a:solidFill>
                  <a:srgbClr val="FFFF00"/>
                </a:solidFill>
              </a:rPr>
              <a:t>mentalis</a:t>
            </a:r>
            <a:r>
              <a:rPr lang="en-US" sz="2400" b="1" dirty="0">
                <a:solidFill>
                  <a:srgbClr val="FFFF00"/>
                </a:solidFill>
              </a:rPr>
              <a:t> muscle.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4- normal </a:t>
            </a:r>
            <a:r>
              <a:rPr lang="en-US" sz="2400" b="1" dirty="0" err="1">
                <a:solidFill>
                  <a:srgbClr val="FFFF00"/>
                </a:solidFill>
              </a:rPr>
              <a:t>mentolabial</a:t>
            </a:r>
            <a:r>
              <a:rPr lang="en-US" sz="2400" b="1" dirty="0">
                <a:solidFill>
                  <a:srgbClr val="FFFF00"/>
                </a:solidFill>
              </a:rPr>
              <a:t> sulcus.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5- normal or hypoactive upper lip.</a:t>
            </a:r>
            <a:endParaRPr lang="ar-IQ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26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8834" y="1611088"/>
            <a:ext cx="8773144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>
                <a:solidFill>
                  <a:srgbClr val="FFFF00"/>
                </a:solidFill>
              </a:rPr>
              <a:t>Intraoral features: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1- </a:t>
            </a:r>
            <a:r>
              <a:rPr lang="en-US" sz="2400" b="1" dirty="0" smtClean="0">
                <a:solidFill>
                  <a:srgbClr val="FFFF00"/>
                </a:solidFill>
              </a:rPr>
              <a:t>Excessive </a:t>
            </a:r>
            <a:r>
              <a:rPr lang="en-US" sz="2400" b="1" dirty="0">
                <a:solidFill>
                  <a:srgbClr val="FFFF00"/>
                </a:solidFill>
              </a:rPr>
              <a:t>lingual inclination of maxillary </a:t>
            </a:r>
            <a:r>
              <a:rPr lang="en-US" sz="2400" b="1" dirty="0" smtClean="0">
                <a:solidFill>
                  <a:srgbClr val="FFFF00"/>
                </a:solidFill>
              </a:rPr>
              <a:t>central                  incisors </a:t>
            </a:r>
            <a:r>
              <a:rPr lang="en-US" sz="2400" b="1" dirty="0">
                <a:solidFill>
                  <a:srgbClr val="FFFF00"/>
                </a:solidFill>
              </a:rPr>
              <a:t>overlapped on the labial by the maxillary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lateral </a:t>
            </a:r>
            <a:r>
              <a:rPr lang="en-US" sz="2400" b="1" dirty="0">
                <a:solidFill>
                  <a:srgbClr val="FFFF00"/>
                </a:solidFill>
              </a:rPr>
              <a:t>incisors</a:t>
            </a:r>
            <a:r>
              <a:rPr lang="en-US" sz="2400" b="1" dirty="0" smtClean="0">
                <a:solidFill>
                  <a:srgbClr val="FFFF00"/>
                </a:solidFill>
              </a:rPr>
              <a:t>.  </a:t>
            </a:r>
            <a:endParaRPr lang="en-US" sz="2400" b="1" dirty="0">
              <a:solidFill>
                <a:srgbClr val="FFFF00"/>
              </a:solidFill>
            </a:endParaRP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    In </a:t>
            </a:r>
            <a:r>
              <a:rPr lang="en-US" sz="2400" b="1" dirty="0">
                <a:solidFill>
                  <a:srgbClr val="FFFF00"/>
                </a:solidFill>
              </a:rPr>
              <a:t>some cases both maxillary central and lateral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incisors </a:t>
            </a:r>
            <a:r>
              <a:rPr lang="en-US" sz="2400" b="1" dirty="0">
                <a:solidFill>
                  <a:srgbClr val="FFFF00"/>
                </a:solidFill>
              </a:rPr>
              <a:t>are </a:t>
            </a:r>
            <a:r>
              <a:rPr lang="en-US" sz="2400" b="1" dirty="0" err="1">
                <a:solidFill>
                  <a:srgbClr val="FFFF00"/>
                </a:solidFill>
              </a:rPr>
              <a:t>lingually</a:t>
            </a:r>
            <a:r>
              <a:rPr lang="en-US" sz="2400" b="1" dirty="0">
                <a:solidFill>
                  <a:srgbClr val="FFFF00"/>
                </a:solidFill>
              </a:rPr>
              <a:t> inclined and overlapped by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canines </a:t>
            </a:r>
            <a:r>
              <a:rPr lang="en-US" sz="2400" b="1" dirty="0">
                <a:solidFill>
                  <a:srgbClr val="FFFF00"/>
                </a:solidFill>
              </a:rPr>
              <a:t>on </a:t>
            </a:r>
            <a:r>
              <a:rPr lang="en-US" sz="2400" b="1" dirty="0" smtClean="0">
                <a:solidFill>
                  <a:srgbClr val="FFFF00"/>
                </a:solidFill>
              </a:rPr>
              <a:t>laterals.  </a:t>
            </a:r>
            <a:endParaRPr lang="en-US" sz="2400" b="1" dirty="0">
              <a:solidFill>
                <a:srgbClr val="FFFF00"/>
              </a:solidFill>
            </a:endParaRP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2- U shaped </a:t>
            </a:r>
            <a:r>
              <a:rPr lang="en-US" sz="2400" b="1" dirty="0" smtClean="0">
                <a:solidFill>
                  <a:srgbClr val="FFFF00"/>
                </a:solidFill>
              </a:rPr>
              <a:t> or square palatal </a:t>
            </a:r>
            <a:r>
              <a:rPr lang="en-US" sz="2400" b="1" dirty="0">
                <a:solidFill>
                  <a:srgbClr val="FFFF00"/>
                </a:solidFill>
              </a:rPr>
              <a:t>arch.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3- </a:t>
            </a:r>
            <a:r>
              <a:rPr lang="en-US" sz="2400" b="1" dirty="0" smtClean="0">
                <a:solidFill>
                  <a:srgbClr val="FFFF00"/>
                </a:solidFill>
              </a:rPr>
              <a:t>Deep </a:t>
            </a:r>
            <a:r>
              <a:rPr lang="en-US" sz="2400" b="1" dirty="0">
                <a:solidFill>
                  <a:srgbClr val="FFFF00"/>
                </a:solidFill>
              </a:rPr>
              <a:t>overbite and minimal </a:t>
            </a:r>
            <a:r>
              <a:rPr lang="en-US" sz="2400" b="1" dirty="0" err="1">
                <a:solidFill>
                  <a:srgbClr val="FFFF00"/>
                </a:solidFill>
              </a:rPr>
              <a:t>overjet</a:t>
            </a:r>
            <a:r>
              <a:rPr lang="en-US" sz="2400" b="1" dirty="0">
                <a:solidFill>
                  <a:srgbClr val="FFFF00"/>
                </a:solidFill>
              </a:rPr>
              <a:t>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4- </a:t>
            </a:r>
            <a:r>
              <a:rPr lang="en-US" sz="2400" b="1" dirty="0" smtClean="0">
                <a:solidFill>
                  <a:srgbClr val="FFFF00"/>
                </a:solidFill>
              </a:rPr>
              <a:t>With </a:t>
            </a:r>
            <a:r>
              <a:rPr lang="en-US" sz="2400" b="1" dirty="0">
                <a:solidFill>
                  <a:srgbClr val="FFFF00"/>
                </a:solidFill>
              </a:rPr>
              <a:t>extreme overbite the </a:t>
            </a:r>
            <a:r>
              <a:rPr lang="en-US" sz="2400" b="1" dirty="0" err="1">
                <a:solidFill>
                  <a:srgbClr val="FFFF00"/>
                </a:solidFill>
              </a:rPr>
              <a:t>incisal</a:t>
            </a:r>
            <a:r>
              <a:rPr lang="en-US" sz="2400" b="1" dirty="0">
                <a:solidFill>
                  <a:srgbClr val="FFFF00"/>
                </a:solidFill>
              </a:rPr>
              <a:t> edge of lower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central </a:t>
            </a:r>
            <a:r>
              <a:rPr lang="en-US" sz="2400" b="1" dirty="0">
                <a:solidFill>
                  <a:srgbClr val="FFFF00"/>
                </a:solidFill>
              </a:rPr>
              <a:t>incisor may contact the soft tissue of palate.</a:t>
            </a:r>
          </a:p>
          <a:p>
            <a:pPr algn="l"/>
            <a:r>
              <a:rPr lang="en-US" sz="2400" b="1" dirty="0">
                <a:solidFill>
                  <a:srgbClr val="FFFF00"/>
                </a:solidFill>
              </a:rPr>
              <a:t>5- </a:t>
            </a:r>
            <a:r>
              <a:rPr lang="en-US" sz="2400" b="1" dirty="0" smtClean="0">
                <a:solidFill>
                  <a:srgbClr val="FFFF00"/>
                </a:solidFill>
              </a:rPr>
              <a:t>In </a:t>
            </a:r>
            <a:r>
              <a:rPr lang="en-US" sz="2400" b="1" dirty="0">
                <a:solidFill>
                  <a:srgbClr val="FFFF00"/>
                </a:solidFill>
              </a:rPr>
              <a:t>absence of </a:t>
            </a:r>
            <a:r>
              <a:rPr lang="en-US" sz="2400" b="1" dirty="0" err="1">
                <a:solidFill>
                  <a:srgbClr val="FFFF00"/>
                </a:solidFill>
              </a:rPr>
              <a:t>overjet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manibular</a:t>
            </a:r>
            <a:r>
              <a:rPr lang="en-US" sz="2400" b="1" dirty="0">
                <a:solidFill>
                  <a:srgbClr val="FFFF00"/>
                </a:solidFill>
              </a:rPr>
              <a:t> labial gingiva get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</a:t>
            </a:r>
            <a:r>
              <a:rPr lang="en-US" sz="2400" b="1" dirty="0" err="1" smtClean="0">
                <a:solidFill>
                  <a:srgbClr val="FFFF00"/>
                </a:solidFill>
              </a:rPr>
              <a:t>traumnatized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by </a:t>
            </a:r>
            <a:r>
              <a:rPr lang="en-US" sz="2400" b="1" dirty="0" err="1">
                <a:solidFill>
                  <a:srgbClr val="FFFF00"/>
                </a:solidFill>
              </a:rPr>
              <a:t>lingualy</a:t>
            </a:r>
            <a:r>
              <a:rPr lang="en-US" sz="2400" b="1" dirty="0">
                <a:solidFill>
                  <a:srgbClr val="FFFF00"/>
                </a:solidFill>
              </a:rPr>
              <a:t> inclined maxillary incisors.</a:t>
            </a:r>
            <a:endParaRPr lang="ar-IQ" sz="2400" b="1" dirty="0">
              <a:solidFill>
                <a:srgbClr val="FFFF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833512" y="188640"/>
            <a:ext cx="6984776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Features of class II division 2 malocclusion:</a:t>
            </a:r>
          </a:p>
          <a:p>
            <a:pPr algn="l"/>
            <a:endParaRPr lang="ar-IQ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2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Pictures\Deep%20OB%20bu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79170"/>
            <a:ext cx="5129205" cy="24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80" y="979170"/>
            <a:ext cx="2848779" cy="249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61048"/>
            <a:ext cx="2738413" cy="219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040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07504" y="1700808"/>
            <a:ext cx="885698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Class II division 2 malocclusion is either dental or skeletal</a:t>
            </a:r>
          </a:p>
          <a:p>
            <a:pPr algn="l"/>
            <a:endParaRPr lang="en-US" sz="2400" b="1" dirty="0">
              <a:solidFill>
                <a:srgbClr val="FFFF00"/>
              </a:solidFill>
            </a:endParaRP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1- dental class II division 2 is corrected by orthodontic             treatment (extraction or non extraction method)</a:t>
            </a:r>
          </a:p>
          <a:p>
            <a:pPr algn="l"/>
            <a:endParaRPr lang="en-US" sz="2400" b="1" dirty="0">
              <a:solidFill>
                <a:srgbClr val="FFFF00"/>
              </a:solidFill>
            </a:endParaRP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2- skeletal class II division 2</a:t>
            </a: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    a- Growth modification (growing patient)</a:t>
            </a: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    b- Dental camouflage ( extraction or non extraction)</a:t>
            </a:r>
          </a:p>
          <a:p>
            <a:pPr algn="l"/>
            <a:r>
              <a:rPr lang="en-US" sz="2400" b="1" dirty="0" smtClean="0">
                <a:solidFill>
                  <a:srgbClr val="FFFF00"/>
                </a:solidFill>
              </a:rPr>
              <a:t>    c- </a:t>
            </a:r>
            <a:r>
              <a:rPr lang="en-US" sz="2400" b="1" dirty="0" err="1" smtClean="0">
                <a:solidFill>
                  <a:srgbClr val="FFFF00"/>
                </a:solidFill>
              </a:rPr>
              <a:t>Orthognathic</a:t>
            </a:r>
            <a:r>
              <a:rPr lang="en-US" sz="2400" b="1" dirty="0" smtClean="0">
                <a:solidFill>
                  <a:srgbClr val="FFFF00"/>
                </a:solidFill>
              </a:rPr>
              <a:t> surgery with orthodontic treatment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(moderate </a:t>
            </a:r>
            <a:r>
              <a:rPr lang="en-US" sz="2400" b="1" dirty="0" smtClean="0">
                <a:solidFill>
                  <a:srgbClr val="FFFF00"/>
                </a:solidFill>
              </a:rPr>
              <a:t>to severe class II cases) </a:t>
            </a:r>
            <a:endParaRPr lang="ar-IQ" sz="2400" b="1" dirty="0">
              <a:solidFill>
                <a:srgbClr val="FFFF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213565" y="332656"/>
            <a:ext cx="4644862" cy="830997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none" rtlCol="1">
            <a:spAutoFit/>
          </a:bodyPr>
          <a:lstStyle/>
          <a:p>
            <a:pPr lvl="0" algn="l"/>
            <a:r>
              <a:rPr lang="en-US" sz="2400" b="1" dirty="0">
                <a:solidFill>
                  <a:schemeClr val="bg1"/>
                </a:solidFill>
              </a:rPr>
              <a:t>Treatment of class II division 2</a:t>
            </a:r>
          </a:p>
          <a:p>
            <a:pPr lvl="0" algn="l"/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83568" y="908720"/>
            <a:ext cx="7560841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Dental class II division 2 malocclusion: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Extraction or non extraction treatment is depend on the severity of mesial drift of the </a:t>
            </a:r>
            <a:r>
              <a:rPr lang="en-US" sz="2400" b="1" dirty="0" err="1" smtClean="0"/>
              <a:t>maxilary</a:t>
            </a:r>
            <a:r>
              <a:rPr lang="en-US" sz="2400" b="1" dirty="0" smtClean="0"/>
              <a:t> </a:t>
            </a:r>
            <a:r>
              <a:rPr lang="en-US" sz="2400" b="1" dirty="0" smtClean="0"/>
              <a:t>first molar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Slight mesial drift (mesial crown tipping) with minimal crowding ------ non extraction with </a:t>
            </a:r>
            <a:r>
              <a:rPr lang="en-US" sz="2400" b="1" dirty="0" err="1" smtClean="0"/>
              <a:t>distalization</a:t>
            </a:r>
            <a:r>
              <a:rPr lang="en-US" sz="2400" b="1" dirty="0" smtClean="0"/>
              <a:t> of maxillary first molar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Sever mesial drift (roots and crown are </a:t>
            </a:r>
            <a:r>
              <a:rPr lang="en-US" sz="2400" b="1" dirty="0" err="1" smtClean="0"/>
              <a:t>mesially</a:t>
            </a:r>
            <a:r>
              <a:rPr lang="en-US" sz="2400" b="1" dirty="0" smtClean="0"/>
              <a:t> positioned)  ----- extraction is indicated to obtain space.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08389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87624" y="1556792"/>
            <a:ext cx="6960816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b="1" dirty="0" smtClean="0"/>
              <a:t>Skeletal class II division 2</a:t>
            </a:r>
          </a:p>
          <a:p>
            <a:pPr algn="l"/>
            <a:r>
              <a:rPr lang="en-US" sz="2400" b="1" dirty="0" smtClean="0"/>
              <a:t>Three treatment approach are available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1- growth modification</a:t>
            </a:r>
          </a:p>
          <a:p>
            <a:pPr algn="l"/>
            <a:r>
              <a:rPr lang="en-US" sz="2400" b="1" dirty="0" smtClean="0"/>
              <a:t>2- dental camouflage</a:t>
            </a:r>
          </a:p>
          <a:p>
            <a:pPr algn="l"/>
            <a:r>
              <a:rPr lang="en-US" sz="2400" b="1" dirty="0" smtClean="0"/>
              <a:t>3- </a:t>
            </a:r>
            <a:r>
              <a:rPr lang="en-US" sz="2400" b="1" dirty="0" err="1" smtClean="0"/>
              <a:t>orthognathic</a:t>
            </a:r>
            <a:r>
              <a:rPr lang="en-US" sz="2400" b="1" dirty="0" smtClean="0"/>
              <a:t> surgery( with orthodontic treatment)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67675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476672"/>
            <a:ext cx="7890153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Growth modification (orthopedic treatment)</a:t>
            </a:r>
          </a:p>
          <a:p>
            <a:pPr algn="l"/>
            <a:r>
              <a:rPr lang="en-US" sz="2400" b="1" dirty="0" smtClean="0"/>
              <a:t>The goal of growth modification is to enhance the un acceptable skeletal relationship by modifying remaining facial growth pattern of the jaws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Optimum timing : </a:t>
            </a:r>
            <a:r>
              <a:rPr lang="en-US" sz="2400" b="1" dirty="0" err="1" smtClean="0"/>
              <a:t>prepubertal</a:t>
            </a:r>
            <a:r>
              <a:rPr lang="en-US" sz="2400" b="1" dirty="0" smtClean="0"/>
              <a:t> growth spurt ( active growth period)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Two types of orthopedic appliances used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Headgear (extra-oral force)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Functional appliances (removable or fixed)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8639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11560" y="980728"/>
            <a:ext cx="806489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Headgear : it deliver an extra-oral orthopedic force to compress the maxillary sutures and modify the pattern of bone apposition at these sites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Two types</a:t>
            </a:r>
          </a:p>
          <a:p>
            <a:pPr algn="l"/>
            <a:r>
              <a:rPr lang="en-US" sz="2400" b="1" dirty="0" smtClean="0"/>
              <a:t>1- face bow (maxillary excess)</a:t>
            </a:r>
          </a:p>
          <a:p>
            <a:pPr algn="l"/>
            <a:r>
              <a:rPr lang="en-US" sz="2400" b="1" dirty="0" smtClean="0"/>
              <a:t>2- J hooks (maxillary anterior retraction and intrusion)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427666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نظور">
  <a:themeElements>
    <a:clrScheme name="منظور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كلاسيكي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نظو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181</TotalTime>
  <Words>646</Words>
  <Application>Microsoft Office PowerPoint</Application>
  <PresentationFormat>عرض على الشاشة (3:4)‏</PresentationFormat>
  <Paragraphs>101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منظور</vt:lpstr>
      <vt:lpstr>Class II division 2 malocclusion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II division 2</dc:title>
  <dc:creator>HP</dc:creator>
  <cp:lastModifiedBy>HP</cp:lastModifiedBy>
  <cp:revision>19</cp:revision>
  <dcterms:created xsi:type="dcterms:W3CDTF">2015-11-19T08:22:11Z</dcterms:created>
  <dcterms:modified xsi:type="dcterms:W3CDTF">2015-11-29T20:18:22Z</dcterms:modified>
</cp:coreProperties>
</file>