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0"/>
  </p:notesMasterIdLst>
  <p:sldIdLst>
    <p:sldId id="256" r:id="rId2"/>
    <p:sldId id="260" r:id="rId3"/>
    <p:sldId id="419" r:id="rId4"/>
    <p:sldId id="420" r:id="rId5"/>
    <p:sldId id="424" r:id="rId6"/>
    <p:sldId id="425" r:id="rId7"/>
    <p:sldId id="325" r:id="rId8"/>
    <p:sldId id="326" r:id="rId9"/>
    <p:sldId id="261" r:id="rId10"/>
    <p:sldId id="262" r:id="rId11"/>
    <p:sldId id="432" r:id="rId12"/>
    <p:sldId id="275" r:id="rId13"/>
    <p:sldId id="438" r:id="rId14"/>
    <p:sldId id="426" r:id="rId15"/>
    <p:sldId id="427" r:id="rId16"/>
    <p:sldId id="487" r:id="rId17"/>
    <p:sldId id="429" r:id="rId18"/>
    <p:sldId id="447" r:id="rId19"/>
    <p:sldId id="448" r:id="rId20"/>
    <p:sldId id="450" r:id="rId21"/>
    <p:sldId id="449" r:id="rId22"/>
    <p:sldId id="451" r:id="rId23"/>
    <p:sldId id="452" r:id="rId24"/>
    <p:sldId id="453" r:id="rId25"/>
    <p:sldId id="454" r:id="rId26"/>
    <p:sldId id="455" r:id="rId27"/>
    <p:sldId id="456" r:id="rId28"/>
    <p:sldId id="457" r:id="rId29"/>
    <p:sldId id="458" r:id="rId30"/>
    <p:sldId id="459" r:id="rId31"/>
    <p:sldId id="464" r:id="rId32"/>
    <p:sldId id="465" r:id="rId33"/>
    <p:sldId id="460" r:id="rId34"/>
    <p:sldId id="509" r:id="rId35"/>
    <p:sldId id="461" r:id="rId36"/>
    <p:sldId id="462" r:id="rId37"/>
    <p:sldId id="463" r:id="rId38"/>
    <p:sldId id="466" r:id="rId39"/>
    <p:sldId id="467" r:id="rId40"/>
    <p:sldId id="468" r:id="rId41"/>
    <p:sldId id="469" r:id="rId42"/>
    <p:sldId id="470" r:id="rId43"/>
    <p:sldId id="471" r:id="rId44"/>
    <p:sldId id="472" r:id="rId45"/>
    <p:sldId id="473" r:id="rId46"/>
    <p:sldId id="474" r:id="rId47"/>
    <p:sldId id="475" r:id="rId48"/>
    <p:sldId id="476" r:id="rId49"/>
    <p:sldId id="477" r:id="rId50"/>
    <p:sldId id="430" r:id="rId51"/>
    <p:sldId id="483" r:id="rId52"/>
    <p:sldId id="280" r:id="rId53"/>
    <p:sldId id="281" r:id="rId54"/>
    <p:sldId id="510" r:id="rId55"/>
    <p:sldId id="290" r:id="rId56"/>
    <p:sldId id="321" r:id="rId57"/>
    <p:sldId id="291" r:id="rId58"/>
    <p:sldId id="322" r:id="rId59"/>
    <p:sldId id="323" r:id="rId60"/>
    <p:sldId id="324" r:id="rId61"/>
    <p:sldId id="486" r:id="rId62"/>
    <p:sldId id="327" r:id="rId63"/>
    <p:sldId id="328" r:id="rId64"/>
    <p:sldId id="329" r:id="rId65"/>
    <p:sldId id="330" r:id="rId66"/>
    <p:sldId id="331" r:id="rId67"/>
    <p:sldId id="332" r:id="rId68"/>
    <p:sldId id="333" r:id="rId69"/>
    <p:sldId id="334" r:id="rId70"/>
    <p:sldId id="335" r:id="rId71"/>
    <p:sldId id="336" r:id="rId72"/>
    <p:sldId id="337" r:id="rId73"/>
    <p:sldId id="434" r:id="rId74"/>
    <p:sldId id="338" r:id="rId75"/>
    <p:sldId id="339" r:id="rId76"/>
    <p:sldId id="342" r:id="rId77"/>
    <p:sldId id="343" r:id="rId78"/>
    <p:sldId id="344" r:id="rId79"/>
    <p:sldId id="345" r:id="rId80"/>
    <p:sldId id="346" r:id="rId81"/>
    <p:sldId id="347" r:id="rId82"/>
    <p:sldId id="348" r:id="rId83"/>
    <p:sldId id="349" r:id="rId84"/>
    <p:sldId id="350" r:id="rId85"/>
    <p:sldId id="492" r:id="rId86"/>
    <p:sldId id="494" r:id="rId87"/>
    <p:sldId id="351" r:id="rId88"/>
    <p:sldId id="489" r:id="rId89"/>
    <p:sldId id="493" r:id="rId90"/>
    <p:sldId id="495" r:id="rId91"/>
    <p:sldId id="496" r:id="rId92"/>
    <p:sldId id="497" r:id="rId93"/>
    <p:sldId id="498" r:id="rId94"/>
    <p:sldId id="499" r:id="rId95"/>
    <p:sldId id="501" r:id="rId96"/>
    <p:sldId id="507" r:id="rId97"/>
    <p:sldId id="508" r:id="rId98"/>
    <p:sldId id="502" r:id="rId99"/>
    <p:sldId id="511" r:id="rId100"/>
    <p:sldId id="505" r:id="rId101"/>
    <p:sldId id="504" r:id="rId102"/>
    <p:sldId id="352" r:id="rId103"/>
    <p:sldId id="353" r:id="rId104"/>
    <p:sldId id="355" r:id="rId105"/>
    <p:sldId id="356" r:id="rId106"/>
    <p:sldId id="357" r:id="rId107"/>
    <p:sldId id="359" r:id="rId108"/>
    <p:sldId id="360" r:id="rId109"/>
    <p:sldId id="514" r:id="rId110"/>
    <p:sldId id="516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500" r:id="rId119"/>
    <p:sldId id="372" r:id="rId120"/>
    <p:sldId id="373" r:id="rId121"/>
    <p:sldId id="374" r:id="rId122"/>
    <p:sldId id="375" r:id="rId123"/>
    <p:sldId id="376" r:id="rId124"/>
    <p:sldId id="377" r:id="rId125"/>
    <p:sldId id="378" r:id="rId126"/>
    <p:sldId id="379" r:id="rId127"/>
    <p:sldId id="380" r:id="rId128"/>
    <p:sldId id="381" r:id="rId129"/>
    <p:sldId id="382" r:id="rId130"/>
    <p:sldId id="383" r:id="rId131"/>
    <p:sldId id="384" r:id="rId132"/>
    <p:sldId id="385" r:id="rId133"/>
    <p:sldId id="387" r:id="rId134"/>
    <p:sldId id="391" r:id="rId135"/>
    <p:sldId id="390" r:id="rId136"/>
    <p:sldId id="393" r:id="rId137"/>
    <p:sldId id="394" r:id="rId138"/>
    <p:sldId id="397" r:id="rId139"/>
    <p:sldId id="398" r:id="rId140"/>
    <p:sldId id="399" r:id="rId141"/>
    <p:sldId id="488" r:id="rId142"/>
    <p:sldId id="400" r:id="rId143"/>
    <p:sldId id="401" r:id="rId144"/>
    <p:sldId id="402" r:id="rId145"/>
    <p:sldId id="403" r:id="rId146"/>
    <p:sldId id="404" r:id="rId147"/>
    <p:sldId id="405" r:id="rId148"/>
    <p:sldId id="406" r:id="rId149"/>
    <p:sldId id="407" r:id="rId150"/>
    <p:sldId id="437" r:id="rId151"/>
    <p:sldId id="408" r:id="rId152"/>
    <p:sldId id="409" r:id="rId153"/>
    <p:sldId id="512" r:id="rId154"/>
    <p:sldId id="529" r:id="rId155"/>
    <p:sldId id="525" r:id="rId156"/>
    <p:sldId id="526" r:id="rId157"/>
    <p:sldId id="527" r:id="rId158"/>
    <p:sldId id="528" r:id="rId1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03" autoAdjust="0"/>
    <p:restoredTop sz="94660"/>
  </p:normalViewPr>
  <p:slideViewPr>
    <p:cSldViewPr>
      <p:cViewPr>
        <p:scale>
          <a:sx n="66" d="100"/>
          <a:sy n="66" d="100"/>
        </p:scale>
        <p:origin x="-1374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B5066-8EA7-4319-BC21-7F4818EC5E4A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44C84-DAF5-45AD-B23F-501F9DFD0C6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44C84-DAF5-45AD-B23F-501F9DFD0C61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44C84-DAF5-45AD-B23F-501F9DFD0C61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44C84-DAF5-45AD-B23F-501F9DFD0C61}" type="slidenum">
              <a:rPr lang="en-US" smtClean="0"/>
              <a:pPr/>
              <a:t>120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44C84-DAF5-45AD-B23F-501F9DFD0C61}" type="slidenum">
              <a:rPr lang="en-US" smtClean="0"/>
              <a:pPr/>
              <a:t>148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308B-D041-446C-887C-F49D5835876A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09145-E600-4BC6-8F82-09850CF5A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308B-D041-446C-887C-F49D5835876A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09145-E600-4BC6-8F82-09850CF5A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308B-D041-446C-887C-F49D5835876A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09145-E600-4BC6-8F82-09850CF5A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308B-D041-446C-887C-F49D5835876A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09145-E600-4BC6-8F82-09850CF5A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308B-D041-446C-887C-F49D5835876A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09145-E600-4BC6-8F82-09850CF5A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308B-D041-446C-887C-F49D5835876A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09145-E600-4BC6-8F82-09850CF5A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308B-D041-446C-887C-F49D5835876A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09145-E600-4BC6-8F82-09850CF5A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308B-D041-446C-887C-F49D5835876A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09145-E600-4BC6-8F82-09850CF5A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308B-D041-446C-887C-F49D5835876A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09145-E600-4BC6-8F82-09850CF5A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308B-D041-446C-887C-F49D5835876A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09145-E600-4BC6-8F82-09850CF5A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308B-D041-446C-887C-F49D5835876A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E209145-E600-4BC6-8F82-09850CF5A5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585308B-D041-446C-887C-F49D5835876A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E209145-E600-4BC6-8F82-09850CF5A5D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://www.google.co.in/url?sa=i&amp;rct=j&amp;q=Mc+Namara+orthodontic+analysis&amp;source=images&amp;cd=&amp;cad=rja&amp;docid=Tj574mrLV2EJdM&amp;tbnid=Vh7HbQDXhBsUvM:&amp;ved=0CAUQjRw&amp;url=http://usstranquillity.blogspot.com/2011_12_01_archive.html&amp;ei=h0v1UcHMJc7trQfOv4CwDQ&amp;psig=AFQjCNHTABy0Xhp5xDcHkCxqtrQWC50Mmw&amp;ust=1375116532148810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://www.google.co.in/url?sa=i&amp;rct=j&amp;q=Reed+Holdaway&amp;source=images&amp;cd=&amp;cad=rja&amp;docid=k8i5NGbPZfQoxM&amp;tbnid=vl8XhmIiVwad_M:&amp;ved=0CAUQjRw&amp;url=http://www.findagrave.com/cgi-bin/fg.cgi?page=gr&amp;GRid=34444586&amp;ei=Jl71UdDcJs2mrQfOs4HACQ&amp;psig=AFQjCNEoGOuARb0E6J5FUEya2fMZvZ5N3g&amp;ust=1375121314165918" TargetMode="Externa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source=images&amp;cd=&amp;cad=rja&amp;docid=rIvRkZ3BVM-1FM&amp;tbnid=miTH9kMF-ermPM:&amp;ved=0CAgQjRwwAA&amp;url=http://www.creativecoldsnow.com/browse.cfm/grafix-matte-acetate-(.005)-sheet-30x40/4,16756.html&amp;ei=uef3UajzK8OXrAfu-4HQDg&amp;psig=AFQjCNFH6jOo1FYUjh13h3lMOAruRHCLYw&amp;ust=1375287609798780" TargetMode="External"/><Relationship Id="rId2" Type="http://schemas.openxmlformats.org/officeDocument/2006/relationships/hyperlink" Target="http://www.google.co.in/url?sa=i&amp;source=images&amp;cd=&amp;cad=rja&amp;docid=rIvRkZ3BVM-1FM&amp;tbnid=miTH9kMF-ermPM:&amp;ved=0CAgQjRwwAA&amp;url=http://www.creativecoldsnow.com/browse.cfm/grafix-matte-acetate-(.005)-sheet-30x40/4,16756.html&amp;ei=w-H3Uey2Moj7rAeO-YHoCQ&amp;psig=AFQjCNFGQwqLck5_bITobTKXw_OxUrQ--A&amp;ust=137528608389401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28600" y="1600200"/>
            <a:ext cx="7851648" cy="1828800"/>
          </a:xfrm>
        </p:spPr>
        <p:txBody>
          <a:bodyPr>
            <a:normAutofit/>
          </a:bodyPr>
          <a:lstStyle/>
          <a:p>
            <a:r>
              <a:rPr lang="en-US" sz="6600" dirty="0" err="1" smtClean="0"/>
              <a:t>Cephalometrics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191000"/>
            <a:ext cx="7854696" cy="1752600"/>
          </a:xfrm>
        </p:spPr>
        <p:txBody>
          <a:bodyPr/>
          <a:lstStyle/>
          <a:p>
            <a:pPr algn="ctr"/>
            <a:r>
              <a:rPr lang="en-US" dirty="0" err="1" smtClean="0"/>
              <a:t>Dr.Omar</a:t>
            </a:r>
            <a:r>
              <a:rPr lang="en-US" dirty="0" smtClean="0"/>
              <a:t> .</a:t>
            </a:r>
            <a:r>
              <a:rPr lang="en-US" dirty="0" err="1" smtClean="0"/>
              <a:t>S.M.J.Ali</a:t>
            </a:r>
            <a:endParaRPr lang="en-US" dirty="0" smtClean="0"/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5105400" cy="6019800"/>
          </a:xfrm>
        </p:spPr>
        <p:txBody>
          <a:bodyPr>
            <a:normAutofit/>
          </a:bodyPr>
          <a:lstStyle/>
          <a:p>
            <a:r>
              <a:rPr lang="en-US" sz="3200" b="1" i="1" dirty="0" smtClean="0"/>
              <a:t>Lateral </a:t>
            </a:r>
            <a:r>
              <a:rPr lang="en-US" sz="3200" b="1" i="1" dirty="0" err="1" smtClean="0"/>
              <a:t>cephalometric</a:t>
            </a:r>
            <a:endParaRPr lang="en-US" sz="3200" b="1" i="1" dirty="0" smtClean="0"/>
          </a:p>
          <a:p>
            <a:pPr>
              <a:buNone/>
            </a:pPr>
            <a:endParaRPr lang="en-US" sz="2800" dirty="0" smtClean="0"/>
          </a:p>
          <a:p>
            <a:pPr>
              <a:buFont typeface="Wingdings" pitchFamily="2" charset="2"/>
              <a:buChar char="Ø"/>
            </a:pPr>
            <a:endParaRPr lang="en-US" sz="2800" dirty="0" smtClean="0"/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 Taken with head in a standardized reproducible position at a specific distance from X-ray source</a:t>
            </a:r>
          </a:p>
          <a:p>
            <a:pPr>
              <a:buNone/>
            </a:pPr>
            <a:endParaRPr lang="en-US" sz="28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838200"/>
            <a:ext cx="3563404" cy="4419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عنصر نائب للمحتوى 3" descr="untitled1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7229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l-G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عنصر نائب للمحتوى 3" descr="untitled1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6024"/>
          <a:stretch>
            <a:fillRect/>
          </a:stretch>
        </p:blipFill>
        <p:spPr>
          <a:xfrm>
            <a:off x="0" y="1"/>
            <a:ext cx="9143999" cy="6857999"/>
          </a:xfr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229600" cy="522732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TWEED ANALYSIS</a:t>
            </a:r>
          </a:p>
          <a:p>
            <a:endParaRPr lang="en-US" sz="2800" b="1" dirty="0" smtClean="0"/>
          </a:p>
          <a:p>
            <a:pPr>
              <a:buFont typeface="Wingdings" pitchFamily="2" charset="2"/>
              <a:buChar char="Ø"/>
            </a:pPr>
            <a:r>
              <a:rPr lang="en-US" sz="2800" b="1" dirty="0" smtClean="0"/>
              <a:t>    </a:t>
            </a:r>
            <a:r>
              <a:rPr lang="en-US" sz="2800" dirty="0" smtClean="0"/>
              <a:t>Given by </a:t>
            </a:r>
            <a:r>
              <a:rPr lang="en-US" sz="2800" dirty="0" smtClean="0">
                <a:solidFill>
                  <a:srgbClr val="FF0000"/>
                </a:solidFill>
              </a:rPr>
              <a:t>Tweed CH, 1950</a:t>
            </a:r>
          </a:p>
          <a:p>
            <a:pPr marL="609600" indent="-609600">
              <a:buFont typeface="Wingdings" pitchFamily="2" charset="2"/>
              <a:buChar char="Ø"/>
            </a:pPr>
            <a:r>
              <a:rPr lang="en-US" sz="2800" dirty="0" smtClean="0"/>
              <a:t>Used 3 planes to establish a diagnostic triangle --</a:t>
            </a:r>
          </a:p>
          <a:p>
            <a:pPr marL="609600" indent="-609600">
              <a:buFontTx/>
              <a:buAutoNum type="arabicPeriod"/>
            </a:pPr>
            <a:r>
              <a:rPr lang="en-US" sz="2800" dirty="0" smtClean="0"/>
              <a:t>Frankfurt horizontal plane</a:t>
            </a:r>
          </a:p>
          <a:p>
            <a:pPr marL="609600" indent="-609600">
              <a:buFontTx/>
              <a:buAutoNum type="arabicPeriod"/>
            </a:pPr>
            <a:r>
              <a:rPr lang="en-US" sz="2800" dirty="0" err="1" smtClean="0"/>
              <a:t>Mandibular</a:t>
            </a:r>
            <a:r>
              <a:rPr lang="en-US" sz="2800" dirty="0" smtClean="0"/>
              <a:t> plane</a:t>
            </a:r>
          </a:p>
          <a:p>
            <a:pPr marL="609600" indent="-609600">
              <a:buFontTx/>
              <a:buAutoNum type="arabicPeriod"/>
            </a:pPr>
            <a:r>
              <a:rPr lang="en-US" sz="2800" dirty="0" smtClean="0"/>
              <a:t>Long axis of lower incisor</a:t>
            </a:r>
          </a:p>
          <a:p>
            <a:pPr marL="609600" indent="-609600">
              <a:buFontTx/>
              <a:buAutoNum type="arabicPeriod"/>
            </a:pPr>
            <a:endParaRPr lang="en-US" sz="2800" dirty="0" smtClean="0"/>
          </a:p>
          <a:p>
            <a:pPr marL="609600" indent="-609600">
              <a:buFont typeface="Wingdings" pitchFamily="2" charset="2"/>
              <a:buChar char="Ø"/>
            </a:pPr>
            <a:r>
              <a:rPr lang="en-US" sz="2800" dirty="0" smtClean="0"/>
              <a:t>Determines position of lower incisor</a:t>
            </a:r>
          </a:p>
          <a:p>
            <a:pPr marL="609600" indent="-609600">
              <a:buFontTx/>
              <a:buAutoNum type="arabicPeriod"/>
            </a:pPr>
            <a:endParaRPr lang="en-US" sz="2800" dirty="0" smtClean="0"/>
          </a:p>
          <a:p>
            <a:pPr>
              <a:buFont typeface="Wingdings" pitchFamily="2" charset="2"/>
              <a:buChar char="Ø"/>
            </a:pP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eph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24400" y="762000"/>
            <a:ext cx="4140200" cy="5851525"/>
          </a:xfrm>
          <a:noFill/>
          <a:ln w="28575">
            <a:solidFill>
              <a:schemeClr val="tx1"/>
            </a:solidFill>
          </a:ln>
        </p:spPr>
      </p:pic>
      <p:sp>
        <p:nvSpPr>
          <p:cNvPr id="5" name="Line 6"/>
          <p:cNvSpPr>
            <a:spLocks noChangeShapeType="1"/>
          </p:cNvSpPr>
          <p:nvPr/>
        </p:nvSpPr>
        <p:spPr bwMode="auto">
          <a:xfrm flipV="1">
            <a:off x="3048000" y="3124200"/>
            <a:ext cx="54102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3048000" y="3276600"/>
            <a:ext cx="4343400" cy="1676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7315200" y="3124200"/>
            <a:ext cx="1143000" cy="1828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3400" y="2362200"/>
            <a:ext cx="3581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3200" dirty="0" smtClean="0"/>
              <a:t> FMPA = 25</a:t>
            </a:r>
            <a:r>
              <a:rPr lang="en-US" sz="3200" dirty="0" smtClean="0">
                <a:latin typeface="Arial" charset="0"/>
                <a:cs typeface="Arial" charset="0"/>
              </a:rPr>
              <a:t> °</a:t>
            </a:r>
            <a:endParaRPr lang="en-US" sz="3200" dirty="0" smtClean="0"/>
          </a:p>
          <a:p>
            <a:pPr>
              <a:buFont typeface="Arial" pitchFamily="34" charset="0"/>
              <a:buChar char="•"/>
            </a:pPr>
            <a:endParaRPr lang="en-US" sz="3200" dirty="0" smtClean="0"/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IMPA = 90</a:t>
            </a:r>
            <a:r>
              <a:rPr lang="en-US" sz="3200" dirty="0" smtClean="0">
                <a:latin typeface="Arial" charset="0"/>
                <a:cs typeface="Arial" charset="0"/>
              </a:rPr>
              <a:t> °</a:t>
            </a:r>
            <a:endParaRPr lang="en-US" sz="3200" dirty="0" smtClean="0"/>
          </a:p>
          <a:p>
            <a:pPr>
              <a:buFont typeface="Arial" pitchFamily="34" charset="0"/>
              <a:buChar char="•"/>
            </a:pPr>
            <a:endParaRPr lang="en-US" sz="3200" dirty="0" smtClean="0"/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FMIA = 65</a:t>
            </a:r>
            <a:r>
              <a:rPr lang="en-US" sz="3200" dirty="0" smtClean="0">
                <a:latin typeface="Arial" charset="0"/>
                <a:cs typeface="Arial" charset="0"/>
              </a:rPr>
              <a:t> °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5715000" y="2819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FH plane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0" y="42672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Mand</a:t>
            </a:r>
            <a:r>
              <a:rPr lang="en-US" dirty="0" smtClean="0"/>
              <a:t> plane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438912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b="1" dirty="0" smtClean="0"/>
              <a:t>WITS APPRAISAL</a:t>
            </a:r>
          </a:p>
          <a:p>
            <a:pPr>
              <a:buFont typeface="Wingdings" pitchFamily="2" charset="2"/>
              <a:buChar char="ü"/>
            </a:pPr>
            <a:r>
              <a:rPr lang="en-US" sz="2800" b="1" dirty="0" smtClean="0"/>
              <a:t> </a:t>
            </a:r>
            <a:r>
              <a:rPr lang="en-US" sz="2800" dirty="0" smtClean="0"/>
              <a:t>It is a measure of the extent to which maxilla &amp; mandible are related to each other in </a:t>
            </a:r>
            <a:r>
              <a:rPr lang="en-US" sz="2800" dirty="0" err="1" smtClean="0"/>
              <a:t>antero</a:t>
            </a:r>
            <a:r>
              <a:rPr lang="en-US" sz="2800" dirty="0" smtClean="0"/>
              <a:t>-posterior or </a:t>
            </a:r>
            <a:r>
              <a:rPr lang="en-US" sz="2800" dirty="0" err="1" smtClean="0"/>
              <a:t>sagittal</a:t>
            </a:r>
            <a:r>
              <a:rPr lang="en-US" sz="2800" dirty="0" smtClean="0"/>
              <a:t> plane</a:t>
            </a:r>
          </a:p>
          <a:p>
            <a:pPr>
              <a:buFont typeface="Wingdings" pitchFamily="2" charset="2"/>
              <a:buChar char="ü"/>
            </a:pPr>
            <a:endParaRPr lang="en-US" sz="2800" dirty="0" smtClean="0"/>
          </a:p>
          <a:p>
            <a:pPr>
              <a:buFont typeface="Wingdings" pitchFamily="2" charset="2"/>
              <a:buChar char="ü"/>
            </a:pPr>
            <a:r>
              <a:rPr lang="en-US" sz="2800" b="1" dirty="0" smtClean="0"/>
              <a:t> </a:t>
            </a:r>
            <a:r>
              <a:rPr lang="en-US" sz="2800" dirty="0" smtClean="0"/>
              <a:t>Used in cases where ANB angle is considered not so reliable due to factors such as position of </a:t>
            </a:r>
            <a:r>
              <a:rPr lang="en-US" sz="2800" dirty="0" err="1" smtClean="0"/>
              <a:t>nasion</a:t>
            </a:r>
            <a:r>
              <a:rPr lang="en-US" sz="2800" dirty="0" smtClean="0"/>
              <a:t> &amp; rotation of jaws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4191000" cy="5257800"/>
          </a:xfrm>
        </p:spPr>
        <p:txBody>
          <a:bodyPr/>
          <a:lstStyle/>
          <a:p>
            <a:r>
              <a:rPr lang="en-US" dirty="0" smtClean="0"/>
              <a:t>In males point BO is ahead of AO by 1mm</a:t>
            </a:r>
          </a:p>
          <a:p>
            <a:r>
              <a:rPr lang="en-US" dirty="0" smtClean="0"/>
              <a:t>In females point AO &amp; BO coincide</a:t>
            </a:r>
          </a:p>
          <a:p>
            <a:r>
              <a:rPr lang="en-US" dirty="0" smtClean="0"/>
              <a:t>In skeletal class 2 tendency BO is usually behind AO( positive reading)</a:t>
            </a:r>
          </a:p>
          <a:p>
            <a:r>
              <a:rPr lang="en-US" dirty="0" smtClean="0"/>
              <a:t>In skeletal class 3 tendency BO is located ahead of AO ( negative reading)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4419600" y="1371600"/>
            <a:ext cx="4572000" cy="4929222"/>
            <a:chOff x="4419600" y="1371600"/>
            <a:chExt cx="4572000" cy="4929222"/>
          </a:xfrm>
        </p:grpSpPr>
        <p:pic>
          <p:nvPicPr>
            <p:cNvPr id="4" name="Content Placeholder 4"/>
            <p:cNvPicPr>
              <a:picLocks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19600" y="1371600"/>
              <a:ext cx="4572000" cy="4929222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" name="مستطيل 4"/>
            <p:cNvSpPr/>
            <p:nvPr/>
          </p:nvSpPr>
          <p:spPr>
            <a:xfrm>
              <a:off x="8610600" y="4800600"/>
              <a:ext cx="3810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5334000" cy="5410200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2800" b="1" dirty="0" smtClean="0"/>
              <a:t>RICKETTS ANALYSIS</a:t>
            </a:r>
          </a:p>
          <a:p>
            <a:pPr lvl="1">
              <a:buNone/>
            </a:pPr>
            <a:endParaRPr lang="en-US" sz="2800" b="1" dirty="0" smtClean="0"/>
          </a:p>
          <a:p>
            <a:r>
              <a:rPr lang="en-US" dirty="0" smtClean="0"/>
              <a:t>Also known as Ricketts’ summary descriptive analysis</a:t>
            </a:r>
          </a:p>
          <a:p>
            <a:r>
              <a:rPr lang="en-US" dirty="0" smtClean="0"/>
              <a:t>Given by </a:t>
            </a:r>
            <a:r>
              <a:rPr lang="en-US" dirty="0" smtClean="0">
                <a:solidFill>
                  <a:srgbClr val="FF0000"/>
                </a:solidFill>
              </a:rPr>
              <a:t>RM Ricketts in 1961</a:t>
            </a:r>
          </a:p>
          <a:p>
            <a:r>
              <a:rPr lang="en-US" dirty="0" smtClean="0"/>
              <a:t>The mean measurements given are those of a normal 9 year old child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The growth dependent variables are given a mean change value that is to be expected and adjusted in the analysis.</a:t>
            </a:r>
          </a:p>
          <a:p>
            <a:pPr lvl="1">
              <a:buFont typeface="Wingdings" pitchFamily="2" charset="2"/>
              <a:buChar char="Ø"/>
            </a:pPr>
            <a:endParaRPr lang="en-US" b="1" dirty="0" smtClean="0"/>
          </a:p>
          <a:p>
            <a:pPr lvl="1">
              <a:buFont typeface="Wingdings" pitchFamily="2" charset="2"/>
              <a:buChar char="Ø"/>
            </a:pPr>
            <a:endParaRPr lang="en-US" b="1" dirty="0"/>
          </a:p>
        </p:txBody>
      </p:sp>
      <p:pic>
        <p:nvPicPr>
          <p:cNvPr id="4" name="Picture 4" descr="ricketts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762000"/>
            <a:ext cx="3036888" cy="3886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477000" y="4800600"/>
            <a:ext cx="1807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Dr. RM Ricketts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53200" y="62484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-- Jacobson</a:t>
            </a:r>
            <a:endParaRPr lang="en-US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Landmarks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is a 11 factor summary analysis 	that employs specific measurements to</a:t>
            </a:r>
          </a:p>
          <a:p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Locate the chin in space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Locate the maxilla through the convexity of the face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Locate the denture in the face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Evaluate the profile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791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This analysis employs somewhat less traditional measurements &amp; reference points</a:t>
            </a:r>
          </a:p>
          <a:p>
            <a:pPr>
              <a:buNone/>
            </a:pPr>
            <a:r>
              <a:rPr lang="en-US" dirty="0" smtClean="0"/>
              <a:t>                                                                  En = nose</a:t>
            </a:r>
          </a:p>
          <a:p>
            <a:pPr>
              <a:buNone/>
            </a:pPr>
            <a:r>
              <a:rPr lang="en-US" dirty="0" smtClean="0"/>
              <a:t>                                                                  DT = soft tissue</a:t>
            </a:r>
          </a:p>
          <a:p>
            <a:pPr>
              <a:buNone/>
            </a:pPr>
            <a:r>
              <a:rPr lang="en-US" dirty="0" smtClean="0"/>
              <a:t>                                                                  Ti = Ti point</a:t>
            </a:r>
          </a:p>
          <a:p>
            <a:pPr>
              <a:buNone/>
            </a:pPr>
            <a:r>
              <a:rPr lang="en-US" dirty="0" smtClean="0"/>
              <a:t>                                                                  Po = Cephalometric</a:t>
            </a:r>
          </a:p>
          <a:p>
            <a:pPr>
              <a:buNone/>
            </a:pPr>
            <a:r>
              <a:rPr lang="en-US" dirty="0" smtClean="0"/>
              <a:t>                                                                  </a:t>
            </a:r>
            <a:r>
              <a:rPr lang="en-US" dirty="0" err="1" smtClean="0"/>
              <a:t>Gn</a:t>
            </a:r>
            <a:r>
              <a:rPr lang="en-US" dirty="0" smtClean="0"/>
              <a:t> = </a:t>
            </a:r>
            <a:r>
              <a:rPr lang="en-US" dirty="0" err="1" smtClean="0"/>
              <a:t>Gnathion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                                              A6 = upper molar</a:t>
            </a:r>
          </a:p>
          <a:p>
            <a:pPr>
              <a:buNone/>
            </a:pPr>
            <a:r>
              <a:rPr lang="en-US" dirty="0" smtClean="0"/>
              <a:t>                                                                  B6 = Lower molar</a:t>
            </a:r>
          </a:p>
          <a:p>
            <a:pPr>
              <a:buNone/>
            </a:pPr>
            <a:r>
              <a:rPr lang="en-US" dirty="0" smtClean="0"/>
              <a:t>                                                                  Go = </a:t>
            </a:r>
            <a:r>
              <a:rPr lang="en-US" dirty="0" err="1" smtClean="0"/>
              <a:t>gonion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                                              C1 = </a:t>
            </a:r>
            <a:r>
              <a:rPr lang="en-US" dirty="0" err="1" smtClean="0"/>
              <a:t>condyle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                                              DC=</a:t>
            </a:r>
            <a:r>
              <a:rPr lang="en-US" dirty="0" err="1" smtClean="0"/>
              <a:t>articular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                                              CC = Center  of cranium</a:t>
            </a:r>
          </a:p>
          <a:p>
            <a:pPr>
              <a:buNone/>
            </a:pPr>
            <a:r>
              <a:rPr lang="en-US" dirty="0" smtClean="0"/>
              <a:t>                                                       CF = Points from planes at </a:t>
            </a:r>
            <a:r>
              <a:rPr lang="en-US" dirty="0" err="1" smtClean="0"/>
              <a:t>pterygoid</a:t>
            </a:r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752600"/>
            <a:ext cx="4114800" cy="416976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Xi point</a:t>
            </a:r>
            <a:endParaRPr lang="el-GR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i="1" dirty="0" smtClean="0"/>
              <a:t>A point located at the geometric center of the </a:t>
            </a:r>
            <a:r>
              <a:rPr lang="en-US" i="1" dirty="0" err="1" smtClean="0"/>
              <a:t>ramus</a:t>
            </a:r>
            <a:r>
              <a:rPr lang="en-US" i="1" dirty="0" smtClean="0"/>
              <a:t>. Location </a:t>
            </a:r>
            <a:r>
              <a:rPr lang="en-US" dirty="0" smtClean="0"/>
              <a:t>of Xi is keys of  geometrically to Po-Or (FH) and perpendicular through Pt (</a:t>
            </a:r>
            <a:r>
              <a:rPr lang="en-US" dirty="0" err="1" smtClean="0"/>
              <a:t>pterygoid</a:t>
            </a:r>
            <a:r>
              <a:rPr lang="en-US" dirty="0" smtClean="0"/>
              <a:t> vertical [</a:t>
            </a:r>
            <a:r>
              <a:rPr lang="en-US" dirty="0" err="1" smtClean="0"/>
              <a:t>PtV</a:t>
            </a:r>
            <a:r>
              <a:rPr lang="en-US" dirty="0" smtClean="0"/>
              <a:t>]; </a:t>
            </a:r>
            <a:r>
              <a:rPr lang="en-US" dirty="0" err="1" smtClean="0"/>
              <a:t>aline</a:t>
            </a:r>
            <a:r>
              <a:rPr lang="en-US" dirty="0" smtClean="0"/>
              <a:t> perpendicular to FH at the posterior margin of the </a:t>
            </a:r>
            <a:r>
              <a:rPr lang="en-US" dirty="0" err="1" smtClean="0"/>
              <a:t>pterygopalatine</a:t>
            </a:r>
            <a:r>
              <a:rPr lang="en-US" dirty="0" smtClean="0"/>
              <a:t> </a:t>
            </a:r>
            <a:r>
              <a:rPr lang="en-US" dirty="0" err="1" smtClean="0"/>
              <a:t>fossa</a:t>
            </a:r>
            <a:r>
              <a:rPr lang="en-US" dirty="0" smtClean="0"/>
              <a:t>) in the following steps:</a:t>
            </a:r>
          </a:p>
          <a:p>
            <a:endParaRPr lang="en-US" dirty="0" smtClean="0"/>
          </a:p>
          <a:p>
            <a:r>
              <a:rPr lang="en-US" dirty="0" smtClean="0"/>
              <a:t>1. Planes perpendicular to FH and </a:t>
            </a:r>
            <a:r>
              <a:rPr lang="en-US" dirty="0" err="1" smtClean="0"/>
              <a:t>PtV</a:t>
            </a:r>
            <a:r>
              <a:rPr lang="en-US" dirty="0" smtClean="0"/>
              <a:t> are constructed.</a:t>
            </a:r>
          </a:p>
          <a:p>
            <a:r>
              <a:rPr lang="en-US" dirty="0" smtClean="0"/>
              <a:t>2.The constructed planes are tangent to points R1, R2, R3, and R4 on the borders of the </a:t>
            </a:r>
            <a:r>
              <a:rPr lang="en-US" dirty="0" err="1" smtClean="0"/>
              <a:t>ramus</a:t>
            </a:r>
            <a:r>
              <a:rPr lang="en-US" dirty="0" smtClean="0"/>
              <a:t>.</a:t>
            </a:r>
          </a:p>
          <a:p>
            <a:r>
              <a:rPr lang="en-US" dirty="0" smtClean="0"/>
              <a:t>3.The constructed planes form  rectangular enclosing the </a:t>
            </a:r>
            <a:r>
              <a:rPr lang="en-US" dirty="0" err="1" smtClean="0"/>
              <a:t>ramus</a:t>
            </a:r>
            <a:r>
              <a:rPr lang="en-US" dirty="0" smtClean="0"/>
              <a:t>.</a:t>
            </a:r>
          </a:p>
          <a:p>
            <a:r>
              <a:rPr lang="en-US" dirty="0" smtClean="0"/>
              <a:t>4. Xi is located in the center of the rectangle at the intersection of the diagonals.</a:t>
            </a:r>
            <a:endParaRPr lang="el-G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816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200" b="1" dirty="0" smtClean="0"/>
              <a:t>Uses :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 smtClean="0"/>
              <a:t> </a:t>
            </a:r>
            <a:r>
              <a:rPr lang="en-US" sz="2800" dirty="0" smtClean="0"/>
              <a:t>Important in orthodontic growth analysis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 Diagnosis &amp; Treatment planning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 Monitoring of therapy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 Evaluation of final treatment outcome</a:t>
            </a:r>
          </a:p>
          <a:p>
            <a:pPr>
              <a:buFont typeface="Wingdings" pitchFamily="2" charset="2"/>
              <a:buChar char="Ø"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762000"/>
            <a:ext cx="5529262" cy="548866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4191000" cy="5791200"/>
          </a:xfrm>
        </p:spPr>
        <p:txBody>
          <a:bodyPr>
            <a:normAutofit/>
          </a:bodyPr>
          <a:lstStyle/>
          <a:p>
            <a:r>
              <a:rPr lang="en-US" dirty="0" smtClean="0"/>
              <a:t>Xi point --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3200400"/>
            <a:ext cx="2383806" cy="2362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685800"/>
            <a:ext cx="2286001" cy="23636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مربع نص 5"/>
          <p:cNvSpPr txBox="1"/>
          <p:nvPr/>
        </p:nvSpPr>
        <p:spPr>
          <a:xfrm>
            <a:off x="304800" y="1600200"/>
            <a:ext cx="5257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" pitchFamily="18" charset="0"/>
              </a:rPr>
              <a:t>Rl·mand</a:t>
            </a:r>
            <a:r>
              <a:rPr lang="en-US" sz="2000" dirty="0" smtClean="0">
                <a:latin typeface="Times" pitchFamily="18" charset="0"/>
              </a:rPr>
              <a:t>. The deepest point on the curve of the anterior border of the </a:t>
            </a:r>
            <a:r>
              <a:rPr lang="en-US" sz="2000" dirty="0" err="1" smtClean="0">
                <a:latin typeface="Times" pitchFamily="18" charset="0"/>
              </a:rPr>
              <a:t>ramus</a:t>
            </a:r>
            <a:r>
              <a:rPr lang="en-US" sz="2000" dirty="0" smtClean="0">
                <a:latin typeface="Times" pitchFamily="18" charset="0"/>
              </a:rPr>
              <a:t>, </a:t>
            </a:r>
            <a:r>
              <a:rPr lang="en-US" sz="2000" i="1" dirty="0" smtClean="0">
                <a:latin typeface="Times" pitchFamily="18" charset="0"/>
              </a:rPr>
              <a:t>one half the distance between the inferior and superior curves.</a:t>
            </a:r>
          </a:p>
          <a:p>
            <a:endParaRPr lang="en-US" sz="2000" i="1" dirty="0" smtClean="0">
              <a:latin typeface="Times" pitchFamily="18" charset="0"/>
            </a:endParaRPr>
          </a:p>
          <a:p>
            <a:r>
              <a:rPr lang="en-US" sz="2000" dirty="0" smtClean="0">
                <a:latin typeface="Times" pitchFamily="18" charset="0"/>
              </a:rPr>
              <a:t>R2- </a:t>
            </a:r>
            <a:r>
              <a:rPr lang="en-US" sz="2000" dirty="0" err="1" smtClean="0">
                <a:latin typeface="Times" pitchFamily="18" charset="0"/>
              </a:rPr>
              <a:t>mand</a:t>
            </a:r>
            <a:r>
              <a:rPr lang="en-US" sz="2000" dirty="0" smtClean="0">
                <a:latin typeface="Times" pitchFamily="18" charset="0"/>
              </a:rPr>
              <a:t>. </a:t>
            </a:r>
            <a:r>
              <a:rPr lang="en-US" sz="2000" dirty="0" err="1" smtClean="0">
                <a:latin typeface="Times" pitchFamily="18" charset="0"/>
              </a:rPr>
              <a:t>Apoint</a:t>
            </a:r>
            <a:r>
              <a:rPr lang="en-US" sz="2000" dirty="0" smtClean="0">
                <a:latin typeface="Times" pitchFamily="18" charset="0"/>
              </a:rPr>
              <a:t> located on the posterior border of the </a:t>
            </a:r>
            <a:r>
              <a:rPr lang="en-US" sz="2000" dirty="0" err="1" smtClean="0">
                <a:latin typeface="Times" pitchFamily="18" charset="0"/>
              </a:rPr>
              <a:t>ramus</a:t>
            </a:r>
            <a:r>
              <a:rPr lang="en-US" sz="2000" dirty="0" smtClean="0">
                <a:latin typeface="Times" pitchFamily="18" charset="0"/>
              </a:rPr>
              <a:t> of the mandible.</a:t>
            </a:r>
          </a:p>
          <a:p>
            <a:endParaRPr lang="en-US" sz="2000" dirty="0" smtClean="0">
              <a:latin typeface="Times" pitchFamily="18" charset="0"/>
            </a:endParaRPr>
          </a:p>
          <a:p>
            <a:r>
              <a:rPr lang="en-US" sz="2000" dirty="0" smtClean="0">
                <a:latin typeface="Times" pitchFamily="18" charset="0"/>
              </a:rPr>
              <a:t>R3-mand. </a:t>
            </a:r>
            <a:r>
              <a:rPr lang="en-US" sz="2000" dirty="0" err="1" smtClean="0">
                <a:latin typeface="Times" pitchFamily="18" charset="0"/>
              </a:rPr>
              <a:t>Apoint</a:t>
            </a:r>
            <a:r>
              <a:rPr lang="en-US" sz="2000" dirty="0" smtClean="0">
                <a:latin typeface="Times" pitchFamily="18" charset="0"/>
              </a:rPr>
              <a:t> located at the center and most inferior aspect of the sigmoid notch of the </a:t>
            </a:r>
            <a:r>
              <a:rPr lang="en-US" sz="2000" dirty="0" err="1" smtClean="0">
                <a:latin typeface="Times" pitchFamily="18" charset="0"/>
              </a:rPr>
              <a:t>ramus</a:t>
            </a:r>
            <a:r>
              <a:rPr lang="en-US" sz="2000" dirty="0" smtClean="0">
                <a:latin typeface="Times" pitchFamily="18" charset="0"/>
              </a:rPr>
              <a:t> of the mandible.</a:t>
            </a:r>
          </a:p>
          <a:p>
            <a:endParaRPr lang="en-US" sz="2000" dirty="0" smtClean="0">
              <a:latin typeface="Times" pitchFamily="18" charset="0"/>
            </a:endParaRPr>
          </a:p>
          <a:p>
            <a:r>
              <a:rPr lang="en-US" sz="2000" dirty="0" smtClean="0">
                <a:latin typeface="Times" pitchFamily="18" charset="0"/>
              </a:rPr>
              <a:t>R4-mand. </a:t>
            </a:r>
            <a:r>
              <a:rPr lang="en-US" sz="2000" dirty="0" err="1" smtClean="0">
                <a:latin typeface="Times" pitchFamily="18" charset="0"/>
              </a:rPr>
              <a:t>Apoint</a:t>
            </a:r>
            <a:r>
              <a:rPr lang="en-US" sz="2000" dirty="0" smtClean="0">
                <a:latin typeface="Times" pitchFamily="18" charset="0"/>
              </a:rPr>
              <a:t> on the lower border of the mandible, directly inferior to the center of the sigmoid notch of the </a:t>
            </a:r>
            <a:r>
              <a:rPr lang="en-US" sz="2000" dirty="0" err="1" smtClean="0">
                <a:latin typeface="Times" pitchFamily="18" charset="0"/>
              </a:rPr>
              <a:t>ramus</a:t>
            </a:r>
            <a:r>
              <a:rPr lang="en-US" sz="2000" dirty="0" smtClean="0">
                <a:latin typeface="Times" pitchFamily="18" charset="0"/>
              </a:rPr>
              <a:t>.</a:t>
            </a:r>
            <a:endParaRPr lang="el-G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b="1" dirty="0" smtClean="0"/>
              <a:t>Planes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724400" cy="4724400"/>
          </a:xfrm>
        </p:spPr>
        <p:txBody>
          <a:bodyPr/>
          <a:lstStyle/>
          <a:p>
            <a:r>
              <a:rPr lang="en-US" dirty="0" smtClean="0">
                <a:solidFill>
                  <a:srgbClr val="00739C"/>
                </a:solidFill>
              </a:rPr>
              <a:t>Frankfurt horizontal</a:t>
            </a:r>
            <a:r>
              <a:rPr lang="en-US" dirty="0" smtClean="0"/>
              <a:t> -- Extends from </a:t>
            </a:r>
            <a:r>
              <a:rPr lang="en-US" dirty="0" err="1" smtClean="0"/>
              <a:t>porion</a:t>
            </a:r>
            <a:r>
              <a:rPr lang="en-US" dirty="0" smtClean="0"/>
              <a:t> to </a:t>
            </a:r>
            <a:r>
              <a:rPr lang="en-US" dirty="0" err="1" smtClean="0"/>
              <a:t>orbitale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00739C"/>
                </a:solidFill>
              </a:rPr>
              <a:t>Facial plane</a:t>
            </a:r>
            <a:r>
              <a:rPr lang="en-US" dirty="0" smtClean="0"/>
              <a:t> -- Extends from </a:t>
            </a:r>
            <a:r>
              <a:rPr lang="en-US" dirty="0" err="1" smtClean="0"/>
              <a:t>nasion</a:t>
            </a:r>
            <a:r>
              <a:rPr lang="en-US" dirty="0" smtClean="0"/>
              <a:t> to </a:t>
            </a:r>
            <a:r>
              <a:rPr lang="en-US" dirty="0" err="1" smtClean="0"/>
              <a:t>pogonion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>
                <a:solidFill>
                  <a:srgbClr val="00739C"/>
                </a:solidFill>
              </a:rPr>
              <a:t>Mandibular</a:t>
            </a:r>
            <a:r>
              <a:rPr lang="en-US" dirty="0" smtClean="0">
                <a:solidFill>
                  <a:srgbClr val="00739C"/>
                </a:solidFill>
              </a:rPr>
              <a:t> plane</a:t>
            </a:r>
            <a:r>
              <a:rPr lang="en-US" dirty="0" smtClean="0"/>
              <a:t> -- Extends from </a:t>
            </a:r>
            <a:r>
              <a:rPr lang="en-US" dirty="0" err="1" smtClean="0"/>
              <a:t>cephalometric</a:t>
            </a:r>
            <a:r>
              <a:rPr lang="en-US" dirty="0" smtClean="0"/>
              <a:t> </a:t>
            </a:r>
            <a:r>
              <a:rPr lang="en-US" dirty="0" err="1" smtClean="0"/>
              <a:t>gonion</a:t>
            </a:r>
            <a:r>
              <a:rPr lang="en-US" dirty="0" smtClean="0"/>
              <a:t> to </a:t>
            </a:r>
            <a:r>
              <a:rPr lang="en-US" dirty="0" err="1" smtClean="0"/>
              <a:t>cephalometric</a:t>
            </a:r>
            <a:r>
              <a:rPr lang="en-US" dirty="0" smtClean="0"/>
              <a:t> </a:t>
            </a:r>
            <a:r>
              <a:rPr lang="en-US" dirty="0" err="1" smtClean="0"/>
              <a:t>gnathion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228600"/>
            <a:ext cx="3017122" cy="332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3581400"/>
            <a:ext cx="3048000" cy="3073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3657600" cy="53340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739C"/>
                </a:solidFill>
              </a:rPr>
              <a:t>Pterygoid</a:t>
            </a:r>
            <a:r>
              <a:rPr lang="en-US" dirty="0" smtClean="0">
                <a:solidFill>
                  <a:srgbClr val="00739C"/>
                </a:solidFill>
              </a:rPr>
              <a:t> vertical</a:t>
            </a:r>
            <a:r>
              <a:rPr lang="en-US" dirty="0" smtClean="0"/>
              <a:t> -- A vertical line drawn through the distal radiographic outline of the </a:t>
            </a:r>
            <a:r>
              <a:rPr lang="en-US" dirty="0" err="1" smtClean="0"/>
              <a:t>pterygomax</a:t>
            </a:r>
            <a:r>
              <a:rPr lang="en-US" dirty="0" smtClean="0"/>
              <a:t> fissure &amp; perpendicular to FHP</a:t>
            </a:r>
          </a:p>
          <a:p>
            <a:endParaRPr lang="en-US" dirty="0" smtClean="0"/>
          </a:p>
          <a:p>
            <a:r>
              <a:rPr lang="en-US" dirty="0" err="1" smtClean="0">
                <a:solidFill>
                  <a:srgbClr val="00739C"/>
                </a:solidFill>
              </a:rPr>
              <a:t>Ba</a:t>
            </a:r>
            <a:r>
              <a:rPr lang="en-US" dirty="0" smtClean="0">
                <a:solidFill>
                  <a:srgbClr val="00739C"/>
                </a:solidFill>
              </a:rPr>
              <a:t>-Na plane</a:t>
            </a:r>
            <a:r>
              <a:rPr lang="en-US" dirty="0" smtClean="0"/>
              <a:t> -- Extends from </a:t>
            </a:r>
            <a:r>
              <a:rPr lang="en-US" dirty="0" err="1" smtClean="0"/>
              <a:t>basion</a:t>
            </a:r>
            <a:r>
              <a:rPr lang="en-US" dirty="0" smtClean="0"/>
              <a:t> to the </a:t>
            </a:r>
            <a:r>
              <a:rPr lang="en-US" dirty="0" err="1" smtClean="0"/>
              <a:t>nasion</a:t>
            </a:r>
            <a:r>
              <a:rPr lang="en-US" dirty="0" smtClean="0"/>
              <a:t>. Divides the face and cranium.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295400"/>
            <a:ext cx="4160122" cy="459013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3962400" cy="5791200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rgbClr val="00739C"/>
                </a:solidFill>
              </a:rPr>
              <a:t>Occlusal</a:t>
            </a:r>
            <a:r>
              <a:rPr lang="en-US" dirty="0" smtClean="0">
                <a:solidFill>
                  <a:srgbClr val="00739C"/>
                </a:solidFill>
              </a:rPr>
              <a:t> plane</a:t>
            </a:r>
            <a:r>
              <a:rPr lang="en-US" dirty="0" smtClean="0"/>
              <a:t> -- Represented by line extending through the first molars &amp; the premolars.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739C"/>
                </a:solidFill>
              </a:rPr>
              <a:t>A-</a:t>
            </a:r>
            <a:r>
              <a:rPr lang="en-US" dirty="0" err="1" smtClean="0">
                <a:solidFill>
                  <a:srgbClr val="00739C"/>
                </a:solidFill>
              </a:rPr>
              <a:t>pog</a:t>
            </a:r>
            <a:r>
              <a:rPr lang="en-US" dirty="0" smtClean="0">
                <a:solidFill>
                  <a:srgbClr val="00739C"/>
                </a:solidFill>
              </a:rPr>
              <a:t> line</a:t>
            </a:r>
            <a:r>
              <a:rPr lang="en-US" dirty="0" smtClean="0"/>
              <a:t> -- Also known as the dental plane.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739C"/>
                </a:solidFill>
              </a:rPr>
              <a:t>E-line </a:t>
            </a:r>
            <a:r>
              <a:rPr lang="en-US" dirty="0" smtClean="0"/>
              <a:t>-- Extends from soft tissue tip of nose to the soft tissue chin point.</a:t>
            </a:r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219200"/>
            <a:ext cx="2057400" cy="44481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1219200"/>
            <a:ext cx="2085975" cy="44577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 Axis</a:t>
            </a:r>
            <a:endParaRPr lang="en-US" dirty="0"/>
          </a:p>
        </p:txBody>
      </p:sp>
      <p:pic>
        <p:nvPicPr>
          <p:cNvPr id="4" name="Picture 6" descr="Cus102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590800" y="1219200"/>
            <a:ext cx="3854003" cy="48006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cxnSp>
        <p:nvCxnSpPr>
          <p:cNvPr id="8" name="Straight Connector 7"/>
          <p:cNvCxnSpPr/>
          <p:nvPr/>
        </p:nvCxnSpPr>
        <p:spPr>
          <a:xfrm>
            <a:off x="4343400" y="3200400"/>
            <a:ext cx="1066800" cy="1524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67000" y="617220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</a:t>
            </a:r>
            <a:r>
              <a:rPr lang="en-US" sz="2400" b="1" dirty="0" smtClean="0"/>
              <a:t>Facial axis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038600" y="28956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Ptm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257800" y="44196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Gn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914400"/>
            <a:ext cx="4319588" cy="510695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362200" y="61722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         </a:t>
            </a:r>
            <a:r>
              <a:rPr lang="en-US" sz="2400" b="1" dirty="0" err="1" smtClean="0"/>
              <a:t>Condylar</a:t>
            </a:r>
            <a:r>
              <a:rPr lang="en-US" sz="2400" b="1" dirty="0" smtClean="0"/>
              <a:t> axis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142999"/>
            <a:ext cx="4267200" cy="44606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09800" y="57912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              Corpus axis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عنصر نائب للمحتوى 3" descr="untitled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7999"/>
          </a:xfr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Interpretation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389120"/>
          </a:xfrm>
        </p:spPr>
        <p:txBody>
          <a:bodyPr/>
          <a:lstStyle/>
          <a:p>
            <a:r>
              <a:rPr lang="en-US" dirty="0" smtClean="0"/>
              <a:t>This consists of analyzing: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Chin in space</a:t>
            </a:r>
          </a:p>
          <a:p>
            <a:pPr lvl="1"/>
            <a:r>
              <a:rPr lang="en-US" dirty="0" smtClean="0"/>
              <a:t>Convexity at point A</a:t>
            </a:r>
          </a:p>
          <a:p>
            <a:pPr lvl="1"/>
            <a:r>
              <a:rPr lang="en-US" dirty="0" smtClean="0"/>
              <a:t>Teeth</a:t>
            </a:r>
          </a:p>
          <a:p>
            <a:pPr lvl="1"/>
            <a:r>
              <a:rPr lang="en-US" dirty="0" smtClean="0"/>
              <a:t>Profile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5486400" cy="5684520"/>
          </a:xfrm>
        </p:spPr>
        <p:txBody>
          <a:bodyPr>
            <a:normAutofit fontScale="92500" lnSpcReduction="20000"/>
          </a:bodyPr>
          <a:lstStyle/>
          <a:p>
            <a:r>
              <a:rPr lang="en-IN" sz="3800" b="1" dirty="0" err="1" smtClean="0"/>
              <a:t>Posteroanterior</a:t>
            </a:r>
            <a:r>
              <a:rPr lang="en-IN" sz="3800" b="1" dirty="0" smtClean="0"/>
              <a:t> (p-a) </a:t>
            </a:r>
            <a:r>
              <a:rPr lang="en-IN" sz="3800" b="1" dirty="0" err="1" smtClean="0"/>
              <a:t>cephalometric</a:t>
            </a:r>
            <a:r>
              <a:rPr lang="en-IN" sz="3800" b="1" dirty="0" smtClean="0"/>
              <a:t> radiograph</a:t>
            </a:r>
            <a:endParaRPr lang="en-US" sz="3800" b="1" i="1" dirty="0" smtClean="0"/>
          </a:p>
          <a:p>
            <a:endParaRPr lang="en-US" sz="3200" b="1" i="1" dirty="0" smtClean="0"/>
          </a:p>
          <a:p>
            <a:pPr>
              <a:buFont typeface="Wingdings" pitchFamily="2" charset="2"/>
              <a:buChar char="Ø"/>
            </a:pPr>
            <a:r>
              <a:rPr lang="en-US" sz="3200" b="1" i="1" dirty="0" smtClean="0"/>
              <a:t>Image Receptor and Patient Placement</a:t>
            </a:r>
            <a:r>
              <a:rPr lang="en-US" sz="3200" b="1" dirty="0" smtClean="0"/>
              <a:t>:</a:t>
            </a:r>
          </a:p>
          <a:p>
            <a:pPr>
              <a:buFont typeface="Wingdings" pitchFamily="2" charset="2"/>
              <a:buChar char="ü"/>
            </a:pPr>
            <a:r>
              <a:rPr lang="en-US" sz="3200" b="1" dirty="0" smtClean="0"/>
              <a:t> </a:t>
            </a:r>
            <a:r>
              <a:rPr lang="en-US" sz="3000" dirty="0" smtClean="0"/>
              <a:t>Image receptor is placed in front of the patient</a:t>
            </a:r>
          </a:p>
          <a:p>
            <a:pPr>
              <a:buFont typeface="Wingdings" pitchFamily="2" charset="2"/>
              <a:buChar char="ü"/>
            </a:pPr>
            <a:endParaRPr lang="en-US" sz="3000" dirty="0" smtClean="0"/>
          </a:p>
          <a:p>
            <a:pPr>
              <a:buFont typeface="Wingdings" pitchFamily="2" charset="2"/>
              <a:buChar char="ü"/>
            </a:pPr>
            <a:r>
              <a:rPr lang="en-US" sz="3000" dirty="0" smtClean="0"/>
              <a:t> The patient is placed so that the </a:t>
            </a:r>
            <a:r>
              <a:rPr lang="en-US" sz="3000" dirty="0" err="1" smtClean="0"/>
              <a:t>canthomeatal</a:t>
            </a:r>
            <a:r>
              <a:rPr lang="en-US" sz="3000" dirty="0" smtClean="0"/>
              <a:t> line is perpendicular to the image receptor</a:t>
            </a:r>
            <a:endParaRPr lang="en-IN" sz="3000" b="1" dirty="0" smtClean="0"/>
          </a:p>
          <a:p>
            <a:pPr>
              <a:buFont typeface="Wingdings" pitchFamily="2" charset="2"/>
              <a:buChar char="Ø"/>
            </a:pPr>
            <a:endParaRPr lang="en-US" sz="3000" b="1" dirty="0" smtClean="0"/>
          </a:p>
          <a:p>
            <a:pPr>
              <a:buFont typeface="Wingdings" pitchFamily="2" charset="2"/>
              <a:buChar char="Ø"/>
            </a:pPr>
            <a:endParaRPr lang="en-US" sz="3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4830" y="1143000"/>
            <a:ext cx="329917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0" name="Picture 2" descr="نتيجة بحث الصور عن ‪canthomeatal line‬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4191000"/>
            <a:ext cx="3220984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Chin in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3600" dirty="0" smtClean="0"/>
              <a:t>This is determined by :</a:t>
            </a: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dirty="0" smtClean="0"/>
              <a:t>Facial axis angle</a:t>
            </a:r>
          </a:p>
          <a:p>
            <a:r>
              <a:rPr lang="en-US" dirty="0" smtClean="0"/>
              <a:t>Facial (depth) angle</a:t>
            </a:r>
          </a:p>
          <a:p>
            <a:r>
              <a:rPr lang="en-US" dirty="0" err="1" smtClean="0"/>
              <a:t>Mandibular</a:t>
            </a:r>
            <a:r>
              <a:rPr lang="en-US" dirty="0" smtClean="0"/>
              <a:t> plane angle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4876800" cy="5562600"/>
          </a:xfrm>
        </p:spPr>
        <p:txBody>
          <a:bodyPr>
            <a:normAutofit/>
          </a:bodyPr>
          <a:lstStyle/>
          <a:p>
            <a:r>
              <a:rPr lang="en-US" sz="3200" b="1" i="1" dirty="0" smtClean="0"/>
              <a:t>Facial axis angle</a:t>
            </a:r>
          </a:p>
          <a:p>
            <a:pPr marL="609600" indent="-609600">
              <a:buFont typeface="Wingdings" pitchFamily="2" charset="2"/>
              <a:buChar char="Ø"/>
            </a:pPr>
            <a:r>
              <a:rPr lang="en-US" sz="2800" dirty="0" smtClean="0"/>
              <a:t>Mean value is 90˚ ± 3˚</a:t>
            </a:r>
          </a:p>
          <a:p>
            <a:pPr marL="609600" indent="-609600">
              <a:buFont typeface="Wingdings" pitchFamily="2" charset="2"/>
              <a:buChar char="Ø"/>
            </a:pPr>
            <a:endParaRPr lang="en-US" sz="2800" dirty="0" smtClean="0"/>
          </a:p>
          <a:p>
            <a:pPr marL="609600" indent="-609600">
              <a:buFont typeface="Wingdings" pitchFamily="2" charset="2"/>
              <a:buChar char="Ø"/>
            </a:pPr>
            <a:r>
              <a:rPr lang="en-US" sz="2800" dirty="0" smtClean="0"/>
              <a:t>Does not changes with growth</a:t>
            </a:r>
          </a:p>
          <a:p>
            <a:pPr marL="609600" indent="-609600">
              <a:buFont typeface="Wingdings" pitchFamily="2" charset="2"/>
              <a:buChar char="Ø"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609600" indent="-609600">
              <a:buFont typeface="Wingdings" pitchFamily="2" charset="2"/>
              <a:buChar char="Ø"/>
            </a:pPr>
            <a:r>
              <a:rPr lang="en-US" sz="2800" dirty="0" smtClean="0"/>
              <a:t> Indicates growth pattern of the mandible &amp; also whether the chin is upward &amp; forward or downward &amp; backwards</a:t>
            </a:r>
          </a:p>
          <a:p>
            <a:pPr>
              <a:buFont typeface="Wingdings" pitchFamily="2" charset="2"/>
              <a:buChar char="Ø"/>
            </a:pPr>
            <a:endParaRPr lang="en-US" sz="3200" b="1" i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752600"/>
            <a:ext cx="4191000" cy="4170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4876800" cy="5334000"/>
          </a:xfrm>
        </p:spPr>
        <p:txBody>
          <a:bodyPr>
            <a:normAutofit fontScale="92500"/>
          </a:bodyPr>
          <a:lstStyle/>
          <a:p>
            <a:r>
              <a:rPr lang="en-US" sz="3200" b="1" i="1" dirty="0" smtClean="0"/>
              <a:t>Facial (depth) angle</a:t>
            </a:r>
          </a:p>
          <a:p>
            <a:pPr marL="609600" indent="-609600">
              <a:buFont typeface="Wingdings" pitchFamily="2" charset="2"/>
              <a:buChar char="Ø"/>
            </a:pPr>
            <a:r>
              <a:rPr lang="en-US" sz="2800" dirty="0" smtClean="0"/>
              <a:t>Changes with growth</a:t>
            </a:r>
          </a:p>
          <a:p>
            <a:pPr marL="609600" indent="-609600">
              <a:buFont typeface="Wingdings" pitchFamily="2" charset="2"/>
              <a:buChar char="Ø"/>
            </a:pPr>
            <a:endParaRPr lang="en-US" sz="2800" dirty="0" smtClean="0"/>
          </a:p>
          <a:p>
            <a:pPr marL="609600" indent="-609600">
              <a:buFont typeface="Wingdings" pitchFamily="2" charset="2"/>
              <a:buChar char="Ø"/>
            </a:pPr>
            <a:r>
              <a:rPr lang="en-US" sz="2800" dirty="0" smtClean="0"/>
              <a:t>Mean value is 87˚± 3˚ with an increase of 1˚ every 3 years</a:t>
            </a:r>
          </a:p>
          <a:p>
            <a:pPr marL="609600" indent="-609600">
              <a:buFont typeface="Wingdings" pitchFamily="2" charset="2"/>
              <a:buChar char="Ø"/>
            </a:pPr>
            <a:endParaRPr lang="en-US" sz="2800" dirty="0" smtClean="0"/>
          </a:p>
          <a:p>
            <a:pPr marL="609600" indent="-609600">
              <a:buFont typeface="Wingdings" pitchFamily="2" charset="2"/>
              <a:buChar char="Ø"/>
            </a:pPr>
            <a:r>
              <a:rPr lang="en-US" sz="2800" dirty="0" smtClean="0"/>
              <a:t>Indicates the horizontal position of the chin &amp;  therefore suggests whether </a:t>
            </a:r>
            <a:r>
              <a:rPr lang="en-US" sz="2800" dirty="0" err="1" smtClean="0"/>
              <a:t>cl.II</a:t>
            </a:r>
            <a:r>
              <a:rPr lang="en-US" sz="2800" dirty="0" smtClean="0"/>
              <a:t> or cl.III pattern is due to the position of the mandible</a:t>
            </a:r>
          </a:p>
          <a:p>
            <a:pPr>
              <a:buFont typeface="Wingdings" pitchFamily="2" charset="2"/>
              <a:buChar char="Ø"/>
            </a:pPr>
            <a:endParaRPr lang="en-US" sz="3200" b="1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524000"/>
            <a:ext cx="39814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7772400" y="1295400"/>
            <a:ext cx="76200" cy="1828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858000" y="914400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Facial (depth) angle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4495800" cy="5867400"/>
          </a:xfrm>
        </p:spPr>
        <p:txBody>
          <a:bodyPr>
            <a:normAutofit fontScale="85000" lnSpcReduction="10000"/>
          </a:bodyPr>
          <a:lstStyle/>
          <a:p>
            <a:r>
              <a:rPr lang="en-US" sz="3200" b="1" i="1" dirty="0" err="1" smtClean="0"/>
              <a:t>Mandibular</a:t>
            </a:r>
            <a:r>
              <a:rPr lang="en-US" sz="3200" b="1" i="1" dirty="0" smtClean="0"/>
              <a:t> plane angle</a:t>
            </a:r>
          </a:p>
          <a:p>
            <a:pPr marL="609600" indent="-609600">
              <a:buFont typeface="Wingdings" pitchFamily="2" charset="2"/>
              <a:buChar char="Ø"/>
            </a:pPr>
            <a:r>
              <a:rPr lang="en-US" sz="3200" dirty="0" smtClean="0"/>
              <a:t>Mean -- 26˚± 4˚at 9 yrs with 1˚decrease every 3 yrs </a:t>
            </a:r>
          </a:p>
          <a:p>
            <a:pPr marL="609600" indent="-609600">
              <a:buFont typeface="Wingdings" pitchFamily="2" charset="2"/>
              <a:buChar char="Ø"/>
            </a:pPr>
            <a:endParaRPr lang="en-US" sz="3200" dirty="0" smtClean="0"/>
          </a:p>
          <a:p>
            <a:pPr marL="609600" indent="-609600">
              <a:buFont typeface="Wingdings" pitchFamily="2" charset="2"/>
              <a:buChar char="Ø"/>
            </a:pPr>
            <a:r>
              <a:rPr lang="en-US" sz="3200" dirty="0" smtClean="0"/>
              <a:t>High angle -- open bite – vertically growing mandible</a:t>
            </a:r>
          </a:p>
          <a:p>
            <a:pPr marL="609600" indent="-609600">
              <a:buFont typeface="Wingdings" pitchFamily="2" charset="2"/>
              <a:buChar char="Ø"/>
            </a:pPr>
            <a:r>
              <a:rPr lang="en-US" sz="3200" dirty="0" smtClean="0"/>
              <a:t>Low angle – deep bite – horizontally growing mandible</a:t>
            </a:r>
          </a:p>
          <a:p>
            <a:pPr marL="609600" indent="-609600">
              <a:buFont typeface="Wingdings" pitchFamily="2" charset="2"/>
              <a:buChar char="Ø"/>
            </a:pPr>
            <a:endParaRPr lang="en-US" sz="3200" dirty="0" smtClean="0"/>
          </a:p>
          <a:p>
            <a:pPr marL="609600" indent="-609600">
              <a:buFont typeface="Wingdings" pitchFamily="2" charset="2"/>
              <a:buChar char="Ø"/>
            </a:pPr>
            <a:r>
              <a:rPr lang="en-US" sz="3200" dirty="0" smtClean="0"/>
              <a:t>Also gives an indication about </a:t>
            </a:r>
            <a:r>
              <a:rPr lang="en-US" sz="3200" dirty="0" err="1" smtClean="0"/>
              <a:t>ramus</a:t>
            </a:r>
            <a:r>
              <a:rPr lang="en-US" sz="3200" dirty="0" smtClean="0"/>
              <a:t> height</a:t>
            </a:r>
          </a:p>
          <a:p>
            <a:endParaRPr lang="en-US" sz="3200" b="1" i="1" dirty="0"/>
          </a:p>
        </p:txBody>
      </p:sp>
      <p:pic>
        <p:nvPicPr>
          <p:cNvPr id="4" name="Picture 6" descr="Cus102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762000"/>
            <a:ext cx="4495800" cy="5410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Line 24"/>
          <p:cNvSpPr>
            <a:spLocks noChangeShapeType="1"/>
          </p:cNvSpPr>
          <p:nvPr/>
        </p:nvSpPr>
        <p:spPr bwMode="auto">
          <a:xfrm>
            <a:off x="4572000" y="3733800"/>
            <a:ext cx="4572000" cy="1295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Line 23"/>
          <p:cNvSpPr>
            <a:spLocks noChangeShapeType="1"/>
          </p:cNvSpPr>
          <p:nvPr/>
        </p:nvSpPr>
        <p:spPr bwMode="auto">
          <a:xfrm flipV="1">
            <a:off x="4648200" y="2895600"/>
            <a:ext cx="44958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38800" y="27432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91400" y="2971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4400" dirty="0" smtClean="0"/>
              <a:t>Convexity at point A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4724400" cy="5334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This gives an indication about the skeletal profile</a:t>
            </a:r>
          </a:p>
          <a:p>
            <a:endParaRPr lang="en-US" dirty="0" smtClean="0"/>
          </a:p>
          <a:p>
            <a:r>
              <a:rPr lang="en-US" dirty="0" smtClean="0"/>
              <a:t>Direct linear measurement from point A to the facial plane </a:t>
            </a:r>
          </a:p>
          <a:p>
            <a:endParaRPr lang="en-US" dirty="0" smtClean="0"/>
          </a:p>
          <a:p>
            <a:r>
              <a:rPr lang="en-US" dirty="0" smtClean="0"/>
              <a:t>Normal at 9 yrs of age is 2mm &amp; becomes 1mm at 18 yrs of age, since mandible grows more than maxilla</a:t>
            </a:r>
          </a:p>
          <a:p>
            <a:endParaRPr lang="en-US" dirty="0" smtClean="0"/>
          </a:p>
          <a:p>
            <a:r>
              <a:rPr lang="en-US" dirty="0" smtClean="0"/>
              <a:t>High convexity – </a:t>
            </a:r>
            <a:r>
              <a:rPr lang="en-US" dirty="0" err="1" smtClean="0"/>
              <a:t>Cl</a:t>
            </a:r>
            <a:r>
              <a:rPr lang="en-US" dirty="0" smtClean="0"/>
              <a:t> II pattern</a:t>
            </a:r>
          </a:p>
          <a:p>
            <a:endParaRPr lang="en-US" dirty="0" smtClean="0"/>
          </a:p>
          <a:p>
            <a:r>
              <a:rPr lang="en-US" dirty="0" smtClean="0"/>
              <a:t>Negative convexity – </a:t>
            </a:r>
            <a:r>
              <a:rPr lang="en-US" dirty="0" err="1" smtClean="0"/>
              <a:t>Cl</a:t>
            </a:r>
            <a:r>
              <a:rPr lang="en-US" dirty="0" smtClean="0"/>
              <a:t> III pattern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9926" y="1905000"/>
            <a:ext cx="3653573" cy="32099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 Teeth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5715000" cy="4389120"/>
          </a:xfrm>
        </p:spPr>
        <p:txBody>
          <a:bodyPr>
            <a:normAutofit/>
          </a:bodyPr>
          <a:lstStyle/>
          <a:p>
            <a:r>
              <a:rPr lang="en-US" sz="3200" b="1" i="1" dirty="0" smtClean="0"/>
              <a:t>Lower incisor to A-</a:t>
            </a:r>
            <a:r>
              <a:rPr lang="en-US" sz="3200" b="1" i="1" dirty="0" err="1" smtClean="0"/>
              <a:t>Pog</a:t>
            </a:r>
            <a:endParaRPr lang="en-US" sz="3200" b="1" i="1" dirty="0" smtClean="0"/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 Referred to as </a:t>
            </a:r>
            <a:r>
              <a:rPr lang="en-US" sz="2800" i="1" dirty="0" smtClean="0"/>
              <a:t>denture plane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 Useful reference line to measure position of anterior teeth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 Ideally lower incisor should be located 1 mm ahead of A-</a:t>
            </a:r>
            <a:r>
              <a:rPr lang="en-US" sz="2800" dirty="0" err="1" smtClean="0"/>
              <a:t>Pog</a:t>
            </a:r>
            <a:r>
              <a:rPr lang="en-US" sz="2800" dirty="0" smtClean="0"/>
              <a:t> line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 Used to define protrusion of lower arch</a:t>
            </a:r>
            <a:endParaRPr lang="en-US" sz="2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914400"/>
            <a:ext cx="2524125" cy="5443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4572000" cy="6019800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 smtClean="0"/>
              <a:t>Upper molar to </a:t>
            </a:r>
            <a:r>
              <a:rPr lang="en-US" sz="3200" b="1" dirty="0" err="1" smtClean="0"/>
              <a:t>PtV</a:t>
            </a:r>
            <a:endParaRPr lang="en-US" sz="3200" b="1" dirty="0" smtClean="0"/>
          </a:p>
          <a:p>
            <a:pPr>
              <a:buFont typeface="Wingdings" pitchFamily="2" charset="2"/>
              <a:buChar char="Ø"/>
            </a:pPr>
            <a:r>
              <a:rPr lang="en-US" sz="2800" b="1" dirty="0" smtClean="0"/>
              <a:t> </a:t>
            </a:r>
            <a:r>
              <a:rPr lang="en-US" sz="2800" dirty="0" smtClean="0"/>
              <a:t>Measurement is the distance between </a:t>
            </a:r>
            <a:r>
              <a:rPr lang="en-US" sz="2800" dirty="0" err="1" smtClean="0"/>
              <a:t>pterygoid</a:t>
            </a:r>
            <a:r>
              <a:rPr lang="en-US" sz="2800" dirty="0" smtClean="0"/>
              <a:t> vertical to the distal of upper molar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Measurement should equal the age of the patient +3.0mm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Determines whether the malocclusion is due to position of upper or lower molars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 Useful in determining whether extractions are necessary</a:t>
            </a:r>
            <a:endParaRPr lang="en-US" sz="2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219200"/>
            <a:ext cx="3971925" cy="35147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4724400" cy="5334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Lower incisor inclinations</a:t>
            </a:r>
          </a:p>
          <a:p>
            <a:pPr>
              <a:buFont typeface="Wingdings" pitchFamily="2" charset="2"/>
              <a:buChar char="Ø"/>
            </a:pPr>
            <a:r>
              <a:rPr lang="en-US" sz="3200" b="1" dirty="0" smtClean="0"/>
              <a:t> </a:t>
            </a:r>
            <a:r>
              <a:rPr lang="en-US" sz="2800" dirty="0" smtClean="0"/>
              <a:t>Angle between long axis of lower incisors &amp; the A-</a:t>
            </a:r>
            <a:r>
              <a:rPr lang="en-US" sz="2800" dirty="0" err="1" smtClean="0"/>
              <a:t>Pog</a:t>
            </a:r>
            <a:r>
              <a:rPr lang="en-US" sz="2800" dirty="0" smtClean="0"/>
              <a:t> plane</a:t>
            </a:r>
          </a:p>
          <a:p>
            <a:pPr>
              <a:buFont typeface="Wingdings" pitchFamily="2" charset="2"/>
              <a:buChar char="Ø"/>
            </a:pPr>
            <a:r>
              <a:rPr lang="en-US" sz="2800" b="1" dirty="0" smtClean="0"/>
              <a:t> </a:t>
            </a:r>
            <a:r>
              <a:rPr lang="en-US" sz="2800" dirty="0" smtClean="0"/>
              <a:t>On average this angle this angle should be 28 degrees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Measurement provides some idea of lower incisor </a:t>
            </a:r>
            <a:r>
              <a:rPr lang="en-US" sz="2800" dirty="0" err="1" smtClean="0"/>
              <a:t>procumbency</a:t>
            </a:r>
            <a:endParaRPr lang="en-US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066800"/>
            <a:ext cx="2524125" cy="5443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14300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4400" b="1" dirty="0" smtClean="0"/>
              <a:t>Profile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953000" cy="5029200"/>
          </a:xfrm>
        </p:spPr>
        <p:txBody>
          <a:bodyPr>
            <a:normAutofit fontScale="92500"/>
          </a:bodyPr>
          <a:lstStyle/>
          <a:p>
            <a:r>
              <a:rPr lang="en-US" sz="3200" b="1" dirty="0" smtClean="0"/>
              <a:t>Lower lip to E plane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 Distance between lower lip &amp; esthetic plane is an indication of soft tissue balance between lips &amp; profile</a:t>
            </a:r>
          </a:p>
          <a:p>
            <a:pPr>
              <a:buFont typeface="Wingdings" pitchFamily="2" charset="2"/>
              <a:buChar char="Ø"/>
            </a:pPr>
            <a:endParaRPr lang="en-US" sz="2800" dirty="0" smtClean="0"/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Average measurement is            -2.0mm at 9 yrs of age</a:t>
            </a:r>
          </a:p>
          <a:p>
            <a:pPr>
              <a:buFont typeface="Wingdings" pitchFamily="2" charset="2"/>
              <a:buChar char="Ø"/>
            </a:pPr>
            <a:endParaRPr lang="en-US" sz="2800" dirty="0" smtClean="0"/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Positive values are those ahead of E- line</a:t>
            </a:r>
            <a:endParaRPr lang="en-US" sz="28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1371600"/>
            <a:ext cx="2286000" cy="493183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 Mc NAMARA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6096000" cy="533400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IN" dirty="0" smtClean="0"/>
              <a:t>Given By </a:t>
            </a:r>
            <a:r>
              <a:rPr lang="en-IN" dirty="0" smtClean="0">
                <a:solidFill>
                  <a:srgbClr val="FF0000"/>
                </a:solidFill>
              </a:rPr>
              <a:t>Mc </a:t>
            </a:r>
            <a:r>
              <a:rPr lang="en-IN" dirty="0" err="1" smtClean="0">
                <a:solidFill>
                  <a:srgbClr val="FF0000"/>
                </a:solidFill>
              </a:rPr>
              <a:t>Namara</a:t>
            </a:r>
            <a:r>
              <a:rPr lang="en-IN" dirty="0" smtClean="0">
                <a:solidFill>
                  <a:srgbClr val="FF0000"/>
                </a:solidFill>
              </a:rPr>
              <a:t> JA, 1984    </a:t>
            </a:r>
          </a:p>
          <a:p>
            <a:pPr algn="just">
              <a:buNone/>
            </a:pPr>
            <a:endParaRPr lang="en-IN" sz="2800" dirty="0" smtClean="0"/>
          </a:p>
          <a:p>
            <a:pPr algn="just"/>
            <a:r>
              <a:rPr lang="en-IN" sz="2800" dirty="0" smtClean="0"/>
              <a:t>In an effort to create a clinically useful analysis, the craniofacial skeletal complex is divided into five major sections. </a:t>
            </a:r>
          </a:p>
          <a:p>
            <a:pPr marL="457200" lvl="0" indent="-457200">
              <a:buFont typeface="+mj-lt"/>
              <a:buAutoNum type="arabicPeriod"/>
            </a:pPr>
            <a:endParaRPr lang="en-IN" sz="2800" dirty="0" smtClean="0"/>
          </a:p>
          <a:p>
            <a:pPr marL="457200" lvl="0" indent="-457200">
              <a:buFont typeface="+mj-lt"/>
              <a:buAutoNum type="arabicPeriod"/>
            </a:pPr>
            <a:r>
              <a:rPr lang="en-IN" sz="2800" dirty="0" smtClean="0"/>
              <a:t>Maxilla to cranial base</a:t>
            </a:r>
          </a:p>
          <a:p>
            <a:pPr marL="457200" lvl="0" indent="-457200">
              <a:buFont typeface="+mj-lt"/>
              <a:buAutoNum type="arabicPeriod"/>
            </a:pPr>
            <a:endParaRPr lang="en-IN" sz="2800" dirty="0" smtClean="0"/>
          </a:p>
          <a:p>
            <a:pPr marL="457200" lvl="0" indent="-457200">
              <a:buFont typeface="+mj-lt"/>
              <a:buAutoNum type="arabicPeriod"/>
            </a:pPr>
            <a:r>
              <a:rPr lang="en-IN" sz="2800" dirty="0" smtClean="0"/>
              <a:t>Maxilla to mandible</a:t>
            </a:r>
          </a:p>
          <a:p>
            <a:pPr marL="457200" lvl="0" indent="-457200">
              <a:buFont typeface="+mj-lt"/>
              <a:buAutoNum type="arabicPeriod"/>
            </a:pPr>
            <a:endParaRPr lang="en-IN" sz="2800" dirty="0" smtClean="0"/>
          </a:p>
          <a:p>
            <a:pPr marL="457200" lvl="0" indent="-457200">
              <a:buFont typeface="+mj-lt"/>
              <a:buAutoNum type="arabicPeriod"/>
            </a:pPr>
            <a:r>
              <a:rPr lang="en-IN" sz="2800" dirty="0" smtClean="0"/>
              <a:t>Mandible to cranial base</a:t>
            </a:r>
          </a:p>
          <a:p>
            <a:pPr marL="457200" lvl="0" indent="-457200">
              <a:buFont typeface="+mj-lt"/>
              <a:buAutoNum type="arabicPeriod"/>
            </a:pPr>
            <a:endParaRPr lang="en-IN" sz="2800" dirty="0" smtClean="0"/>
          </a:p>
          <a:p>
            <a:pPr marL="457200" lvl="0" indent="-457200">
              <a:buFont typeface="+mj-lt"/>
              <a:buAutoNum type="arabicPeriod"/>
            </a:pPr>
            <a:r>
              <a:rPr lang="en-IN" sz="2800" dirty="0" smtClean="0"/>
              <a:t>Dentition </a:t>
            </a:r>
          </a:p>
          <a:p>
            <a:pPr marL="457200" lvl="0" indent="-457200">
              <a:buFont typeface="+mj-lt"/>
              <a:buAutoNum type="arabicPeriod"/>
            </a:pPr>
            <a:endParaRPr lang="en-IN" sz="2800" dirty="0" smtClean="0"/>
          </a:p>
          <a:p>
            <a:pPr marL="457200" lvl="0" indent="-457200">
              <a:buFont typeface="+mj-lt"/>
              <a:buAutoNum type="arabicPeriod"/>
            </a:pPr>
            <a:r>
              <a:rPr lang="en-IN" sz="2800" dirty="0" smtClean="0"/>
              <a:t>Airway</a:t>
            </a:r>
            <a:endParaRPr lang="en-US" sz="2800" dirty="0"/>
          </a:p>
        </p:txBody>
      </p:sp>
      <p:pic>
        <p:nvPicPr>
          <p:cNvPr id="23556" name="Picture 4" descr="http://4.bp.blogspot.com/-P9I69OjUoWo/Tuji4aG8O9I/AAAAAAAAGs0/beC9JTCJbkU/s1600/08-1598-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6210" y="1600200"/>
            <a:ext cx="2557790" cy="35147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781800" y="51816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Dr. Mc </a:t>
            </a:r>
            <a:r>
              <a:rPr lang="en-US" dirty="0" err="1" smtClean="0"/>
              <a:t>Namara</a:t>
            </a:r>
            <a:r>
              <a:rPr lang="en-US" dirty="0" smtClean="0"/>
              <a:t> JA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24600" y="62484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-- Jacobson</a:t>
            </a:r>
            <a:endParaRPr lang="en-US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4724400" cy="5257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Uses :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/>
              <a:t> Provides information related to skull width </a:t>
            </a:r>
          </a:p>
          <a:p>
            <a:pPr>
              <a:buFont typeface="Wingdings" pitchFamily="2" charset="2"/>
              <a:buChar char="ü"/>
            </a:pPr>
            <a:endParaRPr lang="en-US" sz="2400" dirty="0" smtClean="0"/>
          </a:p>
          <a:p>
            <a:pPr>
              <a:buFont typeface="Wingdings" pitchFamily="2" charset="2"/>
              <a:buChar char="ü"/>
            </a:pPr>
            <a:r>
              <a:rPr lang="en-US" sz="2400" dirty="0" smtClean="0"/>
              <a:t> Skull symmetry</a:t>
            </a:r>
          </a:p>
          <a:p>
            <a:pPr>
              <a:buFont typeface="Wingdings" pitchFamily="2" charset="2"/>
              <a:buChar char="ü"/>
            </a:pPr>
            <a:endParaRPr lang="en-US" sz="2400" dirty="0" smtClean="0"/>
          </a:p>
          <a:p>
            <a:pPr>
              <a:buFont typeface="Wingdings" pitchFamily="2" charset="2"/>
              <a:buChar char="ü"/>
            </a:pPr>
            <a:r>
              <a:rPr lang="en-US" sz="2400" dirty="0" smtClean="0"/>
              <a:t> Vertical proportions of skull, craniofacial complex &amp; oral structures</a:t>
            </a:r>
          </a:p>
          <a:p>
            <a:pPr>
              <a:buFont typeface="Wingdings" pitchFamily="2" charset="2"/>
              <a:buChar char="ü"/>
            </a:pPr>
            <a:endParaRPr lang="en-US" sz="2400" dirty="0" smtClean="0"/>
          </a:p>
          <a:p>
            <a:pPr>
              <a:buFont typeface="Wingdings" pitchFamily="2" charset="2"/>
              <a:buChar char="ü"/>
            </a:pPr>
            <a:r>
              <a:rPr lang="en-US" sz="2400" dirty="0" smtClean="0"/>
              <a:t> For assessing growth abnormalities &amp; trauma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295400"/>
            <a:ext cx="3666113" cy="45910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389888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IN" sz="4000" b="1" i="1" dirty="0" smtClean="0"/>
              <a:t>MAXILLA TO CRANIAL BASE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5029200" cy="4724400"/>
          </a:xfrm>
        </p:spPr>
        <p:txBody>
          <a:bodyPr/>
          <a:lstStyle/>
          <a:p>
            <a:r>
              <a:rPr lang="en-US" sz="3200" i="1" dirty="0" smtClean="0"/>
              <a:t>Soft tissue evaluation  </a:t>
            </a:r>
          </a:p>
          <a:p>
            <a:pPr>
              <a:buNone/>
            </a:pPr>
            <a:endParaRPr lang="en-IN" dirty="0" smtClean="0"/>
          </a:p>
          <a:p>
            <a:pPr>
              <a:buFont typeface="Wingdings" pitchFamily="2" charset="2"/>
              <a:buChar char="Ø"/>
            </a:pPr>
            <a:r>
              <a:rPr lang="en-IN" dirty="0" smtClean="0"/>
              <a:t>  </a:t>
            </a:r>
            <a:r>
              <a:rPr lang="en-IN" b="1" dirty="0" err="1" smtClean="0"/>
              <a:t>Nasolabial</a:t>
            </a:r>
            <a:r>
              <a:rPr lang="en-IN" b="1" dirty="0" smtClean="0"/>
              <a:t> angle</a:t>
            </a:r>
          </a:p>
          <a:p>
            <a:pPr>
              <a:buFont typeface="Wingdings" pitchFamily="2" charset="2"/>
              <a:buChar char="ü"/>
            </a:pPr>
            <a:r>
              <a:rPr lang="en-IN" dirty="0" smtClean="0"/>
              <a:t> Acute </a:t>
            </a:r>
            <a:r>
              <a:rPr lang="en-IN" dirty="0" err="1" smtClean="0"/>
              <a:t>nasolabial</a:t>
            </a:r>
            <a:r>
              <a:rPr lang="en-IN" dirty="0" smtClean="0"/>
              <a:t> angle – </a:t>
            </a:r>
            <a:r>
              <a:rPr lang="en-IN" dirty="0" err="1" smtClean="0"/>
              <a:t>dentoalveolar</a:t>
            </a:r>
            <a:r>
              <a:rPr lang="en-IN" dirty="0" smtClean="0"/>
              <a:t> protrusion, but can also occur because of </a:t>
            </a:r>
            <a:r>
              <a:rPr lang="en-IN" dirty="0" err="1" smtClean="0"/>
              <a:t>orientataion</a:t>
            </a:r>
            <a:r>
              <a:rPr lang="en-IN" dirty="0" smtClean="0"/>
              <a:t> of base of nose 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828800"/>
            <a:ext cx="3948138" cy="3962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4648200" cy="52578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b="1" dirty="0" smtClean="0"/>
              <a:t>Cant of  upper lip</a:t>
            </a:r>
          </a:p>
          <a:p>
            <a:pPr>
              <a:buFont typeface="Wingdings" pitchFamily="2" charset="2"/>
              <a:buChar char="Ø"/>
            </a:pPr>
            <a:endParaRPr lang="en-US" b="1" dirty="0" smtClean="0"/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 Line is drawn from </a:t>
            </a:r>
            <a:r>
              <a:rPr lang="en-US" dirty="0" err="1" smtClean="0"/>
              <a:t>nasion</a:t>
            </a:r>
            <a:r>
              <a:rPr lang="en-US" dirty="0" smtClean="0"/>
              <a:t> perpendicular to upper lip</a:t>
            </a:r>
          </a:p>
          <a:p>
            <a:pPr>
              <a:buFont typeface="Wingdings" pitchFamily="2" charset="2"/>
              <a:buChar char="v"/>
            </a:pPr>
            <a:endParaRPr lang="en-US" dirty="0" smtClean="0"/>
          </a:p>
          <a:p>
            <a:pPr>
              <a:buFont typeface="Wingdings" pitchFamily="2" charset="2"/>
              <a:buChar char="v"/>
            </a:pPr>
            <a:r>
              <a:rPr lang="en-US" b="1" dirty="0" smtClean="0"/>
              <a:t> </a:t>
            </a:r>
            <a:r>
              <a:rPr lang="en-US" sz="2400" dirty="0" smtClean="0"/>
              <a:t>14 degree in females</a:t>
            </a:r>
          </a:p>
          <a:p>
            <a:pPr>
              <a:buFont typeface="Wingdings" pitchFamily="2" charset="2"/>
              <a:buChar char="v"/>
            </a:pPr>
            <a:endParaRPr lang="en-US" sz="2400" dirty="0" smtClean="0"/>
          </a:p>
          <a:p>
            <a:pPr>
              <a:buFont typeface="Wingdings" pitchFamily="2" charset="2"/>
              <a:buChar char="v"/>
            </a:pPr>
            <a:r>
              <a:rPr lang="en-US" sz="2400" dirty="0" smtClean="0"/>
              <a:t>8 degree in males </a:t>
            </a:r>
            <a:endParaRPr lang="en-IN" sz="2400" dirty="0" smtClean="0"/>
          </a:p>
          <a:p>
            <a:pPr>
              <a:buFont typeface="Wingdings" pitchFamily="2" charset="2"/>
              <a:buChar char="v"/>
            </a:pPr>
            <a:endParaRPr lang="en-US" b="1" dirty="0" smtClean="0"/>
          </a:p>
          <a:p>
            <a:pPr>
              <a:buFont typeface="Wingdings" pitchFamily="2" charset="2"/>
              <a:buChar char="v"/>
            </a:pPr>
            <a:endParaRPr lang="en-US" b="1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219200"/>
            <a:ext cx="3786214" cy="514353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4343400" cy="5181600"/>
          </a:xfrm>
        </p:spPr>
        <p:txBody>
          <a:bodyPr>
            <a:normAutofit fontScale="85000" lnSpcReduction="10000"/>
          </a:bodyPr>
          <a:lstStyle/>
          <a:p>
            <a:r>
              <a:rPr lang="en-US" sz="3200" b="1" i="1" dirty="0" smtClean="0"/>
              <a:t>Hard tissue evaluation</a:t>
            </a:r>
          </a:p>
          <a:p>
            <a:pPr>
              <a:buFont typeface="Wingdings" pitchFamily="2" charset="2"/>
              <a:buChar char="Ø"/>
            </a:pPr>
            <a:r>
              <a:rPr lang="en-US" sz="3200" i="1" dirty="0" smtClean="0"/>
              <a:t> </a:t>
            </a:r>
            <a:r>
              <a:rPr lang="en-IN" sz="2800" dirty="0" smtClean="0"/>
              <a:t>Anterior position of point A = +</a:t>
            </a:r>
            <a:r>
              <a:rPr lang="en-IN" sz="2800" dirty="0" err="1" smtClean="0"/>
              <a:t>ve</a:t>
            </a:r>
            <a:r>
              <a:rPr lang="en-IN" sz="2800" dirty="0" smtClean="0"/>
              <a:t> value</a:t>
            </a:r>
          </a:p>
          <a:p>
            <a:pPr>
              <a:buFont typeface="Wingdings" pitchFamily="2" charset="2"/>
              <a:buChar char="Ø"/>
            </a:pPr>
            <a:endParaRPr lang="en-IN" sz="2800" dirty="0" smtClean="0"/>
          </a:p>
          <a:p>
            <a:pPr>
              <a:buFont typeface="Wingdings" pitchFamily="2" charset="2"/>
              <a:buChar char="Ø"/>
            </a:pPr>
            <a:endParaRPr lang="en-IN" sz="2800" dirty="0" smtClean="0"/>
          </a:p>
          <a:p>
            <a:pPr>
              <a:buFont typeface="Wingdings" pitchFamily="2" charset="2"/>
              <a:buChar char="Ø"/>
            </a:pPr>
            <a:r>
              <a:rPr lang="en-IN" sz="2800" dirty="0" smtClean="0"/>
              <a:t>Posterior position of point A = -</a:t>
            </a:r>
            <a:r>
              <a:rPr lang="en-IN" sz="2800" dirty="0" err="1" smtClean="0"/>
              <a:t>ve</a:t>
            </a:r>
            <a:r>
              <a:rPr lang="en-IN" sz="2800" dirty="0" smtClean="0"/>
              <a:t> value</a:t>
            </a:r>
          </a:p>
          <a:p>
            <a:pPr>
              <a:buFont typeface="Wingdings" pitchFamily="2" charset="2"/>
              <a:buChar char="Ø"/>
            </a:pPr>
            <a:endParaRPr lang="en-IN" sz="2800" dirty="0" smtClean="0"/>
          </a:p>
          <a:p>
            <a:pPr>
              <a:buFont typeface="Wingdings" pitchFamily="2" charset="2"/>
              <a:buChar char="Ø"/>
            </a:pPr>
            <a:endParaRPr lang="en-IN" sz="2800" dirty="0" smtClean="0"/>
          </a:p>
          <a:p>
            <a:pPr>
              <a:buFont typeface="Wingdings" pitchFamily="2" charset="2"/>
              <a:buChar char="Ø"/>
            </a:pPr>
            <a:r>
              <a:rPr lang="en-IN" sz="2800" dirty="0" smtClean="0"/>
              <a:t>In well-balanced faces, this measurement is 0 mm in the mixed dentition and 1 mm in adult </a:t>
            </a:r>
          </a:p>
          <a:p>
            <a:pPr>
              <a:buFont typeface="Wingdings" pitchFamily="2" charset="2"/>
              <a:buChar char="Ø"/>
            </a:pPr>
            <a:endParaRPr lang="en-US" sz="3200" i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52400"/>
            <a:ext cx="2895600" cy="290252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581400"/>
            <a:ext cx="2898178" cy="288424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638800" y="31242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  <a:r>
              <a:rPr lang="en-US" sz="1600" dirty="0" smtClean="0"/>
              <a:t>Maxillary skeletal protrusion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562600" y="6457890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       </a:t>
            </a:r>
            <a:r>
              <a:rPr lang="en-US" sz="1600" dirty="0" smtClean="0"/>
              <a:t>Maxillary skeletal </a:t>
            </a:r>
            <a:r>
              <a:rPr lang="en-US" sz="1600" dirty="0" err="1" smtClean="0"/>
              <a:t>retrusion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Maxilla to mandible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35480"/>
            <a:ext cx="4419600" cy="469392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b="1" dirty="0" err="1" smtClean="0"/>
              <a:t>Anteroposterior</a:t>
            </a:r>
            <a:r>
              <a:rPr lang="en-US" sz="2800" b="1" dirty="0" smtClean="0"/>
              <a:t> relationship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 smtClean="0"/>
              <a:t> Linear relationship exists between effective length of </a:t>
            </a:r>
            <a:r>
              <a:rPr lang="en-US" sz="2800" dirty="0" err="1" smtClean="0"/>
              <a:t>midface</a:t>
            </a:r>
            <a:r>
              <a:rPr lang="en-US" sz="2800" dirty="0" smtClean="0"/>
              <a:t> &amp; that of mandible</a:t>
            </a:r>
          </a:p>
          <a:p>
            <a:pPr>
              <a:buNone/>
            </a:pPr>
            <a:endParaRPr lang="en-US" sz="2800" dirty="0"/>
          </a:p>
        </p:txBody>
      </p:sp>
      <p:pic>
        <p:nvPicPr>
          <p:cNvPr id="4" name="Content Placeholder 4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5025" y="1661678"/>
            <a:ext cx="4213255" cy="491059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02080"/>
            <a:ext cx="6705600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IN" sz="2400" b="1" dirty="0" smtClean="0"/>
              <a:t>a) Lower Anterior Face Height</a:t>
            </a:r>
            <a:r>
              <a:rPr lang="en-IN" sz="2400" dirty="0" smtClean="0"/>
              <a:t> (LAFH)</a:t>
            </a:r>
          </a:p>
          <a:p>
            <a:pPr>
              <a:buNone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LAFH is measured from ANS to Me</a:t>
            </a:r>
          </a:p>
          <a:p>
            <a:pPr>
              <a:buFont typeface="Wingdings" pitchFamily="2" charset="2"/>
              <a:buChar char="Ø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In well balanced faces it correlates with the effective length of </a:t>
            </a:r>
            <a:r>
              <a:rPr lang="en-US" sz="2400" dirty="0" err="1" smtClean="0"/>
              <a:t>midface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4191000" cy="5334000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 smtClean="0"/>
              <a:t>Vertical relationship</a:t>
            </a:r>
          </a:p>
          <a:p>
            <a:pPr>
              <a:buFont typeface="Wingdings" pitchFamily="2" charset="2"/>
              <a:buChar char="Ø"/>
            </a:pPr>
            <a:r>
              <a:rPr lang="en-US" sz="2800" b="1" dirty="0" smtClean="0"/>
              <a:t> </a:t>
            </a:r>
            <a:r>
              <a:rPr lang="en-US" sz="2800" dirty="0" smtClean="0"/>
              <a:t>Vertical maxillary excess – downward &amp; backward rotation of mandible, increasing lower anterior facial height</a:t>
            </a:r>
          </a:p>
          <a:p>
            <a:pPr>
              <a:buFont typeface="Wingdings" pitchFamily="2" charset="2"/>
              <a:buChar char="Ø"/>
            </a:pPr>
            <a:endParaRPr lang="en-US" sz="2800" dirty="0" smtClean="0"/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Vertical maxillary deficiency – upward &amp; forward rotation of mandible, decreasing lower anterior facial height</a:t>
            </a:r>
            <a:endParaRPr lang="en-US" sz="2800" dirty="0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198" y="990601"/>
            <a:ext cx="3709851" cy="2743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972885"/>
            <a:ext cx="3657600" cy="262861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4038600" cy="51816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IN" b="1" dirty="0" smtClean="0"/>
              <a:t>b) </a:t>
            </a:r>
            <a:r>
              <a:rPr lang="en-IN" b="1" dirty="0" err="1" smtClean="0"/>
              <a:t>Mandibular</a:t>
            </a:r>
            <a:r>
              <a:rPr lang="en-IN" b="1" dirty="0" smtClean="0"/>
              <a:t> plane angle</a:t>
            </a:r>
          </a:p>
          <a:p>
            <a:r>
              <a:rPr lang="en-IN" b="1" dirty="0" smtClean="0"/>
              <a:t> </a:t>
            </a:r>
            <a:r>
              <a:rPr lang="en-IN" sz="2800" dirty="0" smtClean="0"/>
              <a:t>On average, the </a:t>
            </a:r>
            <a:r>
              <a:rPr lang="en-IN" sz="2800" dirty="0" err="1" smtClean="0"/>
              <a:t>mandibular</a:t>
            </a:r>
            <a:r>
              <a:rPr lang="en-IN" sz="2800" dirty="0" smtClean="0"/>
              <a:t> plane angle is 22 degrees ± 4 degrees </a:t>
            </a:r>
          </a:p>
          <a:p>
            <a:pPr algn="just"/>
            <a:endParaRPr lang="en-US" sz="2800" dirty="0" smtClean="0"/>
          </a:p>
          <a:p>
            <a:pPr algn="just">
              <a:buNone/>
            </a:pPr>
            <a:endParaRPr lang="en-IN" sz="2800" dirty="0" smtClean="0"/>
          </a:p>
          <a:p>
            <a:r>
              <a:rPr lang="en-IN" sz="2800" dirty="0" smtClean="0"/>
              <a:t>A higher value </a:t>
            </a:r>
            <a:r>
              <a:rPr lang="en-IN" sz="2800" dirty="0" smtClean="0">
                <a:sym typeface="Wingdings"/>
              </a:rPr>
              <a:t> </a:t>
            </a:r>
            <a:r>
              <a:rPr lang="en-IN" sz="2800" dirty="0" smtClean="0"/>
              <a:t>excessive lower facial height</a:t>
            </a:r>
          </a:p>
          <a:p>
            <a:endParaRPr lang="en-IN" sz="2800" dirty="0" smtClean="0"/>
          </a:p>
          <a:p>
            <a:r>
              <a:rPr lang="en-IN" sz="2800" dirty="0" smtClean="0"/>
              <a:t>lesser angle</a:t>
            </a:r>
            <a:r>
              <a:rPr lang="en-IN" sz="2800" dirty="0" smtClean="0">
                <a:sym typeface="Wingdings"/>
              </a:rPr>
              <a:t></a:t>
            </a:r>
            <a:r>
              <a:rPr lang="en-IN" sz="2800" dirty="0" smtClean="0"/>
              <a:t> Lower facial height </a:t>
            </a:r>
          </a:p>
          <a:p>
            <a:pPr algn="just"/>
            <a:endParaRPr lang="en-IN" sz="2800" dirty="0" smtClean="0"/>
          </a:p>
          <a:p>
            <a:pPr>
              <a:buFont typeface="Wingdings" pitchFamily="2" charset="2"/>
              <a:buChar char="Ø"/>
            </a:pPr>
            <a:endParaRPr lang="en-IN" b="1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371600"/>
            <a:ext cx="4432890" cy="419103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4419600" cy="51816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IN" b="1" dirty="0" smtClean="0"/>
              <a:t>c) The facial axis angle</a:t>
            </a:r>
          </a:p>
          <a:p>
            <a:r>
              <a:rPr lang="en-IN" b="1" dirty="0" smtClean="0"/>
              <a:t> </a:t>
            </a:r>
            <a:r>
              <a:rPr lang="en-IN" sz="2800" dirty="0" smtClean="0"/>
              <a:t>In a balanced face --90 degrees to the </a:t>
            </a:r>
            <a:r>
              <a:rPr lang="en-IN" sz="2800" dirty="0" err="1" smtClean="0"/>
              <a:t>basion-nasion</a:t>
            </a:r>
            <a:r>
              <a:rPr lang="en-IN" sz="2800" dirty="0" smtClean="0"/>
              <a:t> line</a:t>
            </a:r>
          </a:p>
          <a:p>
            <a:endParaRPr lang="en-IN" sz="2800" dirty="0" smtClean="0"/>
          </a:p>
          <a:p>
            <a:r>
              <a:rPr lang="en-IN" sz="2800" dirty="0" smtClean="0"/>
              <a:t>A negative value </a:t>
            </a:r>
            <a:r>
              <a:rPr lang="en-IN" sz="2800" dirty="0" smtClean="0">
                <a:sym typeface="Wingdings" pitchFamily="2" charset="2"/>
              </a:rPr>
              <a:t> </a:t>
            </a:r>
            <a:r>
              <a:rPr lang="en-IN" sz="2800" dirty="0" smtClean="0"/>
              <a:t>excessive vertical development of the face </a:t>
            </a:r>
          </a:p>
          <a:p>
            <a:endParaRPr lang="en-IN" sz="2800" dirty="0" smtClean="0"/>
          </a:p>
          <a:p>
            <a:r>
              <a:rPr lang="en-IN" sz="2800" dirty="0" smtClean="0"/>
              <a:t>Positive values </a:t>
            </a:r>
            <a:r>
              <a:rPr lang="en-IN" sz="2800" dirty="0" smtClean="0">
                <a:sym typeface="Wingdings" pitchFamily="2" charset="2"/>
              </a:rPr>
              <a:t> d</a:t>
            </a:r>
            <a:r>
              <a:rPr lang="en-IN" sz="2800" dirty="0" smtClean="0"/>
              <a:t>eficient vertical development of the face</a:t>
            </a:r>
          </a:p>
          <a:p>
            <a:endParaRPr lang="en-IN" sz="2800" dirty="0" smtClean="0"/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pic>
        <p:nvPicPr>
          <p:cNvPr id="4" name="Content Placeholder 4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143000"/>
            <a:ext cx="3987049" cy="497207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Dentition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133600"/>
            <a:ext cx="5105400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IN" sz="2800" b="1" dirty="0" smtClean="0"/>
              <a:t>a) Maxillary incisor position</a:t>
            </a:r>
          </a:p>
          <a:p>
            <a:pPr algn="just"/>
            <a:endParaRPr lang="en-IN" sz="2800" dirty="0" smtClean="0"/>
          </a:p>
          <a:p>
            <a:pPr algn="just"/>
            <a:r>
              <a:rPr lang="en-IN" sz="2800" dirty="0" smtClean="0"/>
              <a:t>The distance from the point A to the facial surface of the maxillary incisors is measured</a:t>
            </a:r>
          </a:p>
          <a:p>
            <a:pPr algn="just"/>
            <a:endParaRPr lang="en-IN" sz="2800" dirty="0" smtClean="0"/>
          </a:p>
          <a:p>
            <a:pPr algn="just"/>
            <a:r>
              <a:rPr lang="en-IN" sz="2800" dirty="0" smtClean="0"/>
              <a:t>The ideal distance </a:t>
            </a:r>
            <a:r>
              <a:rPr lang="en-IN" sz="2800" dirty="0" smtClean="0">
                <a:sym typeface="Wingdings"/>
              </a:rPr>
              <a:t></a:t>
            </a:r>
            <a:r>
              <a:rPr lang="en-IN" sz="2800" dirty="0" smtClean="0"/>
              <a:t> 4 to 6 mm</a:t>
            </a:r>
          </a:p>
          <a:p>
            <a:endParaRPr lang="en-US" dirty="0"/>
          </a:p>
        </p:txBody>
      </p:sp>
      <p:pic>
        <p:nvPicPr>
          <p:cNvPr id="4" name="Content Placeholder 4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676400"/>
            <a:ext cx="2952775" cy="45244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4419600" cy="52578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b) </a:t>
            </a:r>
            <a:r>
              <a:rPr lang="en-US" b="1" dirty="0" err="1" smtClean="0"/>
              <a:t>Mandibular</a:t>
            </a:r>
            <a:r>
              <a:rPr lang="en-US" b="1" dirty="0" smtClean="0"/>
              <a:t> incisor position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</a:t>
            </a:r>
            <a:r>
              <a:rPr lang="en-IN" sz="2800" dirty="0" smtClean="0"/>
              <a:t>In a well-balanced face, this distance should </a:t>
            </a:r>
            <a:r>
              <a:rPr lang="en-IN" dirty="0" smtClean="0"/>
              <a:t>be 1 to 3 mm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pic>
        <p:nvPicPr>
          <p:cNvPr id="4" name="Content Placeholder 4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295400"/>
            <a:ext cx="3500462" cy="497207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7315200" y="3429000"/>
            <a:ext cx="76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Cephalometric landmarks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382000" cy="438912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conspicuous point on a </a:t>
            </a:r>
            <a:r>
              <a:rPr lang="en-US" sz="2800" dirty="0" err="1" smtClean="0"/>
              <a:t>cephalogram</a:t>
            </a:r>
            <a:r>
              <a:rPr lang="en-US" sz="2800" dirty="0" smtClean="0"/>
              <a:t> that serves as a guide for measurement or construction of planes </a:t>
            </a:r>
            <a:r>
              <a:rPr lang="en-US" sz="2800" i="1" dirty="0" smtClean="0">
                <a:solidFill>
                  <a:srgbClr val="FF0000"/>
                </a:solidFill>
              </a:rPr>
              <a:t>– Jacobson</a:t>
            </a:r>
          </a:p>
          <a:p>
            <a:endParaRPr lang="en-US" sz="2800" i="1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IN" b="1" i="1" dirty="0" smtClean="0"/>
              <a:t/>
            </a:r>
            <a:br>
              <a:rPr lang="en-IN" b="1" i="1" dirty="0" smtClean="0"/>
            </a:br>
            <a:r>
              <a:rPr lang="en-IN" b="1" i="1" dirty="0" smtClean="0"/>
              <a:t/>
            </a:r>
            <a:br>
              <a:rPr lang="en-IN" b="1" i="1" dirty="0" smtClean="0"/>
            </a:br>
            <a:r>
              <a:rPr lang="en-IN" sz="4400" b="1" dirty="0" smtClean="0"/>
              <a:t>AIRWAY ANALYSIS</a:t>
            </a:r>
            <a:br>
              <a:rPr lang="en-IN" sz="4400" b="1" dirty="0" smtClean="0"/>
            </a:b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4648200" cy="5029200"/>
          </a:xfrm>
        </p:spPr>
        <p:txBody>
          <a:bodyPr>
            <a:normAutofit fontScale="92500" lnSpcReduction="10000"/>
          </a:bodyPr>
          <a:lstStyle/>
          <a:p>
            <a:r>
              <a:rPr lang="en-IN" b="1" dirty="0" smtClean="0"/>
              <a:t>Upper Pharynx</a:t>
            </a:r>
          </a:p>
          <a:p>
            <a:pPr>
              <a:buFont typeface="Wingdings" pitchFamily="2" charset="2"/>
              <a:buChar char="Ø"/>
            </a:pPr>
            <a:r>
              <a:rPr lang="en-IN" dirty="0" smtClean="0"/>
              <a:t>Width measured from posterior outline of the soft palate to a point closest on the pharyngeal wall</a:t>
            </a:r>
          </a:p>
          <a:p>
            <a:pPr>
              <a:buFont typeface="Wingdings" pitchFamily="2" charset="2"/>
              <a:buChar char="Ø"/>
            </a:pPr>
            <a:endParaRPr lang="en-IN" dirty="0" smtClean="0"/>
          </a:p>
          <a:p>
            <a:pPr>
              <a:buFont typeface="Wingdings" pitchFamily="2" charset="2"/>
              <a:buChar char="Ø"/>
            </a:pPr>
            <a:r>
              <a:rPr lang="en-IN" dirty="0" smtClean="0"/>
              <a:t>The average </a:t>
            </a:r>
            <a:r>
              <a:rPr lang="en-IN" dirty="0" err="1" smtClean="0"/>
              <a:t>nasopharynx</a:t>
            </a:r>
            <a:r>
              <a:rPr lang="en-IN" dirty="0" smtClean="0"/>
              <a:t> is approximately 15 to 20mm in width. </a:t>
            </a:r>
          </a:p>
          <a:p>
            <a:pPr algn="just">
              <a:buFont typeface="Wingdings" pitchFamily="2" charset="2"/>
              <a:buChar char="Ø"/>
            </a:pPr>
            <a:endParaRPr lang="en-IN" dirty="0" smtClean="0"/>
          </a:p>
          <a:p>
            <a:pPr>
              <a:buFont typeface="Wingdings" pitchFamily="2" charset="2"/>
              <a:buChar char="Ø"/>
            </a:pPr>
            <a:r>
              <a:rPr lang="en-IN" dirty="0" smtClean="0"/>
              <a:t>A width of 2mm or less in this region may indicate airway impairment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752600"/>
            <a:ext cx="4079132" cy="2819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31" y="838200"/>
            <a:ext cx="8746969" cy="5410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5334000" cy="5486400"/>
          </a:xfrm>
        </p:spPr>
        <p:txBody>
          <a:bodyPr>
            <a:normAutofit/>
          </a:bodyPr>
          <a:lstStyle/>
          <a:p>
            <a:r>
              <a:rPr lang="en-IN" b="1" dirty="0" smtClean="0"/>
              <a:t>Lower Pharynx </a:t>
            </a:r>
          </a:p>
          <a:p>
            <a:pPr>
              <a:buFont typeface="Wingdings" pitchFamily="2" charset="2"/>
              <a:buChar char="Ø"/>
            </a:pPr>
            <a:r>
              <a:rPr lang="en-IN" dirty="0" smtClean="0"/>
              <a:t>Width </a:t>
            </a:r>
            <a:r>
              <a:rPr lang="en-IN" b="1" dirty="0" smtClean="0"/>
              <a:t>–</a:t>
            </a:r>
            <a:r>
              <a:rPr lang="en-IN" dirty="0" smtClean="0"/>
              <a:t> point of intersection of posterior border of tongue &amp; inferior border of mandible to closest point on posterior pharyngeal wall</a:t>
            </a:r>
            <a:endParaRPr lang="en-IN" b="1" dirty="0" smtClean="0"/>
          </a:p>
          <a:p>
            <a:pPr>
              <a:buFont typeface="Wingdings" pitchFamily="2" charset="2"/>
              <a:buChar char="Ø"/>
            </a:pPr>
            <a:endParaRPr lang="en-IN" sz="2400" b="1" dirty="0" smtClean="0"/>
          </a:p>
          <a:p>
            <a:pPr>
              <a:buFont typeface="Wingdings" pitchFamily="2" charset="2"/>
              <a:buChar char="Ø"/>
            </a:pPr>
            <a:r>
              <a:rPr lang="en-IN" sz="2400" dirty="0" smtClean="0"/>
              <a:t>The average measurement is 11 to 14 mm, independent of age</a:t>
            </a:r>
          </a:p>
          <a:p>
            <a:pPr>
              <a:buFont typeface="Wingdings" pitchFamily="2" charset="2"/>
              <a:buChar char="Ø"/>
            </a:pPr>
            <a:endParaRPr lang="en-IN" sz="2400" dirty="0" smtClean="0"/>
          </a:p>
          <a:p>
            <a:pPr>
              <a:buFont typeface="Wingdings" pitchFamily="2" charset="2"/>
              <a:buChar char="Ø"/>
            </a:pPr>
            <a:r>
              <a:rPr lang="en-IN" sz="2400" dirty="0" smtClean="0"/>
              <a:t>Greater than average lower pharyngeal width-- possible anterior positioning of the tongue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pic>
        <p:nvPicPr>
          <p:cNvPr id="5" name="Content Placeholder 4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219200"/>
            <a:ext cx="3276600" cy="3505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 </a:t>
            </a:r>
            <a:r>
              <a:rPr lang="en-IN" b="1" dirty="0" smtClean="0"/>
              <a:t>THE HOLDAWAY SOFT TISSUE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5029200" cy="4191000"/>
          </a:xfrm>
        </p:spPr>
        <p:txBody>
          <a:bodyPr/>
          <a:lstStyle/>
          <a:p>
            <a:r>
              <a:rPr lang="en-IN" dirty="0" smtClean="0"/>
              <a:t>Given by </a:t>
            </a:r>
            <a:r>
              <a:rPr lang="en-IN" dirty="0" smtClean="0">
                <a:solidFill>
                  <a:srgbClr val="FF0000"/>
                </a:solidFill>
              </a:rPr>
              <a:t>Dr. Reed </a:t>
            </a:r>
            <a:r>
              <a:rPr lang="en-IN" dirty="0" err="1" smtClean="0">
                <a:solidFill>
                  <a:srgbClr val="FF0000"/>
                </a:solidFill>
              </a:rPr>
              <a:t>Holdaway</a:t>
            </a:r>
            <a:r>
              <a:rPr lang="en-IN" dirty="0" smtClean="0">
                <a:solidFill>
                  <a:srgbClr val="FF0000"/>
                </a:solidFill>
              </a:rPr>
              <a:t>, 1984</a:t>
            </a:r>
          </a:p>
          <a:p>
            <a:endParaRPr lang="en-IN" dirty="0" smtClean="0"/>
          </a:p>
          <a:p>
            <a:r>
              <a:rPr lang="en-IN" dirty="0" smtClean="0"/>
              <a:t>Dr. Reed Holdaway in series of two articles outlined the parameter of soft tissue outline</a:t>
            </a:r>
          </a:p>
          <a:p>
            <a:endParaRPr lang="en-IN" dirty="0" smtClean="0"/>
          </a:p>
          <a:p>
            <a:r>
              <a:rPr lang="en-IN" dirty="0" smtClean="0"/>
              <a:t>Analysis consists of 11 measurement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52578" name="Picture 2" descr="http://image1.findagrave.com/photos/2009/62/34471550_12362324926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447800"/>
            <a:ext cx="2590800" cy="40934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019800" y="56388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Dr. Reed </a:t>
            </a:r>
            <a:r>
              <a:rPr lang="en-US" dirty="0" err="1" smtClean="0"/>
              <a:t>Holdaway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15000" y="6477000"/>
            <a:ext cx="2819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        -- Jacobson</a:t>
            </a:r>
            <a:endParaRPr lang="en-US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4419600" cy="556260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IN" sz="3200" b="1" dirty="0" smtClean="0"/>
              <a:t>Facial Angle (90 degree)</a:t>
            </a:r>
          </a:p>
          <a:p>
            <a:pPr marL="514350" indent="-514350">
              <a:buNone/>
            </a:pPr>
            <a:endParaRPr lang="en-IN" sz="3200" b="1" dirty="0" smtClean="0"/>
          </a:p>
          <a:p>
            <a:pPr marL="514350" indent="-514350">
              <a:buFont typeface="Wingdings" pitchFamily="2" charset="2"/>
              <a:buChar char="Ø"/>
            </a:pPr>
            <a:r>
              <a:rPr lang="en-US" sz="2800" dirty="0" smtClean="0"/>
              <a:t>Ideally the angle should be 90 to 92 degrees</a:t>
            </a:r>
          </a:p>
          <a:p>
            <a:pPr marL="514350" indent="-514350">
              <a:buFont typeface="Wingdings" pitchFamily="2" charset="2"/>
              <a:buChar char="Ø"/>
            </a:pPr>
            <a:endParaRPr lang="en-US" sz="2800" dirty="0" smtClean="0"/>
          </a:p>
          <a:p>
            <a:pPr>
              <a:buFont typeface="Wingdings" pitchFamily="2" charset="2"/>
              <a:buChar char="Ø"/>
            </a:pPr>
            <a:r>
              <a:rPr lang="en-IN" sz="2800" dirty="0" smtClean="0"/>
              <a:t>  &gt;90 degree: mandible too protrusive </a:t>
            </a:r>
          </a:p>
          <a:p>
            <a:pPr>
              <a:buFont typeface="Wingdings" pitchFamily="2" charset="2"/>
              <a:buChar char="Ø"/>
            </a:pPr>
            <a:endParaRPr lang="en-IN" sz="2800" dirty="0" smtClean="0"/>
          </a:p>
          <a:p>
            <a:pPr>
              <a:buFont typeface="Wingdings" pitchFamily="2" charset="2"/>
              <a:buChar char="Ø"/>
            </a:pPr>
            <a:r>
              <a:rPr lang="en-IN" sz="2800" dirty="0" smtClean="0"/>
              <a:t>  &lt;90 degree: recessive lower jaw</a:t>
            </a:r>
          </a:p>
          <a:p>
            <a:pPr marL="514350" indent="-514350">
              <a:buNone/>
            </a:pPr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219200"/>
            <a:ext cx="4159347" cy="485778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4267200" cy="54864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sz="3200" b="1" dirty="0" smtClean="0"/>
              <a:t>2. </a:t>
            </a:r>
            <a:r>
              <a:rPr lang="en-IN" sz="3200" b="1" dirty="0" smtClean="0"/>
              <a:t>Upper lip curvature (2.5mm)</a:t>
            </a:r>
          </a:p>
          <a:p>
            <a:pPr>
              <a:buFont typeface="Wingdings" pitchFamily="2" charset="2"/>
              <a:buChar char="Ø"/>
            </a:pPr>
            <a:r>
              <a:rPr lang="en-IN" sz="3200" b="1" dirty="0" smtClean="0"/>
              <a:t> </a:t>
            </a:r>
            <a:r>
              <a:rPr lang="en-IN" sz="2800" dirty="0" smtClean="0"/>
              <a:t>Depth of sulcus from a line drawn perpendicular to FH &amp; tangent to tip of upper lip</a:t>
            </a:r>
          </a:p>
          <a:p>
            <a:pPr>
              <a:buFont typeface="Wingdings" pitchFamily="2" charset="2"/>
              <a:buChar char="Ø"/>
            </a:pPr>
            <a:endParaRPr lang="en-IN" sz="2800" dirty="0" smtClean="0"/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 Lack of upper lip curvature – lip strain</a:t>
            </a:r>
          </a:p>
          <a:p>
            <a:pPr>
              <a:buFont typeface="Wingdings" pitchFamily="2" charset="2"/>
              <a:buChar char="Ø"/>
            </a:pPr>
            <a:endParaRPr lang="en-US" sz="2800" dirty="0" smtClean="0"/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Excessive depths could be caused </a:t>
            </a:r>
            <a:r>
              <a:rPr lang="en-US" sz="2800" smtClean="0"/>
              <a:t>by jaw </a:t>
            </a:r>
            <a:r>
              <a:rPr lang="en-US" sz="2800" dirty="0" err="1" smtClean="0"/>
              <a:t>overclosure</a:t>
            </a:r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219200"/>
            <a:ext cx="4159347" cy="485778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4343400" cy="51816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b="1" dirty="0" smtClean="0"/>
              <a:t> 3. </a:t>
            </a:r>
            <a:r>
              <a:rPr lang="en-IN" b="1" dirty="0" smtClean="0"/>
              <a:t>Skeletal convexity at point A (-2to 2mm</a:t>
            </a:r>
            <a:r>
              <a:rPr lang="en-IN" dirty="0" smtClean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en-IN" dirty="0" smtClean="0"/>
              <a:t>Measured from point A to  </a:t>
            </a:r>
            <a:r>
              <a:rPr lang="en-IN" dirty="0" err="1" smtClean="0"/>
              <a:t>N’-Pog</a:t>
            </a:r>
            <a:r>
              <a:rPr lang="en-IN" dirty="0" smtClean="0"/>
              <a:t>’ line</a:t>
            </a:r>
          </a:p>
          <a:p>
            <a:pPr>
              <a:buFont typeface="Wingdings" pitchFamily="2" charset="2"/>
              <a:buChar char="Ø"/>
            </a:pPr>
            <a:endParaRPr lang="en-IN" dirty="0" smtClean="0"/>
          </a:p>
          <a:p>
            <a:pPr>
              <a:buFont typeface="Wingdings" pitchFamily="2" charset="2"/>
              <a:buChar char="Ø"/>
            </a:pPr>
            <a:r>
              <a:rPr lang="en-IN" dirty="0" smtClean="0"/>
              <a:t>Not a soft tissue measurement but a  good parameter to assess facial skeletal convexity relating to lip position</a:t>
            </a:r>
          </a:p>
          <a:p>
            <a:pPr>
              <a:buFont typeface="Wingdings" pitchFamily="2" charset="2"/>
              <a:buChar char="Ø"/>
            </a:pPr>
            <a:endParaRPr lang="en-IN" dirty="0" smtClean="0"/>
          </a:p>
          <a:p>
            <a:pPr>
              <a:buFont typeface="Wingdings" pitchFamily="2" charset="2"/>
              <a:buChar char="Ø"/>
            </a:pPr>
            <a:r>
              <a:rPr lang="en-IN" dirty="0" smtClean="0"/>
              <a:t> Dictates dental relationships needed to produce facial harmony</a:t>
            </a:r>
            <a:endParaRPr lang="en-US" dirty="0"/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978862"/>
            <a:ext cx="4229311" cy="54219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4419600" cy="53340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sz="2800" b="1" dirty="0" smtClean="0"/>
              <a:t>4. </a:t>
            </a:r>
            <a:r>
              <a:rPr lang="en-IN" sz="2800" b="1" dirty="0" smtClean="0"/>
              <a:t>H-Line Angle(7-15 degree)</a:t>
            </a:r>
          </a:p>
          <a:p>
            <a:pPr>
              <a:buFont typeface="Wingdings" pitchFamily="2" charset="2"/>
              <a:buChar char="Ø"/>
            </a:pPr>
            <a:r>
              <a:rPr lang="en-IN" sz="2800" b="1" dirty="0" smtClean="0"/>
              <a:t> </a:t>
            </a:r>
            <a:r>
              <a:rPr lang="en-IN" sz="2800" dirty="0" smtClean="0"/>
              <a:t>Formed between H-line &amp; </a:t>
            </a:r>
            <a:r>
              <a:rPr lang="en-IN" sz="2800" dirty="0" err="1" smtClean="0"/>
              <a:t>N’-Pog</a:t>
            </a:r>
            <a:r>
              <a:rPr lang="en-IN" sz="2800" dirty="0" smtClean="0"/>
              <a:t>’ line </a:t>
            </a:r>
            <a:endParaRPr lang="en-US" sz="2800" dirty="0" smtClean="0"/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Measures either degree of upper lip prominence or amount of </a:t>
            </a:r>
            <a:r>
              <a:rPr lang="en-US" sz="2800" dirty="0" err="1" smtClean="0"/>
              <a:t>retrognathism</a:t>
            </a:r>
            <a:r>
              <a:rPr lang="en-US" sz="2800" dirty="0" smtClean="0"/>
              <a:t> of soft tissue chin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If skeletal convexity &amp; H-line angles </a:t>
            </a:r>
            <a:r>
              <a:rPr lang="en-US" sz="2800" dirty="0" err="1" smtClean="0"/>
              <a:t>donot</a:t>
            </a:r>
            <a:r>
              <a:rPr lang="en-US" sz="2800" dirty="0" smtClean="0"/>
              <a:t> approximate, facial imbalance may be evident</a:t>
            </a:r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143000"/>
            <a:ext cx="3835404" cy="45259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4038600" cy="58674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IN" sz="2800" b="1" dirty="0" smtClean="0"/>
              <a:t>5. Nose tip to H-line (12mm maximum)</a:t>
            </a:r>
          </a:p>
          <a:p>
            <a:pPr>
              <a:buFont typeface="Wingdings" pitchFamily="2" charset="2"/>
              <a:buChar char="Ø"/>
            </a:pPr>
            <a:r>
              <a:rPr lang="en-IN" sz="3200" b="1" dirty="0" smtClean="0"/>
              <a:t> </a:t>
            </a:r>
            <a:r>
              <a:rPr lang="en-IN" sz="2400" dirty="0" smtClean="0"/>
              <a:t>Measurement should not exceed 12mm in individuals 14 yrs of age</a:t>
            </a:r>
            <a:endParaRPr lang="en-IN" sz="2400" b="1" dirty="0" smtClean="0"/>
          </a:p>
          <a:p>
            <a:endParaRPr lang="en-US" dirty="0" smtClean="0"/>
          </a:p>
          <a:p>
            <a:pPr>
              <a:buNone/>
            </a:pPr>
            <a:r>
              <a:rPr lang="en-US" b="1" dirty="0" smtClean="0"/>
              <a:t>6. </a:t>
            </a:r>
            <a:r>
              <a:rPr lang="en-IN" b="1" dirty="0" smtClean="0"/>
              <a:t>Upper sulcus depth (5mm)</a:t>
            </a:r>
          </a:p>
          <a:p>
            <a:pPr>
              <a:buFont typeface="Wingdings" pitchFamily="2" charset="2"/>
              <a:buChar char="Ø"/>
            </a:pPr>
            <a:r>
              <a:rPr lang="en-IN" b="1" dirty="0" smtClean="0"/>
              <a:t> </a:t>
            </a:r>
            <a:r>
              <a:rPr lang="en-IN" dirty="0" smtClean="0"/>
              <a:t>Short/thin lips -measurement of 3 mm may be adequate</a:t>
            </a:r>
          </a:p>
          <a:p>
            <a:pPr>
              <a:buFont typeface="Wingdings" pitchFamily="2" charset="2"/>
              <a:buChar char="Ø"/>
            </a:pPr>
            <a:r>
              <a:rPr lang="en-IN" dirty="0" smtClean="0"/>
              <a:t> Longer/thicker lips- 7mm may still indicate excellent balance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6508" y="1143000"/>
            <a:ext cx="4461106" cy="487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4114800" cy="5334000"/>
          </a:xfrm>
        </p:spPr>
        <p:txBody>
          <a:bodyPr>
            <a:normAutofit/>
          </a:bodyPr>
          <a:lstStyle/>
          <a:p>
            <a:r>
              <a:rPr lang="en-IN" sz="2800" b="1" dirty="0" smtClean="0"/>
              <a:t>7.Upper lip thickness (15mm)</a:t>
            </a:r>
          </a:p>
          <a:p>
            <a:pPr>
              <a:buFont typeface="Wingdings" pitchFamily="2" charset="2"/>
              <a:buChar char="Ø"/>
            </a:pPr>
            <a:r>
              <a:rPr lang="en-IN" sz="2800" b="1" dirty="0" smtClean="0"/>
              <a:t> </a:t>
            </a:r>
            <a:r>
              <a:rPr lang="en-IN" sz="2400" dirty="0" smtClean="0"/>
              <a:t>Measured horizontally from a point on outer alveolar plate 2mm below point A to outer border of upper lip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447800"/>
            <a:ext cx="3999077" cy="472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/>
          </a:bodyPr>
          <a:lstStyle/>
          <a:p>
            <a:r>
              <a:rPr lang="en-US" sz="3200" b="1" i="1" dirty="0" smtClean="0"/>
              <a:t>Requisites for a landmark</a:t>
            </a:r>
          </a:p>
          <a:p>
            <a:pPr>
              <a:buFont typeface="Wingdings" pitchFamily="2" charset="2"/>
              <a:buChar char="Ø"/>
            </a:pPr>
            <a:r>
              <a:rPr lang="en-US" sz="3200" i="1" dirty="0" smtClean="0"/>
              <a:t> </a:t>
            </a:r>
            <a:r>
              <a:rPr lang="en-US" sz="2800" dirty="0" smtClean="0"/>
              <a:t> Should be easily seen on the x ray film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  Be uniform in outline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  Easily reproducible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  Should permit valid quantitative measurement of lines and angles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  Lines and planes should have significant relationship to the vectors of growth</a:t>
            </a:r>
            <a:endParaRPr lang="en-US" sz="3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4572000" cy="4953000"/>
          </a:xfrm>
        </p:spPr>
        <p:txBody>
          <a:bodyPr>
            <a:normAutofit fontScale="92500"/>
          </a:bodyPr>
          <a:lstStyle/>
          <a:p>
            <a:r>
              <a:rPr lang="en-US" b="1" dirty="0" smtClean="0"/>
              <a:t>8. Upper lip strain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 </a:t>
            </a:r>
            <a:r>
              <a:rPr lang="en-US" dirty="0" smtClean="0"/>
              <a:t>Measured from vermillion border of upper lip to labial surface of maxillary center inc.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Measurement should be approx same as the upper lip thickness (within 1mm)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Measurement less than upper lip thickness – lips are considered to be strained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447800"/>
            <a:ext cx="3418566" cy="4038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4724400" cy="5257800"/>
          </a:xfrm>
        </p:spPr>
        <p:txBody>
          <a:bodyPr>
            <a:normAutofit fontScale="92500"/>
          </a:bodyPr>
          <a:lstStyle/>
          <a:p>
            <a:r>
              <a:rPr lang="en-IN" b="1" dirty="0" smtClean="0"/>
              <a:t>9. Lower lip to H-line(0mm)</a:t>
            </a:r>
          </a:p>
          <a:p>
            <a:pPr>
              <a:buFont typeface="Wingdings" pitchFamily="2" charset="2"/>
              <a:buChar char="Ø"/>
            </a:pPr>
            <a:r>
              <a:rPr lang="en-IN" b="1" dirty="0" smtClean="0"/>
              <a:t> </a:t>
            </a:r>
            <a:r>
              <a:rPr lang="en-IN" dirty="0" smtClean="0"/>
              <a:t>Measured from the most prominent outline of the lower lip</a:t>
            </a:r>
          </a:p>
          <a:p>
            <a:pPr>
              <a:buFont typeface="Wingdings" pitchFamily="2" charset="2"/>
              <a:buChar char="Ø"/>
            </a:pPr>
            <a:r>
              <a:rPr lang="en-IN" dirty="0" smtClean="0"/>
              <a:t> Negative reading – lips are behind the H line</a:t>
            </a:r>
          </a:p>
          <a:p>
            <a:pPr>
              <a:buFont typeface="Wingdings" pitchFamily="2" charset="2"/>
              <a:buChar char="Ø"/>
            </a:pPr>
            <a:r>
              <a:rPr lang="en-IN" dirty="0" smtClean="0"/>
              <a:t>Positive reading – lips are ahead of H line</a:t>
            </a:r>
          </a:p>
          <a:p>
            <a:pPr>
              <a:buFont typeface="Wingdings" pitchFamily="2" charset="2"/>
              <a:buChar char="Ø"/>
            </a:pPr>
            <a:r>
              <a:rPr lang="en-IN" dirty="0" smtClean="0"/>
              <a:t> Range of -1 to +2mm is regarded normal</a:t>
            </a:r>
          </a:p>
          <a:p>
            <a:endParaRPr lang="en-IN" dirty="0" smtClean="0"/>
          </a:p>
          <a:p>
            <a:r>
              <a:rPr lang="en-IN" b="1" dirty="0" smtClean="0"/>
              <a:t>10. Lower sulcus depth (5mm)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990600"/>
            <a:ext cx="3975184" cy="51355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4495800" cy="5181600"/>
          </a:xfrm>
        </p:spPr>
        <p:txBody>
          <a:bodyPr/>
          <a:lstStyle/>
          <a:p>
            <a:pPr>
              <a:buNone/>
            </a:pPr>
            <a:r>
              <a:rPr lang="en-US" sz="3200" b="1" dirty="0" smtClean="0"/>
              <a:t>11. </a:t>
            </a:r>
            <a:r>
              <a:rPr lang="en-IN" sz="3200" b="1" dirty="0" smtClean="0"/>
              <a:t>Soft tissue-chin thickness (10-12mm)</a:t>
            </a:r>
          </a:p>
          <a:p>
            <a:r>
              <a:rPr lang="en-IN" dirty="0" smtClean="0"/>
              <a:t>Measured as distance between bony &amp; soft tissue facial planes</a:t>
            </a:r>
          </a:p>
          <a:p>
            <a:endParaRPr lang="en-IN" dirty="0" smtClean="0"/>
          </a:p>
          <a:p>
            <a:r>
              <a:rPr lang="en-IN" dirty="0" smtClean="0"/>
              <a:t>In fleshy chins, lower incisors may be permitted to stay in a more prominent position, allowing for facial harmony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219200"/>
            <a:ext cx="3975184" cy="45259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5588"/>
            <a:ext cx="6477000" cy="6832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عنصر نائب للمحتوى 3" descr="s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9"/>
          </a:xfr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عنصر نائب للمحتوى 3" descr="s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057820" cy="6858000"/>
          </a:xfrm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عنصر نائب للمحتوى 3" descr="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59314" cy="6858000"/>
          </a:xfr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عنصر نائب للمحتوى 3" descr="s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057820" cy="6858000"/>
          </a:xfr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عنصر نائب للمحتوى 3" descr="s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59314" cy="68580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Lateral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Cephalometric</a:t>
            </a:r>
            <a:endParaRPr lang="el-G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rmAutofit fontScale="90000"/>
          </a:bodyPr>
          <a:lstStyle/>
          <a:p>
            <a:pPr marL="274320" lvl="0" indent="-274320" algn="ctr">
              <a:spcBef>
                <a:spcPct val="20000"/>
              </a:spcBef>
            </a:pPr>
            <a:r>
              <a:rPr lang="en-US" dirty="0" smtClean="0"/>
              <a:t> </a:t>
            </a:r>
            <a:r>
              <a:rPr lang="en-US" sz="73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Hard tissue landmarks</a:t>
            </a:r>
            <a:r>
              <a:rPr lang="en-US" sz="2800" dirty="0" smtClean="0">
                <a:solidFill>
                  <a:prstClr val="black"/>
                </a:solidFill>
                <a:latin typeface="Constantia"/>
                <a:ea typeface="+mn-ea"/>
                <a:cs typeface="+mn-cs"/>
              </a:rPr>
              <a:t/>
            </a:r>
            <a:br>
              <a:rPr lang="en-US" sz="2800" dirty="0" smtClean="0">
                <a:solidFill>
                  <a:prstClr val="black"/>
                </a:solidFill>
                <a:latin typeface="Constantia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371600"/>
            <a:ext cx="8382000" cy="4800600"/>
          </a:xfrm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Nasion</a:t>
            </a:r>
            <a:r>
              <a:rPr lang="en-US" sz="2800" b="1" dirty="0" smtClean="0">
                <a:solidFill>
                  <a:srgbClr val="FF0000"/>
                </a:solidFill>
              </a:rPr>
              <a:t> (N)</a:t>
            </a:r>
          </a:p>
          <a:p>
            <a:pPr>
              <a:buNone/>
            </a:pPr>
            <a:r>
              <a:rPr lang="en-US" sz="2800" dirty="0" smtClean="0"/>
              <a:t>The </a:t>
            </a:r>
            <a:r>
              <a:rPr lang="en-US" sz="2800" dirty="0" err="1" smtClean="0"/>
              <a:t>frontonasal</a:t>
            </a:r>
            <a:r>
              <a:rPr lang="en-US" sz="2800" dirty="0" smtClean="0"/>
              <a:t> suture at its most superior point on</a:t>
            </a:r>
          </a:p>
          <a:p>
            <a:pPr>
              <a:buNone/>
            </a:pPr>
            <a:r>
              <a:rPr lang="en-US" sz="2800" dirty="0" smtClean="0"/>
              <a:t>the curve at the bridge of the nose.</a:t>
            </a:r>
          </a:p>
          <a:p>
            <a:pPr>
              <a:buNone/>
            </a:pPr>
            <a:endParaRPr lang="en-US" sz="2800" dirty="0" smtClean="0"/>
          </a:p>
        </p:txBody>
      </p:sp>
      <p:pic>
        <p:nvPicPr>
          <p:cNvPr id="7" name="Content Placeholder 3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3429000"/>
            <a:ext cx="3124200" cy="304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38912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Anterior Nasal Spine (ANS)</a:t>
            </a:r>
          </a:p>
          <a:p>
            <a:pPr>
              <a:buNone/>
            </a:pPr>
            <a:r>
              <a:rPr lang="en-US" dirty="0" smtClean="0"/>
              <a:t>The most anterior point on the maxilla at the level of</a:t>
            </a:r>
          </a:p>
          <a:p>
            <a:pPr>
              <a:buNone/>
            </a:pPr>
            <a:r>
              <a:rPr lang="en-US" dirty="0" smtClean="0"/>
              <a:t>the palate.</a:t>
            </a:r>
            <a:endParaRPr lang="el-GR" dirty="0"/>
          </a:p>
        </p:txBody>
      </p:sp>
      <p:pic>
        <p:nvPicPr>
          <p:cNvPr id="4" name="Content Placeholder 3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971800"/>
            <a:ext cx="3962400" cy="3581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581400"/>
            <a:ext cx="4343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Superior </a:t>
            </a:r>
            <a:r>
              <a:rPr lang="en-US" b="1" dirty="0" err="1" smtClean="0">
                <a:solidFill>
                  <a:srgbClr val="FF0000"/>
                </a:solidFill>
              </a:rPr>
              <a:t>Prosthion</a:t>
            </a:r>
            <a:r>
              <a:rPr lang="en-US" b="1" dirty="0" smtClean="0">
                <a:solidFill>
                  <a:srgbClr val="FF0000"/>
                </a:solidFill>
              </a:rPr>
              <a:t> (</a:t>
            </a:r>
            <a:r>
              <a:rPr lang="en-US" b="1" dirty="0" err="1" smtClean="0">
                <a:solidFill>
                  <a:srgbClr val="FF0000"/>
                </a:solidFill>
              </a:rPr>
              <a:t>SPr</a:t>
            </a:r>
            <a:r>
              <a:rPr lang="en-US" b="1" dirty="0" smtClean="0">
                <a:solidFill>
                  <a:srgbClr val="FF0000"/>
                </a:solidFill>
              </a:rPr>
              <a:t> or PR)</a:t>
            </a:r>
          </a:p>
          <a:p>
            <a:pPr>
              <a:buNone/>
            </a:pPr>
            <a:r>
              <a:rPr lang="en-US" dirty="0" smtClean="0"/>
              <a:t>Also termed </a:t>
            </a:r>
            <a:r>
              <a:rPr lang="en-US" dirty="0" err="1" smtClean="0"/>
              <a:t>supradentale</a:t>
            </a:r>
            <a:r>
              <a:rPr lang="en-US" dirty="0" smtClean="0"/>
              <a:t>. The most anterior inferior</a:t>
            </a:r>
          </a:p>
          <a:p>
            <a:pPr>
              <a:buNone/>
            </a:pPr>
            <a:r>
              <a:rPr lang="en-US" dirty="0" smtClean="0"/>
              <a:t>point on the maxillary alveolar process.</a:t>
            </a:r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505200"/>
            <a:ext cx="7686136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Introduction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86800" cy="5029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Origin: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‘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Cephalo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means head and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‘Metric’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is measurement</a:t>
            </a:r>
          </a:p>
          <a:p>
            <a:pPr>
              <a:lnSpc>
                <a:spcPct val="90000"/>
              </a:lnSpc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Discovery of X-rays       measurement of the head from shadows of bony and soft tissue landmarks on the  image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  <a:buNone/>
            </a:pPr>
            <a:endParaRPr lang="en-US" sz="2800" dirty="0" smtClean="0"/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352800" y="2743200"/>
            <a:ext cx="3810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Subspinale</a:t>
            </a:r>
            <a:r>
              <a:rPr lang="en-US" b="1" dirty="0" smtClean="0">
                <a:solidFill>
                  <a:srgbClr val="FF0000"/>
                </a:solidFill>
              </a:rPr>
              <a:t> ("A" Point)</a:t>
            </a:r>
          </a:p>
          <a:p>
            <a:pPr>
              <a:buNone/>
            </a:pPr>
            <a:r>
              <a:rPr lang="en-US" dirty="0" smtClean="0"/>
              <a:t>The most posterior point on the curve between ANS</a:t>
            </a:r>
          </a:p>
          <a:p>
            <a:pPr>
              <a:buNone/>
            </a:pPr>
            <a:r>
              <a:rPr lang="en-US" dirty="0" smtClean="0"/>
              <a:t>and PR (</a:t>
            </a:r>
            <a:r>
              <a:rPr lang="en-US" dirty="0" err="1" smtClean="0"/>
              <a:t>SPr</a:t>
            </a:r>
            <a:r>
              <a:rPr lang="en-US" dirty="0" smtClean="0"/>
              <a:t>). "A" point is usually found 2mm anterior</a:t>
            </a:r>
          </a:p>
          <a:p>
            <a:pPr>
              <a:buNone/>
            </a:pPr>
            <a:r>
              <a:rPr lang="en-US" dirty="0" smtClean="0"/>
              <a:t>to the apices of the maxillary central incisor root.</a:t>
            </a:r>
            <a:endParaRPr lang="el-G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4038600"/>
            <a:ext cx="7391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164592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Incision </a:t>
            </a:r>
            <a:r>
              <a:rPr lang="en-US" b="1" dirty="0" err="1" smtClean="0">
                <a:solidFill>
                  <a:srgbClr val="FF0000"/>
                </a:solidFill>
              </a:rPr>
              <a:t>Superius</a:t>
            </a:r>
            <a:r>
              <a:rPr lang="en-US" b="1" dirty="0" smtClean="0">
                <a:solidFill>
                  <a:srgbClr val="FF0000"/>
                </a:solidFill>
              </a:rPr>
              <a:t> (Is)</a:t>
            </a:r>
          </a:p>
          <a:p>
            <a:pPr>
              <a:buNone/>
            </a:pPr>
            <a:r>
              <a:rPr lang="en-US" dirty="0" smtClean="0"/>
              <a:t>The incisal tip of the most anterior maxillary central</a:t>
            </a:r>
          </a:p>
          <a:p>
            <a:pPr>
              <a:buNone/>
            </a:pPr>
            <a:r>
              <a:rPr lang="en-US" b="1" dirty="0" smtClean="0"/>
              <a:t>incisor.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l-GR" dirty="0"/>
          </a:p>
        </p:txBody>
      </p:sp>
      <p:sp>
        <p:nvSpPr>
          <p:cNvPr id="7" name="مستطيل 6"/>
          <p:cNvSpPr/>
          <p:nvPr/>
        </p:nvSpPr>
        <p:spPr>
          <a:xfrm>
            <a:off x="1143000" y="3886200"/>
            <a:ext cx="5562600" cy="2438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3886200"/>
            <a:ext cx="5562600" cy="2440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Incision </a:t>
            </a:r>
            <a:r>
              <a:rPr lang="en-US" b="1" dirty="0" err="1" smtClean="0">
                <a:solidFill>
                  <a:srgbClr val="FF0000"/>
                </a:solidFill>
              </a:rPr>
              <a:t>Inferius</a:t>
            </a:r>
            <a:r>
              <a:rPr lang="en-US" b="1" dirty="0" smtClean="0">
                <a:solidFill>
                  <a:srgbClr val="FF0000"/>
                </a:solidFill>
              </a:rPr>
              <a:t> (Ii) </a:t>
            </a:r>
          </a:p>
          <a:p>
            <a:pPr>
              <a:buNone/>
            </a:pPr>
            <a:r>
              <a:rPr lang="en-US" dirty="0" smtClean="0"/>
              <a:t>The incisal tip of the most labial </a:t>
            </a:r>
            <a:r>
              <a:rPr lang="en-US" dirty="0" err="1" smtClean="0"/>
              <a:t>mandibular</a:t>
            </a:r>
            <a:r>
              <a:rPr lang="en-US" dirty="0" smtClean="0"/>
              <a:t> central</a:t>
            </a:r>
          </a:p>
          <a:p>
            <a:pPr>
              <a:buNone/>
            </a:pPr>
            <a:r>
              <a:rPr lang="en-US" dirty="0" smtClean="0"/>
              <a:t>Incisor.</a:t>
            </a:r>
          </a:p>
          <a:p>
            <a:endParaRPr lang="en-US" b="1" dirty="0" smtClean="0"/>
          </a:p>
          <a:p>
            <a:endParaRPr lang="el-GR" dirty="0"/>
          </a:p>
        </p:txBody>
      </p:sp>
      <p:sp>
        <p:nvSpPr>
          <p:cNvPr id="5" name="مستطيل 4"/>
          <p:cNvSpPr/>
          <p:nvPr/>
        </p:nvSpPr>
        <p:spPr>
          <a:xfrm>
            <a:off x="2590800" y="3581400"/>
            <a:ext cx="4267200" cy="2514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3581400"/>
            <a:ext cx="4267200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err="1" smtClean="0">
                <a:solidFill>
                  <a:srgbClr val="FF0000"/>
                </a:solidFill>
              </a:rPr>
              <a:t>Intradentale</a:t>
            </a:r>
            <a:r>
              <a:rPr lang="en-US" b="1" dirty="0" smtClean="0">
                <a:solidFill>
                  <a:srgbClr val="FF0000"/>
                </a:solidFill>
              </a:rPr>
              <a:t> (Id)</a:t>
            </a:r>
          </a:p>
          <a:p>
            <a:pPr>
              <a:buNone/>
            </a:pPr>
            <a:r>
              <a:rPr lang="en-US" dirty="0" smtClean="0"/>
              <a:t>The most </a:t>
            </a:r>
            <a:r>
              <a:rPr lang="en-US" dirty="0" err="1" smtClean="0"/>
              <a:t>anterosuperior</a:t>
            </a:r>
            <a:r>
              <a:rPr lang="en-US" dirty="0" smtClean="0"/>
              <a:t> point on the </a:t>
            </a:r>
            <a:r>
              <a:rPr lang="en-US" dirty="0" err="1" smtClean="0"/>
              <a:t>mandibular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alveolar process usually found near the CEJ</a:t>
            </a:r>
          </a:p>
          <a:p>
            <a:pPr>
              <a:buNone/>
            </a:pPr>
            <a:r>
              <a:rPr lang="en-US" dirty="0" smtClean="0"/>
              <a:t>of  the </a:t>
            </a:r>
            <a:r>
              <a:rPr lang="en-US" dirty="0" err="1" smtClean="0"/>
              <a:t>mandibular</a:t>
            </a:r>
            <a:r>
              <a:rPr lang="en-US" dirty="0" smtClean="0"/>
              <a:t> central incisor. Also</a:t>
            </a:r>
          </a:p>
          <a:p>
            <a:pPr>
              <a:buNone/>
            </a:pPr>
            <a:r>
              <a:rPr lang="en-US" dirty="0" smtClean="0"/>
              <a:t>termed inferior </a:t>
            </a:r>
            <a:r>
              <a:rPr lang="en-US" dirty="0" err="1" smtClean="0"/>
              <a:t>prosthion</a:t>
            </a:r>
            <a:r>
              <a:rPr lang="en-US" dirty="0" smtClean="0"/>
              <a:t>.</a:t>
            </a:r>
          </a:p>
          <a:p>
            <a:pPr>
              <a:buNone/>
            </a:pPr>
            <a:endParaRPr lang="el-GR" dirty="0"/>
          </a:p>
        </p:txBody>
      </p:sp>
      <p:sp>
        <p:nvSpPr>
          <p:cNvPr id="4" name="مستطيل 3"/>
          <p:cNvSpPr/>
          <p:nvPr/>
        </p:nvSpPr>
        <p:spPr>
          <a:xfrm>
            <a:off x="2057400" y="4495800"/>
            <a:ext cx="5029200" cy="175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4343400"/>
            <a:ext cx="5105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err="1" smtClean="0">
                <a:solidFill>
                  <a:srgbClr val="FF0000"/>
                </a:solidFill>
              </a:rPr>
              <a:t>Supramentale</a:t>
            </a:r>
            <a:r>
              <a:rPr lang="fr-FR" b="1" dirty="0" smtClean="0">
                <a:solidFill>
                  <a:srgbClr val="FF0000"/>
                </a:solidFill>
              </a:rPr>
              <a:t> (« B » point)</a:t>
            </a:r>
          </a:p>
          <a:p>
            <a:pPr>
              <a:buNone/>
            </a:pPr>
            <a:r>
              <a:rPr lang="en-US" dirty="0" smtClean="0"/>
              <a:t>The most posterior point of the bony curvature of the</a:t>
            </a:r>
          </a:p>
          <a:p>
            <a:pPr>
              <a:buNone/>
            </a:pPr>
            <a:r>
              <a:rPr lang="en-US" dirty="0" smtClean="0"/>
              <a:t>mandible below </a:t>
            </a:r>
            <a:r>
              <a:rPr lang="en-US" dirty="0" err="1" smtClean="0"/>
              <a:t>infradentale</a:t>
            </a:r>
            <a:r>
              <a:rPr lang="en-US" dirty="0" smtClean="0"/>
              <a:t> and above </a:t>
            </a:r>
            <a:r>
              <a:rPr lang="en-US" dirty="0" err="1" smtClean="0"/>
              <a:t>Pogonion</a:t>
            </a:r>
            <a:r>
              <a:rPr lang="en-US" dirty="0" smtClean="0"/>
              <a:t>. </a:t>
            </a:r>
            <a:r>
              <a:rPr lang="en-US" i="1" dirty="0" smtClean="0"/>
              <a:t>"B"</a:t>
            </a:r>
          </a:p>
          <a:p>
            <a:pPr>
              <a:buNone/>
            </a:pPr>
            <a:r>
              <a:rPr lang="en-US" dirty="0" smtClean="0"/>
              <a:t>Point  is usually found near the apical third of the roots. of the </a:t>
            </a:r>
            <a:r>
              <a:rPr lang="en-US" dirty="0" err="1" smtClean="0"/>
              <a:t>mandibular</a:t>
            </a:r>
            <a:r>
              <a:rPr lang="en-US" dirty="0" smtClean="0"/>
              <a:t> incisors and may be obscured</a:t>
            </a:r>
          </a:p>
          <a:p>
            <a:pPr>
              <a:buNone/>
            </a:pPr>
            <a:r>
              <a:rPr lang="en-US" dirty="0" smtClean="0"/>
              <a:t>during the eruption of these teeth. When the profile</a:t>
            </a:r>
          </a:p>
          <a:p>
            <a:pPr>
              <a:buNone/>
            </a:pPr>
            <a:r>
              <a:rPr lang="en-US" dirty="0" smtClean="0"/>
              <a:t>of the chin is not concave, </a:t>
            </a:r>
            <a:r>
              <a:rPr lang="en-US" i="1" dirty="0" smtClean="0"/>
              <a:t>"B" point cannot be</a:t>
            </a:r>
          </a:p>
          <a:p>
            <a:pPr>
              <a:buNone/>
            </a:pPr>
            <a:r>
              <a:rPr lang="en-US" dirty="0" smtClean="0"/>
              <a:t>determined.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267848"/>
            <a:ext cx="6324600" cy="329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Pogonion</a:t>
            </a:r>
            <a:r>
              <a:rPr lang="en-US" b="1" dirty="0" smtClean="0">
                <a:solidFill>
                  <a:srgbClr val="FF0000"/>
                </a:solidFill>
              </a:rPr>
              <a:t> (</a:t>
            </a:r>
            <a:r>
              <a:rPr lang="en-US" b="1" dirty="0" err="1" smtClean="0">
                <a:solidFill>
                  <a:srgbClr val="FF0000"/>
                </a:solidFill>
              </a:rPr>
              <a:t>Pog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</a:p>
          <a:p>
            <a:pPr>
              <a:buNone/>
            </a:pPr>
            <a:r>
              <a:rPr lang="en-US" dirty="0" err="1" smtClean="0"/>
              <a:t>Pogonion</a:t>
            </a:r>
            <a:r>
              <a:rPr lang="en-US" dirty="0" smtClean="0"/>
              <a:t> is the most anterior point on the contour of</a:t>
            </a:r>
          </a:p>
          <a:p>
            <a:pPr>
              <a:buNone/>
            </a:pPr>
            <a:r>
              <a:rPr lang="en-US" dirty="0" smtClean="0"/>
              <a:t>the chin. </a:t>
            </a:r>
            <a:r>
              <a:rPr lang="en-US" dirty="0" err="1" smtClean="0"/>
              <a:t>Pogonion</a:t>
            </a:r>
            <a:r>
              <a:rPr lang="en-US" dirty="0" smtClean="0"/>
              <a:t> usually is located by a tangent</a:t>
            </a:r>
          </a:p>
          <a:p>
            <a:pPr>
              <a:buNone/>
            </a:pPr>
            <a:r>
              <a:rPr lang="en-US" dirty="0" smtClean="0"/>
              <a:t>perpendicular to the </a:t>
            </a:r>
            <a:r>
              <a:rPr lang="en-US" dirty="0" err="1" smtClean="0"/>
              <a:t>mandibular</a:t>
            </a:r>
            <a:r>
              <a:rPr lang="en-US" dirty="0" smtClean="0"/>
              <a:t> line or a tangent</a:t>
            </a:r>
          </a:p>
          <a:p>
            <a:pPr>
              <a:buNone/>
            </a:pPr>
            <a:r>
              <a:rPr lang="en-US" dirty="0" smtClean="0"/>
              <a:t>dropped to the chin from </a:t>
            </a:r>
            <a:r>
              <a:rPr lang="en-US" dirty="0" err="1" smtClean="0"/>
              <a:t>nasion</a:t>
            </a:r>
            <a:r>
              <a:rPr lang="en-US" dirty="0" smtClean="0"/>
              <a:t>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590801"/>
            <a:ext cx="4495800" cy="2705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Menton</a:t>
            </a:r>
            <a:r>
              <a:rPr lang="en-US" b="1" dirty="0" smtClean="0">
                <a:solidFill>
                  <a:srgbClr val="FF0000"/>
                </a:solidFill>
              </a:rPr>
              <a:t> (Me)</a:t>
            </a:r>
            <a:endParaRPr lang="en-US" dirty="0" smtClean="0"/>
          </a:p>
          <a:p>
            <a:r>
              <a:rPr lang="en-US" dirty="0" err="1" smtClean="0"/>
              <a:t>Menton</a:t>
            </a:r>
            <a:r>
              <a:rPr lang="en-US" dirty="0" smtClean="0"/>
              <a:t> is the lowest point on the </a:t>
            </a:r>
            <a:r>
              <a:rPr lang="en-US" dirty="0" err="1" smtClean="0"/>
              <a:t>symphyseal</a:t>
            </a:r>
            <a:r>
              <a:rPr lang="en-US" dirty="0" smtClean="0"/>
              <a:t> outline</a:t>
            </a:r>
          </a:p>
          <a:p>
            <a:r>
              <a:rPr lang="en-US" dirty="0" smtClean="0"/>
              <a:t>of the chin.</a:t>
            </a:r>
          </a:p>
          <a:p>
            <a:endParaRPr lang="el-GR" dirty="0"/>
          </a:p>
        </p:txBody>
      </p:sp>
      <p:sp>
        <p:nvSpPr>
          <p:cNvPr id="7" name="مستطيل 6"/>
          <p:cNvSpPr/>
          <p:nvPr/>
        </p:nvSpPr>
        <p:spPr>
          <a:xfrm>
            <a:off x="1447800" y="3733800"/>
            <a:ext cx="5943600" cy="2362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505200"/>
            <a:ext cx="4572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Gnathion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en-US" dirty="0" err="1" smtClean="0">
                <a:solidFill>
                  <a:srgbClr val="FF0000"/>
                </a:solidFill>
              </a:rPr>
              <a:t>Gn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pPr>
              <a:buNone/>
            </a:pPr>
            <a:r>
              <a:rPr lang="en-US" dirty="0" smtClean="0"/>
              <a:t>The most </a:t>
            </a:r>
            <a:r>
              <a:rPr lang="en-US" dirty="0" err="1" smtClean="0"/>
              <a:t>anteroinferior</a:t>
            </a:r>
            <a:r>
              <a:rPr lang="en-US" dirty="0" smtClean="0"/>
              <a:t> point on the lateral shadow</a:t>
            </a:r>
          </a:p>
          <a:p>
            <a:pPr>
              <a:buNone/>
            </a:pPr>
            <a:r>
              <a:rPr lang="en-US" dirty="0" smtClean="0"/>
              <a:t>of the chin. </a:t>
            </a:r>
            <a:r>
              <a:rPr lang="en-US" dirty="0" err="1" smtClean="0"/>
              <a:t>Gnathion</a:t>
            </a:r>
            <a:r>
              <a:rPr lang="en-US" dirty="0" smtClean="0"/>
              <a:t> may be approximated by the</a:t>
            </a:r>
          </a:p>
          <a:p>
            <a:pPr>
              <a:buNone/>
            </a:pPr>
            <a:r>
              <a:rPr lang="en-US" dirty="0" smtClean="0"/>
              <a:t>midpoint between </a:t>
            </a:r>
            <a:r>
              <a:rPr lang="en-US" dirty="0" err="1" smtClean="0"/>
              <a:t>pogonion</a:t>
            </a:r>
            <a:r>
              <a:rPr lang="en-US" dirty="0" smtClean="0"/>
              <a:t> and </a:t>
            </a:r>
            <a:r>
              <a:rPr lang="en-US" dirty="0" err="1" smtClean="0"/>
              <a:t>menton</a:t>
            </a:r>
            <a:r>
              <a:rPr lang="en-US" dirty="0" smtClean="0"/>
              <a:t> on the</a:t>
            </a:r>
          </a:p>
          <a:p>
            <a:pPr>
              <a:buNone/>
            </a:pPr>
            <a:r>
              <a:rPr lang="en-US" dirty="0" smtClean="0"/>
              <a:t>contour of the chin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 smtClean="0"/>
              <a:t> 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“The scientific measurement of the bones of the cranium and face, utilizing a fixed, reproducible position for lateral radiographic exposure of skull and facial bones”  -- </a:t>
            </a:r>
            <a:r>
              <a:rPr lang="en-US" sz="2400" dirty="0" smtClean="0">
                <a:solidFill>
                  <a:srgbClr val="7030A0"/>
                </a:solidFill>
              </a:rPr>
              <a:t>Moyers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 “ A scientific study of the measurements of the head with relation to specific reference points; used for evaluation of facial growth and development, including soft tissue profile” -- </a:t>
            </a:r>
            <a:r>
              <a:rPr lang="en-US" sz="2400" dirty="0" err="1" smtClean="0">
                <a:solidFill>
                  <a:srgbClr val="7030A0"/>
                </a:solidFill>
              </a:rPr>
              <a:t>Grabers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981200"/>
            <a:ext cx="6858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err="1" smtClean="0">
                <a:solidFill>
                  <a:srgbClr val="FF0000"/>
                </a:solidFill>
              </a:rPr>
              <a:t>Basion</a:t>
            </a:r>
            <a:r>
              <a:rPr lang="en-US" b="1" u="sng" dirty="0" smtClean="0">
                <a:solidFill>
                  <a:srgbClr val="FF0000"/>
                </a:solidFill>
              </a:rPr>
              <a:t> (</a:t>
            </a:r>
            <a:r>
              <a:rPr lang="en-US" b="1" u="sng" dirty="0" err="1" smtClean="0">
                <a:solidFill>
                  <a:srgbClr val="FF0000"/>
                </a:solidFill>
              </a:rPr>
              <a:t>Ba</a:t>
            </a:r>
            <a:r>
              <a:rPr lang="en-US" b="1" u="sng" dirty="0" smtClean="0">
                <a:solidFill>
                  <a:srgbClr val="FF0000"/>
                </a:solidFill>
              </a:rPr>
              <a:t>)</a:t>
            </a:r>
          </a:p>
          <a:p>
            <a:pPr>
              <a:buNone/>
            </a:pPr>
            <a:r>
              <a:rPr lang="en-US" dirty="0" smtClean="0"/>
              <a:t>The most </a:t>
            </a:r>
            <a:r>
              <a:rPr lang="en-US" dirty="0" err="1" smtClean="0"/>
              <a:t>inferoposterior</a:t>
            </a:r>
            <a:r>
              <a:rPr lang="en-US" dirty="0" smtClean="0"/>
              <a:t> point in the </a:t>
            </a:r>
            <a:r>
              <a:rPr lang="en-US" dirty="0" err="1" smtClean="0"/>
              <a:t>sagittal</a:t>
            </a:r>
            <a:r>
              <a:rPr lang="en-US" dirty="0" smtClean="0"/>
              <a:t> plane</a:t>
            </a:r>
          </a:p>
          <a:p>
            <a:pPr>
              <a:buNone/>
            </a:pPr>
            <a:r>
              <a:rPr lang="en-US" dirty="0" smtClean="0"/>
              <a:t>on the anterior rim of the foramen magnum-the tip</a:t>
            </a:r>
          </a:p>
          <a:p>
            <a:pPr>
              <a:buNone/>
            </a:pPr>
            <a:r>
              <a:rPr lang="en-US" dirty="0" smtClean="0"/>
              <a:t>of the posterior cranial base.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566578"/>
            <a:ext cx="6096000" cy="47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</a:rPr>
              <a:t>Bolton Point (BO)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The highest point in the upward curvature of the</a:t>
            </a:r>
          </a:p>
          <a:p>
            <a:pPr>
              <a:buNone/>
            </a:pPr>
            <a:r>
              <a:rPr lang="en-US" dirty="0" err="1" smtClean="0"/>
              <a:t>retrocondylar</a:t>
            </a:r>
            <a:r>
              <a:rPr lang="en-US" dirty="0" smtClean="0"/>
              <a:t> </a:t>
            </a:r>
            <a:r>
              <a:rPr lang="en-US" dirty="0" err="1" smtClean="0"/>
              <a:t>fossa</a:t>
            </a:r>
            <a:r>
              <a:rPr lang="en-US" dirty="0" smtClean="0"/>
              <a:t>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عنصر نائب للمحتوى 3" descr="cephalometrics-in-orthodontics-certified-fixed-orthodontic-courses-by-indian-dental-academy-14-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686" t="2785" r="8293" b="1736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</a:rPr>
              <a:t>Posterior Nasal Spine (PNS)</a:t>
            </a:r>
          </a:p>
          <a:p>
            <a:pPr>
              <a:buNone/>
            </a:pPr>
            <a:r>
              <a:rPr lang="en-US" dirty="0" smtClean="0"/>
              <a:t>The most posterior point on the bony hard plate in</a:t>
            </a:r>
          </a:p>
          <a:p>
            <a:pPr>
              <a:buNone/>
            </a:pPr>
            <a:r>
              <a:rPr lang="en-US" dirty="0" smtClean="0"/>
              <a:t>the </a:t>
            </a:r>
            <a:r>
              <a:rPr lang="en-US" dirty="0" err="1" smtClean="0"/>
              <a:t>sagittal</a:t>
            </a:r>
            <a:r>
              <a:rPr lang="en-US" dirty="0" smtClean="0"/>
              <a:t> plane: usually the meeting point of the</a:t>
            </a:r>
          </a:p>
          <a:p>
            <a:pPr>
              <a:buNone/>
            </a:pPr>
            <a:r>
              <a:rPr lang="en-US" dirty="0" smtClean="0"/>
              <a:t>inferior and superior surfaces of the hard plate.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362200"/>
            <a:ext cx="7714484" cy="2510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err="1" smtClean="0">
                <a:solidFill>
                  <a:srgbClr val="FF0000"/>
                </a:solidFill>
              </a:rPr>
              <a:t>Sella</a:t>
            </a:r>
            <a:r>
              <a:rPr lang="en-US" b="1" u="sng" dirty="0" smtClean="0">
                <a:solidFill>
                  <a:srgbClr val="FF0000"/>
                </a:solidFill>
              </a:rPr>
              <a:t>(S)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The center of the </a:t>
            </a:r>
            <a:r>
              <a:rPr lang="en-US" dirty="0" err="1" smtClean="0"/>
              <a:t>hypophyseal</a:t>
            </a:r>
            <a:r>
              <a:rPr lang="en-US" dirty="0" smtClean="0"/>
              <a:t> </a:t>
            </a:r>
            <a:r>
              <a:rPr lang="en-US" dirty="0" err="1" smtClean="0"/>
              <a:t>fossa</a:t>
            </a:r>
            <a:r>
              <a:rPr lang="en-US" dirty="0" smtClean="0"/>
              <a:t> (</a:t>
            </a:r>
            <a:r>
              <a:rPr lang="en-US" dirty="0" err="1" smtClean="0"/>
              <a:t>sella</a:t>
            </a:r>
            <a:r>
              <a:rPr lang="en-US" dirty="0" smtClean="0"/>
              <a:t> </a:t>
            </a:r>
            <a:r>
              <a:rPr lang="en-US" dirty="0" err="1" smtClean="0"/>
              <a:t>turcica</a:t>
            </a:r>
            <a:r>
              <a:rPr lang="en-US" dirty="0" smtClean="0"/>
              <a:t>). It</a:t>
            </a:r>
          </a:p>
          <a:p>
            <a:pPr>
              <a:buNone/>
            </a:pPr>
            <a:r>
              <a:rPr lang="en-US" dirty="0" smtClean="0"/>
              <a:t>is selected by the eye, since that procedure has been</a:t>
            </a:r>
          </a:p>
          <a:p>
            <a:pPr>
              <a:buNone/>
            </a:pPr>
            <a:r>
              <a:rPr lang="en-US" dirty="0" smtClean="0"/>
              <a:t>shown to be as reliable as a constructed center.</a:t>
            </a:r>
            <a:endParaRPr lang="el-GR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133600"/>
            <a:ext cx="805439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BILATERAL LANDMARKS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u="sng" dirty="0" err="1" smtClean="0">
                <a:solidFill>
                  <a:srgbClr val="FF0000"/>
                </a:solidFill>
              </a:rPr>
              <a:t>Orbitale</a:t>
            </a:r>
            <a:r>
              <a:rPr lang="en-US" b="1" u="sng" dirty="0" smtClean="0">
                <a:solidFill>
                  <a:srgbClr val="FF0000"/>
                </a:solidFill>
              </a:rPr>
              <a:t> (Or)</a:t>
            </a:r>
          </a:p>
          <a:p>
            <a:pPr>
              <a:buNone/>
            </a:pPr>
            <a:r>
              <a:rPr lang="en-US" dirty="0" err="1" smtClean="0"/>
              <a:t>Orbitale</a:t>
            </a:r>
            <a:r>
              <a:rPr lang="en-US" dirty="0" smtClean="0"/>
              <a:t> has been defined as the lowest point of the</a:t>
            </a:r>
          </a:p>
          <a:p>
            <a:pPr>
              <a:buNone/>
            </a:pPr>
            <a:r>
              <a:rPr lang="en-US" dirty="0" smtClean="0"/>
              <a:t>bony orbit. In the PA </a:t>
            </a:r>
            <a:r>
              <a:rPr lang="en-US" dirty="0" err="1" smtClean="0"/>
              <a:t>cephaJogram</a:t>
            </a:r>
            <a:r>
              <a:rPr lang="en-US" dirty="0" smtClean="0"/>
              <a:t>, each may be</a:t>
            </a:r>
          </a:p>
          <a:p>
            <a:pPr>
              <a:buNone/>
            </a:pPr>
            <a:r>
              <a:rPr lang="en-US" dirty="0" smtClean="0"/>
              <a:t>identified but in the lateral </a:t>
            </a:r>
            <a:r>
              <a:rPr lang="en-US" dirty="0" err="1" smtClean="0"/>
              <a:t>cephalograms</a:t>
            </a:r>
            <a:r>
              <a:rPr lang="en-US" dirty="0" smtClean="0"/>
              <a:t>. the outlines</a:t>
            </a:r>
          </a:p>
          <a:p>
            <a:pPr>
              <a:buNone/>
            </a:pPr>
            <a:r>
              <a:rPr lang="en-US" dirty="0" smtClean="0"/>
              <a:t>of the orbital rims overlap. Usually, the lowest point</a:t>
            </a:r>
          </a:p>
          <a:p>
            <a:pPr>
              <a:buNone/>
            </a:pPr>
            <a:r>
              <a:rPr lang="en-US" dirty="0" smtClean="0"/>
              <a:t>on the average outline is used to construct the</a:t>
            </a:r>
          </a:p>
          <a:p>
            <a:pPr>
              <a:buNone/>
            </a:pPr>
            <a:r>
              <a:rPr lang="en-US" dirty="0" smtClean="0"/>
              <a:t>Frankfort plane.</a:t>
            </a:r>
            <a:endParaRPr lang="el-G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Cephalometric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Imaging System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X- ray apparatus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An image receptor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Cephalostat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4267200"/>
            <a:ext cx="1896112" cy="2286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Content Placeholder 3" descr="500269-fx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2057400"/>
            <a:ext cx="2709255" cy="19145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4267200"/>
            <a:ext cx="3116351" cy="222408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191" y="2057400"/>
            <a:ext cx="8306659" cy="3215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err="1" smtClean="0">
                <a:solidFill>
                  <a:srgbClr val="FF0000"/>
                </a:solidFill>
              </a:rPr>
              <a:t>Gonion</a:t>
            </a:r>
            <a:r>
              <a:rPr lang="en-US" b="1" u="sng" dirty="0" smtClean="0">
                <a:solidFill>
                  <a:srgbClr val="FF0000"/>
                </a:solidFill>
              </a:rPr>
              <a:t> (Go)</a:t>
            </a:r>
          </a:p>
          <a:p>
            <a:pPr>
              <a:buNone/>
            </a:pPr>
            <a:endParaRPr lang="en-US" b="1" u="sng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dirty="0" err="1" smtClean="0"/>
              <a:t>Gonion</a:t>
            </a:r>
            <a:r>
              <a:rPr lang="en-US" dirty="0" smtClean="0"/>
              <a:t> is the most </a:t>
            </a:r>
            <a:r>
              <a:rPr lang="en-US" dirty="0" err="1" smtClean="0"/>
              <a:t>posteroinferior</a:t>
            </a:r>
            <a:r>
              <a:rPr lang="en-US" dirty="0" smtClean="0"/>
              <a:t> point at the angle</a:t>
            </a:r>
          </a:p>
          <a:p>
            <a:pPr>
              <a:buNone/>
            </a:pPr>
            <a:r>
              <a:rPr lang="en-US" dirty="0" smtClean="0"/>
              <a:t>of the mandible. It may be determined by inspection</a:t>
            </a:r>
          </a:p>
          <a:p>
            <a:pPr>
              <a:buNone/>
            </a:pPr>
            <a:r>
              <a:rPr lang="en-US" dirty="0" smtClean="0"/>
              <a:t>or by bisecting the angle formed by the junction of the</a:t>
            </a:r>
          </a:p>
          <a:p>
            <a:pPr>
              <a:buNone/>
            </a:pPr>
            <a:r>
              <a:rPr lang="en-US" dirty="0" err="1" smtClean="0"/>
              <a:t>ramal</a:t>
            </a:r>
            <a:r>
              <a:rPr lang="en-US" dirty="0" smtClean="0"/>
              <a:t> and </a:t>
            </a:r>
            <a:r>
              <a:rPr lang="en-US" dirty="0" err="1" smtClean="0"/>
              <a:t>mandibular</a:t>
            </a:r>
            <a:r>
              <a:rPr lang="en-US" dirty="0" smtClean="0"/>
              <a:t> lines, and extending this</a:t>
            </a:r>
          </a:p>
          <a:p>
            <a:pPr>
              <a:buNone/>
            </a:pPr>
            <a:r>
              <a:rPr lang="en-US" dirty="0" smtClean="0"/>
              <a:t>bisector through the </a:t>
            </a:r>
            <a:r>
              <a:rPr lang="en-US" dirty="0" err="1" smtClean="0"/>
              <a:t>mandibular</a:t>
            </a:r>
            <a:r>
              <a:rPr lang="en-US" dirty="0" smtClean="0"/>
              <a:t> border.</a:t>
            </a:r>
            <a:endParaRPr lang="el-GR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652464"/>
            <a:ext cx="8915399" cy="3596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Condylion</a:t>
            </a:r>
            <a:r>
              <a:rPr lang="en-US" b="1" dirty="0" smtClean="0">
                <a:solidFill>
                  <a:srgbClr val="FF0000"/>
                </a:solidFill>
              </a:rPr>
              <a:t> (Co)</a:t>
            </a:r>
          </a:p>
          <a:p>
            <a:pPr>
              <a:buNone/>
            </a:pPr>
            <a:r>
              <a:rPr lang="en-US" dirty="0" err="1" smtClean="0"/>
              <a:t>Condylion</a:t>
            </a:r>
            <a:r>
              <a:rPr lang="en-US" dirty="0" smtClean="0"/>
              <a:t> is the most </a:t>
            </a:r>
            <a:r>
              <a:rPr lang="en-US" dirty="0" err="1" smtClean="0"/>
              <a:t>posterosuperior</a:t>
            </a:r>
            <a:r>
              <a:rPr lang="en-US" dirty="0" smtClean="0"/>
              <a:t> point on the</a:t>
            </a:r>
          </a:p>
          <a:p>
            <a:pPr>
              <a:buNone/>
            </a:pPr>
            <a:r>
              <a:rPr lang="en-US" dirty="0" err="1" smtClean="0"/>
              <a:t>condyle</a:t>
            </a:r>
            <a:r>
              <a:rPr lang="en-US" dirty="0" smtClean="0"/>
              <a:t> of the mandible.</a:t>
            </a:r>
          </a:p>
          <a:p>
            <a:endParaRPr lang="el-GR" dirty="0"/>
          </a:p>
        </p:txBody>
      </p:sp>
      <p:sp>
        <p:nvSpPr>
          <p:cNvPr id="4" name="مستطيل 3"/>
          <p:cNvSpPr/>
          <p:nvPr/>
        </p:nvSpPr>
        <p:spPr>
          <a:xfrm>
            <a:off x="2895600" y="3657600"/>
            <a:ext cx="3810000" cy="2362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657600"/>
            <a:ext cx="583882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u="sng" dirty="0" err="1" smtClean="0">
                <a:solidFill>
                  <a:srgbClr val="FF0000"/>
                </a:solidFill>
              </a:rPr>
              <a:t>Articulare</a:t>
            </a:r>
            <a:r>
              <a:rPr lang="en-US" b="1" u="sng" dirty="0" smtClean="0">
                <a:solidFill>
                  <a:srgbClr val="FF0000"/>
                </a:solidFill>
              </a:rPr>
              <a:t> (</a:t>
            </a:r>
            <a:r>
              <a:rPr lang="en-US" b="1" u="sng" dirty="0" err="1" smtClean="0">
                <a:solidFill>
                  <a:srgbClr val="FF0000"/>
                </a:solidFill>
              </a:rPr>
              <a:t>Ar</a:t>
            </a:r>
            <a:r>
              <a:rPr lang="en-US" b="1" u="sng" dirty="0" smtClean="0">
                <a:solidFill>
                  <a:srgbClr val="FF0000"/>
                </a:solidFill>
              </a:rPr>
              <a:t>)</a:t>
            </a:r>
          </a:p>
          <a:p>
            <a:pPr>
              <a:buNone/>
            </a:pPr>
            <a:r>
              <a:rPr lang="en-US" dirty="0" smtClean="0"/>
              <a:t>The intersection of the radiographic shadows:</a:t>
            </a:r>
          </a:p>
          <a:p>
            <a:pPr>
              <a:buNone/>
            </a:pPr>
            <a:r>
              <a:rPr lang="en-US" dirty="0" smtClean="0"/>
              <a:t>the inferior surface of the cranial base and the posterior</a:t>
            </a:r>
          </a:p>
          <a:p>
            <a:pPr>
              <a:buNone/>
            </a:pPr>
            <a:r>
              <a:rPr lang="en-US" dirty="0" smtClean="0"/>
              <a:t>surfaces of the necks of the </a:t>
            </a:r>
            <a:r>
              <a:rPr lang="en-US" dirty="0" err="1" smtClean="0"/>
              <a:t>condyles</a:t>
            </a:r>
            <a:r>
              <a:rPr lang="en-US" dirty="0" smtClean="0"/>
              <a:t> of the mandible.</a:t>
            </a:r>
          </a:p>
          <a:p>
            <a:pPr>
              <a:buNone/>
            </a:pPr>
            <a:r>
              <a:rPr lang="en-US" dirty="0" err="1" smtClean="0"/>
              <a:t>Articulare</a:t>
            </a:r>
            <a:r>
              <a:rPr lang="en-US" dirty="0" smtClean="0"/>
              <a:t> is systematically used for </a:t>
            </a:r>
            <a:r>
              <a:rPr lang="en-US" dirty="0" err="1" smtClean="0"/>
              <a:t>condylion</a:t>
            </a:r>
            <a:r>
              <a:rPr lang="en-US" dirty="0" smtClean="0"/>
              <a:t> when</a:t>
            </a:r>
          </a:p>
          <a:p>
            <a:pPr>
              <a:buNone/>
            </a:pPr>
            <a:r>
              <a:rPr lang="en-US" dirty="0" smtClean="0"/>
              <a:t>the latter is not reliably discernible. Displacement of</a:t>
            </a:r>
          </a:p>
          <a:p>
            <a:pPr>
              <a:buNone/>
            </a:pPr>
            <a:r>
              <a:rPr lang="en-US" dirty="0" smtClean="0"/>
              <a:t>the </a:t>
            </a:r>
            <a:r>
              <a:rPr lang="en-US" dirty="0" err="1" smtClean="0"/>
              <a:t>condyle</a:t>
            </a:r>
            <a:r>
              <a:rPr lang="en-US" dirty="0" smtClean="0"/>
              <a:t> moves the </a:t>
            </a:r>
            <a:r>
              <a:rPr lang="en-US" dirty="0" err="1" smtClean="0"/>
              <a:t>articulare</a:t>
            </a:r>
            <a:r>
              <a:rPr lang="en-US" dirty="0" smtClean="0"/>
              <a:t>.</a:t>
            </a:r>
            <a:endParaRPr lang="el-GR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09800"/>
            <a:ext cx="8137268" cy="314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935480"/>
            <a:ext cx="8686800" cy="4389120"/>
          </a:xfrm>
        </p:spPr>
        <p:txBody>
          <a:bodyPr/>
          <a:lstStyle/>
          <a:p>
            <a:r>
              <a:rPr lang="en-US" b="1" u="sng" dirty="0" err="1" smtClean="0">
                <a:solidFill>
                  <a:srgbClr val="FF0000"/>
                </a:solidFill>
              </a:rPr>
              <a:t>Pterygomaxillary</a:t>
            </a:r>
            <a:r>
              <a:rPr lang="en-US" b="1" u="sng" dirty="0" smtClean="0">
                <a:solidFill>
                  <a:srgbClr val="FF0000"/>
                </a:solidFill>
              </a:rPr>
              <a:t> Fissure (</a:t>
            </a:r>
            <a:r>
              <a:rPr lang="en-US" b="1" u="sng" dirty="0" err="1" smtClean="0">
                <a:solidFill>
                  <a:srgbClr val="FF0000"/>
                </a:solidFill>
              </a:rPr>
              <a:t>Ptm</a:t>
            </a:r>
            <a:r>
              <a:rPr lang="en-US" b="1" u="sng" dirty="0" smtClean="0">
                <a:solidFill>
                  <a:srgbClr val="FF0000"/>
                </a:solidFill>
              </a:rPr>
              <a:t>)</a:t>
            </a:r>
          </a:p>
          <a:p>
            <a:pPr>
              <a:buNone/>
            </a:pPr>
            <a:r>
              <a:rPr lang="en-US" dirty="0" smtClean="0"/>
              <a:t>A bilateral teardrop-shaped area of </a:t>
            </a:r>
            <a:r>
              <a:rPr lang="en-US" dirty="0" err="1" smtClean="0"/>
              <a:t>radiolucency</a:t>
            </a:r>
            <a:r>
              <a:rPr lang="en-US" dirty="0" smtClean="0"/>
              <a:t>, the</a:t>
            </a:r>
          </a:p>
          <a:p>
            <a:pPr>
              <a:buNone/>
            </a:pPr>
            <a:r>
              <a:rPr lang="en-US" dirty="0" smtClean="0"/>
              <a:t>anterior shadow of which is the posterior surfaces of</a:t>
            </a:r>
          </a:p>
          <a:p>
            <a:pPr>
              <a:buNone/>
            </a:pPr>
            <a:r>
              <a:rPr lang="en-US" dirty="0" smtClean="0"/>
              <a:t>the </a:t>
            </a:r>
            <a:r>
              <a:rPr lang="en-US" dirty="0" err="1" smtClean="0"/>
              <a:t>tuberosities</a:t>
            </a:r>
            <a:r>
              <a:rPr lang="en-US" dirty="0" smtClean="0"/>
              <a:t> of the maxilla. </a:t>
            </a:r>
            <a:endParaRPr lang="el-GR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0"/>
            <a:ext cx="817129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err="1" smtClean="0">
                <a:solidFill>
                  <a:srgbClr val="FF0000"/>
                </a:solidFill>
              </a:rPr>
              <a:t>Porion</a:t>
            </a:r>
            <a:r>
              <a:rPr lang="en-US" b="1" u="sng" dirty="0" smtClean="0">
                <a:solidFill>
                  <a:srgbClr val="FF0000"/>
                </a:solidFill>
              </a:rPr>
              <a:t> (Po)</a:t>
            </a:r>
          </a:p>
          <a:p>
            <a:pPr>
              <a:buNone/>
            </a:pPr>
            <a:r>
              <a:rPr lang="en-US" dirty="0" smtClean="0"/>
              <a:t>The "top" of the external auditory </a:t>
            </a:r>
            <a:r>
              <a:rPr lang="en-US" dirty="0" err="1" smtClean="0"/>
              <a:t>meatus</a:t>
            </a:r>
            <a:r>
              <a:rPr lang="en-US" dirty="0" smtClean="0"/>
              <a:t>. Sometimes,</a:t>
            </a:r>
          </a:p>
          <a:p>
            <a:pPr>
              <a:buNone/>
            </a:pPr>
            <a:r>
              <a:rPr lang="en-US" dirty="0" smtClean="0"/>
              <a:t>because </a:t>
            </a:r>
            <a:r>
              <a:rPr lang="en-US" dirty="0" err="1" smtClean="0"/>
              <a:t>porion</a:t>
            </a:r>
            <a:r>
              <a:rPr lang="en-US" dirty="0" smtClean="0"/>
              <a:t> is quite unreliable, the "top" of the shadow of the ear rods is used, which is known as</a:t>
            </a:r>
          </a:p>
          <a:p>
            <a:pPr>
              <a:buNone/>
            </a:pPr>
            <a:r>
              <a:rPr lang="en-US" b="1" i="1" dirty="0" smtClean="0"/>
              <a:t>“machine </a:t>
            </a:r>
            <a:r>
              <a:rPr lang="en-US" b="1" i="1" dirty="0" err="1" smtClean="0"/>
              <a:t>porion</a:t>
            </a:r>
            <a:r>
              <a:rPr lang="en-US" b="1" i="1" dirty="0" smtClean="0"/>
              <a:t>".</a:t>
            </a:r>
            <a:endParaRPr lang="el-GR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133600"/>
            <a:ext cx="7750281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85800"/>
            <a:ext cx="8083794" cy="501494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6096000"/>
            <a:ext cx="695017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6629400" y="4267200"/>
            <a:ext cx="609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29400" y="4267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 cm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r>
              <a:rPr lang="en-US" dirty="0" smtClean="0"/>
              <a:t> Soft tissue landmarks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447800"/>
            <a:ext cx="5486400" cy="5105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عنصر نائب للمحتوى 3" descr="soft-tissue-cephalometric-analysis-certified-fixed-orthodontic-courses-by-indian-dental-academy-7-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9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/>
              <a:t> Tracing technique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53340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 smtClean="0"/>
              <a:t>Tracing supplies &amp; equipments</a:t>
            </a:r>
          </a:p>
          <a:p>
            <a:endParaRPr lang="en-US" sz="3200" b="1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Lateral </a:t>
            </a:r>
            <a:r>
              <a:rPr lang="en-US" dirty="0" err="1" smtClean="0"/>
              <a:t>ceph</a:t>
            </a:r>
            <a:r>
              <a:rPr lang="en-US" dirty="0" smtClean="0"/>
              <a:t>, usual dimensions of 8 x 10 inches (patients with facial asymmetry requires antero posterior head film)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 lvl="0">
              <a:buFont typeface="Wingdings" pitchFamily="2" charset="2"/>
              <a:buChar char="Ø"/>
            </a:pPr>
            <a:r>
              <a:rPr lang="en-IN" sz="2800" dirty="0" smtClean="0"/>
              <a:t>Acetate matte tracing paper.</a:t>
            </a:r>
          </a:p>
          <a:p>
            <a:pPr lvl="0">
              <a:buFont typeface="Wingdings" pitchFamily="2" charset="2"/>
              <a:buChar char="Ø"/>
            </a:pPr>
            <a:endParaRPr lang="en-IN" sz="2800" dirty="0" smtClean="0"/>
          </a:p>
          <a:p>
            <a:pPr lvl="0">
              <a:buFont typeface="Wingdings" pitchFamily="2" charset="2"/>
              <a:buChar char="Ø"/>
            </a:pPr>
            <a:r>
              <a:rPr lang="en-IN" sz="2800" dirty="0" smtClean="0"/>
              <a:t>A sharp 3H drawing pencil or a very fine felt-tipped pen</a:t>
            </a:r>
          </a:p>
          <a:p>
            <a:pPr lvl="0">
              <a:buFont typeface="Wingdings" pitchFamily="2" charset="2"/>
              <a:buChar char="Ø"/>
            </a:pPr>
            <a:endParaRPr lang="en-IN" sz="2800" dirty="0" smtClean="0"/>
          </a:p>
        </p:txBody>
      </p:sp>
      <p:sp>
        <p:nvSpPr>
          <p:cNvPr id="104450" name="AutoShape 2" descr="http://www.creativecoldsnow.com/prodimg/GRAS05MT3040.jpg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127125"/>
            <a:ext cx="2857500" cy="2362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2" descr="http://www.creativecoldsnow.com/prodimg/GRAS05MT3040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2133600"/>
            <a:ext cx="2857500" cy="2362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24840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endParaRPr lang="en-US" dirty="0" smtClean="0"/>
          </a:p>
          <a:p>
            <a:pPr lvl="0">
              <a:buFont typeface="Wingdings" pitchFamily="2" charset="2"/>
              <a:buChar char="Ø"/>
            </a:pPr>
            <a:endParaRPr lang="en-IN" sz="2800" dirty="0" smtClean="0"/>
          </a:p>
          <a:p>
            <a:pPr lvl="0">
              <a:buFont typeface="Arial" pitchFamily="34" charset="0"/>
              <a:buChar char="•"/>
            </a:pPr>
            <a:r>
              <a:rPr lang="en-IN" sz="2800" dirty="0" smtClean="0"/>
              <a:t>Masking tape</a:t>
            </a:r>
          </a:p>
          <a:p>
            <a:pPr lvl="0">
              <a:buFont typeface="Arial" pitchFamily="34" charset="0"/>
              <a:buChar char="•"/>
            </a:pPr>
            <a:endParaRPr lang="en-IN" sz="2800" dirty="0" smtClean="0"/>
          </a:p>
          <a:p>
            <a:pPr lvl="0">
              <a:buFont typeface="Arial" pitchFamily="34" charset="0"/>
              <a:buChar char="•"/>
            </a:pPr>
            <a:r>
              <a:rPr lang="en-IN" sz="2800" dirty="0" smtClean="0"/>
              <a:t>A few sheets of cardboard (preferably black), measuring approximately 6 x 12 inches, and a hollow cardboard tube</a:t>
            </a:r>
          </a:p>
          <a:p>
            <a:pPr lvl="0">
              <a:buNone/>
            </a:pPr>
            <a:endParaRPr lang="en-IN" sz="2800" dirty="0" smtClean="0"/>
          </a:p>
          <a:p>
            <a:pPr lvl="0"/>
            <a:r>
              <a:rPr lang="en-IN" sz="2800" dirty="0" smtClean="0"/>
              <a:t>A protractor and tooth-symbol tracing template for drawing the teeth (optional)</a:t>
            </a:r>
          </a:p>
          <a:p>
            <a:pPr lvl="0"/>
            <a:endParaRPr lang="en-IN" sz="2800" dirty="0" smtClean="0"/>
          </a:p>
          <a:p>
            <a:pPr lvl="0"/>
            <a:r>
              <a:rPr lang="en-IN" sz="2800" dirty="0" smtClean="0"/>
              <a:t>Dental casts trimmed to maximal </a:t>
            </a:r>
            <a:r>
              <a:rPr lang="en-IN" sz="2800" dirty="0" err="1" smtClean="0"/>
              <a:t>intercuspation</a:t>
            </a:r>
            <a:r>
              <a:rPr lang="en-IN" sz="2800" dirty="0" smtClean="0"/>
              <a:t> of the teeth in occlusion </a:t>
            </a:r>
          </a:p>
          <a:p>
            <a:pPr lvl="0"/>
            <a:endParaRPr lang="en-IN" sz="2800" dirty="0" smtClean="0"/>
          </a:p>
          <a:p>
            <a:pPr lvl="0"/>
            <a:r>
              <a:rPr lang="en-IN" sz="2800" dirty="0" err="1" smtClean="0"/>
              <a:t>Viewbox</a:t>
            </a:r>
            <a:r>
              <a:rPr lang="en-IN" sz="2800" dirty="0" smtClean="0"/>
              <a:t> (variable rheostat desirable, but not essential)</a:t>
            </a:r>
          </a:p>
          <a:p>
            <a:pPr lvl="0"/>
            <a:endParaRPr lang="en-IN" sz="2800" dirty="0" smtClean="0"/>
          </a:p>
          <a:p>
            <a:pPr lvl="0"/>
            <a:r>
              <a:rPr lang="en-IN" sz="2800" dirty="0" smtClean="0"/>
              <a:t>Pencil sharpener and an eraser 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عنصر نائب للمحتوى 3" descr="sklar-buchin-cephalometric-tracing-template-2.jpg_zpso7wsuv8u_larg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57200"/>
            <a:ext cx="9143999" cy="6400799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 Cephalometric planes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389120"/>
          </a:xfrm>
        </p:spPr>
        <p:txBody>
          <a:bodyPr/>
          <a:lstStyle/>
          <a:p>
            <a:r>
              <a:rPr lang="en-US" dirty="0" smtClean="0"/>
              <a:t>Are derived from at least 2 or 3 landmarks</a:t>
            </a:r>
          </a:p>
          <a:p>
            <a:endParaRPr lang="en-US" dirty="0" smtClean="0"/>
          </a:p>
          <a:p>
            <a:r>
              <a:rPr lang="en-US" dirty="0" smtClean="0"/>
              <a:t>Used for measurements, separation of anatomic divisions, definition of anatomic structures of relating parts of the face to one another</a:t>
            </a:r>
          </a:p>
          <a:p>
            <a:endParaRPr lang="en-US" dirty="0" smtClean="0"/>
          </a:p>
          <a:p>
            <a:r>
              <a:rPr lang="en-US" dirty="0" smtClean="0"/>
              <a:t>Classified into horizontal &amp; vertical planes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4343400" cy="57912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Horizontal planes</a:t>
            </a:r>
          </a:p>
          <a:p>
            <a:pPr>
              <a:buFont typeface="Wingdings" pitchFamily="2" charset="2"/>
              <a:buChar char="Ø"/>
            </a:pPr>
            <a:r>
              <a:rPr lang="en-US" sz="2800" i="1" dirty="0" smtClean="0"/>
              <a:t>Frankfurt Horizontal plane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err="1" smtClean="0"/>
              <a:t>Porion-orbitale</a:t>
            </a:r>
            <a:r>
              <a:rPr lang="en-US" sz="2800" dirty="0" smtClean="0"/>
              <a:t>.</a:t>
            </a:r>
          </a:p>
          <a:p>
            <a:pPr>
              <a:buFont typeface="Wingdings" pitchFamily="2" charset="2"/>
              <a:buChar char="Ø"/>
            </a:pPr>
            <a:endParaRPr lang="en-US" sz="2800" i="1" dirty="0" smtClean="0"/>
          </a:p>
          <a:p>
            <a:pPr>
              <a:buNone/>
            </a:pPr>
            <a:endParaRPr lang="en-US" sz="2800" dirty="0"/>
          </a:p>
        </p:txBody>
      </p:sp>
      <p:pic>
        <p:nvPicPr>
          <p:cNvPr id="4" name="Picture 7" descr="Cus102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495800" y="457200"/>
            <a:ext cx="4648200" cy="6172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5" name="Line 10"/>
          <p:cNvSpPr>
            <a:spLocks noChangeShapeType="1"/>
          </p:cNvSpPr>
          <p:nvPr/>
        </p:nvSpPr>
        <p:spPr bwMode="auto">
          <a:xfrm flipV="1">
            <a:off x="4495800" y="2895600"/>
            <a:ext cx="35814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62600" y="2743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15200" y="2895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4343400" cy="51054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800" i="1" dirty="0" err="1" smtClean="0"/>
              <a:t>Sella-Nasion</a:t>
            </a:r>
            <a:r>
              <a:rPr lang="en-US" sz="2800" i="1" dirty="0" smtClean="0"/>
              <a:t> plane </a:t>
            </a:r>
          </a:p>
          <a:p>
            <a:pPr>
              <a:buNone/>
            </a:pPr>
            <a:r>
              <a:rPr lang="en-US" sz="2400" dirty="0" smtClean="0"/>
              <a:t> </a:t>
            </a:r>
            <a:endParaRPr lang="en-US" dirty="0"/>
          </a:p>
        </p:txBody>
      </p:sp>
      <p:pic>
        <p:nvPicPr>
          <p:cNvPr id="4" name="Picture 7" descr="Cus102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495800" y="381000"/>
            <a:ext cx="4648200" cy="6172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5" name="Line 11"/>
          <p:cNvSpPr>
            <a:spLocks noChangeShapeType="1"/>
          </p:cNvSpPr>
          <p:nvPr/>
        </p:nvSpPr>
        <p:spPr bwMode="auto">
          <a:xfrm flipV="1">
            <a:off x="4724400" y="2286000"/>
            <a:ext cx="38100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19800" y="21336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2057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4495800" cy="5105400"/>
          </a:xfrm>
        </p:spPr>
        <p:txBody>
          <a:bodyPr>
            <a:normAutofit/>
          </a:bodyPr>
          <a:lstStyle/>
          <a:p>
            <a:r>
              <a:rPr lang="en-US" sz="2800" i="1" dirty="0" err="1" smtClean="0"/>
              <a:t>Basion-Nasion</a:t>
            </a:r>
            <a:r>
              <a:rPr lang="en-US" sz="2800" i="1" dirty="0" smtClean="0"/>
              <a:t> plane:</a:t>
            </a:r>
          </a:p>
          <a:p>
            <a:endParaRPr lang="en-US" sz="2800" dirty="0" smtClean="0"/>
          </a:p>
          <a:p>
            <a:r>
              <a:rPr lang="en-US" sz="2800" i="1" dirty="0" smtClean="0"/>
              <a:t>Palatal plane:</a:t>
            </a:r>
          </a:p>
          <a:p>
            <a:endParaRPr lang="en-US" sz="2800" dirty="0" smtClean="0"/>
          </a:p>
          <a:p>
            <a:r>
              <a:rPr lang="en-US" sz="2800" i="1" dirty="0" smtClean="0"/>
              <a:t>Occlusion plane:</a:t>
            </a:r>
            <a:endParaRPr lang="en-US" sz="2800" dirty="0" smtClean="0"/>
          </a:p>
          <a:p>
            <a:endParaRPr lang="en-US" dirty="0"/>
          </a:p>
        </p:txBody>
      </p:sp>
      <p:pic>
        <p:nvPicPr>
          <p:cNvPr id="4" name="Picture 7" descr="Cus102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495800" y="533400"/>
            <a:ext cx="4648200" cy="60198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5" name="Line 10"/>
          <p:cNvSpPr>
            <a:spLocks noChangeShapeType="1"/>
          </p:cNvSpPr>
          <p:nvPr/>
        </p:nvSpPr>
        <p:spPr bwMode="auto">
          <a:xfrm flipV="1">
            <a:off x="4876800" y="2209800"/>
            <a:ext cx="3505200" cy="1600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Line 14"/>
          <p:cNvSpPr>
            <a:spLocks noChangeShapeType="1"/>
          </p:cNvSpPr>
          <p:nvPr/>
        </p:nvSpPr>
        <p:spPr bwMode="auto">
          <a:xfrm flipV="1">
            <a:off x="5943600" y="3429000"/>
            <a:ext cx="289560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Line 15"/>
          <p:cNvSpPr>
            <a:spLocks noChangeShapeType="1"/>
          </p:cNvSpPr>
          <p:nvPr/>
        </p:nvSpPr>
        <p:spPr bwMode="auto">
          <a:xfrm>
            <a:off x="5029200" y="3886200"/>
            <a:ext cx="41148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86400" y="32766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20000" y="2057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848600" y="3124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00800" y="3124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4114800" cy="5181600"/>
          </a:xfrm>
        </p:spPr>
        <p:txBody>
          <a:bodyPr>
            <a:normAutofit/>
          </a:bodyPr>
          <a:lstStyle/>
          <a:p>
            <a:r>
              <a:rPr lang="en-US" sz="3200" b="1" i="1" dirty="0" err="1" smtClean="0">
                <a:solidFill>
                  <a:srgbClr val="FF0000"/>
                </a:solidFill>
              </a:rPr>
              <a:t>Mandibular</a:t>
            </a:r>
            <a:r>
              <a:rPr lang="en-US" sz="3200" b="1" i="1" dirty="0" smtClean="0">
                <a:solidFill>
                  <a:srgbClr val="FF0000"/>
                </a:solidFill>
              </a:rPr>
              <a:t> plane</a:t>
            </a:r>
            <a:r>
              <a:rPr lang="en-US" sz="3200" i="1" dirty="0" smtClean="0"/>
              <a:t>: </a:t>
            </a:r>
            <a:r>
              <a:rPr lang="en-US" sz="2800" dirty="0" smtClean="0"/>
              <a:t>Different definitions are given in different analysis</a:t>
            </a:r>
          </a:p>
          <a:p>
            <a:pPr>
              <a:buNone/>
            </a:pPr>
            <a:r>
              <a:rPr lang="en-US" sz="2800" b="1" dirty="0" smtClean="0"/>
              <a:t>1. Tweed-</a:t>
            </a:r>
            <a:r>
              <a:rPr lang="en-US" sz="2800" dirty="0" smtClean="0"/>
              <a:t> Tangent to lower border of the mandible</a:t>
            </a:r>
          </a:p>
          <a:p>
            <a:pPr>
              <a:buNone/>
            </a:pPr>
            <a:r>
              <a:rPr lang="en-US" sz="2800" dirty="0" smtClean="0"/>
              <a:t>2. </a:t>
            </a:r>
            <a:r>
              <a:rPr lang="en-US" sz="2800" b="1" dirty="0" smtClean="0"/>
              <a:t>Downs analysis </a:t>
            </a:r>
            <a:r>
              <a:rPr lang="en-US" sz="2800" dirty="0" smtClean="0"/>
              <a:t>– extends from Go to Me</a:t>
            </a:r>
          </a:p>
          <a:p>
            <a:pPr>
              <a:buNone/>
            </a:pPr>
            <a:r>
              <a:rPr lang="en-US" sz="2800" b="1" dirty="0" smtClean="0"/>
              <a:t>3. Steiner’s </a:t>
            </a:r>
            <a:r>
              <a:rPr lang="en-US" sz="2800" b="1" dirty="0" err="1" smtClean="0"/>
              <a:t>anlysis</a:t>
            </a:r>
            <a:r>
              <a:rPr lang="en-US" sz="2800" b="1" dirty="0" smtClean="0"/>
              <a:t> – </a:t>
            </a:r>
            <a:r>
              <a:rPr lang="en-US" sz="2800" dirty="0" smtClean="0"/>
              <a:t>extends from Go to </a:t>
            </a:r>
            <a:r>
              <a:rPr lang="en-US" sz="2800" dirty="0" err="1" smtClean="0"/>
              <a:t>Gn</a:t>
            </a:r>
            <a:endParaRPr lang="en-US" sz="2800" dirty="0" smtClean="0"/>
          </a:p>
        </p:txBody>
      </p:sp>
      <p:pic>
        <p:nvPicPr>
          <p:cNvPr id="4" name="Picture 7" descr="Cus102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495800" y="381000"/>
            <a:ext cx="4648200" cy="6172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096000" y="4038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96200" y="44958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Gn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543800" y="47244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</a:t>
            </a:r>
            <a:endParaRPr lang="en-US" sz="14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5410200" y="4114800"/>
            <a:ext cx="2895600" cy="762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486400" y="4114800"/>
            <a:ext cx="2819400" cy="838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638800" y="4114800"/>
            <a:ext cx="2895600" cy="1066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r>
              <a:rPr lang="en-US" dirty="0" smtClean="0"/>
              <a:t> Uses of </a:t>
            </a:r>
            <a:r>
              <a:rPr lang="en-US" dirty="0" err="1" smtClean="0"/>
              <a:t>cephalometric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3820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In orthodontic diagnosis &amp; treatment planning </a:t>
            </a:r>
          </a:p>
          <a:p>
            <a:r>
              <a:rPr lang="en-US" dirty="0" smtClean="0"/>
              <a:t>In classification of skeletal &amp; dental abnormalities </a:t>
            </a:r>
          </a:p>
          <a:p>
            <a:r>
              <a:rPr lang="en-US" dirty="0" smtClean="0"/>
              <a:t>In establishing facial types</a:t>
            </a:r>
          </a:p>
          <a:p>
            <a:r>
              <a:rPr lang="en-US" dirty="0" smtClean="0"/>
              <a:t>In evaluation of treatment results</a:t>
            </a:r>
          </a:p>
          <a:p>
            <a:r>
              <a:rPr lang="en-US" dirty="0" smtClean="0"/>
              <a:t>In predicting growth related changes &amp; changes associated with surgical treatment</a:t>
            </a:r>
          </a:p>
          <a:p>
            <a:r>
              <a:rPr lang="en-US" dirty="0" smtClean="0"/>
              <a:t>Valuable aid in research work involving the </a:t>
            </a:r>
            <a:r>
              <a:rPr lang="en-US" dirty="0" err="1" smtClean="0"/>
              <a:t>cranio-dentofacial</a:t>
            </a:r>
            <a:r>
              <a:rPr lang="en-US" dirty="0" smtClean="0"/>
              <a:t> region</a:t>
            </a:r>
          </a:p>
          <a:p>
            <a:endParaRPr lang="en-US" dirty="0" smtClean="0"/>
          </a:p>
          <a:p>
            <a:pPr>
              <a:buNone/>
            </a:pPr>
            <a:r>
              <a:rPr lang="en-US" sz="2800" dirty="0" smtClean="0"/>
              <a:t>                                                              </a:t>
            </a:r>
            <a:r>
              <a:rPr lang="en-US" sz="2800" dirty="0" smtClean="0">
                <a:solidFill>
                  <a:srgbClr val="FF0000"/>
                </a:solidFill>
              </a:rPr>
              <a:t>-- </a:t>
            </a:r>
            <a:r>
              <a:rPr lang="en-US" sz="2800" i="1" dirty="0" smtClean="0">
                <a:solidFill>
                  <a:srgbClr val="FF0000"/>
                </a:solidFill>
              </a:rPr>
              <a:t>Moyers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4648200" cy="6096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200" b="1" dirty="0" smtClean="0"/>
              <a:t>Vertical planes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Facial plane </a:t>
            </a:r>
          </a:p>
          <a:p>
            <a:r>
              <a:rPr lang="en-US" sz="2800" dirty="0" smtClean="0"/>
              <a:t>A-</a:t>
            </a:r>
            <a:r>
              <a:rPr lang="en-US" sz="2800" dirty="0" err="1" smtClean="0"/>
              <a:t>Pog</a:t>
            </a:r>
            <a:r>
              <a:rPr lang="en-US" sz="2800" dirty="0" smtClean="0"/>
              <a:t> line </a:t>
            </a:r>
          </a:p>
          <a:p>
            <a:r>
              <a:rPr lang="en-US" sz="2800" dirty="0" smtClean="0"/>
              <a:t>Facial axis</a:t>
            </a:r>
          </a:p>
          <a:p>
            <a:r>
              <a:rPr lang="en-US" sz="2800" dirty="0" smtClean="0"/>
              <a:t>E. plane (Esthetic plane) </a:t>
            </a:r>
            <a:endParaRPr lang="en-US" sz="2800" dirty="0"/>
          </a:p>
        </p:txBody>
      </p:sp>
      <p:pic>
        <p:nvPicPr>
          <p:cNvPr id="4" name="Picture 7" descr="Cus102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025342" y="1066800"/>
            <a:ext cx="4118658" cy="5334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cxnSp>
        <p:nvCxnSpPr>
          <p:cNvPr id="6" name="Straight Connector 5"/>
          <p:cNvCxnSpPr/>
          <p:nvPr/>
        </p:nvCxnSpPr>
        <p:spPr>
          <a:xfrm>
            <a:off x="7924800" y="2819400"/>
            <a:ext cx="76200" cy="1828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8001000" y="3810000"/>
            <a:ext cx="76200" cy="762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934200" y="3276600"/>
            <a:ext cx="990600" cy="1524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8077200" y="3505200"/>
            <a:ext cx="609600" cy="1600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05600" y="297180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Ptm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848600" y="46482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Gn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8001000" y="25908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924800" y="44958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Pog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8001000" y="358140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8382000" y="4191000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 plane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>
            <a:normAutofit/>
          </a:bodyPr>
          <a:lstStyle/>
          <a:p>
            <a:r>
              <a:rPr lang="en-US" b="1" dirty="0" smtClean="0"/>
              <a:t>Measurement analysis 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Downs analysis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Steiner analysis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Tweed analysis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Wits appraisal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Rickets analysis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Mc </a:t>
            </a:r>
            <a:r>
              <a:rPr lang="en-US" dirty="0" err="1" smtClean="0"/>
              <a:t>Namara</a:t>
            </a:r>
            <a:r>
              <a:rPr lang="en-US" dirty="0" smtClean="0"/>
              <a:t> analysis</a:t>
            </a:r>
          </a:p>
          <a:p>
            <a:pPr>
              <a:buFont typeface="Wingdings" pitchFamily="2" charset="2"/>
              <a:buChar char="Ø"/>
            </a:pPr>
            <a:r>
              <a:rPr lang="en-US" dirty="0" err="1" smtClean="0"/>
              <a:t>Holdaway</a:t>
            </a:r>
            <a:r>
              <a:rPr lang="en-US" dirty="0" smtClean="0"/>
              <a:t> soft tissue analysis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MEASUREMENT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541520"/>
          </a:xfrm>
        </p:spPr>
        <p:txBody>
          <a:bodyPr>
            <a:normAutofit lnSpcReduction="10000"/>
          </a:bodyPr>
          <a:lstStyle/>
          <a:p>
            <a:r>
              <a:rPr lang="en-US" sz="2800" b="1" dirty="0" smtClean="0"/>
              <a:t>DOWN’S ANALYSIS</a:t>
            </a:r>
          </a:p>
          <a:p>
            <a:pPr>
              <a:buFont typeface="Wingdings" pitchFamily="2" charset="2"/>
              <a:buChar char="Ø"/>
            </a:pPr>
            <a:r>
              <a:rPr lang="en-US" sz="2800" b="1" dirty="0" smtClean="0"/>
              <a:t> </a:t>
            </a:r>
            <a:r>
              <a:rPr lang="en-US" sz="2800" dirty="0" smtClean="0"/>
              <a:t>Given by </a:t>
            </a:r>
            <a:r>
              <a:rPr lang="en-US" sz="2800" dirty="0" smtClean="0">
                <a:solidFill>
                  <a:srgbClr val="FF0000"/>
                </a:solidFill>
              </a:rPr>
              <a:t>WB Downs, 1925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One of the most frequently used </a:t>
            </a:r>
            <a:r>
              <a:rPr lang="en-US" dirty="0" err="1" smtClean="0"/>
              <a:t>cephalometric</a:t>
            </a:r>
            <a:r>
              <a:rPr lang="en-US" dirty="0" smtClean="0"/>
              <a:t> analysis after  St analysis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Based on findings on 20 </a:t>
            </a:r>
            <a:r>
              <a:rPr lang="en-US" dirty="0" err="1" smtClean="0"/>
              <a:t>caucasian</a:t>
            </a:r>
            <a:r>
              <a:rPr lang="en-US" dirty="0" smtClean="0"/>
              <a:t> individuals of 12-17 yrs age group belonging to both the sexes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Consists of 10 parameters of which 5 are skeletal &amp; 5 are dental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4953000" cy="6096000"/>
          </a:xfrm>
        </p:spPr>
        <p:txBody>
          <a:bodyPr>
            <a:norm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</a:rPr>
              <a:t>Skeletal parameters :</a:t>
            </a:r>
          </a:p>
          <a:p>
            <a:pPr>
              <a:buFont typeface="Wingdings" pitchFamily="2" charset="2"/>
              <a:buChar char="Ø"/>
            </a:pPr>
            <a:r>
              <a:rPr lang="en-US" sz="3200" i="1" dirty="0" smtClean="0"/>
              <a:t> </a:t>
            </a:r>
            <a:r>
              <a:rPr lang="en-US" sz="3500" b="1" dirty="0" smtClean="0"/>
              <a:t>Facial angle</a:t>
            </a:r>
          </a:p>
          <a:p>
            <a:pPr>
              <a:buNone/>
            </a:pPr>
            <a:endParaRPr lang="en-US" sz="2800" dirty="0" smtClean="0"/>
          </a:p>
          <a:p>
            <a:pPr>
              <a:buFont typeface="Wingdings" pitchFamily="2" charset="2"/>
              <a:buChar char="ü"/>
            </a:pPr>
            <a:r>
              <a:rPr lang="en-US" sz="2800" dirty="0" smtClean="0"/>
              <a:t> </a:t>
            </a:r>
            <a:r>
              <a:rPr lang="en-US" sz="2400" dirty="0" smtClean="0"/>
              <a:t>Average value is </a:t>
            </a:r>
            <a:r>
              <a:rPr lang="en-US" sz="2400" dirty="0" smtClean="0">
                <a:latin typeface="Arial" charset="0"/>
              </a:rPr>
              <a:t>87.8</a:t>
            </a:r>
            <a:r>
              <a:rPr lang="en-US" sz="2400" dirty="0" smtClean="0">
                <a:latin typeface="Arial" charset="0"/>
                <a:cs typeface="Arial" charset="0"/>
              </a:rPr>
              <a:t>°, Range </a:t>
            </a:r>
            <a:r>
              <a:rPr lang="en-US" sz="2400" dirty="0" smtClean="0">
                <a:latin typeface="Arial" charset="0"/>
              </a:rPr>
              <a:t>82-95</a:t>
            </a:r>
            <a:r>
              <a:rPr lang="en-US" sz="2400" dirty="0" smtClean="0">
                <a:latin typeface="Arial" charset="0"/>
                <a:cs typeface="Arial" charset="0"/>
              </a:rPr>
              <a:t>°</a:t>
            </a:r>
          </a:p>
          <a:p>
            <a:pPr>
              <a:buFont typeface="Wingdings" pitchFamily="2" charset="2"/>
              <a:buChar char="ü"/>
            </a:pPr>
            <a:endParaRPr lang="en-US" sz="2400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smtClean="0">
                <a:cs typeface="Arial" charset="0"/>
              </a:rPr>
              <a:t>Gives an indication of </a:t>
            </a:r>
            <a:r>
              <a:rPr lang="en-US" sz="2400" dirty="0" err="1" smtClean="0">
                <a:cs typeface="Arial" charset="0"/>
              </a:rPr>
              <a:t>anteroposterior</a:t>
            </a:r>
            <a:r>
              <a:rPr lang="en-US" sz="2400" dirty="0" smtClean="0">
                <a:cs typeface="Arial" charset="0"/>
              </a:rPr>
              <a:t> positioning of mandible in relation to upper face</a:t>
            </a:r>
          </a:p>
          <a:p>
            <a:pPr>
              <a:buFont typeface="Wingdings" pitchFamily="2" charset="2"/>
              <a:buChar char="ü"/>
            </a:pPr>
            <a:endParaRPr lang="en-US" sz="2400" dirty="0" smtClean="0">
              <a:cs typeface="Arial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cs typeface="Arial" charset="0"/>
              </a:rPr>
              <a:t> Magnitude increases in skeletal class 3 cases, decreases in skeletal class 2 cases</a:t>
            </a:r>
            <a:endParaRPr lang="en-US" sz="2400" dirty="0"/>
          </a:p>
        </p:txBody>
      </p:sp>
      <p:pic>
        <p:nvPicPr>
          <p:cNvPr id="8" name="Picture 6" descr="Cus102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105400" y="1752600"/>
            <a:ext cx="3854003" cy="48006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6096000" y="3657600"/>
            <a:ext cx="21336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H="1">
            <a:off x="7848600" y="3276600"/>
            <a:ext cx="0" cy="1828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29400" y="34290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FH plane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848600" y="30480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848600" y="48768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Pog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4267200" cy="5943600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Ø"/>
            </a:pPr>
            <a:r>
              <a:rPr lang="en-US" sz="3500" b="1" dirty="0" smtClean="0"/>
              <a:t>Angle of convexity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b="1" dirty="0" smtClean="0"/>
              <a:t> </a:t>
            </a:r>
            <a:r>
              <a:rPr lang="en-US" dirty="0" smtClean="0"/>
              <a:t>Reveals convexity or concavity of skeletal profile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Average value 0</a:t>
            </a:r>
            <a:r>
              <a:rPr lang="en-US" sz="2800" dirty="0" smtClean="0">
                <a:latin typeface="Arial" charset="0"/>
                <a:cs typeface="Arial" charset="0"/>
              </a:rPr>
              <a:t>°</a:t>
            </a:r>
            <a:r>
              <a:rPr lang="en-US" dirty="0" smtClean="0"/>
              <a:t>, Range = -8.5 to 10</a:t>
            </a:r>
            <a:r>
              <a:rPr lang="en-US" sz="2800" dirty="0" smtClean="0">
                <a:latin typeface="Arial" charset="0"/>
                <a:cs typeface="Arial" charset="0"/>
              </a:rPr>
              <a:t>°</a:t>
            </a: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Positive angle or increased angle – prominent maxillary denture base relative to mandible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Decreased angle , negative </a:t>
            </a:r>
            <a:r>
              <a:rPr lang="en-US" dirty="0" err="1" smtClean="0"/>
              <a:t>angle.prominent</a:t>
            </a:r>
            <a:r>
              <a:rPr lang="en-US" dirty="0" smtClean="0"/>
              <a:t> of </a:t>
            </a:r>
            <a:r>
              <a:rPr lang="en-US" dirty="0" err="1" smtClean="0"/>
              <a:t>mand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6" descr="Cus102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495800" y="990600"/>
            <a:ext cx="4419600" cy="5410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7620000" y="2667000"/>
            <a:ext cx="152400" cy="1066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 flipH="1">
            <a:off x="7620000" y="3733800"/>
            <a:ext cx="152400" cy="1676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00" y="25146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772400" y="350520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620000" y="44958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Pog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4343400" cy="53340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3200" b="1" dirty="0" smtClean="0"/>
              <a:t>A-B plane angle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Mean value = -4.6</a:t>
            </a:r>
            <a:r>
              <a:rPr lang="en-US" sz="2800" dirty="0" smtClean="0">
                <a:latin typeface="Arial" charset="0"/>
                <a:cs typeface="Arial" charset="0"/>
              </a:rPr>
              <a:t>°</a:t>
            </a:r>
            <a:r>
              <a:rPr lang="en-US" dirty="0" smtClean="0"/>
              <a:t>, Range = -9 to 0</a:t>
            </a:r>
            <a:r>
              <a:rPr lang="en-US" sz="2800" dirty="0" smtClean="0">
                <a:latin typeface="Arial" charset="0"/>
                <a:cs typeface="Arial" charset="0"/>
              </a:rPr>
              <a:t>°</a:t>
            </a: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Indicative of maxillary </a:t>
            </a:r>
            <a:r>
              <a:rPr lang="en-US" dirty="0" err="1" smtClean="0"/>
              <a:t>mandibular</a:t>
            </a:r>
            <a:r>
              <a:rPr lang="en-US" dirty="0" smtClean="0"/>
              <a:t> relationship in relation to facial plane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Positive angle in class 3 malocclusion</a:t>
            </a:r>
          </a:p>
        </p:txBody>
      </p:sp>
      <p:pic>
        <p:nvPicPr>
          <p:cNvPr id="880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95400"/>
            <a:ext cx="4086225" cy="47815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4191000" cy="54102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3200" b="1" dirty="0" err="1" smtClean="0"/>
              <a:t>Mandibular</a:t>
            </a:r>
            <a:r>
              <a:rPr lang="en-US" sz="3200" b="1" dirty="0" smtClean="0"/>
              <a:t> plane angle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Mean value = 21.9</a:t>
            </a:r>
            <a:r>
              <a:rPr lang="en-US" sz="2800" dirty="0" smtClean="0">
                <a:latin typeface="Arial" charset="0"/>
                <a:cs typeface="Arial" charset="0"/>
              </a:rPr>
              <a:t>°</a:t>
            </a:r>
            <a:r>
              <a:rPr lang="en-US" dirty="0" smtClean="0"/>
              <a:t>, Range = 17 to 28</a:t>
            </a:r>
            <a:r>
              <a:rPr lang="en-US" sz="2800" dirty="0" smtClean="0">
                <a:latin typeface="Arial" charset="0"/>
                <a:cs typeface="Arial" charset="0"/>
              </a:rPr>
              <a:t>°</a:t>
            </a: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Increased </a:t>
            </a:r>
            <a:r>
              <a:rPr lang="en-US" dirty="0" err="1" smtClean="0"/>
              <a:t>mandibular</a:t>
            </a:r>
            <a:r>
              <a:rPr lang="en-US" dirty="0" smtClean="0"/>
              <a:t> plane angle suggestive of vertical grower with </a:t>
            </a:r>
            <a:r>
              <a:rPr lang="en-US" dirty="0" err="1" smtClean="0"/>
              <a:t>hyperdivergent</a:t>
            </a:r>
            <a:r>
              <a:rPr lang="en-US" dirty="0" smtClean="0"/>
              <a:t> facial pattern</a:t>
            </a:r>
            <a:endParaRPr lang="en-US" dirty="0"/>
          </a:p>
        </p:txBody>
      </p:sp>
      <p:pic>
        <p:nvPicPr>
          <p:cNvPr id="4" name="Picture 6" descr="Cus102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762000"/>
            <a:ext cx="4495800" cy="5410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Line 24"/>
          <p:cNvSpPr>
            <a:spLocks noChangeShapeType="1"/>
          </p:cNvSpPr>
          <p:nvPr/>
        </p:nvSpPr>
        <p:spPr bwMode="auto">
          <a:xfrm>
            <a:off x="4572000" y="3733800"/>
            <a:ext cx="5715000" cy="1600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Line 23"/>
          <p:cNvSpPr>
            <a:spLocks noChangeShapeType="1"/>
          </p:cNvSpPr>
          <p:nvPr/>
        </p:nvSpPr>
        <p:spPr bwMode="auto">
          <a:xfrm flipV="1">
            <a:off x="4648200" y="2895600"/>
            <a:ext cx="44958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81800" y="2667000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FHplane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096000" y="41910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Go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543800" y="457200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4419600" cy="6019800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Ø"/>
            </a:pPr>
            <a:r>
              <a:rPr lang="en-US" sz="3500" b="1" dirty="0" smtClean="0"/>
              <a:t>Y- axis (growth axis)</a:t>
            </a: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Mean value = 59</a:t>
            </a:r>
            <a:r>
              <a:rPr lang="en-US" sz="2800" dirty="0" smtClean="0">
                <a:latin typeface="Arial" charset="0"/>
                <a:cs typeface="Arial" charset="0"/>
              </a:rPr>
              <a:t>°</a:t>
            </a:r>
            <a:r>
              <a:rPr lang="en-US" dirty="0" smtClean="0"/>
              <a:t> , range = 53 to 66</a:t>
            </a:r>
            <a:r>
              <a:rPr lang="en-US" sz="2800" dirty="0" smtClean="0">
                <a:latin typeface="Arial" charset="0"/>
                <a:cs typeface="Arial" charset="0"/>
              </a:rPr>
              <a:t>°</a:t>
            </a: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Angle is larger in class 2 facial patterns than in class 3 patterns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Indicates growth pattern of an individual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Angle greater than normal – vertical growth of mandible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Angle smaller than normal – horizontal growth of mandible</a:t>
            </a:r>
            <a:endParaRPr lang="en-US" dirty="0"/>
          </a:p>
        </p:txBody>
      </p:sp>
      <p:pic>
        <p:nvPicPr>
          <p:cNvPr id="4" name="Picture 6" descr="Cus102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884312" y="762000"/>
            <a:ext cx="4259687" cy="5334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6400800" y="2438400"/>
            <a:ext cx="2057400" cy="2819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5105400" y="2895600"/>
            <a:ext cx="35814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48400" y="2209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72400" y="441960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Gn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858000" y="2667000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FH plane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4114800" cy="5410200"/>
          </a:xfrm>
        </p:spPr>
        <p:txBody>
          <a:bodyPr>
            <a:norm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Dental parameters</a:t>
            </a:r>
          </a:p>
          <a:p>
            <a:pPr>
              <a:buFont typeface="Wingdings" pitchFamily="2" charset="2"/>
              <a:buChar char="Ø"/>
            </a:pPr>
            <a:r>
              <a:rPr lang="en-US" sz="3200" i="1" dirty="0" smtClean="0"/>
              <a:t> </a:t>
            </a:r>
            <a:r>
              <a:rPr lang="en-US" sz="2800" b="1" dirty="0" smtClean="0"/>
              <a:t>Cant of </a:t>
            </a:r>
            <a:r>
              <a:rPr lang="en-US" sz="2800" b="1" dirty="0" err="1" smtClean="0"/>
              <a:t>occlusal</a:t>
            </a:r>
            <a:r>
              <a:rPr lang="en-US" sz="2800" b="1" dirty="0" smtClean="0"/>
              <a:t> plane</a:t>
            </a:r>
          </a:p>
          <a:p>
            <a:pPr>
              <a:buNone/>
            </a:pPr>
            <a:r>
              <a:rPr lang="en-US" sz="2800" dirty="0" smtClean="0"/>
              <a:t>  </a:t>
            </a:r>
            <a:r>
              <a:rPr lang="en-US" sz="2800" dirty="0" err="1" smtClean="0"/>
              <a:t>occlusal</a:t>
            </a:r>
            <a:r>
              <a:rPr lang="en-US" sz="2800" dirty="0" smtClean="0"/>
              <a:t> plane to FH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 smtClean="0"/>
              <a:t> Mean value = 9.3</a:t>
            </a:r>
            <a:r>
              <a:rPr lang="en-US" sz="2800" dirty="0" smtClean="0">
                <a:latin typeface="Arial" charset="0"/>
                <a:cs typeface="Arial" charset="0"/>
              </a:rPr>
              <a:t>°</a:t>
            </a:r>
            <a:r>
              <a:rPr lang="en-US" sz="2800" dirty="0" smtClean="0"/>
              <a:t> , Range = 1.5 to 14</a:t>
            </a:r>
            <a:r>
              <a:rPr lang="en-US" sz="2800" dirty="0" smtClean="0">
                <a:latin typeface="Arial" charset="0"/>
                <a:cs typeface="Arial" charset="0"/>
              </a:rPr>
              <a:t>°</a:t>
            </a:r>
            <a:endParaRPr lang="en-US" sz="2800" dirty="0" smtClean="0"/>
          </a:p>
          <a:p>
            <a:pPr>
              <a:buFont typeface="Wingdings" pitchFamily="2" charset="2"/>
              <a:buChar char="ü"/>
            </a:pPr>
            <a:r>
              <a:rPr lang="en-US" sz="2800" dirty="0" smtClean="0"/>
              <a:t> Gives a measure of slope of </a:t>
            </a:r>
            <a:r>
              <a:rPr lang="en-US" sz="2800" dirty="0" err="1" smtClean="0"/>
              <a:t>occlusal</a:t>
            </a:r>
            <a:r>
              <a:rPr lang="en-US" sz="2800" dirty="0" smtClean="0"/>
              <a:t> plane relative to FH plane</a:t>
            </a:r>
          </a:p>
          <a:p>
            <a:pPr>
              <a:buFont typeface="Wingdings" pitchFamily="2" charset="2"/>
              <a:buChar char="Ø"/>
            </a:pPr>
            <a:endParaRPr lang="en-US" sz="2800" dirty="0"/>
          </a:p>
        </p:txBody>
      </p:sp>
      <p:pic>
        <p:nvPicPr>
          <p:cNvPr id="4" name="Picture 6" descr="Cus102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343400" y="1219200"/>
            <a:ext cx="4533363" cy="5257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343400" y="4114800"/>
            <a:ext cx="45720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Line 23"/>
          <p:cNvSpPr>
            <a:spLocks noChangeShapeType="1"/>
          </p:cNvSpPr>
          <p:nvPr/>
        </p:nvSpPr>
        <p:spPr bwMode="auto">
          <a:xfrm flipV="1">
            <a:off x="4343400" y="3276600"/>
            <a:ext cx="48006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53200" y="3048000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FH plane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4343400" cy="54864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800" b="1" dirty="0" smtClean="0"/>
              <a:t>Inter- incisal ang</a:t>
            </a:r>
            <a:r>
              <a:rPr lang="en-US" b="1" dirty="0" smtClean="0"/>
              <a:t>le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Average reading = 135.4</a:t>
            </a:r>
            <a:r>
              <a:rPr lang="en-US" sz="2800" dirty="0" smtClean="0">
                <a:latin typeface="Arial" charset="0"/>
                <a:cs typeface="Arial" charset="0"/>
              </a:rPr>
              <a:t>°</a:t>
            </a:r>
            <a:r>
              <a:rPr lang="en-US" dirty="0" smtClean="0"/>
              <a:t> , </a:t>
            </a:r>
            <a:endParaRPr lang="en-US" sz="2800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Char char="ü"/>
            </a:pP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Angle decreased in class 1 </a:t>
            </a:r>
            <a:r>
              <a:rPr lang="en-US" dirty="0" err="1" smtClean="0"/>
              <a:t>bimaxillary</a:t>
            </a:r>
            <a:r>
              <a:rPr lang="en-US" dirty="0" smtClean="0"/>
              <a:t> protrusion &amp; class 2 div 1 </a:t>
            </a:r>
            <a:r>
              <a:rPr lang="en-US" dirty="0" err="1" smtClean="0"/>
              <a:t>malocculsion</a:t>
            </a:r>
            <a:endParaRPr lang="en-US" dirty="0" smtClean="0"/>
          </a:p>
          <a:p>
            <a:pPr>
              <a:buFont typeface="Wingdings" pitchFamily="2" charset="2"/>
              <a:buChar char="ü"/>
            </a:pP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Increased in class II div II case</a:t>
            </a:r>
            <a:endParaRPr lang="en-US" dirty="0"/>
          </a:p>
        </p:txBody>
      </p:sp>
      <p:pic>
        <p:nvPicPr>
          <p:cNvPr id="4" name="Picture 6" descr="Cus102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1143000"/>
            <a:ext cx="4191000" cy="5029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6858000" y="2971800"/>
            <a:ext cx="1447800" cy="1676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 flipH="1">
            <a:off x="7010400" y="3429000"/>
            <a:ext cx="1066800" cy="1752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4900" dirty="0" smtClean="0"/>
              <a:t>Principle of Cephalometric analysis</a:t>
            </a:r>
            <a:endParaRPr lang="en-US" sz="4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68880"/>
            <a:ext cx="8229600" cy="438912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To compare the patient with a normal reference group, so that differences between the patient’s actual </a:t>
            </a:r>
            <a:r>
              <a:rPr lang="en-US" sz="2800" dirty="0" err="1" smtClean="0"/>
              <a:t>dentofacial</a:t>
            </a:r>
            <a:r>
              <a:rPr lang="en-US" sz="2800" dirty="0" smtClean="0"/>
              <a:t> relationships and those expected for his/her racial or ethnic groups are revealed</a:t>
            </a:r>
          </a:p>
          <a:p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                                                     </a:t>
            </a:r>
            <a:r>
              <a:rPr lang="en-US" sz="3200" i="1" dirty="0" smtClean="0">
                <a:solidFill>
                  <a:srgbClr val="FF0000"/>
                </a:solidFill>
              </a:rPr>
              <a:t>-- Jacobson</a:t>
            </a:r>
            <a:endParaRPr lang="en-US" sz="32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4572000" cy="5638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b="1" dirty="0" smtClean="0"/>
              <a:t>Incisor </a:t>
            </a:r>
            <a:r>
              <a:rPr lang="en-US" sz="2800" b="1" dirty="0" err="1" smtClean="0"/>
              <a:t>occlusal</a:t>
            </a:r>
            <a:r>
              <a:rPr lang="en-US" sz="2800" b="1" dirty="0" smtClean="0"/>
              <a:t> plane angle</a:t>
            </a:r>
          </a:p>
          <a:p>
            <a:pPr>
              <a:buNone/>
            </a:pPr>
            <a:endParaRPr lang="en-US" sz="2400" dirty="0" smtClean="0"/>
          </a:p>
          <a:p>
            <a:pPr>
              <a:buFont typeface="Wingdings" pitchFamily="2" charset="2"/>
              <a:buChar char="ü"/>
            </a:pPr>
            <a:endParaRPr lang="en-US" sz="2400" dirty="0" smtClean="0"/>
          </a:p>
          <a:p>
            <a:pPr>
              <a:buFont typeface="Wingdings" pitchFamily="2" charset="2"/>
              <a:buChar char="ü"/>
            </a:pPr>
            <a:r>
              <a:rPr lang="en-US" sz="2400" dirty="0" smtClean="0"/>
              <a:t> Average value = 14.5</a:t>
            </a:r>
            <a:r>
              <a:rPr lang="en-US" sz="2400" dirty="0" smtClean="0">
                <a:latin typeface="Arial" charset="0"/>
                <a:cs typeface="Arial" charset="0"/>
              </a:rPr>
              <a:t>°</a:t>
            </a:r>
            <a:r>
              <a:rPr lang="en-US" sz="2400" dirty="0" smtClean="0"/>
              <a:t>, range = 3.5 to 20</a:t>
            </a:r>
            <a:r>
              <a:rPr lang="en-US" sz="2400" dirty="0" smtClean="0">
                <a:latin typeface="Arial" charset="0"/>
                <a:cs typeface="Arial" charset="0"/>
              </a:rPr>
              <a:t>°</a:t>
            </a:r>
          </a:p>
          <a:p>
            <a:pPr>
              <a:buFont typeface="Wingdings" pitchFamily="2" charset="2"/>
              <a:buChar char="ü"/>
            </a:pPr>
            <a:endParaRPr lang="en-US" sz="2400" dirty="0" smtClean="0"/>
          </a:p>
          <a:p>
            <a:pPr>
              <a:buFont typeface="Wingdings" pitchFamily="2" charset="2"/>
              <a:buChar char="ü"/>
            </a:pPr>
            <a:r>
              <a:rPr lang="en-US" sz="2400" dirty="0" smtClean="0"/>
              <a:t> Increase in the angle is suggestive of increased lower incisor proclination</a:t>
            </a:r>
            <a:endParaRPr lang="en-US" sz="2400" dirty="0"/>
          </a:p>
        </p:txBody>
      </p:sp>
      <p:pic>
        <p:nvPicPr>
          <p:cNvPr id="4" name="Picture 6" descr="Cus102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990600"/>
            <a:ext cx="4258614" cy="5410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Line 13"/>
          <p:cNvSpPr>
            <a:spLocks noChangeShapeType="1"/>
          </p:cNvSpPr>
          <p:nvPr/>
        </p:nvSpPr>
        <p:spPr bwMode="auto">
          <a:xfrm flipH="1">
            <a:off x="6781800" y="3505200"/>
            <a:ext cx="1371600" cy="2209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4572000" y="3962400"/>
            <a:ext cx="42672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4419600" cy="54102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b="1" dirty="0" smtClean="0"/>
              <a:t>Incisor </a:t>
            </a:r>
            <a:r>
              <a:rPr lang="en-US" sz="2800" b="1" dirty="0" err="1" smtClean="0"/>
              <a:t>mandibular</a:t>
            </a:r>
            <a:r>
              <a:rPr lang="en-US" sz="2800" b="1" dirty="0" smtClean="0"/>
              <a:t> plane angle</a:t>
            </a:r>
          </a:p>
          <a:p>
            <a:pPr>
              <a:buNone/>
            </a:pPr>
            <a:endParaRPr lang="en-US" sz="2800" dirty="0" smtClean="0"/>
          </a:p>
          <a:p>
            <a:pPr>
              <a:buFont typeface="Wingdings" pitchFamily="2" charset="2"/>
              <a:buChar char="ü"/>
            </a:pPr>
            <a:r>
              <a:rPr lang="en-US" sz="2800" dirty="0" smtClean="0"/>
              <a:t> </a:t>
            </a:r>
            <a:r>
              <a:rPr lang="en-US" sz="2400" dirty="0" smtClean="0"/>
              <a:t>Mean angulation is 1.4, range = -8.5 to 7</a:t>
            </a:r>
            <a:r>
              <a:rPr lang="en-US" sz="2400" dirty="0" smtClean="0">
                <a:latin typeface="Arial" charset="0"/>
                <a:cs typeface="Arial" charset="0"/>
              </a:rPr>
              <a:t>°</a:t>
            </a:r>
          </a:p>
          <a:p>
            <a:pPr>
              <a:buFont typeface="Wingdings" pitchFamily="2" charset="2"/>
              <a:buChar char="ü"/>
            </a:pPr>
            <a:endParaRPr lang="en-US" sz="2400" dirty="0" smtClean="0"/>
          </a:p>
          <a:p>
            <a:pPr>
              <a:buFont typeface="Wingdings" pitchFamily="2" charset="2"/>
              <a:buChar char="ü"/>
            </a:pPr>
            <a:r>
              <a:rPr lang="en-US" sz="2400" dirty="0" smtClean="0"/>
              <a:t> Increase in angle is indicative of lower incisor proclination</a:t>
            </a:r>
            <a:endParaRPr lang="en-US" sz="2400" dirty="0"/>
          </a:p>
        </p:txBody>
      </p:sp>
      <p:pic>
        <p:nvPicPr>
          <p:cNvPr id="4" name="Picture 6" descr="Cus102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724400" y="1136736"/>
            <a:ext cx="4419600" cy="49029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Line 13"/>
          <p:cNvSpPr>
            <a:spLocks noChangeShapeType="1"/>
          </p:cNvSpPr>
          <p:nvPr/>
        </p:nvSpPr>
        <p:spPr bwMode="auto">
          <a:xfrm flipH="1">
            <a:off x="6934200" y="3429000"/>
            <a:ext cx="1447800" cy="2209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Line 24"/>
          <p:cNvSpPr>
            <a:spLocks noChangeShapeType="1"/>
          </p:cNvSpPr>
          <p:nvPr/>
        </p:nvSpPr>
        <p:spPr bwMode="auto">
          <a:xfrm>
            <a:off x="4572000" y="3810000"/>
            <a:ext cx="4572000" cy="1219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4495800" cy="54102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smtClean="0"/>
              <a:t> Upper incisor to A-</a:t>
            </a:r>
            <a:r>
              <a:rPr lang="en-US" b="1" dirty="0" err="1" smtClean="0"/>
              <a:t>Pog</a:t>
            </a:r>
            <a:r>
              <a:rPr lang="en-US" b="1" dirty="0" smtClean="0"/>
              <a:t> line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 Average distance is 2.7mm (range -1 to 5 mm)</a:t>
            </a:r>
          </a:p>
          <a:p>
            <a:pPr>
              <a:buFont typeface="Wingdings" pitchFamily="2" charset="2"/>
              <a:buChar char="v"/>
            </a:pPr>
            <a:endParaRPr lang="en-US" dirty="0" smtClean="0"/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 Measurement is more in patients with upper incisor proclination</a:t>
            </a:r>
            <a:endParaRPr lang="en-US" dirty="0"/>
          </a:p>
        </p:txBody>
      </p:sp>
      <p:pic>
        <p:nvPicPr>
          <p:cNvPr id="4" name="Picture 6" descr="Cus102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1066800"/>
            <a:ext cx="4327301" cy="5257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Line 18"/>
          <p:cNvSpPr>
            <a:spLocks noChangeShapeType="1"/>
          </p:cNvSpPr>
          <p:nvPr/>
        </p:nvSpPr>
        <p:spPr bwMode="auto">
          <a:xfrm flipH="1">
            <a:off x="7620000" y="3581400"/>
            <a:ext cx="152400" cy="1828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7696200" y="4114800"/>
            <a:ext cx="152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Limitations of Downs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389120"/>
          </a:xfrm>
        </p:spPr>
        <p:txBody>
          <a:bodyPr/>
          <a:lstStyle/>
          <a:p>
            <a:r>
              <a:rPr lang="en-US" dirty="0" smtClean="0"/>
              <a:t>Too many landmarks </a:t>
            </a:r>
          </a:p>
          <a:p>
            <a:r>
              <a:rPr lang="en-US" dirty="0" smtClean="0"/>
              <a:t>Too many measurements</a:t>
            </a:r>
          </a:p>
          <a:p>
            <a:r>
              <a:rPr lang="en-US" dirty="0" smtClean="0"/>
              <a:t>Time consuming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0" y="59436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-- Jacobson</a:t>
            </a:r>
            <a:endParaRPr lang="en-US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/>
          <a:lstStyle/>
          <a:p>
            <a:r>
              <a:rPr lang="en-US" sz="3200" b="1" dirty="0" smtClean="0"/>
              <a:t>STEINER ANALYSIS</a:t>
            </a:r>
          </a:p>
          <a:p>
            <a:endParaRPr lang="en-US" b="1" dirty="0" smtClean="0"/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 </a:t>
            </a:r>
            <a:r>
              <a:rPr lang="en-US" dirty="0" smtClean="0"/>
              <a:t>Developed by </a:t>
            </a:r>
            <a:r>
              <a:rPr lang="en-US" i="1" dirty="0" smtClean="0">
                <a:solidFill>
                  <a:srgbClr val="FF0000"/>
                </a:solidFill>
              </a:rPr>
              <a:t>Steiner CC in 1930 </a:t>
            </a:r>
            <a:r>
              <a:rPr lang="en-US" dirty="0" smtClean="0"/>
              <a:t>with an idea of providing maximal information with the least no. of measurements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Divided the analysis into 3 parts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Skeletal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Dental 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Soft tissue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4495800" cy="6019800"/>
          </a:xfrm>
        </p:spPr>
        <p:txBody>
          <a:bodyPr>
            <a:normAutofit/>
          </a:bodyPr>
          <a:lstStyle/>
          <a:p>
            <a:r>
              <a:rPr lang="en-US" sz="3200" b="1" i="1" dirty="0" smtClean="0"/>
              <a:t>Skeletal analysis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/>
              <a:t> S.N.A angle</a:t>
            </a:r>
          </a:p>
          <a:p>
            <a:pPr>
              <a:buFont typeface="Wingdings" pitchFamily="2" charset="2"/>
              <a:buChar char="ü"/>
            </a:pPr>
            <a:r>
              <a:rPr lang="en-US" b="1" dirty="0" smtClean="0"/>
              <a:t> </a:t>
            </a:r>
            <a:r>
              <a:rPr lang="en-US" dirty="0" smtClean="0"/>
              <a:t>Indicates the relative </a:t>
            </a:r>
            <a:r>
              <a:rPr lang="en-US" dirty="0" err="1" smtClean="0"/>
              <a:t>antero</a:t>
            </a:r>
            <a:r>
              <a:rPr lang="en-US" dirty="0" smtClean="0"/>
              <a:t>-posterior positioning of maxilla in relation to cranial base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&gt;82</a:t>
            </a:r>
            <a:r>
              <a:rPr lang="en-US" dirty="0" smtClean="0">
                <a:latin typeface="Arial" charset="0"/>
                <a:cs typeface="Arial" charset="0"/>
              </a:rPr>
              <a:t>°</a:t>
            </a:r>
            <a:r>
              <a:rPr lang="en-US" dirty="0" smtClean="0"/>
              <a:t> --  </a:t>
            </a:r>
            <a:r>
              <a:rPr lang="en-US" dirty="0" err="1" smtClean="0"/>
              <a:t>prognathic</a:t>
            </a:r>
            <a:r>
              <a:rPr lang="en-US" dirty="0" smtClean="0"/>
              <a:t> maxilla (Class 2)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&lt; 82</a:t>
            </a:r>
            <a:r>
              <a:rPr lang="en-US" dirty="0" smtClean="0">
                <a:latin typeface="Arial" charset="0"/>
                <a:cs typeface="Arial" charset="0"/>
              </a:rPr>
              <a:t>°</a:t>
            </a:r>
            <a:r>
              <a:rPr lang="en-US" dirty="0" smtClean="0"/>
              <a:t>– </a:t>
            </a:r>
            <a:r>
              <a:rPr lang="en-US" dirty="0" err="1" smtClean="0"/>
              <a:t>retrognathic</a:t>
            </a:r>
            <a:r>
              <a:rPr lang="en-US" dirty="0" smtClean="0"/>
              <a:t> maxilla (class 3)</a:t>
            </a:r>
            <a:endParaRPr lang="en-US" dirty="0"/>
          </a:p>
        </p:txBody>
      </p:sp>
      <p:pic>
        <p:nvPicPr>
          <p:cNvPr id="4" name="Picture 5" descr="cep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762000"/>
            <a:ext cx="4140200" cy="58515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5" name="Line 6"/>
          <p:cNvSpPr>
            <a:spLocks noChangeShapeType="1"/>
          </p:cNvSpPr>
          <p:nvPr/>
        </p:nvSpPr>
        <p:spPr bwMode="auto">
          <a:xfrm flipV="1">
            <a:off x="6172200" y="2590800"/>
            <a:ext cx="14478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7543800" y="2590800"/>
            <a:ext cx="76200" cy="1447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43600" y="24384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67600" y="2286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00" y="35052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24600" y="58674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Mean value -- 82</a:t>
            </a:r>
            <a:r>
              <a:rPr lang="en-US" sz="2000" dirty="0" smtClean="0">
                <a:latin typeface="Arial" charset="0"/>
                <a:cs typeface="Arial" charset="0"/>
              </a:rPr>
              <a:t>°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4572000" cy="57912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 </a:t>
            </a:r>
            <a:r>
              <a:rPr lang="en-US" b="1" dirty="0" smtClean="0"/>
              <a:t>S.N.B angle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Indicates </a:t>
            </a:r>
            <a:r>
              <a:rPr lang="en-US" dirty="0" err="1" smtClean="0"/>
              <a:t>antero</a:t>
            </a:r>
            <a:r>
              <a:rPr lang="en-US" dirty="0" smtClean="0"/>
              <a:t>-posterior positioning of the mandible in relation to cranial base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&gt; 80</a:t>
            </a:r>
            <a:r>
              <a:rPr lang="en-US" dirty="0" smtClean="0">
                <a:latin typeface="Arial" charset="0"/>
                <a:cs typeface="Arial" charset="0"/>
              </a:rPr>
              <a:t>°</a:t>
            </a:r>
            <a:r>
              <a:rPr lang="en-US" dirty="0" smtClean="0"/>
              <a:t>-- </a:t>
            </a:r>
            <a:r>
              <a:rPr lang="en-US" dirty="0" err="1" smtClean="0"/>
              <a:t>prognathic</a:t>
            </a:r>
            <a:r>
              <a:rPr lang="en-US" dirty="0" smtClean="0"/>
              <a:t> mandible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&lt; 80</a:t>
            </a:r>
            <a:r>
              <a:rPr lang="en-US" dirty="0" smtClean="0">
                <a:latin typeface="Arial" charset="0"/>
                <a:cs typeface="Arial" charset="0"/>
              </a:rPr>
              <a:t>°</a:t>
            </a:r>
            <a:r>
              <a:rPr lang="en-US" dirty="0" smtClean="0"/>
              <a:t>-- </a:t>
            </a:r>
            <a:r>
              <a:rPr lang="en-US" dirty="0" err="1" smtClean="0"/>
              <a:t>retrusive</a:t>
            </a:r>
            <a:r>
              <a:rPr lang="en-US" dirty="0" smtClean="0"/>
              <a:t> mandible</a:t>
            </a:r>
            <a:endParaRPr lang="en-US" dirty="0"/>
          </a:p>
        </p:txBody>
      </p:sp>
      <p:pic>
        <p:nvPicPr>
          <p:cNvPr id="4" name="Picture 5" descr="cep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495800" y="762000"/>
            <a:ext cx="4495800" cy="58515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Line 6"/>
          <p:cNvSpPr>
            <a:spLocks noChangeShapeType="1"/>
          </p:cNvSpPr>
          <p:nvPr/>
        </p:nvSpPr>
        <p:spPr bwMode="auto">
          <a:xfrm flipV="1">
            <a:off x="5867400" y="2590800"/>
            <a:ext cx="19050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7696200" y="2590800"/>
            <a:ext cx="76200" cy="1981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96000" y="2438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96200" y="22860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96200" y="44196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00800" y="58674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Mean  value-- 80</a:t>
            </a:r>
            <a:r>
              <a:rPr lang="en-US" sz="2000" dirty="0" smtClean="0">
                <a:latin typeface="Arial" charset="0"/>
                <a:cs typeface="Arial" charset="0"/>
              </a:rPr>
              <a:t>°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4495800" cy="5715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smtClean="0"/>
              <a:t> A.N.B angle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Denotes relative position of maxilla &amp; mandible to each other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&gt; 2</a:t>
            </a:r>
            <a:r>
              <a:rPr lang="en-US" sz="2800" dirty="0" smtClean="0">
                <a:latin typeface="Arial" charset="0"/>
                <a:cs typeface="Arial" charset="0"/>
              </a:rPr>
              <a:t>°</a:t>
            </a:r>
            <a:r>
              <a:rPr lang="en-US" dirty="0" smtClean="0"/>
              <a:t> –- class 2 skeletal tendency</a:t>
            </a:r>
          </a:p>
          <a:p>
            <a:pPr>
              <a:buFont typeface="Wingdings" pitchFamily="2" charset="2"/>
              <a:buChar char="ü"/>
            </a:pP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&lt; 2</a:t>
            </a:r>
            <a:r>
              <a:rPr lang="en-US" sz="2800" dirty="0" smtClean="0">
                <a:latin typeface="Arial" charset="0"/>
                <a:cs typeface="Arial" charset="0"/>
              </a:rPr>
              <a:t>°</a:t>
            </a:r>
            <a:r>
              <a:rPr lang="en-US" dirty="0" smtClean="0"/>
              <a:t>–- skeletal class 3 tendency</a:t>
            </a:r>
            <a:endParaRPr lang="en-US" dirty="0"/>
          </a:p>
        </p:txBody>
      </p:sp>
      <p:pic>
        <p:nvPicPr>
          <p:cNvPr id="4" name="Picture 5" descr="cep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960357"/>
            <a:ext cx="4343400" cy="565316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Line 7"/>
          <p:cNvSpPr>
            <a:spLocks noChangeShapeType="1"/>
          </p:cNvSpPr>
          <p:nvPr/>
        </p:nvSpPr>
        <p:spPr bwMode="auto">
          <a:xfrm flipH="1" flipV="1">
            <a:off x="7696200" y="2743200"/>
            <a:ext cx="152400" cy="1066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7696200" y="2819400"/>
            <a:ext cx="76200" cy="1905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48600" y="36576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96200" y="25146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96200" y="45720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00800" y="579120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</a:t>
            </a:r>
            <a:r>
              <a:rPr lang="en-US" sz="2000" dirty="0" smtClean="0"/>
              <a:t>Mean value = 2</a:t>
            </a:r>
            <a:r>
              <a:rPr lang="en-US" sz="2000" dirty="0" smtClean="0">
                <a:latin typeface="Arial" charset="0"/>
                <a:cs typeface="Arial" charset="0"/>
              </a:rPr>
              <a:t>°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4495800" cy="54864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b="1" dirty="0" err="1" smtClean="0"/>
              <a:t>Mandibular</a:t>
            </a:r>
            <a:r>
              <a:rPr lang="en-US" b="1" dirty="0" smtClean="0"/>
              <a:t> plane angle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Gives an indication of growth pattern of an individual</a:t>
            </a:r>
          </a:p>
          <a:p>
            <a:pPr>
              <a:buFont typeface="Wingdings" pitchFamily="2" charset="2"/>
              <a:buChar char="ü"/>
            </a:pP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&lt; </a:t>
            </a:r>
            <a:r>
              <a:rPr lang="en-US" sz="2800" dirty="0" smtClean="0"/>
              <a:t>32</a:t>
            </a:r>
            <a:r>
              <a:rPr lang="en-US" sz="2800" dirty="0" smtClean="0">
                <a:latin typeface="Arial" charset="0"/>
                <a:cs typeface="Arial" charset="0"/>
              </a:rPr>
              <a:t>°</a:t>
            </a:r>
            <a:r>
              <a:rPr lang="en-US" dirty="0" smtClean="0"/>
              <a:t> --  horizontal growing face</a:t>
            </a:r>
          </a:p>
          <a:p>
            <a:pPr>
              <a:buFont typeface="Wingdings" pitchFamily="2" charset="2"/>
              <a:buChar char="ü"/>
            </a:pP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&gt; </a:t>
            </a:r>
            <a:r>
              <a:rPr lang="en-US" sz="2800" dirty="0" smtClean="0"/>
              <a:t>32</a:t>
            </a:r>
            <a:r>
              <a:rPr lang="en-US" sz="2800" dirty="0" smtClean="0">
                <a:latin typeface="Arial" charset="0"/>
                <a:cs typeface="Arial" charset="0"/>
              </a:rPr>
              <a:t>°</a:t>
            </a:r>
            <a:r>
              <a:rPr lang="en-US" dirty="0" smtClean="0"/>
              <a:t>– vertical growing individual</a:t>
            </a:r>
            <a:endParaRPr lang="en-US" dirty="0"/>
          </a:p>
        </p:txBody>
      </p:sp>
      <p:pic>
        <p:nvPicPr>
          <p:cNvPr id="4" name="Picture 5" descr="cep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800600" y="990600"/>
            <a:ext cx="4343400" cy="565316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Line 6"/>
          <p:cNvSpPr>
            <a:spLocks noChangeShapeType="1"/>
          </p:cNvSpPr>
          <p:nvPr/>
        </p:nvSpPr>
        <p:spPr bwMode="auto">
          <a:xfrm flipV="1">
            <a:off x="4800600" y="2743200"/>
            <a:ext cx="35814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Line 24"/>
          <p:cNvSpPr>
            <a:spLocks noChangeShapeType="1"/>
          </p:cNvSpPr>
          <p:nvPr/>
        </p:nvSpPr>
        <p:spPr bwMode="auto">
          <a:xfrm>
            <a:off x="4800600" y="4191000"/>
            <a:ext cx="3733800" cy="990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248400" y="2590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848600" y="24384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324600" y="6019800"/>
            <a:ext cx="2055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Mean value = 32</a:t>
            </a:r>
            <a:r>
              <a:rPr lang="en-US" sz="2000" dirty="0" smtClean="0">
                <a:latin typeface="Arial" charset="0"/>
                <a:cs typeface="Arial" charset="0"/>
              </a:rPr>
              <a:t>°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4343400" cy="58674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b="1" dirty="0" err="1" smtClean="0"/>
              <a:t>Occlusal</a:t>
            </a:r>
            <a:r>
              <a:rPr lang="en-US" b="1" dirty="0" smtClean="0"/>
              <a:t> plane angle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 Mean value = 14.5</a:t>
            </a:r>
            <a:r>
              <a:rPr lang="en-US" sz="2800" dirty="0" smtClean="0">
                <a:latin typeface="Arial" charset="0"/>
                <a:cs typeface="Arial" charset="0"/>
              </a:rPr>
              <a:t>°</a:t>
            </a:r>
            <a:endParaRPr lang="en-US" dirty="0" smtClean="0"/>
          </a:p>
          <a:p>
            <a:pPr>
              <a:buFont typeface="Wingdings" pitchFamily="2" charset="2"/>
              <a:buChar char="v"/>
            </a:pPr>
            <a:endParaRPr lang="en-US" dirty="0" smtClean="0"/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 Indicates relation of </a:t>
            </a:r>
            <a:r>
              <a:rPr lang="en-US" dirty="0" err="1" smtClean="0"/>
              <a:t>occlusal</a:t>
            </a:r>
            <a:r>
              <a:rPr lang="en-US" dirty="0" smtClean="0"/>
              <a:t> plane to the cranium &amp; face</a:t>
            </a:r>
          </a:p>
          <a:p>
            <a:pPr>
              <a:buFont typeface="Wingdings" pitchFamily="2" charset="2"/>
              <a:buChar char="v"/>
            </a:pPr>
            <a:endParaRPr lang="en-US" dirty="0" smtClean="0"/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 Indicates growth pattern of an individual</a:t>
            </a:r>
            <a:endParaRPr lang="en-US" dirty="0"/>
          </a:p>
        </p:txBody>
      </p:sp>
      <p:pic>
        <p:nvPicPr>
          <p:cNvPr id="4" name="Picture 5" descr="cep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495800" y="914400"/>
            <a:ext cx="4343400" cy="565316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Line 6"/>
          <p:cNvSpPr>
            <a:spLocks noChangeShapeType="1"/>
          </p:cNvSpPr>
          <p:nvPr/>
        </p:nvSpPr>
        <p:spPr bwMode="auto">
          <a:xfrm flipV="1">
            <a:off x="4495800" y="2667000"/>
            <a:ext cx="38862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4572000" y="4038600"/>
            <a:ext cx="37338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19800" y="2514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43800" y="23622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 Goals of </a:t>
            </a:r>
            <a:r>
              <a:rPr lang="en-US" dirty="0" err="1" smtClean="0"/>
              <a:t>Cephalometrics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53340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dirty="0" smtClean="0"/>
              <a:t>   To  evaluate the relationships, both horizontally and vertically, of the five major functional components of the face:</a:t>
            </a:r>
          </a:p>
          <a:p>
            <a:r>
              <a:rPr lang="en-US" dirty="0" smtClean="0"/>
              <a:t>The cranium and the cranial base</a:t>
            </a:r>
          </a:p>
          <a:p>
            <a:r>
              <a:rPr lang="en-US" dirty="0" smtClean="0"/>
              <a:t>The skeletal maxilla</a:t>
            </a:r>
          </a:p>
          <a:p>
            <a:r>
              <a:rPr lang="en-US" dirty="0" smtClean="0"/>
              <a:t>The skeletal mandible </a:t>
            </a:r>
          </a:p>
          <a:p>
            <a:r>
              <a:rPr lang="en-US" dirty="0" smtClean="0"/>
              <a:t>The maxillary dentition and the alveolar process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mandibular</a:t>
            </a:r>
            <a:r>
              <a:rPr lang="en-US" dirty="0" smtClean="0"/>
              <a:t> dentition and the alveolar process</a:t>
            </a:r>
          </a:p>
          <a:p>
            <a:endParaRPr lang="en-US" dirty="0" smtClean="0"/>
          </a:p>
          <a:p>
            <a:pPr>
              <a:buNone/>
            </a:pPr>
            <a:r>
              <a:rPr lang="en-US" sz="2800" dirty="0" smtClean="0"/>
              <a:t>                                                               </a:t>
            </a:r>
            <a:r>
              <a:rPr lang="en-US" sz="3200" i="1" dirty="0" smtClean="0">
                <a:solidFill>
                  <a:srgbClr val="FF0000"/>
                </a:solidFill>
              </a:rPr>
              <a:t>-- Jacobson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4419600" cy="5715000"/>
          </a:xfrm>
        </p:spPr>
        <p:txBody>
          <a:bodyPr>
            <a:normAutofit/>
          </a:bodyPr>
          <a:lstStyle/>
          <a:p>
            <a:r>
              <a:rPr lang="en-US" sz="3200" b="1" i="1" dirty="0" smtClean="0"/>
              <a:t>Dental analysis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Upper incisor to N-A(angle)</a:t>
            </a:r>
          </a:p>
          <a:p>
            <a:pPr>
              <a:buNone/>
            </a:pPr>
            <a:endParaRPr lang="en-US" sz="2800" dirty="0" smtClean="0"/>
          </a:p>
          <a:p>
            <a:pPr>
              <a:buFont typeface="Wingdings" pitchFamily="2" charset="2"/>
              <a:buChar char="ü"/>
            </a:pPr>
            <a:r>
              <a:rPr lang="en-US" sz="2800" dirty="0" smtClean="0"/>
              <a:t> Normal angle = 22</a:t>
            </a:r>
            <a:r>
              <a:rPr lang="en-US" sz="2800" dirty="0" smtClean="0">
                <a:latin typeface="Arial" charset="0"/>
                <a:cs typeface="Arial" charset="0"/>
              </a:rPr>
              <a:t>°</a:t>
            </a:r>
            <a:endParaRPr lang="en-US" sz="2800" dirty="0" smtClean="0"/>
          </a:p>
          <a:p>
            <a:pPr>
              <a:buFont typeface="Wingdings" pitchFamily="2" charset="2"/>
              <a:buChar char="ü"/>
            </a:pPr>
            <a:r>
              <a:rPr lang="en-US" sz="2800" dirty="0" smtClean="0"/>
              <a:t> Angle indicates relative inclination of upper incisors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 smtClean="0"/>
              <a:t> Increased angle seen in class 2 div 1 malocclusion</a:t>
            </a:r>
            <a:endParaRPr lang="en-US" sz="2800" dirty="0"/>
          </a:p>
        </p:txBody>
      </p:sp>
      <p:pic>
        <p:nvPicPr>
          <p:cNvPr id="4" name="Picture 5" descr="cep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838200"/>
            <a:ext cx="4343400" cy="565316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7010400" y="2895600"/>
            <a:ext cx="1295400" cy="1752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H="1" flipV="1">
            <a:off x="7696200" y="2514600"/>
            <a:ext cx="228600" cy="2590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543800" y="22860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72400" y="35052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4191000" cy="5715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smtClean="0"/>
              <a:t>Upper incisor to N-A ( linear)</a:t>
            </a:r>
          </a:p>
          <a:p>
            <a:pPr>
              <a:buFont typeface="Wingdings" pitchFamily="2" charset="2"/>
              <a:buChar char="Ø"/>
            </a:pPr>
            <a:endParaRPr lang="en-US" b="1" dirty="0" smtClean="0"/>
          </a:p>
          <a:p>
            <a:pPr>
              <a:buFont typeface="Wingdings" pitchFamily="2" charset="2"/>
              <a:buChar char="ü"/>
            </a:pPr>
            <a:r>
              <a:rPr lang="en-US" b="1" dirty="0" smtClean="0"/>
              <a:t> </a:t>
            </a:r>
            <a:r>
              <a:rPr lang="en-US" dirty="0" smtClean="0"/>
              <a:t>Helps in </a:t>
            </a:r>
            <a:r>
              <a:rPr lang="en-US" dirty="0" err="1" smtClean="0"/>
              <a:t>asssessing</a:t>
            </a:r>
            <a:r>
              <a:rPr lang="en-US" dirty="0" smtClean="0"/>
              <a:t> the upper  incisor inclination</a:t>
            </a:r>
          </a:p>
          <a:p>
            <a:pPr>
              <a:buFont typeface="Wingdings" pitchFamily="2" charset="2"/>
              <a:buChar char="ü"/>
            </a:pP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Normal value is 4 mm</a:t>
            </a:r>
          </a:p>
          <a:p>
            <a:pPr>
              <a:buFont typeface="Wingdings" pitchFamily="2" charset="2"/>
              <a:buChar char="ü"/>
            </a:pP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Increase in measurement – </a:t>
            </a:r>
            <a:r>
              <a:rPr lang="en-US" dirty="0" err="1" smtClean="0"/>
              <a:t>proclined</a:t>
            </a:r>
            <a:r>
              <a:rPr lang="en-US" dirty="0" smtClean="0"/>
              <a:t> upper incisors</a:t>
            </a:r>
          </a:p>
          <a:p>
            <a:pPr>
              <a:buFont typeface="Wingdings" pitchFamily="2" charset="2"/>
              <a:buChar char="ü"/>
            </a:pPr>
            <a:endParaRPr lang="en-US" b="1" dirty="0" smtClean="0"/>
          </a:p>
        </p:txBody>
      </p:sp>
      <p:pic>
        <p:nvPicPr>
          <p:cNvPr id="4" name="Picture 5" descr="cep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838200"/>
            <a:ext cx="4343400" cy="565316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Line 7"/>
          <p:cNvSpPr>
            <a:spLocks noChangeShapeType="1"/>
          </p:cNvSpPr>
          <p:nvPr/>
        </p:nvSpPr>
        <p:spPr bwMode="auto">
          <a:xfrm flipH="1" flipV="1">
            <a:off x="7696200" y="2514600"/>
            <a:ext cx="152400" cy="2057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848600" y="4114800"/>
            <a:ext cx="76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696200" y="23622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96200" y="35052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4267200" cy="58674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b="1" dirty="0" smtClean="0"/>
              <a:t>Inter-</a:t>
            </a:r>
            <a:r>
              <a:rPr lang="en-US" sz="2800" b="1" dirty="0" err="1" smtClean="0"/>
              <a:t>incisal</a:t>
            </a:r>
            <a:r>
              <a:rPr lang="en-US" sz="2800" b="1" dirty="0" smtClean="0"/>
              <a:t> angle</a:t>
            </a:r>
          </a:p>
          <a:p>
            <a:pPr>
              <a:buFont typeface="Wingdings" pitchFamily="2" charset="2"/>
              <a:buChar char="ü"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Font typeface="Wingdings" pitchFamily="2" charset="2"/>
              <a:buChar char="ü"/>
            </a:pPr>
            <a:r>
              <a:rPr lang="en-US" sz="2800" dirty="0" smtClean="0"/>
              <a:t> &lt; 130 to 131</a:t>
            </a:r>
            <a:r>
              <a:rPr lang="en-US" sz="2800" dirty="0" smtClean="0">
                <a:latin typeface="Arial" charset="0"/>
                <a:cs typeface="Arial" charset="0"/>
              </a:rPr>
              <a:t>°</a:t>
            </a:r>
            <a:r>
              <a:rPr lang="en-US" sz="2800" dirty="0" smtClean="0"/>
              <a:t>  --  class 2 div 1 malocclusion or a class 1 </a:t>
            </a:r>
            <a:r>
              <a:rPr lang="en-US" sz="2800" dirty="0" err="1" smtClean="0"/>
              <a:t>bimax</a:t>
            </a:r>
            <a:endParaRPr lang="en-US" sz="2800" dirty="0" smtClean="0"/>
          </a:p>
          <a:p>
            <a:pPr>
              <a:buFont typeface="Wingdings" pitchFamily="2" charset="2"/>
              <a:buChar char="ü"/>
            </a:pPr>
            <a:r>
              <a:rPr lang="en-US" sz="2800" dirty="0" smtClean="0"/>
              <a:t> &gt; 130 to 131</a:t>
            </a:r>
            <a:r>
              <a:rPr lang="en-US" sz="2800" dirty="0" smtClean="0">
                <a:latin typeface="Arial" charset="0"/>
                <a:cs typeface="Arial" charset="0"/>
              </a:rPr>
              <a:t>°</a:t>
            </a:r>
            <a:r>
              <a:rPr lang="en-US" sz="2800" dirty="0" smtClean="0"/>
              <a:t> – class 2 div 2 malocclusion</a:t>
            </a:r>
          </a:p>
          <a:p>
            <a:pPr>
              <a:buNone/>
            </a:pPr>
            <a:endParaRPr lang="en-US" sz="2800" b="1" dirty="0"/>
          </a:p>
        </p:txBody>
      </p:sp>
      <p:pic>
        <p:nvPicPr>
          <p:cNvPr id="4" name="Picture 5" descr="cep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914400"/>
            <a:ext cx="4343400" cy="565316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6934200" y="2971800"/>
            <a:ext cx="1371600" cy="1676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 flipH="1">
            <a:off x="6858000" y="3429000"/>
            <a:ext cx="1447800" cy="2286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00600" y="11430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Mean value = 130 to 131</a:t>
            </a:r>
            <a:r>
              <a:rPr lang="en-US" sz="2000" dirty="0" smtClean="0">
                <a:latin typeface="Arial" charset="0"/>
                <a:cs typeface="Arial" charset="0"/>
              </a:rPr>
              <a:t>°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4419600" cy="57912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b="1" dirty="0" smtClean="0"/>
              <a:t>Lower incisor to N-B (angle)</a:t>
            </a:r>
          </a:p>
          <a:p>
            <a:pPr>
              <a:buNone/>
            </a:pPr>
            <a:endParaRPr lang="en-US" sz="2800" dirty="0" smtClean="0"/>
          </a:p>
          <a:p>
            <a:pPr>
              <a:buFont typeface="Wingdings" pitchFamily="2" charset="2"/>
              <a:buChar char="v"/>
            </a:pPr>
            <a:r>
              <a:rPr lang="en-US" sz="2800" dirty="0" smtClean="0"/>
              <a:t> Indicates inclination of lower central incisors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 smtClean="0"/>
              <a:t> &gt;25</a:t>
            </a:r>
            <a:r>
              <a:rPr lang="en-US" sz="2800" dirty="0" smtClean="0">
                <a:latin typeface="Arial" charset="0"/>
                <a:cs typeface="Arial" charset="0"/>
              </a:rPr>
              <a:t> °</a:t>
            </a:r>
            <a:r>
              <a:rPr lang="en-US" sz="2800" dirty="0" smtClean="0"/>
              <a:t>--  </a:t>
            </a:r>
            <a:r>
              <a:rPr lang="en-US" sz="2800" dirty="0" err="1" smtClean="0"/>
              <a:t>proclination</a:t>
            </a:r>
            <a:r>
              <a:rPr lang="en-US" sz="2800" dirty="0" smtClean="0"/>
              <a:t> of lower incisors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 smtClean="0"/>
              <a:t> &lt; 25</a:t>
            </a:r>
            <a:r>
              <a:rPr lang="en-US" sz="2800" dirty="0" smtClean="0">
                <a:latin typeface="Arial" charset="0"/>
                <a:cs typeface="Arial" charset="0"/>
              </a:rPr>
              <a:t> °</a:t>
            </a:r>
            <a:r>
              <a:rPr lang="en-US" sz="2800" dirty="0" smtClean="0"/>
              <a:t>– </a:t>
            </a:r>
            <a:r>
              <a:rPr lang="en-US" sz="2800" dirty="0" err="1" smtClean="0"/>
              <a:t>retroclined</a:t>
            </a:r>
            <a:r>
              <a:rPr lang="en-US" sz="2800" dirty="0" smtClean="0"/>
              <a:t> incisors</a:t>
            </a:r>
            <a:endParaRPr lang="en-US" sz="2800" dirty="0"/>
          </a:p>
        </p:txBody>
      </p:sp>
      <p:pic>
        <p:nvPicPr>
          <p:cNvPr id="4" name="Picture 5" descr="cep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914400"/>
            <a:ext cx="4343400" cy="565316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Line 7"/>
          <p:cNvSpPr>
            <a:spLocks noChangeShapeType="1"/>
          </p:cNvSpPr>
          <p:nvPr/>
        </p:nvSpPr>
        <p:spPr bwMode="auto">
          <a:xfrm flipH="1" flipV="1">
            <a:off x="7696200" y="2590800"/>
            <a:ext cx="0" cy="2057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 flipH="1">
            <a:off x="7467600" y="3429000"/>
            <a:ext cx="762000" cy="1371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00" y="23622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96200" y="43434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24400" y="121920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Mean value of 25</a:t>
            </a:r>
            <a:r>
              <a:rPr lang="en-US" sz="2000" dirty="0" smtClean="0">
                <a:latin typeface="Arial" charset="0"/>
                <a:cs typeface="Arial" charset="0"/>
              </a:rPr>
              <a:t> °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4419600" cy="54102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b="1" dirty="0" smtClean="0"/>
              <a:t>Lower incisor to N-B (linear)</a:t>
            </a:r>
          </a:p>
          <a:p>
            <a:pPr>
              <a:buNone/>
            </a:pPr>
            <a:endParaRPr lang="en-US" sz="2800" dirty="0" smtClean="0"/>
          </a:p>
          <a:p>
            <a:pPr>
              <a:buFont typeface="Wingdings" pitchFamily="2" charset="2"/>
              <a:buChar char="v"/>
            </a:pPr>
            <a:r>
              <a:rPr lang="en-US" sz="2800" dirty="0" smtClean="0"/>
              <a:t> Helps in assessing lower incisor inclination 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 smtClean="0"/>
              <a:t> Increase in measurement indicates </a:t>
            </a:r>
            <a:r>
              <a:rPr lang="en-US" sz="2800" dirty="0" err="1" smtClean="0"/>
              <a:t>proclined</a:t>
            </a:r>
            <a:r>
              <a:rPr lang="en-US" sz="2800" dirty="0" smtClean="0"/>
              <a:t> lower incisors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 smtClean="0"/>
              <a:t> Normal value– 4mm</a:t>
            </a:r>
            <a:endParaRPr lang="en-US" sz="2800" dirty="0"/>
          </a:p>
        </p:txBody>
      </p:sp>
      <p:pic>
        <p:nvPicPr>
          <p:cNvPr id="4" name="Picture 5" descr="cep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838200"/>
            <a:ext cx="4343400" cy="565316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Line 7"/>
          <p:cNvSpPr>
            <a:spLocks noChangeShapeType="1"/>
          </p:cNvSpPr>
          <p:nvPr/>
        </p:nvSpPr>
        <p:spPr bwMode="auto">
          <a:xfrm flipH="1" flipV="1">
            <a:off x="7696200" y="2590800"/>
            <a:ext cx="0" cy="2057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696200" y="4114800"/>
            <a:ext cx="76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620000" y="23622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96200" y="43434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عنصر نائب للمحتوى 3" descr="soft-tissue-cephalometric-analysis-certified-fixed-orthodontic-courses-by-indian-dental-academy-8-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9"/>
          </a:xfrm>
        </p:spPr>
      </p:pic>
      <p:sp>
        <p:nvSpPr>
          <p:cNvPr id="5" name="مستطيل 4"/>
          <p:cNvSpPr/>
          <p:nvPr/>
        </p:nvSpPr>
        <p:spPr>
          <a:xfrm>
            <a:off x="2743200" y="6248400"/>
            <a:ext cx="31242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عنصر نائب للمحتوى 3" descr="untitled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5315" y="0"/>
            <a:ext cx="9159315" cy="6858000"/>
          </a:xfr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382000" cy="5715000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Soft tissue analysis</a:t>
            </a:r>
          </a:p>
          <a:p>
            <a:pPr>
              <a:buFont typeface="Wingdings" pitchFamily="2" charset="2"/>
              <a:buChar char="Ø"/>
            </a:pPr>
            <a:r>
              <a:rPr lang="en-US" sz="2800" i="1" dirty="0" smtClean="0"/>
              <a:t> </a:t>
            </a:r>
            <a:r>
              <a:rPr lang="en-US" sz="2800" b="1" dirty="0" smtClean="0"/>
              <a:t>S line</a:t>
            </a:r>
          </a:p>
          <a:p>
            <a:pPr>
              <a:buNone/>
            </a:pP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905000"/>
            <a:ext cx="6248400" cy="45907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عنصر نائب للمحتوى 5" descr="ab1cp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9144000" cy="4191000"/>
          </a:xfr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عنصر نائب للمحتوى 3" descr="soft-tissue-cephalometric-analysis-certified-fixed-orthodontic-courses-by-indian-dental-academy-9-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59314" cy="6858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0"/>
            <a:ext cx="8229600" cy="1143000"/>
          </a:xfrm>
        </p:spPr>
        <p:txBody>
          <a:bodyPr/>
          <a:lstStyle/>
          <a:p>
            <a:r>
              <a:rPr lang="en-US" dirty="0" smtClean="0"/>
              <a:t>       Types of </a:t>
            </a:r>
            <a:r>
              <a:rPr lang="en-US" dirty="0" err="1" smtClean="0"/>
              <a:t>cephalograms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عنصر نائب للمحتوى 3" descr="untitled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0000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عنصر نائب للمحتوى 3" descr="untitled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5556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عنصر نائب للمحتوى 3" descr="untitled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1111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عنصر نائب للمحتوى 3" descr="untitled1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7778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عنصر نائب للمحتوى 3" descr="untitled1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4444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عنصر نائب للمحتوى 3" descr="untitled1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7229"/>
          <a:stretch>
            <a:fillRect/>
          </a:stretch>
        </p:blipFill>
        <p:spPr>
          <a:xfrm>
            <a:off x="1" y="0"/>
            <a:ext cx="9159314" cy="6858000"/>
          </a:xfr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عنصر نائب للمحتوى 3" descr="untitled1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6024"/>
          <a:stretch>
            <a:fillRect/>
          </a:stretch>
        </p:blipFill>
        <p:spPr>
          <a:xfrm>
            <a:off x="0" y="1"/>
            <a:ext cx="9143999" cy="6857999"/>
          </a:xfr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عنصر نائب للمحتوى 3" descr="untitled1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8434"/>
          <a:stretch>
            <a:fillRect/>
          </a:stretch>
        </p:blipFill>
        <p:spPr>
          <a:xfrm>
            <a:off x="1" y="1"/>
            <a:ext cx="9144000" cy="6857999"/>
          </a:xfr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عنصر نائب للمحتوى 3" descr="untitled1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0000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عنصر نائب للمحتوى 3" descr="untitled1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7229"/>
          <a:stretch>
            <a:fillRect/>
          </a:stretch>
        </p:blipFill>
        <p:spPr>
          <a:xfrm>
            <a:off x="1" y="1"/>
            <a:ext cx="9144000" cy="6857999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5846</TotalTime>
  <Words>4108</Words>
  <Application>Microsoft Office PowerPoint</Application>
  <PresentationFormat>عرض على الشاشة (3:4)‏</PresentationFormat>
  <Paragraphs>723</Paragraphs>
  <Slides>158</Slides>
  <Notes>4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158</vt:i4>
      </vt:variant>
    </vt:vector>
  </HeadingPairs>
  <TitlesOfParts>
    <vt:vector size="159" baseType="lpstr">
      <vt:lpstr>Flow</vt:lpstr>
      <vt:lpstr>Cephalometrics</vt:lpstr>
      <vt:lpstr>Introduction</vt:lpstr>
      <vt:lpstr> Definitions</vt:lpstr>
      <vt:lpstr> Cephalometric Imaging System</vt:lpstr>
      <vt:lpstr>الشريحة 5</vt:lpstr>
      <vt:lpstr> Uses of cephalometric</vt:lpstr>
      <vt:lpstr> Principle of Cephalometric analysis</vt:lpstr>
      <vt:lpstr> Goals of Cephalometrics</vt:lpstr>
      <vt:lpstr>       Types of cephalograms</vt:lpstr>
      <vt:lpstr>الشريحة 10</vt:lpstr>
      <vt:lpstr>الشريحة 11</vt:lpstr>
      <vt:lpstr>الشريحة 12</vt:lpstr>
      <vt:lpstr>الشريحة 13</vt:lpstr>
      <vt:lpstr>Cephalometric landmarks</vt:lpstr>
      <vt:lpstr>الشريحة 15</vt:lpstr>
      <vt:lpstr>Lateral Cephalometric</vt:lpstr>
      <vt:lpstr> Hard tissue landmarks 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BILATERAL LANDMARKS</vt:lpstr>
      <vt:lpstr>الشريحة 40</vt:lpstr>
      <vt:lpstr>الشريحة 41</vt:lpstr>
      <vt:lpstr>الشريحة 42</vt:lpstr>
      <vt:lpstr>الشريحة 43</vt:lpstr>
      <vt:lpstr>الشريحة 44</vt:lpstr>
      <vt:lpstr>الشريحة 45</vt:lpstr>
      <vt:lpstr>الشريحة 46</vt:lpstr>
      <vt:lpstr>الشريحة 47</vt:lpstr>
      <vt:lpstr>الشريحة 48</vt:lpstr>
      <vt:lpstr>الشريحة 49</vt:lpstr>
      <vt:lpstr> Soft tissue landmarks</vt:lpstr>
      <vt:lpstr>الشريحة 51</vt:lpstr>
      <vt:lpstr> Tracing technique</vt:lpstr>
      <vt:lpstr>الشريحة 53</vt:lpstr>
      <vt:lpstr>الشريحة 54</vt:lpstr>
      <vt:lpstr> Cephalometric planes</vt:lpstr>
      <vt:lpstr>الشريحة 56</vt:lpstr>
      <vt:lpstr>الشريحة 57</vt:lpstr>
      <vt:lpstr>الشريحة 58</vt:lpstr>
      <vt:lpstr>الشريحة 59</vt:lpstr>
      <vt:lpstr>الشريحة 60</vt:lpstr>
      <vt:lpstr>الشريحة 61</vt:lpstr>
      <vt:lpstr> MEASUREMENT ANALYSIS</vt:lpstr>
      <vt:lpstr>الشريحة 63</vt:lpstr>
      <vt:lpstr>الشريحة 64</vt:lpstr>
      <vt:lpstr>الشريحة 65</vt:lpstr>
      <vt:lpstr>الشريحة 66</vt:lpstr>
      <vt:lpstr>الشريحة 67</vt:lpstr>
      <vt:lpstr>الشريحة 68</vt:lpstr>
      <vt:lpstr>الشريحة 69</vt:lpstr>
      <vt:lpstr>الشريحة 70</vt:lpstr>
      <vt:lpstr>الشريحة 71</vt:lpstr>
      <vt:lpstr>الشريحة 72</vt:lpstr>
      <vt:lpstr> Limitations of Downs analysis</vt:lpstr>
      <vt:lpstr>الشريحة 74</vt:lpstr>
      <vt:lpstr>الشريحة 75</vt:lpstr>
      <vt:lpstr>الشريحة 76</vt:lpstr>
      <vt:lpstr>الشريحة 77</vt:lpstr>
      <vt:lpstr>الشريحة 78</vt:lpstr>
      <vt:lpstr>الشريحة 79</vt:lpstr>
      <vt:lpstr>الشريحة 80</vt:lpstr>
      <vt:lpstr>الشريحة 81</vt:lpstr>
      <vt:lpstr>الشريحة 82</vt:lpstr>
      <vt:lpstr>الشريحة 83</vt:lpstr>
      <vt:lpstr>الشريحة 84</vt:lpstr>
      <vt:lpstr>الشريحة 85</vt:lpstr>
      <vt:lpstr>الشريحة 86</vt:lpstr>
      <vt:lpstr>الشريحة 87</vt:lpstr>
      <vt:lpstr>الشريحة 88</vt:lpstr>
      <vt:lpstr>الشريحة 89</vt:lpstr>
      <vt:lpstr>الشريحة 90</vt:lpstr>
      <vt:lpstr>الشريحة 91</vt:lpstr>
      <vt:lpstr>الشريحة 92</vt:lpstr>
      <vt:lpstr>الشريحة 93</vt:lpstr>
      <vt:lpstr>الشريحة 94</vt:lpstr>
      <vt:lpstr>الشريحة 95</vt:lpstr>
      <vt:lpstr>الشريحة 96</vt:lpstr>
      <vt:lpstr>الشريحة 97</vt:lpstr>
      <vt:lpstr>الشريحة 98</vt:lpstr>
      <vt:lpstr>الشريحة 99</vt:lpstr>
      <vt:lpstr>الشريحة 100</vt:lpstr>
      <vt:lpstr>الشريحة 101</vt:lpstr>
      <vt:lpstr> </vt:lpstr>
      <vt:lpstr>الشريحة 103</vt:lpstr>
      <vt:lpstr>الشريحة 104</vt:lpstr>
      <vt:lpstr>الشريحة 105</vt:lpstr>
      <vt:lpstr>الشريحة 106</vt:lpstr>
      <vt:lpstr> Landmarks </vt:lpstr>
      <vt:lpstr>الشريحة 108</vt:lpstr>
      <vt:lpstr>Xi point</vt:lpstr>
      <vt:lpstr>الشريحة 110</vt:lpstr>
      <vt:lpstr>الشريحة 111</vt:lpstr>
      <vt:lpstr> Planes</vt:lpstr>
      <vt:lpstr>الشريحة 113</vt:lpstr>
      <vt:lpstr>الشريحة 114</vt:lpstr>
      <vt:lpstr> Axis</vt:lpstr>
      <vt:lpstr>الشريحة 116</vt:lpstr>
      <vt:lpstr>الشريحة 117</vt:lpstr>
      <vt:lpstr>الشريحة 118</vt:lpstr>
      <vt:lpstr> Interpretation</vt:lpstr>
      <vt:lpstr> Chin in Space</vt:lpstr>
      <vt:lpstr>الشريحة 121</vt:lpstr>
      <vt:lpstr>الشريحة 122</vt:lpstr>
      <vt:lpstr>الشريحة 123</vt:lpstr>
      <vt:lpstr> Convexity at point A</vt:lpstr>
      <vt:lpstr> Teeth</vt:lpstr>
      <vt:lpstr>الشريحة 126</vt:lpstr>
      <vt:lpstr>الشريحة 127</vt:lpstr>
      <vt:lpstr> Profile</vt:lpstr>
      <vt:lpstr> Mc NAMARA ANALYSIS</vt:lpstr>
      <vt:lpstr> MAXILLA TO CRANIAL BASE</vt:lpstr>
      <vt:lpstr>الشريحة 131</vt:lpstr>
      <vt:lpstr>الشريحة 132</vt:lpstr>
      <vt:lpstr>Maxilla to mandible</vt:lpstr>
      <vt:lpstr>الشريحة 134</vt:lpstr>
      <vt:lpstr>الشريحة 135</vt:lpstr>
      <vt:lpstr>الشريحة 136</vt:lpstr>
      <vt:lpstr>الشريحة 137</vt:lpstr>
      <vt:lpstr> Dentition</vt:lpstr>
      <vt:lpstr>الشريحة 139</vt:lpstr>
      <vt:lpstr>  AIRWAY ANALYSIS </vt:lpstr>
      <vt:lpstr>الشريحة 141</vt:lpstr>
      <vt:lpstr>الشريحة 142</vt:lpstr>
      <vt:lpstr> THE HOLDAWAY SOFT TISSUE ANALYSIS</vt:lpstr>
      <vt:lpstr>الشريحة 144</vt:lpstr>
      <vt:lpstr>الشريحة 145</vt:lpstr>
      <vt:lpstr>الشريحة 146</vt:lpstr>
      <vt:lpstr>الشريحة 147</vt:lpstr>
      <vt:lpstr>الشريحة 148</vt:lpstr>
      <vt:lpstr>الشريحة 149</vt:lpstr>
      <vt:lpstr>الشريحة 150</vt:lpstr>
      <vt:lpstr>الشريحة 151</vt:lpstr>
      <vt:lpstr>الشريحة 152</vt:lpstr>
      <vt:lpstr>الشريحة 153</vt:lpstr>
      <vt:lpstr>الشريحة 154</vt:lpstr>
      <vt:lpstr>الشريحة 155</vt:lpstr>
      <vt:lpstr>الشريحة 156</vt:lpstr>
      <vt:lpstr>الشريحة 157</vt:lpstr>
      <vt:lpstr>الشريحة 158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Cephalometrics</dc:title>
  <dc:creator>Admin</dc:creator>
  <cp:lastModifiedBy>DR.Ahmed Saker 2O11</cp:lastModifiedBy>
  <cp:revision>155</cp:revision>
  <dcterms:created xsi:type="dcterms:W3CDTF">2013-07-25T16:13:47Z</dcterms:created>
  <dcterms:modified xsi:type="dcterms:W3CDTF">2016-10-06T07:02:21Z</dcterms:modified>
</cp:coreProperties>
</file>