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6"/>
  </p:notesMasterIdLst>
  <p:handoutMasterIdLst>
    <p:handoutMasterId r:id="rId37"/>
  </p:handoutMasterIdLst>
  <p:sldIdLst>
    <p:sldId id="347" r:id="rId2"/>
    <p:sldId id="296" r:id="rId3"/>
    <p:sldId id="384" r:id="rId4"/>
    <p:sldId id="323" r:id="rId5"/>
    <p:sldId id="308" r:id="rId6"/>
    <p:sldId id="309" r:id="rId7"/>
    <p:sldId id="314" r:id="rId8"/>
    <p:sldId id="374" r:id="rId9"/>
    <p:sldId id="338" r:id="rId10"/>
    <p:sldId id="273" r:id="rId11"/>
    <p:sldId id="274" r:id="rId12"/>
    <p:sldId id="277" r:id="rId13"/>
    <p:sldId id="279" r:id="rId14"/>
    <p:sldId id="281" r:id="rId15"/>
    <p:sldId id="362" r:id="rId16"/>
    <p:sldId id="332" r:id="rId17"/>
    <p:sldId id="330" r:id="rId18"/>
    <p:sldId id="291" r:id="rId19"/>
    <p:sldId id="369" r:id="rId20"/>
    <p:sldId id="333" r:id="rId21"/>
    <p:sldId id="385" r:id="rId22"/>
    <p:sldId id="386" r:id="rId23"/>
    <p:sldId id="387" r:id="rId24"/>
    <p:sldId id="388" r:id="rId25"/>
    <p:sldId id="389" r:id="rId26"/>
    <p:sldId id="390" r:id="rId27"/>
    <p:sldId id="391" r:id="rId28"/>
    <p:sldId id="392" r:id="rId29"/>
    <p:sldId id="394" r:id="rId30"/>
    <p:sldId id="395" r:id="rId31"/>
    <p:sldId id="396" r:id="rId32"/>
    <p:sldId id="397" r:id="rId33"/>
    <p:sldId id="398" r:id="rId34"/>
    <p:sldId id="399" r:id="rId35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  <a:srgbClr val="FF6600"/>
    <a:srgbClr val="FF0000"/>
    <a:srgbClr val="CC0099"/>
    <a:srgbClr val="00FF00"/>
    <a:srgbClr val="0066FF"/>
    <a:srgbClr val="FF00FF"/>
    <a:srgbClr val="009900"/>
    <a:srgbClr val="FF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3789DA-5395-4F4D-B1B7-513AC5567AE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D11C95DB-9959-4E8E-AF5F-139AC9A06D94}">
      <dgm:prSet/>
      <dgm:spPr/>
      <dgm:t>
        <a:bodyPr/>
        <a:lstStyle/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ALVEOLAR BONE</a:t>
          </a:r>
        </a:p>
      </dgm:t>
    </dgm:pt>
    <dgm:pt modelId="{3DBFC120-BA8B-41DD-98AD-0FACE4BEEAEE}" type="parTrans" cxnId="{D4A008B6-DA11-4E61-AB35-6FE2D85D3F1C}">
      <dgm:prSet/>
      <dgm:spPr/>
      <dgm:t>
        <a:bodyPr/>
        <a:lstStyle/>
        <a:p>
          <a:pPr rtl="1"/>
          <a:endParaRPr lang="ar-EG">
            <a:solidFill>
              <a:schemeClr val="tx1"/>
            </a:solidFill>
          </a:endParaRPr>
        </a:p>
      </dgm:t>
    </dgm:pt>
    <dgm:pt modelId="{CA9883E9-D507-46E7-B5F4-DC95C465463B}" type="sibTrans" cxnId="{D4A008B6-DA11-4E61-AB35-6FE2D85D3F1C}">
      <dgm:prSet/>
      <dgm:spPr/>
      <dgm:t>
        <a:bodyPr/>
        <a:lstStyle/>
        <a:p>
          <a:pPr rtl="1"/>
          <a:endParaRPr lang="ar-EG">
            <a:solidFill>
              <a:schemeClr val="tx1"/>
            </a:solidFill>
          </a:endParaRPr>
        </a:p>
      </dgm:t>
    </dgm:pt>
    <dgm:pt modelId="{B013B36F-F8F9-452E-8AEA-3749E7AB725C}">
      <dgm:prSet/>
      <dgm:spPr/>
      <dgm:t>
        <a:bodyPr/>
        <a:lstStyle/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ALVEOLAR BONE 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PROPER</a:t>
          </a:r>
        </a:p>
      </dgm:t>
    </dgm:pt>
    <dgm:pt modelId="{D0BDAD47-4EA7-4205-8042-FB6FAD9A28FB}" type="parTrans" cxnId="{17198536-F79C-4C68-AED7-A0025D48C1F5}">
      <dgm:prSet/>
      <dgm:spPr/>
      <dgm:t>
        <a:bodyPr/>
        <a:lstStyle/>
        <a:p>
          <a:pPr rtl="1"/>
          <a:endParaRPr lang="ar-EG">
            <a:solidFill>
              <a:schemeClr val="tx1"/>
            </a:solidFill>
          </a:endParaRPr>
        </a:p>
      </dgm:t>
    </dgm:pt>
    <dgm:pt modelId="{151CA46A-DE81-4DA0-9A3A-864742BEC418}" type="sibTrans" cxnId="{17198536-F79C-4C68-AED7-A0025D48C1F5}">
      <dgm:prSet/>
      <dgm:spPr/>
      <dgm:t>
        <a:bodyPr/>
        <a:lstStyle/>
        <a:p>
          <a:pPr rtl="1"/>
          <a:endParaRPr lang="ar-EG">
            <a:solidFill>
              <a:schemeClr val="tx1"/>
            </a:solidFill>
          </a:endParaRPr>
        </a:p>
      </dgm:t>
    </dgm:pt>
    <dgm:pt modelId="{6F4F1BA1-5969-4834-8893-2710B7DE3C89}">
      <dgm:prSet/>
      <dgm:spPr/>
      <dgm:t>
        <a:bodyPr/>
        <a:lstStyle/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LAMELLATED BONE</a:t>
          </a:r>
        </a:p>
      </dgm:t>
    </dgm:pt>
    <dgm:pt modelId="{1B386B3A-CF36-4BD1-ABA7-CFCF57B91774}" type="parTrans" cxnId="{E36C201B-A6D3-4BC1-BA3C-58D0DAB7FD6D}">
      <dgm:prSet/>
      <dgm:spPr/>
      <dgm:t>
        <a:bodyPr/>
        <a:lstStyle/>
        <a:p>
          <a:pPr rtl="1"/>
          <a:endParaRPr lang="ar-EG">
            <a:solidFill>
              <a:schemeClr val="tx1"/>
            </a:solidFill>
          </a:endParaRPr>
        </a:p>
      </dgm:t>
    </dgm:pt>
    <dgm:pt modelId="{47BEE7D8-0E78-420C-BBB4-DFFD88E3DABA}" type="sibTrans" cxnId="{E36C201B-A6D3-4BC1-BA3C-58D0DAB7FD6D}">
      <dgm:prSet/>
      <dgm:spPr/>
      <dgm:t>
        <a:bodyPr/>
        <a:lstStyle/>
        <a:p>
          <a:pPr rtl="1"/>
          <a:endParaRPr lang="ar-EG">
            <a:solidFill>
              <a:schemeClr val="tx1"/>
            </a:solidFill>
          </a:endParaRPr>
        </a:p>
      </dgm:t>
    </dgm:pt>
    <dgm:pt modelId="{83B8C531-7E33-4381-8308-8A89DB6BD922}">
      <dgm:prSet/>
      <dgm:spPr/>
      <dgm:t>
        <a:bodyPr/>
        <a:lstStyle/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BUNDLE BONE</a:t>
          </a:r>
        </a:p>
      </dgm:t>
    </dgm:pt>
    <dgm:pt modelId="{DCB27337-A1B2-41F0-AB46-8D81F5F902B6}" type="parTrans" cxnId="{3D73B94E-DB49-406A-A98B-24D6ACA88906}">
      <dgm:prSet/>
      <dgm:spPr/>
      <dgm:t>
        <a:bodyPr/>
        <a:lstStyle/>
        <a:p>
          <a:pPr rtl="1"/>
          <a:endParaRPr lang="ar-EG">
            <a:solidFill>
              <a:schemeClr val="tx1"/>
            </a:solidFill>
          </a:endParaRPr>
        </a:p>
      </dgm:t>
    </dgm:pt>
    <dgm:pt modelId="{DF9B9099-7E2F-444D-8360-552BE4342F29}" type="sibTrans" cxnId="{3D73B94E-DB49-406A-A98B-24D6ACA88906}">
      <dgm:prSet/>
      <dgm:spPr/>
      <dgm:t>
        <a:bodyPr/>
        <a:lstStyle/>
        <a:p>
          <a:pPr rtl="1"/>
          <a:endParaRPr lang="ar-EG">
            <a:solidFill>
              <a:schemeClr val="tx1"/>
            </a:solidFill>
          </a:endParaRPr>
        </a:p>
      </dgm:t>
    </dgm:pt>
    <dgm:pt modelId="{A833E5E6-B592-41C3-8AA6-C6A29B596570}">
      <dgm:prSet/>
      <dgm:spPr/>
      <dgm:t>
        <a:bodyPr/>
        <a:lstStyle/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SUPPORTING ALVEOLAR 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BONE</a:t>
          </a:r>
        </a:p>
      </dgm:t>
    </dgm:pt>
    <dgm:pt modelId="{3B8B8ACE-F03D-4B23-A632-674458F647D8}" type="parTrans" cxnId="{516E2039-D727-4F42-8CCD-329EBFB4FB73}">
      <dgm:prSet/>
      <dgm:spPr/>
      <dgm:t>
        <a:bodyPr/>
        <a:lstStyle/>
        <a:p>
          <a:pPr rtl="1"/>
          <a:endParaRPr lang="ar-EG">
            <a:solidFill>
              <a:schemeClr val="tx1"/>
            </a:solidFill>
          </a:endParaRPr>
        </a:p>
      </dgm:t>
    </dgm:pt>
    <dgm:pt modelId="{DC517680-6C63-487E-9178-7687B821C24A}" type="sibTrans" cxnId="{516E2039-D727-4F42-8CCD-329EBFB4FB73}">
      <dgm:prSet/>
      <dgm:spPr/>
      <dgm:t>
        <a:bodyPr/>
        <a:lstStyle/>
        <a:p>
          <a:pPr rtl="1"/>
          <a:endParaRPr lang="ar-EG">
            <a:solidFill>
              <a:schemeClr val="tx1"/>
            </a:solidFill>
          </a:endParaRPr>
        </a:p>
      </dgm:t>
    </dgm:pt>
    <dgm:pt modelId="{27C3F8C9-E0A9-4A8C-93FC-74612591A665}">
      <dgm:prSet/>
      <dgm:spPr/>
      <dgm:t>
        <a:bodyPr/>
        <a:lstStyle/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CORTICAL PLATE</a:t>
          </a:r>
        </a:p>
      </dgm:t>
    </dgm:pt>
    <dgm:pt modelId="{424B8D2C-D1B0-4C7C-9211-04260D7F5A9B}" type="parTrans" cxnId="{2D34C68E-6D0A-4F6F-BE3E-3E82AB784B6E}">
      <dgm:prSet/>
      <dgm:spPr/>
      <dgm:t>
        <a:bodyPr/>
        <a:lstStyle/>
        <a:p>
          <a:pPr rtl="1"/>
          <a:endParaRPr lang="ar-EG">
            <a:solidFill>
              <a:schemeClr val="tx1"/>
            </a:solidFill>
          </a:endParaRPr>
        </a:p>
      </dgm:t>
    </dgm:pt>
    <dgm:pt modelId="{1E191994-62E5-4CF5-A31F-D109DA568654}" type="sibTrans" cxnId="{2D34C68E-6D0A-4F6F-BE3E-3E82AB784B6E}">
      <dgm:prSet/>
      <dgm:spPr/>
      <dgm:t>
        <a:bodyPr/>
        <a:lstStyle/>
        <a:p>
          <a:pPr rtl="1"/>
          <a:endParaRPr lang="ar-EG">
            <a:solidFill>
              <a:schemeClr val="tx1"/>
            </a:solidFill>
          </a:endParaRPr>
        </a:p>
      </dgm:t>
    </dgm:pt>
    <dgm:pt modelId="{00DC8BB9-50DA-4D94-9B51-3069FD3C5115}">
      <dgm:prSet/>
      <dgm:spPr/>
      <dgm:t>
        <a:bodyPr/>
        <a:lstStyle/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SPONGY </a:t>
          </a:r>
          <a:r>
            <a:rPr kumimoji="0" lang="ar-IQ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</a:t>
          </a: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BONE</a:t>
          </a:r>
        </a:p>
      </dgm:t>
    </dgm:pt>
    <dgm:pt modelId="{C3D09B58-583F-4CDA-B8FC-427343302EFB}" type="parTrans" cxnId="{B68A0A58-6E61-477F-B0F8-15A553237A04}">
      <dgm:prSet/>
      <dgm:spPr/>
      <dgm:t>
        <a:bodyPr/>
        <a:lstStyle/>
        <a:p>
          <a:pPr rtl="1"/>
          <a:endParaRPr lang="ar-EG">
            <a:solidFill>
              <a:schemeClr val="tx1"/>
            </a:solidFill>
          </a:endParaRPr>
        </a:p>
      </dgm:t>
    </dgm:pt>
    <dgm:pt modelId="{1D0C74C9-E548-4DA1-8559-8E10B54A0DCF}" type="sibTrans" cxnId="{B68A0A58-6E61-477F-B0F8-15A553237A04}">
      <dgm:prSet/>
      <dgm:spPr/>
      <dgm:t>
        <a:bodyPr/>
        <a:lstStyle/>
        <a:p>
          <a:pPr rtl="1"/>
          <a:endParaRPr lang="ar-EG">
            <a:solidFill>
              <a:schemeClr val="tx1"/>
            </a:solidFill>
          </a:endParaRPr>
        </a:p>
      </dgm:t>
    </dgm:pt>
    <dgm:pt modelId="{6831EB62-5AA4-4289-A262-9843BBF47B67}" type="pres">
      <dgm:prSet presAssocID="{A03789DA-5395-4F4D-B1B7-513AC5567AE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C3CFDF4-5F8B-4F0D-BE75-1DD374234C3D}" type="pres">
      <dgm:prSet presAssocID="{D11C95DB-9959-4E8E-AF5F-139AC9A06D94}" presName="hierRoot1" presStyleCnt="0">
        <dgm:presLayoutVars>
          <dgm:hierBranch/>
        </dgm:presLayoutVars>
      </dgm:prSet>
      <dgm:spPr/>
    </dgm:pt>
    <dgm:pt modelId="{D741ABD9-D95D-4ACC-B552-2EA91084D6B3}" type="pres">
      <dgm:prSet presAssocID="{D11C95DB-9959-4E8E-AF5F-139AC9A06D94}" presName="rootComposite1" presStyleCnt="0"/>
      <dgm:spPr/>
    </dgm:pt>
    <dgm:pt modelId="{DA24AB6F-7DEB-45AC-B54D-5A9A9D67FE02}" type="pres">
      <dgm:prSet presAssocID="{D11C95DB-9959-4E8E-AF5F-139AC9A06D9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DBE85872-3C68-478F-8552-919AA69C4ABD}" type="pres">
      <dgm:prSet presAssocID="{D11C95DB-9959-4E8E-AF5F-139AC9A06D94}" presName="rootConnector1" presStyleLbl="node1" presStyleIdx="0" presStyleCnt="0"/>
      <dgm:spPr/>
      <dgm:t>
        <a:bodyPr/>
        <a:lstStyle/>
        <a:p>
          <a:pPr rtl="1"/>
          <a:endParaRPr lang="ar-EG"/>
        </a:p>
      </dgm:t>
    </dgm:pt>
    <dgm:pt modelId="{FE0AA2B5-FE99-4C62-98E3-3559CE3BD13D}" type="pres">
      <dgm:prSet presAssocID="{D11C95DB-9959-4E8E-AF5F-139AC9A06D94}" presName="hierChild2" presStyleCnt="0"/>
      <dgm:spPr/>
    </dgm:pt>
    <dgm:pt modelId="{30D36656-599D-4DE6-8232-01946DC9D14D}" type="pres">
      <dgm:prSet presAssocID="{D0BDAD47-4EA7-4205-8042-FB6FAD9A28FB}" presName="Name35" presStyleLbl="parChTrans1D2" presStyleIdx="0" presStyleCnt="2"/>
      <dgm:spPr/>
      <dgm:t>
        <a:bodyPr/>
        <a:lstStyle/>
        <a:p>
          <a:pPr rtl="1"/>
          <a:endParaRPr lang="ar-EG"/>
        </a:p>
      </dgm:t>
    </dgm:pt>
    <dgm:pt modelId="{22D61A55-9A83-4CC6-AE43-667439C9C677}" type="pres">
      <dgm:prSet presAssocID="{B013B36F-F8F9-452E-8AEA-3749E7AB725C}" presName="hierRoot2" presStyleCnt="0">
        <dgm:presLayoutVars>
          <dgm:hierBranch val="l"/>
        </dgm:presLayoutVars>
      </dgm:prSet>
      <dgm:spPr/>
    </dgm:pt>
    <dgm:pt modelId="{81BBAB47-316B-4639-BDE9-4A412D9D7162}" type="pres">
      <dgm:prSet presAssocID="{B013B36F-F8F9-452E-8AEA-3749E7AB725C}" presName="rootComposite" presStyleCnt="0"/>
      <dgm:spPr/>
    </dgm:pt>
    <dgm:pt modelId="{CB886D41-35B4-4C4A-B534-A207158A49DE}" type="pres">
      <dgm:prSet presAssocID="{B013B36F-F8F9-452E-8AEA-3749E7AB725C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4C9F8456-1FB9-458C-9CB8-4CAE2E4E8A12}" type="pres">
      <dgm:prSet presAssocID="{B013B36F-F8F9-452E-8AEA-3749E7AB725C}" presName="rootConnector" presStyleLbl="node2" presStyleIdx="0" presStyleCnt="2"/>
      <dgm:spPr/>
      <dgm:t>
        <a:bodyPr/>
        <a:lstStyle/>
        <a:p>
          <a:pPr rtl="1"/>
          <a:endParaRPr lang="ar-EG"/>
        </a:p>
      </dgm:t>
    </dgm:pt>
    <dgm:pt modelId="{2CBC1B2A-FE9D-4B3A-A235-66DFA545733A}" type="pres">
      <dgm:prSet presAssocID="{B013B36F-F8F9-452E-8AEA-3749E7AB725C}" presName="hierChild4" presStyleCnt="0"/>
      <dgm:spPr/>
    </dgm:pt>
    <dgm:pt modelId="{729471EB-9E1E-40E9-941A-9AC334613C66}" type="pres">
      <dgm:prSet presAssocID="{1B386B3A-CF36-4BD1-ABA7-CFCF57B91774}" presName="Name50" presStyleLbl="parChTrans1D3" presStyleIdx="0" presStyleCnt="4"/>
      <dgm:spPr/>
      <dgm:t>
        <a:bodyPr/>
        <a:lstStyle/>
        <a:p>
          <a:pPr rtl="1"/>
          <a:endParaRPr lang="ar-EG"/>
        </a:p>
      </dgm:t>
    </dgm:pt>
    <dgm:pt modelId="{F0B77D4C-59B3-40FB-9FB7-D073A0A333C7}" type="pres">
      <dgm:prSet presAssocID="{6F4F1BA1-5969-4834-8893-2710B7DE3C89}" presName="hierRoot2" presStyleCnt="0">
        <dgm:presLayoutVars>
          <dgm:hierBranch val="r"/>
        </dgm:presLayoutVars>
      </dgm:prSet>
      <dgm:spPr/>
    </dgm:pt>
    <dgm:pt modelId="{A1AAE420-9D72-437C-8855-706BFE567901}" type="pres">
      <dgm:prSet presAssocID="{6F4F1BA1-5969-4834-8893-2710B7DE3C89}" presName="rootComposite" presStyleCnt="0"/>
      <dgm:spPr/>
    </dgm:pt>
    <dgm:pt modelId="{B2676DEC-FC5E-4172-912C-865AD07887D2}" type="pres">
      <dgm:prSet presAssocID="{6F4F1BA1-5969-4834-8893-2710B7DE3C89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30462462-5F59-4A38-846F-69466AF5174D}" type="pres">
      <dgm:prSet presAssocID="{6F4F1BA1-5969-4834-8893-2710B7DE3C89}" presName="rootConnector" presStyleLbl="node3" presStyleIdx="0" presStyleCnt="4"/>
      <dgm:spPr/>
      <dgm:t>
        <a:bodyPr/>
        <a:lstStyle/>
        <a:p>
          <a:pPr rtl="1"/>
          <a:endParaRPr lang="ar-EG"/>
        </a:p>
      </dgm:t>
    </dgm:pt>
    <dgm:pt modelId="{0F4360AE-21EE-47E6-8F2B-A4F171BC1666}" type="pres">
      <dgm:prSet presAssocID="{6F4F1BA1-5969-4834-8893-2710B7DE3C89}" presName="hierChild4" presStyleCnt="0"/>
      <dgm:spPr/>
    </dgm:pt>
    <dgm:pt modelId="{8D4F9455-7E53-44BA-BB3A-CC0863389049}" type="pres">
      <dgm:prSet presAssocID="{6F4F1BA1-5969-4834-8893-2710B7DE3C89}" presName="hierChild5" presStyleCnt="0"/>
      <dgm:spPr/>
    </dgm:pt>
    <dgm:pt modelId="{90045856-9185-4BEF-8CB3-06FB1A34836B}" type="pres">
      <dgm:prSet presAssocID="{DCB27337-A1B2-41F0-AB46-8D81F5F902B6}" presName="Name50" presStyleLbl="parChTrans1D3" presStyleIdx="1" presStyleCnt="4"/>
      <dgm:spPr/>
      <dgm:t>
        <a:bodyPr/>
        <a:lstStyle/>
        <a:p>
          <a:pPr rtl="1"/>
          <a:endParaRPr lang="ar-EG"/>
        </a:p>
      </dgm:t>
    </dgm:pt>
    <dgm:pt modelId="{2FA9B371-1579-4EE9-9608-825B3441C746}" type="pres">
      <dgm:prSet presAssocID="{83B8C531-7E33-4381-8308-8A89DB6BD922}" presName="hierRoot2" presStyleCnt="0">
        <dgm:presLayoutVars>
          <dgm:hierBranch val="l"/>
        </dgm:presLayoutVars>
      </dgm:prSet>
      <dgm:spPr/>
    </dgm:pt>
    <dgm:pt modelId="{1EB259B2-3A8F-4238-862E-E63B53331631}" type="pres">
      <dgm:prSet presAssocID="{83B8C531-7E33-4381-8308-8A89DB6BD922}" presName="rootComposite" presStyleCnt="0"/>
      <dgm:spPr/>
    </dgm:pt>
    <dgm:pt modelId="{A266C0B0-AF2D-4485-B3C9-C5D8FFAE1A86}" type="pres">
      <dgm:prSet presAssocID="{83B8C531-7E33-4381-8308-8A89DB6BD922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B8BBA399-44BC-4735-9CBA-954CC2DA5C65}" type="pres">
      <dgm:prSet presAssocID="{83B8C531-7E33-4381-8308-8A89DB6BD922}" presName="rootConnector" presStyleLbl="node3" presStyleIdx="1" presStyleCnt="4"/>
      <dgm:spPr/>
      <dgm:t>
        <a:bodyPr/>
        <a:lstStyle/>
        <a:p>
          <a:pPr rtl="1"/>
          <a:endParaRPr lang="ar-EG"/>
        </a:p>
      </dgm:t>
    </dgm:pt>
    <dgm:pt modelId="{E71D84DD-0571-4B5C-B2F3-7CB1523BF17E}" type="pres">
      <dgm:prSet presAssocID="{83B8C531-7E33-4381-8308-8A89DB6BD922}" presName="hierChild4" presStyleCnt="0"/>
      <dgm:spPr/>
    </dgm:pt>
    <dgm:pt modelId="{18E83A49-53B9-41E7-B301-79C85E62A57A}" type="pres">
      <dgm:prSet presAssocID="{83B8C531-7E33-4381-8308-8A89DB6BD922}" presName="hierChild5" presStyleCnt="0"/>
      <dgm:spPr/>
    </dgm:pt>
    <dgm:pt modelId="{D38133DB-50D4-48A0-B365-7547B27203F9}" type="pres">
      <dgm:prSet presAssocID="{B013B36F-F8F9-452E-8AEA-3749E7AB725C}" presName="hierChild5" presStyleCnt="0"/>
      <dgm:spPr/>
    </dgm:pt>
    <dgm:pt modelId="{018D23A8-5C8A-4894-90BD-B117C4AB9835}" type="pres">
      <dgm:prSet presAssocID="{3B8B8ACE-F03D-4B23-A632-674458F647D8}" presName="Name35" presStyleLbl="parChTrans1D2" presStyleIdx="1" presStyleCnt="2"/>
      <dgm:spPr/>
      <dgm:t>
        <a:bodyPr/>
        <a:lstStyle/>
        <a:p>
          <a:pPr rtl="1"/>
          <a:endParaRPr lang="ar-EG"/>
        </a:p>
      </dgm:t>
    </dgm:pt>
    <dgm:pt modelId="{E4ECC35C-2315-42BC-AC3D-62877B88820A}" type="pres">
      <dgm:prSet presAssocID="{A833E5E6-B592-41C3-8AA6-C6A29B596570}" presName="hierRoot2" presStyleCnt="0">
        <dgm:presLayoutVars>
          <dgm:hierBranch val="r"/>
        </dgm:presLayoutVars>
      </dgm:prSet>
      <dgm:spPr/>
    </dgm:pt>
    <dgm:pt modelId="{B65FCAE9-C489-4CBD-8ACC-0AC334688C96}" type="pres">
      <dgm:prSet presAssocID="{A833E5E6-B592-41C3-8AA6-C6A29B596570}" presName="rootComposite" presStyleCnt="0"/>
      <dgm:spPr/>
    </dgm:pt>
    <dgm:pt modelId="{FF762194-D4BD-4AA5-A14B-111173FC8EB3}" type="pres">
      <dgm:prSet presAssocID="{A833E5E6-B592-41C3-8AA6-C6A29B59657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1B6AE732-4177-406F-9E99-42A6669C31D2}" type="pres">
      <dgm:prSet presAssocID="{A833E5E6-B592-41C3-8AA6-C6A29B596570}" presName="rootConnector" presStyleLbl="node2" presStyleIdx="1" presStyleCnt="2"/>
      <dgm:spPr/>
      <dgm:t>
        <a:bodyPr/>
        <a:lstStyle/>
        <a:p>
          <a:pPr rtl="1"/>
          <a:endParaRPr lang="ar-EG"/>
        </a:p>
      </dgm:t>
    </dgm:pt>
    <dgm:pt modelId="{51A8D1B3-D037-4BCD-BFA9-20F0F11E1221}" type="pres">
      <dgm:prSet presAssocID="{A833E5E6-B592-41C3-8AA6-C6A29B596570}" presName="hierChild4" presStyleCnt="0"/>
      <dgm:spPr/>
    </dgm:pt>
    <dgm:pt modelId="{3AB6D473-91FB-49E0-9DD8-7F0F80926960}" type="pres">
      <dgm:prSet presAssocID="{424B8D2C-D1B0-4C7C-9211-04260D7F5A9B}" presName="Name50" presStyleLbl="parChTrans1D3" presStyleIdx="2" presStyleCnt="4"/>
      <dgm:spPr/>
      <dgm:t>
        <a:bodyPr/>
        <a:lstStyle/>
        <a:p>
          <a:pPr rtl="1"/>
          <a:endParaRPr lang="ar-EG"/>
        </a:p>
      </dgm:t>
    </dgm:pt>
    <dgm:pt modelId="{169FCF2D-8009-4934-B546-71E79358F1D4}" type="pres">
      <dgm:prSet presAssocID="{27C3F8C9-E0A9-4A8C-93FC-74612591A665}" presName="hierRoot2" presStyleCnt="0">
        <dgm:presLayoutVars>
          <dgm:hierBranch val="r"/>
        </dgm:presLayoutVars>
      </dgm:prSet>
      <dgm:spPr/>
    </dgm:pt>
    <dgm:pt modelId="{6AB43FE6-DC93-469F-8E6A-DE72A84F13DF}" type="pres">
      <dgm:prSet presAssocID="{27C3F8C9-E0A9-4A8C-93FC-74612591A665}" presName="rootComposite" presStyleCnt="0"/>
      <dgm:spPr/>
    </dgm:pt>
    <dgm:pt modelId="{0520406B-2226-4205-A866-61F4FA472A9E}" type="pres">
      <dgm:prSet presAssocID="{27C3F8C9-E0A9-4A8C-93FC-74612591A665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DCEF94D2-CE86-4689-A416-26A955E30F36}" type="pres">
      <dgm:prSet presAssocID="{27C3F8C9-E0A9-4A8C-93FC-74612591A665}" presName="rootConnector" presStyleLbl="node3" presStyleIdx="2" presStyleCnt="4"/>
      <dgm:spPr/>
      <dgm:t>
        <a:bodyPr/>
        <a:lstStyle/>
        <a:p>
          <a:pPr rtl="1"/>
          <a:endParaRPr lang="ar-EG"/>
        </a:p>
      </dgm:t>
    </dgm:pt>
    <dgm:pt modelId="{FB1E0F0A-4B7C-4A1F-827A-7F295F7613DC}" type="pres">
      <dgm:prSet presAssocID="{27C3F8C9-E0A9-4A8C-93FC-74612591A665}" presName="hierChild4" presStyleCnt="0"/>
      <dgm:spPr/>
    </dgm:pt>
    <dgm:pt modelId="{80312604-A452-4B48-9985-51F6048B44C0}" type="pres">
      <dgm:prSet presAssocID="{27C3F8C9-E0A9-4A8C-93FC-74612591A665}" presName="hierChild5" presStyleCnt="0"/>
      <dgm:spPr/>
    </dgm:pt>
    <dgm:pt modelId="{9E420BB0-689B-4956-B0E7-117D6376C940}" type="pres">
      <dgm:prSet presAssocID="{C3D09B58-583F-4CDA-B8FC-427343302EFB}" presName="Name50" presStyleLbl="parChTrans1D3" presStyleIdx="3" presStyleCnt="4"/>
      <dgm:spPr/>
      <dgm:t>
        <a:bodyPr/>
        <a:lstStyle/>
        <a:p>
          <a:pPr rtl="1"/>
          <a:endParaRPr lang="ar-EG"/>
        </a:p>
      </dgm:t>
    </dgm:pt>
    <dgm:pt modelId="{274AD9D4-F644-4FD1-A1C0-DBC10C73B8D7}" type="pres">
      <dgm:prSet presAssocID="{00DC8BB9-50DA-4D94-9B51-3069FD3C5115}" presName="hierRoot2" presStyleCnt="0">
        <dgm:presLayoutVars>
          <dgm:hierBranch val="r"/>
        </dgm:presLayoutVars>
      </dgm:prSet>
      <dgm:spPr/>
    </dgm:pt>
    <dgm:pt modelId="{0B6CB175-4671-4776-BFAC-E22D292A21FE}" type="pres">
      <dgm:prSet presAssocID="{00DC8BB9-50DA-4D94-9B51-3069FD3C5115}" presName="rootComposite" presStyleCnt="0"/>
      <dgm:spPr/>
    </dgm:pt>
    <dgm:pt modelId="{43B9C140-5DE9-4DE0-842F-35290BD2252F}" type="pres">
      <dgm:prSet presAssocID="{00DC8BB9-50DA-4D94-9B51-3069FD3C5115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4AF4EF42-3D03-48BD-9B75-798179C0EA0E}" type="pres">
      <dgm:prSet presAssocID="{00DC8BB9-50DA-4D94-9B51-3069FD3C5115}" presName="rootConnector" presStyleLbl="node3" presStyleIdx="3" presStyleCnt="4"/>
      <dgm:spPr/>
      <dgm:t>
        <a:bodyPr/>
        <a:lstStyle/>
        <a:p>
          <a:pPr rtl="1"/>
          <a:endParaRPr lang="ar-EG"/>
        </a:p>
      </dgm:t>
    </dgm:pt>
    <dgm:pt modelId="{532B473E-5996-4515-8324-D91AFCFDD0F2}" type="pres">
      <dgm:prSet presAssocID="{00DC8BB9-50DA-4D94-9B51-3069FD3C5115}" presName="hierChild4" presStyleCnt="0"/>
      <dgm:spPr/>
    </dgm:pt>
    <dgm:pt modelId="{3C699FD2-1EF5-4BBC-AC3C-BFAF93E1E03D}" type="pres">
      <dgm:prSet presAssocID="{00DC8BB9-50DA-4D94-9B51-3069FD3C5115}" presName="hierChild5" presStyleCnt="0"/>
      <dgm:spPr/>
    </dgm:pt>
    <dgm:pt modelId="{0806AF70-A810-4A06-BC7D-1E374E721DEE}" type="pres">
      <dgm:prSet presAssocID="{A833E5E6-B592-41C3-8AA6-C6A29B596570}" presName="hierChild5" presStyleCnt="0"/>
      <dgm:spPr/>
    </dgm:pt>
    <dgm:pt modelId="{634CFF06-DB18-45AE-8DDA-B0E9F5AC56BE}" type="pres">
      <dgm:prSet presAssocID="{D11C95DB-9959-4E8E-AF5F-139AC9A06D94}" presName="hierChild3" presStyleCnt="0"/>
      <dgm:spPr/>
    </dgm:pt>
  </dgm:ptLst>
  <dgm:cxnLst>
    <dgm:cxn modelId="{ADEEB1C2-52E3-4870-BA87-8EAFD0C2B6A4}" type="presOf" srcId="{A833E5E6-B592-41C3-8AA6-C6A29B596570}" destId="{1B6AE732-4177-406F-9E99-42A6669C31D2}" srcOrd="1" destOrd="0" presId="urn:microsoft.com/office/officeart/2005/8/layout/orgChart1"/>
    <dgm:cxn modelId="{8A28C761-B2B9-4E89-988D-2C036BB60E54}" type="presOf" srcId="{6F4F1BA1-5969-4834-8893-2710B7DE3C89}" destId="{30462462-5F59-4A38-846F-69466AF5174D}" srcOrd="1" destOrd="0" presId="urn:microsoft.com/office/officeart/2005/8/layout/orgChart1"/>
    <dgm:cxn modelId="{F87FD2E4-F40A-41BB-9C36-36FC66113272}" type="presOf" srcId="{00DC8BB9-50DA-4D94-9B51-3069FD3C5115}" destId="{43B9C140-5DE9-4DE0-842F-35290BD2252F}" srcOrd="0" destOrd="0" presId="urn:microsoft.com/office/officeart/2005/8/layout/orgChart1"/>
    <dgm:cxn modelId="{95FF6D23-C71C-4EBA-A956-055ABB8BCC60}" type="presOf" srcId="{C3D09B58-583F-4CDA-B8FC-427343302EFB}" destId="{9E420BB0-689B-4956-B0E7-117D6376C940}" srcOrd="0" destOrd="0" presId="urn:microsoft.com/office/officeart/2005/8/layout/orgChart1"/>
    <dgm:cxn modelId="{A9922D80-5387-40CA-84EF-65AA8F67693A}" type="presOf" srcId="{B013B36F-F8F9-452E-8AEA-3749E7AB725C}" destId="{CB886D41-35B4-4C4A-B534-A207158A49DE}" srcOrd="0" destOrd="0" presId="urn:microsoft.com/office/officeart/2005/8/layout/orgChart1"/>
    <dgm:cxn modelId="{17198536-F79C-4C68-AED7-A0025D48C1F5}" srcId="{D11C95DB-9959-4E8E-AF5F-139AC9A06D94}" destId="{B013B36F-F8F9-452E-8AEA-3749E7AB725C}" srcOrd="0" destOrd="0" parTransId="{D0BDAD47-4EA7-4205-8042-FB6FAD9A28FB}" sibTransId="{151CA46A-DE81-4DA0-9A3A-864742BEC418}"/>
    <dgm:cxn modelId="{3D73B94E-DB49-406A-A98B-24D6ACA88906}" srcId="{B013B36F-F8F9-452E-8AEA-3749E7AB725C}" destId="{83B8C531-7E33-4381-8308-8A89DB6BD922}" srcOrd="1" destOrd="0" parTransId="{DCB27337-A1B2-41F0-AB46-8D81F5F902B6}" sibTransId="{DF9B9099-7E2F-444D-8360-552BE4342F29}"/>
    <dgm:cxn modelId="{A70890EF-B9A4-4CA5-B7DC-8570920B62D3}" type="presOf" srcId="{6F4F1BA1-5969-4834-8893-2710B7DE3C89}" destId="{B2676DEC-FC5E-4172-912C-865AD07887D2}" srcOrd="0" destOrd="0" presId="urn:microsoft.com/office/officeart/2005/8/layout/orgChart1"/>
    <dgm:cxn modelId="{B4230C47-DE30-43F3-B228-2BF9500A837B}" type="presOf" srcId="{A03789DA-5395-4F4D-B1B7-513AC5567AEB}" destId="{6831EB62-5AA4-4289-A262-9843BBF47B67}" srcOrd="0" destOrd="0" presId="urn:microsoft.com/office/officeart/2005/8/layout/orgChart1"/>
    <dgm:cxn modelId="{54BBF3B0-E3ED-4DB2-9C49-3883543F2A5A}" type="presOf" srcId="{D11C95DB-9959-4E8E-AF5F-139AC9A06D94}" destId="{DBE85872-3C68-478F-8552-919AA69C4ABD}" srcOrd="1" destOrd="0" presId="urn:microsoft.com/office/officeart/2005/8/layout/orgChart1"/>
    <dgm:cxn modelId="{9484F2A5-FB80-45F7-B937-EE6AD238743F}" type="presOf" srcId="{DCB27337-A1B2-41F0-AB46-8D81F5F902B6}" destId="{90045856-9185-4BEF-8CB3-06FB1A34836B}" srcOrd="0" destOrd="0" presId="urn:microsoft.com/office/officeart/2005/8/layout/orgChart1"/>
    <dgm:cxn modelId="{90864F17-25E3-4BAA-8588-912ADE6F09A9}" type="presOf" srcId="{00DC8BB9-50DA-4D94-9B51-3069FD3C5115}" destId="{4AF4EF42-3D03-48BD-9B75-798179C0EA0E}" srcOrd="1" destOrd="0" presId="urn:microsoft.com/office/officeart/2005/8/layout/orgChart1"/>
    <dgm:cxn modelId="{C383915D-5CA9-4680-BCA2-B67D6D30C165}" type="presOf" srcId="{424B8D2C-D1B0-4C7C-9211-04260D7F5A9B}" destId="{3AB6D473-91FB-49E0-9DD8-7F0F80926960}" srcOrd="0" destOrd="0" presId="urn:microsoft.com/office/officeart/2005/8/layout/orgChart1"/>
    <dgm:cxn modelId="{E36C201B-A6D3-4BC1-BA3C-58D0DAB7FD6D}" srcId="{B013B36F-F8F9-452E-8AEA-3749E7AB725C}" destId="{6F4F1BA1-5969-4834-8893-2710B7DE3C89}" srcOrd="0" destOrd="0" parTransId="{1B386B3A-CF36-4BD1-ABA7-CFCF57B91774}" sibTransId="{47BEE7D8-0E78-420C-BBB4-DFFD88E3DABA}"/>
    <dgm:cxn modelId="{B68A0A58-6E61-477F-B0F8-15A553237A04}" srcId="{A833E5E6-B592-41C3-8AA6-C6A29B596570}" destId="{00DC8BB9-50DA-4D94-9B51-3069FD3C5115}" srcOrd="1" destOrd="0" parTransId="{C3D09B58-583F-4CDA-B8FC-427343302EFB}" sibTransId="{1D0C74C9-E548-4DA1-8559-8E10B54A0DCF}"/>
    <dgm:cxn modelId="{4EE50E5D-698E-46AC-B340-14158FEE6EDA}" type="presOf" srcId="{D0BDAD47-4EA7-4205-8042-FB6FAD9A28FB}" destId="{30D36656-599D-4DE6-8232-01946DC9D14D}" srcOrd="0" destOrd="0" presId="urn:microsoft.com/office/officeart/2005/8/layout/orgChart1"/>
    <dgm:cxn modelId="{822EC1E9-29CA-4118-ABFA-2CA66CD727F7}" type="presOf" srcId="{83B8C531-7E33-4381-8308-8A89DB6BD922}" destId="{B8BBA399-44BC-4735-9CBA-954CC2DA5C65}" srcOrd="1" destOrd="0" presId="urn:microsoft.com/office/officeart/2005/8/layout/orgChart1"/>
    <dgm:cxn modelId="{EEA3C811-491C-48B2-8387-1E09BC4CF7E3}" type="presOf" srcId="{3B8B8ACE-F03D-4B23-A632-674458F647D8}" destId="{018D23A8-5C8A-4894-90BD-B117C4AB9835}" srcOrd="0" destOrd="0" presId="urn:microsoft.com/office/officeart/2005/8/layout/orgChart1"/>
    <dgm:cxn modelId="{D4A008B6-DA11-4E61-AB35-6FE2D85D3F1C}" srcId="{A03789DA-5395-4F4D-B1B7-513AC5567AEB}" destId="{D11C95DB-9959-4E8E-AF5F-139AC9A06D94}" srcOrd="0" destOrd="0" parTransId="{3DBFC120-BA8B-41DD-98AD-0FACE4BEEAEE}" sibTransId="{CA9883E9-D507-46E7-B5F4-DC95C465463B}"/>
    <dgm:cxn modelId="{7DB26A88-946B-41B6-86A7-A8FB219602F8}" type="presOf" srcId="{B013B36F-F8F9-452E-8AEA-3749E7AB725C}" destId="{4C9F8456-1FB9-458C-9CB8-4CAE2E4E8A12}" srcOrd="1" destOrd="0" presId="urn:microsoft.com/office/officeart/2005/8/layout/orgChart1"/>
    <dgm:cxn modelId="{2D34C68E-6D0A-4F6F-BE3E-3E82AB784B6E}" srcId="{A833E5E6-B592-41C3-8AA6-C6A29B596570}" destId="{27C3F8C9-E0A9-4A8C-93FC-74612591A665}" srcOrd="0" destOrd="0" parTransId="{424B8D2C-D1B0-4C7C-9211-04260D7F5A9B}" sibTransId="{1E191994-62E5-4CF5-A31F-D109DA568654}"/>
    <dgm:cxn modelId="{D67C1DE9-BA2C-4793-8708-0E6B5E432314}" type="presOf" srcId="{27C3F8C9-E0A9-4A8C-93FC-74612591A665}" destId="{0520406B-2226-4205-A866-61F4FA472A9E}" srcOrd="0" destOrd="0" presId="urn:microsoft.com/office/officeart/2005/8/layout/orgChart1"/>
    <dgm:cxn modelId="{83F0EECC-91FB-45C2-8745-F27B855325C2}" type="presOf" srcId="{1B386B3A-CF36-4BD1-ABA7-CFCF57B91774}" destId="{729471EB-9E1E-40E9-941A-9AC334613C66}" srcOrd="0" destOrd="0" presId="urn:microsoft.com/office/officeart/2005/8/layout/orgChart1"/>
    <dgm:cxn modelId="{516E2039-D727-4F42-8CCD-329EBFB4FB73}" srcId="{D11C95DB-9959-4E8E-AF5F-139AC9A06D94}" destId="{A833E5E6-B592-41C3-8AA6-C6A29B596570}" srcOrd="1" destOrd="0" parTransId="{3B8B8ACE-F03D-4B23-A632-674458F647D8}" sibTransId="{DC517680-6C63-487E-9178-7687B821C24A}"/>
    <dgm:cxn modelId="{6ED42938-54A7-4FB7-B7FC-CC177FBE2928}" type="presOf" srcId="{83B8C531-7E33-4381-8308-8A89DB6BD922}" destId="{A266C0B0-AF2D-4485-B3C9-C5D8FFAE1A86}" srcOrd="0" destOrd="0" presId="urn:microsoft.com/office/officeart/2005/8/layout/orgChart1"/>
    <dgm:cxn modelId="{0F6162E1-37CC-49A1-87E5-148CD9AB19FA}" type="presOf" srcId="{27C3F8C9-E0A9-4A8C-93FC-74612591A665}" destId="{DCEF94D2-CE86-4689-A416-26A955E30F36}" srcOrd="1" destOrd="0" presId="urn:microsoft.com/office/officeart/2005/8/layout/orgChart1"/>
    <dgm:cxn modelId="{DFF7638A-FF1A-41D3-B139-B4231B07292E}" type="presOf" srcId="{A833E5E6-B592-41C3-8AA6-C6A29B596570}" destId="{FF762194-D4BD-4AA5-A14B-111173FC8EB3}" srcOrd="0" destOrd="0" presId="urn:microsoft.com/office/officeart/2005/8/layout/orgChart1"/>
    <dgm:cxn modelId="{F6F82C00-12E5-4982-840B-675C8FDA9ACA}" type="presOf" srcId="{D11C95DB-9959-4E8E-AF5F-139AC9A06D94}" destId="{DA24AB6F-7DEB-45AC-B54D-5A9A9D67FE02}" srcOrd="0" destOrd="0" presId="urn:microsoft.com/office/officeart/2005/8/layout/orgChart1"/>
    <dgm:cxn modelId="{25DF7ED3-3FFB-468D-B325-87304D8BDC45}" type="presParOf" srcId="{6831EB62-5AA4-4289-A262-9843BBF47B67}" destId="{FC3CFDF4-5F8B-4F0D-BE75-1DD374234C3D}" srcOrd="0" destOrd="0" presId="urn:microsoft.com/office/officeart/2005/8/layout/orgChart1"/>
    <dgm:cxn modelId="{DC81ABBB-B537-4833-8E62-A98AAF6CC72F}" type="presParOf" srcId="{FC3CFDF4-5F8B-4F0D-BE75-1DD374234C3D}" destId="{D741ABD9-D95D-4ACC-B552-2EA91084D6B3}" srcOrd="0" destOrd="0" presId="urn:microsoft.com/office/officeart/2005/8/layout/orgChart1"/>
    <dgm:cxn modelId="{397E4FCF-B1D7-4C70-AF56-805001D7378F}" type="presParOf" srcId="{D741ABD9-D95D-4ACC-B552-2EA91084D6B3}" destId="{DA24AB6F-7DEB-45AC-B54D-5A9A9D67FE02}" srcOrd="0" destOrd="0" presId="urn:microsoft.com/office/officeart/2005/8/layout/orgChart1"/>
    <dgm:cxn modelId="{0263CA52-7A34-467D-A114-9D66C12DFC11}" type="presParOf" srcId="{D741ABD9-D95D-4ACC-B552-2EA91084D6B3}" destId="{DBE85872-3C68-478F-8552-919AA69C4ABD}" srcOrd="1" destOrd="0" presId="urn:microsoft.com/office/officeart/2005/8/layout/orgChart1"/>
    <dgm:cxn modelId="{E5DEF2CD-5FFE-4A22-A95F-51B68C5E9164}" type="presParOf" srcId="{FC3CFDF4-5F8B-4F0D-BE75-1DD374234C3D}" destId="{FE0AA2B5-FE99-4C62-98E3-3559CE3BD13D}" srcOrd="1" destOrd="0" presId="urn:microsoft.com/office/officeart/2005/8/layout/orgChart1"/>
    <dgm:cxn modelId="{8D146908-55D8-488E-81D5-46C259DD50A9}" type="presParOf" srcId="{FE0AA2B5-FE99-4C62-98E3-3559CE3BD13D}" destId="{30D36656-599D-4DE6-8232-01946DC9D14D}" srcOrd="0" destOrd="0" presId="urn:microsoft.com/office/officeart/2005/8/layout/orgChart1"/>
    <dgm:cxn modelId="{08529170-D338-4A50-9606-EBCE20CC8151}" type="presParOf" srcId="{FE0AA2B5-FE99-4C62-98E3-3559CE3BD13D}" destId="{22D61A55-9A83-4CC6-AE43-667439C9C677}" srcOrd="1" destOrd="0" presId="urn:microsoft.com/office/officeart/2005/8/layout/orgChart1"/>
    <dgm:cxn modelId="{FDFAB237-D170-477B-9C24-99B1575217B4}" type="presParOf" srcId="{22D61A55-9A83-4CC6-AE43-667439C9C677}" destId="{81BBAB47-316B-4639-BDE9-4A412D9D7162}" srcOrd="0" destOrd="0" presId="urn:microsoft.com/office/officeart/2005/8/layout/orgChart1"/>
    <dgm:cxn modelId="{BB001D3D-448F-4005-A505-49237D11DCA2}" type="presParOf" srcId="{81BBAB47-316B-4639-BDE9-4A412D9D7162}" destId="{CB886D41-35B4-4C4A-B534-A207158A49DE}" srcOrd="0" destOrd="0" presId="urn:microsoft.com/office/officeart/2005/8/layout/orgChart1"/>
    <dgm:cxn modelId="{A425FDC4-02A1-48D3-A93B-6F5CDB628319}" type="presParOf" srcId="{81BBAB47-316B-4639-BDE9-4A412D9D7162}" destId="{4C9F8456-1FB9-458C-9CB8-4CAE2E4E8A12}" srcOrd="1" destOrd="0" presId="urn:microsoft.com/office/officeart/2005/8/layout/orgChart1"/>
    <dgm:cxn modelId="{906F8E79-576D-466F-BF68-5F3A4CBCF2ED}" type="presParOf" srcId="{22D61A55-9A83-4CC6-AE43-667439C9C677}" destId="{2CBC1B2A-FE9D-4B3A-A235-66DFA545733A}" srcOrd="1" destOrd="0" presId="urn:microsoft.com/office/officeart/2005/8/layout/orgChart1"/>
    <dgm:cxn modelId="{3E880CE0-CECF-4193-9D0E-575F9934E42B}" type="presParOf" srcId="{2CBC1B2A-FE9D-4B3A-A235-66DFA545733A}" destId="{729471EB-9E1E-40E9-941A-9AC334613C66}" srcOrd="0" destOrd="0" presId="urn:microsoft.com/office/officeart/2005/8/layout/orgChart1"/>
    <dgm:cxn modelId="{546E335B-2326-438C-B52F-D9464686A646}" type="presParOf" srcId="{2CBC1B2A-FE9D-4B3A-A235-66DFA545733A}" destId="{F0B77D4C-59B3-40FB-9FB7-D073A0A333C7}" srcOrd="1" destOrd="0" presId="urn:microsoft.com/office/officeart/2005/8/layout/orgChart1"/>
    <dgm:cxn modelId="{85F43D31-EF4C-4617-B9E0-DCED2A8A587B}" type="presParOf" srcId="{F0B77D4C-59B3-40FB-9FB7-D073A0A333C7}" destId="{A1AAE420-9D72-437C-8855-706BFE567901}" srcOrd="0" destOrd="0" presId="urn:microsoft.com/office/officeart/2005/8/layout/orgChart1"/>
    <dgm:cxn modelId="{BB35EFE5-01B4-4E18-AF96-5A28ED9EE915}" type="presParOf" srcId="{A1AAE420-9D72-437C-8855-706BFE567901}" destId="{B2676DEC-FC5E-4172-912C-865AD07887D2}" srcOrd="0" destOrd="0" presId="urn:microsoft.com/office/officeart/2005/8/layout/orgChart1"/>
    <dgm:cxn modelId="{568E85CE-FFA9-4B85-BB73-40AAA880F9DA}" type="presParOf" srcId="{A1AAE420-9D72-437C-8855-706BFE567901}" destId="{30462462-5F59-4A38-846F-69466AF5174D}" srcOrd="1" destOrd="0" presId="urn:microsoft.com/office/officeart/2005/8/layout/orgChart1"/>
    <dgm:cxn modelId="{B605137F-5D49-4DAA-BDCA-AF5AC88BDE4C}" type="presParOf" srcId="{F0B77D4C-59B3-40FB-9FB7-D073A0A333C7}" destId="{0F4360AE-21EE-47E6-8F2B-A4F171BC1666}" srcOrd="1" destOrd="0" presId="urn:microsoft.com/office/officeart/2005/8/layout/orgChart1"/>
    <dgm:cxn modelId="{3C05D5B7-AA4E-43E7-B86B-5B1B7400C8F2}" type="presParOf" srcId="{F0B77D4C-59B3-40FB-9FB7-D073A0A333C7}" destId="{8D4F9455-7E53-44BA-BB3A-CC0863389049}" srcOrd="2" destOrd="0" presId="urn:microsoft.com/office/officeart/2005/8/layout/orgChart1"/>
    <dgm:cxn modelId="{761EB67F-7B24-4D89-9D61-1AEAC0EEF121}" type="presParOf" srcId="{2CBC1B2A-FE9D-4B3A-A235-66DFA545733A}" destId="{90045856-9185-4BEF-8CB3-06FB1A34836B}" srcOrd="2" destOrd="0" presId="urn:microsoft.com/office/officeart/2005/8/layout/orgChart1"/>
    <dgm:cxn modelId="{91FF2FA2-E61C-4A2B-8C3F-C22611D1F723}" type="presParOf" srcId="{2CBC1B2A-FE9D-4B3A-A235-66DFA545733A}" destId="{2FA9B371-1579-4EE9-9608-825B3441C746}" srcOrd="3" destOrd="0" presId="urn:microsoft.com/office/officeart/2005/8/layout/orgChart1"/>
    <dgm:cxn modelId="{F5C1A929-3287-4603-8DD9-6EC1B4FE513F}" type="presParOf" srcId="{2FA9B371-1579-4EE9-9608-825B3441C746}" destId="{1EB259B2-3A8F-4238-862E-E63B53331631}" srcOrd="0" destOrd="0" presId="urn:microsoft.com/office/officeart/2005/8/layout/orgChart1"/>
    <dgm:cxn modelId="{6E45E399-F434-4D04-A085-BCA006BAF4D7}" type="presParOf" srcId="{1EB259B2-3A8F-4238-862E-E63B53331631}" destId="{A266C0B0-AF2D-4485-B3C9-C5D8FFAE1A86}" srcOrd="0" destOrd="0" presId="urn:microsoft.com/office/officeart/2005/8/layout/orgChart1"/>
    <dgm:cxn modelId="{370F81D7-6886-435A-BDA3-56D6AB87F762}" type="presParOf" srcId="{1EB259B2-3A8F-4238-862E-E63B53331631}" destId="{B8BBA399-44BC-4735-9CBA-954CC2DA5C65}" srcOrd="1" destOrd="0" presId="urn:microsoft.com/office/officeart/2005/8/layout/orgChart1"/>
    <dgm:cxn modelId="{2B3D14B3-0169-4D7C-A5D5-60DAD5AC193F}" type="presParOf" srcId="{2FA9B371-1579-4EE9-9608-825B3441C746}" destId="{E71D84DD-0571-4B5C-B2F3-7CB1523BF17E}" srcOrd="1" destOrd="0" presId="urn:microsoft.com/office/officeart/2005/8/layout/orgChart1"/>
    <dgm:cxn modelId="{D880638F-BAEE-4ED7-B7C6-346EF0ACF8BB}" type="presParOf" srcId="{2FA9B371-1579-4EE9-9608-825B3441C746}" destId="{18E83A49-53B9-41E7-B301-79C85E62A57A}" srcOrd="2" destOrd="0" presId="urn:microsoft.com/office/officeart/2005/8/layout/orgChart1"/>
    <dgm:cxn modelId="{290513CD-B495-4FE8-B0E8-0F407ED9475A}" type="presParOf" srcId="{22D61A55-9A83-4CC6-AE43-667439C9C677}" destId="{D38133DB-50D4-48A0-B365-7547B27203F9}" srcOrd="2" destOrd="0" presId="urn:microsoft.com/office/officeart/2005/8/layout/orgChart1"/>
    <dgm:cxn modelId="{9A90C999-C3B2-4F62-90E4-E432421000B1}" type="presParOf" srcId="{FE0AA2B5-FE99-4C62-98E3-3559CE3BD13D}" destId="{018D23A8-5C8A-4894-90BD-B117C4AB9835}" srcOrd="2" destOrd="0" presId="urn:microsoft.com/office/officeart/2005/8/layout/orgChart1"/>
    <dgm:cxn modelId="{881C0353-A4DC-4060-A567-780089928AB9}" type="presParOf" srcId="{FE0AA2B5-FE99-4C62-98E3-3559CE3BD13D}" destId="{E4ECC35C-2315-42BC-AC3D-62877B88820A}" srcOrd="3" destOrd="0" presId="urn:microsoft.com/office/officeart/2005/8/layout/orgChart1"/>
    <dgm:cxn modelId="{DAF10752-C767-4BA7-BCA8-218A9BB835A2}" type="presParOf" srcId="{E4ECC35C-2315-42BC-AC3D-62877B88820A}" destId="{B65FCAE9-C489-4CBD-8ACC-0AC334688C96}" srcOrd="0" destOrd="0" presId="urn:microsoft.com/office/officeart/2005/8/layout/orgChart1"/>
    <dgm:cxn modelId="{34BF54FD-9F3C-4DC2-8A94-4E1C01B56343}" type="presParOf" srcId="{B65FCAE9-C489-4CBD-8ACC-0AC334688C96}" destId="{FF762194-D4BD-4AA5-A14B-111173FC8EB3}" srcOrd="0" destOrd="0" presId="urn:microsoft.com/office/officeart/2005/8/layout/orgChart1"/>
    <dgm:cxn modelId="{5F585F1C-1F72-4F19-8C6A-EBA967C62FE6}" type="presParOf" srcId="{B65FCAE9-C489-4CBD-8ACC-0AC334688C96}" destId="{1B6AE732-4177-406F-9E99-42A6669C31D2}" srcOrd="1" destOrd="0" presId="urn:microsoft.com/office/officeart/2005/8/layout/orgChart1"/>
    <dgm:cxn modelId="{B6938DE9-CC5F-43F2-B7AA-97DFB780C612}" type="presParOf" srcId="{E4ECC35C-2315-42BC-AC3D-62877B88820A}" destId="{51A8D1B3-D037-4BCD-BFA9-20F0F11E1221}" srcOrd="1" destOrd="0" presId="urn:microsoft.com/office/officeart/2005/8/layout/orgChart1"/>
    <dgm:cxn modelId="{7FDDEAD4-7916-4C94-89B5-58543050261F}" type="presParOf" srcId="{51A8D1B3-D037-4BCD-BFA9-20F0F11E1221}" destId="{3AB6D473-91FB-49E0-9DD8-7F0F80926960}" srcOrd="0" destOrd="0" presId="urn:microsoft.com/office/officeart/2005/8/layout/orgChart1"/>
    <dgm:cxn modelId="{A2D24AE9-9F99-4D7A-B115-BBAF07B91DF7}" type="presParOf" srcId="{51A8D1B3-D037-4BCD-BFA9-20F0F11E1221}" destId="{169FCF2D-8009-4934-B546-71E79358F1D4}" srcOrd="1" destOrd="0" presId="urn:microsoft.com/office/officeart/2005/8/layout/orgChart1"/>
    <dgm:cxn modelId="{517405B8-BD5D-4226-AF37-8380C1622DC4}" type="presParOf" srcId="{169FCF2D-8009-4934-B546-71E79358F1D4}" destId="{6AB43FE6-DC93-469F-8E6A-DE72A84F13DF}" srcOrd="0" destOrd="0" presId="urn:microsoft.com/office/officeart/2005/8/layout/orgChart1"/>
    <dgm:cxn modelId="{99AB6B88-4637-4202-B02C-154F8D4A9030}" type="presParOf" srcId="{6AB43FE6-DC93-469F-8E6A-DE72A84F13DF}" destId="{0520406B-2226-4205-A866-61F4FA472A9E}" srcOrd="0" destOrd="0" presId="urn:microsoft.com/office/officeart/2005/8/layout/orgChart1"/>
    <dgm:cxn modelId="{2935AF82-ABCF-40A3-8202-6F7C8ECDBF01}" type="presParOf" srcId="{6AB43FE6-DC93-469F-8E6A-DE72A84F13DF}" destId="{DCEF94D2-CE86-4689-A416-26A955E30F36}" srcOrd="1" destOrd="0" presId="urn:microsoft.com/office/officeart/2005/8/layout/orgChart1"/>
    <dgm:cxn modelId="{75EBBC01-F39B-4C13-A99E-D698F6F4019B}" type="presParOf" srcId="{169FCF2D-8009-4934-B546-71E79358F1D4}" destId="{FB1E0F0A-4B7C-4A1F-827A-7F295F7613DC}" srcOrd="1" destOrd="0" presId="urn:microsoft.com/office/officeart/2005/8/layout/orgChart1"/>
    <dgm:cxn modelId="{979056EC-61F3-4EDC-A8C1-CA412E623DE3}" type="presParOf" srcId="{169FCF2D-8009-4934-B546-71E79358F1D4}" destId="{80312604-A452-4B48-9985-51F6048B44C0}" srcOrd="2" destOrd="0" presId="urn:microsoft.com/office/officeart/2005/8/layout/orgChart1"/>
    <dgm:cxn modelId="{11C7563F-7614-4FBB-8E87-57A25A833FCB}" type="presParOf" srcId="{51A8D1B3-D037-4BCD-BFA9-20F0F11E1221}" destId="{9E420BB0-689B-4956-B0E7-117D6376C940}" srcOrd="2" destOrd="0" presId="urn:microsoft.com/office/officeart/2005/8/layout/orgChart1"/>
    <dgm:cxn modelId="{6FD822BB-C7B1-48AB-833A-F9845B3B7E59}" type="presParOf" srcId="{51A8D1B3-D037-4BCD-BFA9-20F0F11E1221}" destId="{274AD9D4-F644-4FD1-A1C0-DBC10C73B8D7}" srcOrd="3" destOrd="0" presId="urn:microsoft.com/office/officeart/2005/8/layout/orgChart1"/>
    <dgm:cxn modelId="{413CFF1B-C419-4ADB-A583-A632C98B1067}" type="presParOf" srcId="{274AD9D4-F644-4FD1-A1C0-DBC10C73B8D7}" destId="{0B6CB175-4671-4776-BFAC-E22D292A21FE}" srcOrd="0" destOrd="0" presId="urn:microsoft.com/office/officeart/2005/8/layout/orgChart1"/>
    <dgm:cxn modelId="{0BD1C02A-DE85-4853-BB85-9F363139B7B0}" type="presParOf" srcId="{0B6CB175-4671-4776-BFAC-E22D292A21FE}" destId="{43B9C140-5DE9-4DE0-842F-35290BD2252F}" srcOrd="0" destOrd="0" presId="urn:microsoft.com/office/officeart/2005/8/layout/orgChart1"/>
    <dgm:cxn modelId="{6F60AC41-DD9D-4A2B-BC88-A7A000201631}" type="presParOf" srcId="{0B6CB175-4671-4776-BFAC-E22D292A21FE}" destId="{4AF4EF42-3D03-48BD-9B75-798179C0EA0E}" srcOrd="1" destOrd="0" presId="urn:microsoft.com/office/officeart/2005/8/layout/orgChart1"/>
    <dgm:cxn modelId="{82A7065E-4EFA-4B6B-9265-FBFF83A16D1A}" type="presParOf" srcId="{274AD9D4-F644-4FD1-A1C0-DBC10C73B8D7}" destId="{532B473E-5996-4515-8324-D91AFCFDD0F2}" srcOrd="1" destOrd="0" presId="urn:microsoft.com/office/officeart/2005/8/layout/orgChart1"/>
    <dgm:cxn modelId="{3628C0D9-358B-41AF-8519-AFCA8E68A05A}" type="presParOf" srcId="{274AD9D4-F644-4FD1-A1C0-DBC10C73B8D7}" destId="{3C699FD2-1EF5-4BBC-AC3C-BFAF93E1E03D}" srcOrd="2" destOrd="0" presId="urn:microsoft.com/office/officeart/2005/8/layout/orgChart1"/>
    <dgm:cxn modelId="{87AB86AA-7523-4E7E-A904-387B2301FFAB}" type="presParOf" srcId="{E4ECC35C-2315-42BC-AC3D-62877B88820A}" destId="{0806AF70-A810-4A06-BC7D-1E374E721DEE}" srcOrd="2" destOrd="0" presId="urn:microsoft.com/office/officeart/2005/8/layout/orgChart1"/>
    <dgm:cxn modelId="{AC42BD87-365C-4BCE-9975-D623B7A7F4FE}" type="presParOf" srcId="{FC3CFDF4-5F8B-4F0D-BE75-1DD374234C3D}" destId="{634CFF06-DB18-45AE-8DDA-B0E9F5AC56BE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420BB0-689B-4956-B0E7-117D6376C940}">
      <dsp:nvSpPr>
        <dsp:cNvPr id="0" name=""/>
        <dsp:cNvSpPr/>
      </dsp:nvSpPr>
      <dsp:spPr>
        <a:xfrm>
          <a:off x="4401486" y="2077743"/>
          <a:ext cx="257315" cy="20070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7063"/>
              </a:lnTo>
              <a:lnTo>
                <a:pt x="257315" y="20070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B6D473-91FB-49E0-9DD8-7F0F80926960}">
      <dsp:nvSpPr>
        <dsp:cNvPr id="0" name=""/>
        <dsp:cNvSpPr/>
      </dsp:nvSpPr>
      <dsp:spPr>
        <a:xfrm>
          <a:off x="4401486" y="2077743"/>
          <a:ext cx="257315" cy="7891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9102"/>
              </a:lnTo>
              <a:lnTo>
                <a:pt x="257315" y="78910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8D23A8-5C8A-4894-90BD-B117C4AB9835}">
      <dsp:nvSpPr>
        <dsp:cNvPr id="0" name=""/>
        <dsp:cNvSpPr/>
      </dsp:nvSpPr>
      <dsp:spPr>
        <a:xfrm>
          <a:off x="4049820" y="859781"/>
          <a:ext cx="1037840" cy="3602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121"/>
              </a:lnTo>
              <a:lnTo>
                <a:pt x="1037840" y="180121"/>
              </a:lnTo>
              <a:lnTo>
                <a:pt x="1037840" y="3602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045856-9185-4BEF-8CB3-06FB1A34836B}">
      <dsp:nvSpPr>
        <dsp:cNvPr id="0" name=""/>
        <dsp:cNvSpPr/>
      </dsp:nvSpPr>
      <dsp:spPr>
        <a:xfrm>
          <a:off x="3440840" y="2077743"/>
          <a:ext cx="257315" cy="2007063"/>
        </a:xfrm>
        <a:custGeom>
          <a:avLst/>
          <a:gdLst/>
          <a:ahLst/>
          <a:cxnLst/>
          <a:rect l="0" t="0" r="0" b="0"/>
          <a:pathLst>
            <a:path>
              <a:moveTo>
                <a:pt x="257315" y="0"/>
              </a:moveTo>
              <a:lnTo>
                <a:pt x="257315" y="2007063"/>
              </a:lnTo>
              <a:lnTo>
                <a:pt x="0" y="20070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9471EB-9E1E-40E9-941A-9AC334613C66}">
      <dsp:nvSpPr>
        <dsp:cNvPr id="0" name=""/>
        <dsp:cNvSpPr/>
      </dsp:nvSpPr>
      <dsp:spPr>
        <a:xfrm>
          <a:off x="3440840" y="2077743"/>
          <a:ext cx="257315" cy="789102"/>
        </a:xfrm>
        <a:custGeom>
          <a:avLst/>
          <a:gdLst/>
          <a:ahLst/>
          <a:cxnLst/>
          <a:rect l="0" t="0" r="0" b="0"/>
          <a:pathLst>
            <a:path>
              <a:moveTo>
                <a:pt x="257315" y="0"/>
              </a:moveTo>
              <a:lnTo>
                <a:pt x="257315" y="789102"/>
              </a:lnTo>
              <a:lnTo>
                <a:pt x="0" y="78910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D36656-599D-4DE6-8232-01946DC9D14D}">
      <dsp:nvSpPr>
        <dsp:cNvPr id="0" name=""/>
        <dsp:cNvSpPr/>
      </dsp:nvSpPr>
      <dsp:spPr>
        <a:xfrm>
          <a:off x="3011980" y="859781"/>
          <a:ext cx="1037840" cy="360242"/>
        </a:xfrm>
        <a:custGeom>
          <a:avLst/>
          <a:gdLst/>
          <a:ahLst/>
          <a:cxnLst/>
          <a:rect l="0" t="0" r="0" b="0"/>
          <a:pathLst>
            <a:path>
              <a:moveTo>
                <a:pt x="1037840" y="0"/>
              </a:moveTo>
              <a:lnTo>
                <a:pt x="1037840" y="180121"/>
              </a:lnTo>
              <a:lnTo>
                <a:pt x="0" y="180121"/>
              </a:lnTo>
              <a:lnTo>
                <a:pt x="0" y="3602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24AB6F-7DEB-45AC-B54D-5A9A9D67FE02}">
      <dsp:nvSpPr>
        <dsp:cNvPr id="0" name=""/>
        <dsp:cNvSpPr/>
      </dsp:nvSpPr>
      <dsp:spPr>
        <a:xfrm>
          <a:off x="3192101" y="2061"/>
          <a:ext cx="1715439" cy="8577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9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ALVEOLAR BONE</a:t>
          </a:r>
        </a:p>
      </dsp:txBody>
      <dsp:txXfrm>
        <a:off x="3192101" y="2061"/>
        <a:ext cx="1715439" cy="857719"/>
      </dsp:txXfrm>
    </dsp:sp>
    <dsp:sp modelId="{CB886D41-35B4-4C4A-B534-A207158A49DE}">
      <dsp:nvSpPr>
        <dsp:cNvPr id="0" name=""/>
        <dsp:cNvSpPr/>
      </dsp:nvSpPr>
      <dsp:spPr>
        <a:xfrm>
          <a:off x="2154260" y="1220023"/>
          <a:ext cx="1715439" cy="8577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ALVEOLAR BONE 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PROPER</a:t>
          </a:r>
        </a:p>
      </dsp:txBody>
      <dsp:txXfrm>
        <a:off x="2154260" y="1220023"/>
        <a:ext cx="1715439" cy="857719"/>
      </dsp:txXfrm>
    </dsp:sp>
    <dsp:sp modelId="{B2676DEC-FC5E-4172-912C-865AD07887D2}">
      <dsp:nvSpPr>
        <dsp:cNvPr id="0" name=""/>
        <dsp:cNvSpPr/>
      </dsp:nvSpPr>
      <dsp:spPr>
        <a:xfrm>
          <a:off x="1725400" y="2437985"/>
          <a:ext cx="1715439" cy="8577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LAMELLATED BONE</a:t>
          </a:r>
        </a:p>
      </dsp:txBody>
      <dsp:txXfrm>
        <a:off x="1725400" y="2437985"/>
        <a:ext cx="1715439" cy="857719"/>
      </dsp:txXfrm>
    </dsp:sp>
    <dsp:sp modelId="{A266C0B0-AF2D-4485-B3C9-C5D8FFAE1A86}">
      <dsp:nvSpPr>
        <dsp:cNvPr id="0" name=""/>
        <dsp:cNvSpPr/>
      </dsp:nvSpPr>
      <dsp:spPr>
        <a:xfrm>
          <a:off x="1725400" y="3655947"/>
          <a:ext cx="1715439" cy="8577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BUNDLE BONE</a:t>
          </a:r>
        </a:p>
      </dsp:txBody>
      <dsp:txXfrm>
        <a:off x="1725400" y="3655947"/>
        <a:ext cx="1715439" cy="857719"/>
      </dsp:txXfrm>
    </dsp:sp>
    <dsp:sp modelId="{FF762194-D4BD-4AA5-A14B-111173FC8EB3}">
      <dsp:nvSpPr>
        <dsp:cNvPr id="0" name=""/>
        <dsp:cNvSpPr/>
      </dsp:nvSpPr>
      <dsp:spPr>
        <a:xfrm>
          <a:off x="4229942" y="1220023"/>
          <a:ext cx="1715439" cy="8577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9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SUPPORTING ALVEOLAR 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9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BONE</a:t>
          </a:r>
        </a:p>
      </dsp:txBody>
      <dsp:txXfrm>
        <a:off x="4229942" y="1220023"/>
        <a:ext cx="1715439" cy="857719"/>
      </dsp:txXfrm>
    </dsp:sp>
    <dsp:sp modelId="{0520406B-2226-4205-A866-61F4FA472A9E}">
      <dsp:nvSpPr>
        <dsp:cNvPr id="0" name=""/>
        <dsp:cNvSpPr/>
      </dsp:nvSpPr>
      <dsp:spPr>
        <a:xfrm>
          <a:off x="4658801" y="2437985"/>
          <a:ext cx="1715439" cy="8577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CORTICAL PLATE</a:t>
          </a:r>
        </a:p>
      </dsp:txBody>
      <dsp:txXfrm>
        <a:off x="4658801" y="2437985"/>
        <a:ext cx="1715439" cy="857719"/>
      </dsp:txXfrm>
    </dsp:sp>
    <dsp:sp modelId="{43B9C140-5DE9-4DE0-842F-35290BD2252F}">
      <dsp:nvSpPr>
        <dsp:cNvPr id="0" name=""/>
        <dsp:cNvSpPr/>
      </dsp:nvSpPr>
      <dsp:spPr>
        <a:xfrm>
          <a:off x="4658801" y="3655947"/>
          <a:ext cx="1715439" cy="8577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9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SPONGY </a:t>
          </a:r>
          <a:r>
            <a:rPr kumimoji="0" lang="ar-IQ" sz="1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 </a:t>
          </a:r>
          <a:r>
            <a:rPr kumimoji="0" lang="en-US" sz="1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BONE</a:t>
          </a:r>
        </a:p>
      </dsp:txBody>
      <dsp:txXfrm>
        <a:off x="4658801" y="3655947"/>
        <a:ext cx="1715439" cy="8577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352C4DE-6D85-46B0-AE78-7C0C0C4C0992}" type="datetimeFigureOut">
              <a:rPr lang="ar-SA" smtClean="0"/>
              <a:t>16/07/1438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3851275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15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9C1518D-52CB-4F72-B66E-8A862C31D05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70205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5201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7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A5C4706-174C-4EC3-820E-607D5E9BF620}" type="datetimeFigureOut">
              <a:rPr lang="ar-EG" smtClean="0"/>
              <a:pPr/>
              <a:t>16/07/1438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52016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7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6B230E0-2111-4BC9-8249-DD47C67EDCBE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5526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AEEF47-2704-4CA2-95ED-C7DC0F0F356B}" type="slidenum">
              <a:rPr lang="en-US"/>
              <a:pPr/>
              <a:t>4</a:t>
            </a:fld>
            <a:endParaRPr lang="de-DE"/>
          </a:p>
        </p:txBody>
      </p:sp>
      <p:sp>
        <p:nvSpPr>
          <p:cNvPr id="105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E5D378-A517-4EAC-BB98-7DB12A36EEC6}" type="slidenum">
              <a:rPr lang="en-US"/>
              <a:pPr/>
              <a:t>7</a:t>
            </a:fld>
            <a:endParaRPr lang="de-DE"/>
          </a:p>
        </p:txBody>
      </p:sp>
      <p:sp>
        <p:nvSpPr>
          <p:cNvPr id="92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955D54-FD07-4D96-841D-BD031423475A}" type="slidenum">
              <a:rPr lang="en-US"/>
              <a:pPr/>
              <a:t>16</a:t>
            </a:fld>
            <a:endParaRPr lang="de-DE"/>
          </a:p>
        </p:txBody>
      </p:sp>
      <p:sp>
        <p:nvSpPr>
          <p:cNvPr id="1009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2C2CC7-1D22-4A00-8E95-4A895F8DFD61}" type="slidenum">
              <a:rPr lang="en-US"/>
              <a:pPr/>
              <a:t>20</a:t>
            </a:fld>
            <a:endParaRPr lang="de-DE"/>
          </a:p>
        </p:txBody>
      </p:sp>
      <p:sp>
        <p:nvSpPr>
          <p:cNvPr id="97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0A88D-213D-4A97-8754-095292174222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1253E-D45B-46FE-8AC0-5BC84AE7E201}" type="datetimeFigureOut">
              <a:rPr lang="en-US"/>
              <a:pPr>
                <a:defRPr/>
              </a:pPr>
              <a:t>4/12/2017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28EF8-5B2C-407B-88D6-712F69D7C2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8B6DD-CB84-49AC-A8AF-CAF4A7F96AF7}" type="datetimeFigureOut">
              <a:rPr lang="en-US"/>
              <a:pPr>
                <a:defRPr/>
              </a:pPr>
              <a:t>4/12/2017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53A01-3818-4067-AD74-B853A2E20E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1703B-5304-4128-8363-C0C099707F73}" type="datetimeFigureOut">
              <a:rPr lang="en-US"/>
              <a:pPr>
                <a:defRPr/>
              </a:pPr>
              <a:t>4/12/2017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DD665-06B4-46C6-B67B-87E3FA9E3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97401-EAC9-42EC-BC60-1F4755B6B801}" type="datetimeFigureOut">
              <a:rPr lang="en-US"/>
              <a:pPr>
                <a:defRPr/>
              </a:pPr>
              <a:t>4/12/2017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FE1C9-223C-494A-89E6-513294C273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DE6D1-8D8F-4A3C-83C8-F03076452903}" type="datetimeFigureOut">
              <a:rPr lang="en-US"/>
              <a:pPr>
                <a:defRPr/>
              </a:pPr>
              <a:t>4/12/2017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F5233-7262-4E66-B3A7-02365797B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16CB3-0124-473F-B479-0B2DF34D87BA}" type="datetimeFigureOut">
              <a:rPr lang="en-US"/>
              <a:pPr>
                <a:defRPr/>
              </a:pPr>
              <a:t>4/12/2017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C0177-D1B4-437D-946D-D7CF047E34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79374-404E-46A9-9A3C-EB6D6F6B8C1C}" type="datetimeFigureOut">
              <a:rPr lang="en-US"/>
              <a:pPr>
                <a:defRPr/>
              </a:pPr>
              <a:t>4/12/2017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ED80D-482F-4292-9209-C07BB31455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4A56C-D40F-455B-BE3A-8DA2260416F6}" type="datetimeFigureOut">
              <a:rPr lang="en-US"/>
              <a:pPr>
                <a:defRPr/>
              </a:pPr>
              <a:t>4/12/2017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27D51-14ED-455E-BB90-EB6B405FF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822F8-2FE7-4B42-BA69-D6FDCC293F33}" type="datetimeFigureOut">
              <a:rPr lang="en-US"/>
              <a:pPr>
                <a:defRPr/>
              </a:pPr>
              <a:t>4/12/2017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E9186-0FAB-4614-A7AE-EB7D2B17E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E329F-8B0D-4520-B6C4-622FD9C78EE4}" type="datetimeFigureOut">
              <a:rPr lang="en-US"/>
              <a:pPr>
                <a:defRPr/>
              </a:pPr>
              <a:t>4/12/2017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34175-D982-4D40-8527-BB128417B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3766C-5FFE-4D1C-B56B-182C215868FA}" type="datetimeFigureOut">
              <a:rPr lang="en-US"/>
              <a:pPr>
                <a:defRPr/>
              </a:pPr>
              <a:t>4/12/2017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6E6D5-844E-4218-9F78-24F04AF5E9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9AC299B3-E9B0-4EB4-8E85-8383BFD0FD87}" type="datetimeFigureOut">
              <a:rPr lang="en-US"/>
              <a:pPr>
                <a:defRPr/>
              </a:pPr>
              <a:t>4/12/2017</a:t>
            </a:fld>
            <a:endParaRPr lang="en-US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20F9A36-B4A9-4CB9-8A43-52D9080FD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</p:sldLayoutIdLst>
  <p:transition spd="slow">
    <p:push dir="d"/>
    <p:sndAc>
      <p:stSnd>
        <p:snd r:embed="rId13" name="coin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/>
          </p:cNvSpPr>
          <p:nvPr/>
        </p:nvSpPr>
        <p:spPr bwMode="auto">
          <a:xfrm>
            <a:off x="419100" y="289560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CEMENTUM</a:t>
            </a:r>
            <a:endParaRPr kumimoji="0" lang="en-US" sz="8000" b="1" i="0" u="none" strike="noStrike" kern="0" cap="none" spc="0" normalizeH="0" baseline="0" noProof="0" dirty="0" smtClean="0"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219200" y="4621143"/>
            <a:ext cx="6172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i="1" dirty="0">
                <a:latin typeface="Script MT Bold" pitchFamily="66" charset="0"/>
              </a:rPr>
              <a:t>By/ </a:t>
            </a:r>
            <a:r>
              <a:rPr lang="en-US" sz="4000" b="1" i="1" dirty="0" err="1" smtClean="0">
                <a:latin typeface="Script MT Bold" pitchFamily="66" charset="0"/>
              </a:rPr>
              <a:t>M.Sc</a:t>
            </a:r>
            <a:r>
              <a:rPr lang="en-US" sz="4000" b="1" i="1" dirty="0" smtClean="0">
                <a:latin typeface="Script MT Bold" pitchFamily="66" charset="0"/>
              </a:rPr>
              <a:t> Sarah  AHMED</a:t>
            </a:r>
            <a:endParaRPr lang="en-US" sz="4000" b="1" i="1" dirty="0">
              <a:latin typeface="Script MT Bold" pitchFamily="66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3429000" y="381866"/>
            <a:ext cx="5334000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 smtClean="0"/>
              <a:t>اورال </a:t>
            </a:r>
            <a:r>
              <a:rPr lang="ar-SA" sz="4400" b="1" dirty="0" err="1" smtClean="0"/>
              <a:t>هستولوجي</a:t>
            </a:r>
            <a:r>
              <a:rPr lang="ar-SA" sz="4400" b="1" dirty="0" smtClean="0"/>
              <a:t> عملي </a:t>
            </a:r>
          </a:p>
          <a:p>
            <a:pPr algn="ctr"/>
            <a:r>
              <a:rPr lang="ar-SA" sz="4400" b="1" dirty="0" smtClean="0"/>
              <a:t>ثاني اسنان كركوك</a:t>
            </a:r>
          </a:p>
          <a:p>
            <a:pPr algn="ctr"/>
            <a:r>
              <a:rPr lang="ar-SA" sz="4400" b="1" dirty="0" smtClean="0"/>
              <a:t>19 / 11 / 2015</a:t>
            </a:r>
            <a:endParaRPr lang="ar-SA" sz="4400" b="1" dirty="0"/>
          </a:p>
        </p:txBody>
      </p:sp>
      <p:sp>
        <p:nvSpPr>
          <p:cNvPr id="9" name="مربع نص 8"/>
          <p:cNvSpPr txBox="1"/>
          <p:nvPr/>
        </p:nvSpPr>
        <p:spPr>
          <a:xfrm>
            <a:off x="304800" y="381866"/>
            <a:ext cx="22860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 smtClean="0"/>
              <a:t>(500)</a:t>
            </a:r>
            <a:endParaRPr lang="ar-SA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2800" dirty="0" smtClean="0"/>
          </a:p>
          <a:p>
            <a:pPr eaLnBrk="1" hangingPunct="1">
              <a:buFontTx/>
              <a:buNone/>
            </a:pPr>
            <a:r>
              <a:rPr lang="en-US" sz="2800" dirty="0" smtClean="0"/>
              <a:t>  Two types of cells are functionally concerned with cementum :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         * Cementoblasts 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         * Cementocytes</a:t>
            </a:r>
          </a:p>
          <a:p>
            <a:r>
              <a:rPr lang="en-US" sz="2800" dirty="0" smtClean="0"/>
              <a:t>   </a:t>
            </a:r>
            <a:r>
              <a:rPr lang="en-US" sz="2800" b="1" dirty="0" smtClean="0">
                <a:solidFill>
                  <a:srgbClr val="FF0000"/>
                </a:solidFill>
              </a:rPr>
              <a:t>Cementoblasts</a:t>
            </a:r>
            <a:r>
              <a:rPr lang="en-US" sz="2800" dirty="0" smtClean="0"/>
              <a:t> line the root surface  ,they contain numerous mitochondria, well developed </a:t>
            </a:r>
            <a:r>
              <a:rPr lang="en-US" sz="2800" dirty="0" err="1"/>
              <a:t>Golgicomplex</a:t>
            </a:r>
            <a:r>
              <a:rPr lang="en-US" sz="2800" dirty="0"/>
              <a:t> and large amounts of granular endoplasmic </a:t>
            </a:r>
            <a:r>
              <a:rPr lang="en-US" sz="2800" dirty="0" smtClean="0"/>
              <a:t>reticulum., and open-faced nucleus. </a:t>
            </a:r>
            <a:endParaRPr lang="ar-SA" sz="2800" dirty="0"/>
          </a:p>
          <a:p>
            <a:endParaRPr lang="ar-SA" sz="2800" dirty="0"/>
          </a:p>
          <a:p>
            <a:r>
              <a:rPr lang="en-US" sz="2800" dirty="0" err="1"/>
              <a:t>Cemento</a:t>
            </a:r>
            <a:r>
              <a:rPr lang="en-US" sz="2800" dirty="0"/>
              <a:t>-progenitor cells synthesize collagen and protein polysaccharide. </a:t>
            </a:r>
            <a:endParaRPr lang="en-US" sz="2800" dirty="0" smtClean="0"/>
          </a:p>
        </p:txBody>
      </p:sp>
    </p:spTree>
  </p:cSld>
  <p:clrMapOvr>
    <a:masterClrMapping/>
  </p:clrMapOvr>
  <p:transition spd="slow">
    <p:push dir="d"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2800" b="1" dirty="0" smtClean="0"/>
          </a:p>
          <a:p>
            <a:pPr eaLnBrk="1" hangingPunct="1">
              <a:buFontTx/>
              <a:buNone/>
            </a:pPr>
            <a:r>
              <a:rPr lang="en-US" sz="2800" b="1" dirty="0" err="1" smtClean="0"/>
              <a:t>Cementocytes</a:t>
            </a:r>
            <a:endParaRPr lang="en-US" sz="2800" b="1" dirty="0" smtClean="0"/>
          </a:p>
          <a:p>
            <a:pPr eaLnBrk="1" hangingPunct="1">
              <a:buFontTx/>
              <a:buNone/>
            </a:pPr>
            <a:r>
              <a:rPr lang="en-US" sz="2800" dirty="0" smtClean="0"/>
              <a:t> are seen located in lacunae in cementum matrix and typically have numerous processes lying in canaliculi . 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Because cementum is avascular tissue, thus the processes of the </a:t>
            </a:r>
            <a:r>
              <a:rPr lang="en-US" sz="2800" dirty="0" err="1" smtClean="0"/>
              <a:t>cementocytes</a:t>
            </a:r>
            <a:r>
              <a:rPr lang="en-US" sz="2800" dirty="0" smtClean="0"/>
              <a:t> are oriented toward the periodontal ligament for nutrition .</a:t>
            </a:r>
          </a:p>
          <a:p>
            <a:pPr eaLnBrk="1" hangingPunct="1">
              <a:buFontTx/>
              <a:buNone/>
            </a:pPr>
            <a:endParaRPr lang="en-US" sz="2800" dirty="0" smtClean="0"/>
          </a:p>
          <a:p>
            <a:pPr eaLnBrk="1" hangingPunct="1">
              <a:buFontTx/>
              <a:buNone/>
            </a:pPr>
            <a:r>
              <a:rPr lang="en-US" sz="2800" dirty="0" smtClean="0"/>
              <a:t>As a result of continuous </a:t>
            </a:r>
            <a:r>
              <a:rPr lang="en-US" sz="2800" dirty="0" err="1" smtClean="0"/>
              <a:t>phasic</a:t>
            </a:r>
            <a:r>
              <a:rPr lang="en-US" sz="2800" dirty="0" smtClean="0"/>
              <a:t> deposition of cementum, resting lines known </a:t>
            </a:r>
            <a:r>
              <a:rPr lang="en-US" sz="2800" b="1" dirty="0" smtClean="0"/>
              <a:t>Salter lines</a:t>
            </a:r>
            <a:r>
              <a:rPr lang="en-US" sz="2800" dirty="0" smtClean="0"/>
              <a:t> appear in cementum .</a:t>
            </a:r>
          </a:p>
        </p:txBody>
      </p:sp>
    </p:spTree>
  </p:cSld>
  <p:clrMapOvr>
    <a:masterClrMapping/>
  </p:clrMapOvr>
  <p:transition spd="slow">
    <p:push dir="d"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5"/>
          <p:cNvSpPr>
            <a:spLocks noChangeArrowheads="1"/>
          </p:cNvSpPr>
          <p:nvPr/>
        </p:nvSpPr>
        <p:spPr bwMode="auto">
          <a:xfrm>
            <a:off x="3581400" y="6211888"/>
            <a:ext cx="31337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/>
              <a:t>Cementocytes</a:t>
            </a:r>
            <a:endParaRPr lang="en-US" sz="3600" b="1" dirty="0"/>
          </a:p>
        </p:txBody>
      </p:sp>
    </p:spTree>
  </p:cSld>
  <p:clrMapOvr>
    <a:masterClrMapping/>
  </p:clrMapOvr>
  <p:transition spd="slow">
    <p:push dir="d"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86" name="Group 22"/>
          <p:cNvGraphicFramePr>
            <a:graphicFrameLocks noGrp="1"/>
          </p:cNvGraphicFramePr>
          <p:nvPr/>
        </p:nvGraphicFramePr>
        <p:xfrm>
          <a:off x="3276600" y="5791200"/>
          <a:ext cx="4953000" cy="1097280"/>
        </p:xfrm>
        <a:graphic>
          <a:graphicData uri="http://schemas.openxmlformats.org/drawingml/2006/table">
            <a:tbl>
              <a:tblPr/>
              <a:tblGrid>
                <a:gridCol w="507156"/>
                <a:gridCol w="4445844"/>
              </a:tblGrid>
              <a:tr h="3667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Cementocyte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lacuna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2" descr="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762000"/>
            <a:ext cx="7391400" cy="4954588"/>
          </a:xfrm>
          <a:prstGeom prst="rect">
            <a:avLst/>
          </a:prstGeom>
          <a:noFill/>
          <a:ln w="57150">
            <a:solidFill>
              <a:srgbClr val="FF9933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push dir="d"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http://www.iob.uio.no/studier/undervisning/histologi/section/061/040_cut_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Box 3"/>
          <p:cNvSpPr txBox="1">
            <a:spLocks noChangeArrowheads="1"/>
          </p:cNvSpPr>
          <p:nvPr/>
        </p:nvSpPr>
        <p:spPr bwMode="auto">
          <a:xfrm>
            <a:off x="1143000" y="685800"/>
            <a:ext cx="29035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/>
              <a:t>Cementocyte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819400" y="1600200"/>
            <a:ext cx="1447800" cy="1219200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0" name="TextBox 6"/>
          <p:cNvSpPr txBox="1">
            <a:spLocks noChangeArrowheads="1"/>
          </p:cNvSpPr>
          <p:nvPr/>
        </p:nvSpPr>
        <p:spPr bwMode="auto">
          <a:xfrm>
            <a:off x="6477000" y="457200"/>
            <a:ext cx="2749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Cementocyte canaliculi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6172201" y="2057400"/>
            <a:ext cx="2590800" cy="3175"/>
          </a:xfrm>
          <a:prstGeom prst="straightConnector1">
            <a:avLst/>
          </a:prstGeom>
          <a:ln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2" name="TextBox 9"/>
          <p:cNvSpPr txBox="1">
            <a:spLocks noChangeArrowheads="1"/>
          </p:cNvSpPr>
          <p:nvPr/>
        </p:nvSpPr>
        <p:spPr bwMode="auto">
          <a:xfrm>
            <a:off x="228600" y="4953000"/>
            <a:ext cx="281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Cementocyte process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895600" y="5257800"/>
            <a:ext cx="2057400" cy="381000"/>
          </a:xfrm>
          <a:prstGeom prst="straightConnector1">
            <a:avLst/>
          </a:prstGeom>
          <a:ln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d"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ementocyt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513"/>
            <a:ext cx="9144000" cy="682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6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l"/>
            <a:r>
              <a:rPr lang="en-US" sz="1800" b="1" dirty="0">
                <a:solidFill>
                  <a:schemeClr val="tx1"/>
                </a:solidFill>
              </a:rPr>
              <a:t>Incremental lines of Salter</a:t>
            </a:r>
          </a:p>
        </p:txBody>
      </p:sp>
      <p:pic>
        <p:nvPicPr>
          <p:cNvPr id="1008645" name="Picture 5"/>
          <p:cNvPicPr>
            <a:picLocks noChangeAspect="1" noChangeArrowheads="1"/>
          </p:cNvPicPr>
          <p:nvPr/>
        </p:nvPicPr>
        <p:blipFill>
          <a:blip r:embed="rId3" cstate="print"/>
          <a:srcRect l="16032" t="31293" r="15300" b="11610"/>
          <a:stretch>
            <a:fillRect/>
          </a:stretch>
        </p:blipFill>
        <p:spPr bwMode="auto">
          <a:xfrm>
            <a:off x="827088" y="1989138"/>
            <a:ext cx="7488237" cy="4670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008646" name="Text Box 6"/>
          <p:cNvSpPr txBox="1">
            <a:spLocks noChangeArrowheads="1"/>
          </p:cNvSpPr>
          <p:nvPr/>
        </p:nvSpPr>
        <p:spPr bwMode="auto">
          <a:xfrm>
            <a:off x="7010400" y="2286000"/>
            <a:ext cx="1223962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aseline="0"/>
              <a:t>Dentin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77813"/>
            <a:ext cx="5181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Incremental Lines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Incremental lines of Salter.</a:t>
            </a:r>
          </a:p>
        </p:txBody>
      </p:sp>
      <p:pic>
        <p:nvPicPr>
          <p:cNvPr id="4" name="Picture 4" descr="Figure_106"/>
          <p:cNvPicPr>
            <a:picLocks noChangeAspect="1" noChangeArrowheads="1"/>
          </p:cNvPicPr>
          <p:nvPr/>
        </p:nvPicPr>
        <p:blipFill>
          <a:blip r:embed="rId2" cstate="print"/>
          <a:srcRect b="4077"/>
          <a:stretch>
            <a:fillRect/>
          </a:stretch>
        </p:blipFill>
        <p:spPr bwMode="auto">
          <a:xfrm>
            <a:off x="1600200" y="2514600"/>
            <a:ext cx="5048250" cy="3810000"/>
          </a:xfrm>
          <a:prstGeom prst="rect">
            <a:avLst/>
          </a:prstGeom>
          <a:noFill/>
          <a:ln w="57150">
            <a:solidFill>
              <a:srgbClr val="FF9933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876801" y="2895600"/>
            <a:ext cx="2895600" cy="369332"/>
          </a:xfrm>
          <a:prstGeom prst="rect">
            <a:avLst/>
          </a:prstGeom>
          <a:solidFill>
            <a:srgbClr val="CC0099"/>
          </a:solidFill>
        </p:spPr>
        <p:txBody>
          <a:bodyPr wrap="square" rtlCol="1">
            <a:spAutoFit/>
          </a:bodyPr>
          <a:lstStyle/>
          <a:p>
            <a:r>
              <a:rPr lang="en-US" dirty="0" smtClean="0"/>
              <a:t>Incremental lines of Salter</a:t>
            </a:r>
            <a:endParaRPr lang="ar-EG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Cementoenamel Junction (CEJ)</a:t>
            </a:r>
          </a:p>
        </p:txBody>
      </p:sp>
      <p:sp>
        <p:nvSpPr>
          <p:cNvPr id="53251" name="Rectangle 3"/>
          <p:cNvSpPr>
            <a:spLocks noGrp="1"/>
          </p:cNvSpPr>
          <p:nvPr>
            <p:ph type="body" idx="4294967295"/>
          </p:nvPr>
        </p:nvSpPr>
        <p:spPr>
          <a:xfrm>
            <a:off x="0" y="1600200"/>
            <a:ext cx="9144000" cy="5105400"/>
          </a:xfrm>
        </p:spPr>
        <p:txBody>
          <a:bodyPr/>
          <a:lstStyle/>
          <a:p>
            <a:endParaRPr lang="ar-SA" sz="2000" dirty="0"/>
          </a:p>
          <a:p>
            <a:r>
              <a:rPr lang="en-US" sz="2000" dirty="0"/>
              <a:t>four TYPES OF </a:t>
            </a:r>
            <a:r>
              <a:rPr lang="en-US" sz="2000" dirty="0" smtClean="0"/>
              <a:t>RELATIONSHIP </a:t>
            </a:r>
          </a:p>
          <a:p>
            <a:pPr marL="0" indent="0">
              <a:buNone/>
            </a:pPr>
            <a:endParaRPr lang="ar-SA" sz="2800" dirty="0"/>
          </a:p>
          <a:p>
            <a:r>
              <a:rPr lang="en-US" sz="2400" dirty="0"/>
              <a:t>In about 60% cases cementum overlaps the cervical end of enamel. </a:t>
            </a:r>
          </a:p>
          <a:p>
            <a:r>
              <a:rPr lang="en-US" sz="2400" dirty="0"/>
              <a:t>In approx. 30% of all teeth cementum meets the cervical end of enamel. </a:t>
            </a:r>
          </a:p>
          <a:p>
            <a:r>
              <a:rPr lang="en-US" sz="2400" dirty="0"/>
              <a:t>In 10% cases enamel and cementum do not meet which can cause accentuated sensitivity because of exposed dentin. </a:t>
            </a:r>
          </a:p>
          <a:p>
            <a:r>
              <a:rPr lang="en-US" sz="2400" dirty="0"/>
              <a:t>In about 1.6% of cases enamel overlaps cementum </a:t>
            </a:r>
          </a:p>
          <a:p>
            <a:endParaRPr lang="en-US" sz="2000" dirty="0" smtClean="0"/>
          </a:p>
        </p:txBody>
      </p:sp>
    </p:spTree>
  </p:cSld>
  <p:clrMapOvr>
    <a:masterClrMapping/>
  </p:clrMapOvr>
  <p:transition spd="slow">
    <p:push dir="d"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763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2754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731" name="Rectangle 3"/>
          <p:cNvSpPr>
            <a:spLocks noGrp="1" noChangeArrowheads="1"/>
          </p:cNvSpPr>
          <p:nvPr>
            <p:ph type="title"/>
          </p:nvPr>
        </p:nvSpPr>
        <p:spPr>
          <a:xfrm>
            <a:off x="-98652" y="152400"/>
            <a:ext cx="6705600" cy="1143000"/>
          </a:xfrm>
          <a:noFill/>
          <a:ln/>
        </p:spPr>
        <p:txBody>
          <a:bodyPr/>
          <a:lstStyle/>
          <a:p>
            <a:r>
              <a:rPr lang="en-US" sz="4000" b="1" dirty="0" err="1">
                <a:solidFill>
                  <a:schemeClr val="tx1"/>
                </a:solidFill>
              </a:rPr>
              <a:t>Cementodentinal</a:t>
            </a:r>
            <a:r>
              <a:rPr lang="en-US" sz="4000" b="1" dirty="0">
                <a:solidFill>
                  <a:schemeClr val="tx1"/>
                </a:solidFill>
              </a:rPr>
              <a:t> junction</a:t>
            </a:r>
          </a:p>
        </p:txBody>
      </p:sp>
      <p:sp>
        <p:nvSpPr>
          <p:cNvPr id="969730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1752600"/>
            <a:ext cx="4176713" cy="4114800"/>
          </a:xfrm>
          <a:noFill/>
          <a:ln/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en-US" sz="2400" dirty="0"/>
              <a:t>The dentin surface upon which cementum is deposited is relatively smooth in permanent teeth.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sz="2400" dirty="0"/>
              <a:t>The </a:t>
            </a:r>
            <a:r>
              <a:rPr lang="en-US" sz="2400" dirty="0" err="1"/>
              <a:t>cementodentinal</a:t>
            </a:r>
            <a:r>
              <a:rPr lang="en-US" sz="2400" dirty="0"/>
              <a:t> junction in deciduous teeth, however, is sometimes scalloped.</a:t>
            </a:r>
          </a:p>
        </p:txBody>
      </p:sp>
      <p:pic>
        <p:nvPicPr>
          <p:cNvPr id="969732" name="Picture 4"/>
          <p:cNvPicPr>
            <a:picLocks noChangeAspect="1" noChangeArrowheads="1"/>
          </p:cNvPicPr>
          <p:nvPr/>
        </p:nvPicPr>
        <p:blipFill>
          <a:blip r:embed="rId3" cstate="print"/>
          <a:srcRect l="55176" t="32292" r="15300" b="21463"/>
          <a:stretch>
            <a:fillRect/>
          </a:stretch>
        </p:blipFill>
        <p:spPr bwMode="auto">
          <a:xfrm>
            <a:off x="6264275" y="3475038"/>
            <a:ext cx="2879725" cy="3382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969733" name="Picture 5"/>
          <p:cNvPicPr>
            <a:picLocks noChangeAspect="1" noChangeArrowheads="1"/>
          </p:cNvPicPr>
          <p:nvPr/>
        </p:nvPicPr>
        <p:blipFill>
          <a:blip r:embed="rId3" cstate="print"/>
          <a:srcRect l="19727" t="33269" r="52946" b="22440"/>
          <a:stretch>
            <a:fillRect/>
          </a:stretch>
        </p:blipFill>
        <p:spPr bwMode="auto">
          <a:xfrm>
            <a:off x="6478588" y="234951"/>
            <a:ext cx="2665412" cy="324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969734" name="Text Box 6"/>
          <p:cNvSpPr txBox="1">
            <a:spLocks noChangeArrowheads="1"/>
          </p:cNvSpPr>
          <p:nvPr/>
        </p:nvSpPr>
        <p:spPr bwMode="auto">
          <a:xfrm>
            <a:off x="5310187" y="3101068"/>
            <a:ext cx="1908175" cy="36671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 baseline="0" dirty="0"/>
              <a:t>Permanent teeth</a:t>
            </a:r>
          </a:p>
        </p:txBody>
      </p:sp>
      <p:sp>
        <p:nvSpPr>
          <p:cNvPr id="969735" name="Text Box 7"/>
          <p:cNvSpPr txBox="1">
            <a:spLocks noChangeArrowheads="1"/>
          </p:cNvSpPr>
          <p:nvPr/>
        </p:nvSpPr>
        <p:spPr bwMode="auto">
          <a:xfrm>
            <a:off x="4974431" y="6400800"/>
            <a:ext cx="1908175" cy="36671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 baseline="0" dirty="0"/>
              <a:t>Deciduous  teeth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/>
          <a:lstStyle/>
          <a:p>
            <a:pPr rtl="0"/>
            <a:r>
              <a:rPr lang="en-US" dirty="0" smtClean="0"/>
              <a:t>Definition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686800" cy="5486400"/>
          </a:xfrm>
        </p:spPr>
        <p:txBody>
          <a:bodyPr>
            <a:noAutofit/>
          </a:bodyPr>
          <a:lstStyle/>
          <a:p>
            <a:pPr algn="l" rtl="0"/>
            <a:r>
              <a:rPr lang="en-US" sz="2800" b="1" dirty="0" smtClean="0"/>
              <a:t>Bone</a:t>
            </a:r>
            <a:r>
              <a:rPr lang="en-US" sz="2000" dirty="0" smtClean="0"/>
              <a:t> is specialized C.T with calcified intercellular substance</a:t>
            </a:r>
          </a:p>
          <a:p>
            <a:pPr algn="l" rtl="0"/>
            <a:endParaRPr lang="en-US" sz="2800" b="1" dirty="0" smtClean="0"/>
          </a:p>
          <a:p>
            <a:pPr algn="l" rtl="0"/>
            <a:r>
              <a:rPr lang="en-US" sz="2800" b="1" dirty="0" smtClean="0"/>
              <a:t>Alveolar bone </a:t>
            </a:r>
            <a:r>
              <a:rPr lang="en-US" sz="2000" dirty="0" smtClean="0"/>
              <a:t>is specialized part of maxillary and mandibular bone that forms the primary support  structure for teeth  </a:t>
            </a:r>
          </a:p>
          <a:p>
            <a:pPr algn="l" rtl="0"/>
            <a:endParaRPr lang="en-US" sz="2000" dirty="0" smtClean="0"/>
          </a:p>
          <a:p>
            <a:pPr algn="l" rtl="0"/>
            <a:endParaRPr lang="en-US" sz="2000" dirty="0" smtClean="0"/>
          </a:p>
          <a:p>
            <a:pPr algn="l" rtl="0"/>
            <a:endParaRPr lang="en-US" sz="2000" dirty="0" smtClean="0"/>
          </a:p>
          <a:p>
            <a:pPr algn="l" rtl="0"/>
            <a:endParaRPr lang="en-US" sz="2000" dirty="0"/>
          </a:p>
        </p:txBody>
      </p:sp>
      <p:pic>
        <p:nvPicPr>
          <p:cNvPr id="5" name="Picture 4" descr="mandible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571876"/>
            <a:ext cx="3071834" cy="24422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mandibl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4000504"/>
            <a:ext cx="5439871" cy="142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56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alveolar bone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26859020"/>
              </p:ext>
            </p:extLst>
          </p:nvPr>
        </p:nvGraphicFramePr>
        <p:xfrm>
          <a:off x="416375" y="1885071"/>
          <a:ext cx="8099642" cy="4515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02575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2" y="26214"/>
            <a:ext cx="9053699" cy="6283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99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Alveolar bone proper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2000" dirty="0" smtClean="0"/>
              <a:t>It surrounds the root of the tooth and gives attachment to the periodontal ligament </a:t>
            </a:r>
            <a:r>
              <a:rPr lang="en-US" sz="2000" dirty="0" err="1" smtClean="0"/>
              <a:t>fibres</a:t>
            </a:r>
            <a:r>
              <a:rPr lang="en-US" sz="2000" dirty="0" smtClean="0"/>
              <a:t>.</a:t>
            </a:r>
          </a:p>
          <a:p>
            <a:pPr algn="l" rtl="0"/>
            <a:r>
              <a:rPr lang="en-US" sz="2000" dirty="0" smtClean="0"/>
              <a:t>It consists of </a:t>
            </a:r>
          </a:p>
          <a:p>
            <a:pPr lvl="1" algn="l" rtl="0"/>
            <a:r>
              <a:rPr lang="en-US" sz="2000" dirty="0" err="1" smtClean="0"/>
              <a:t>Lamellated</a:t>
            </a:r>
            <a:r>
              <a:rPr lang="en-US" sz="2000" dirty="0" smtClean="0"/>
              <a:t> bone </a:t>
            </a:r>
          </a:p>
          <a:p>
            <a:pPr lvl="1" algn="l" rtl="0"/>
            <a:r>
              <a:rPr lang="en-US" sz="2000" dirty="0" smtClean="0"/>
              <a:t>Bundle bone</a:t>
            </a:r>
          </a:p>
          <a:p>
            <a:pPr lvl="1" algn="l" rtl="0">
              <a:buNone/>
            </a:pPr>
            <a:r>
              <a:rPr lang="en-US" sz="2000" dirty="0" err="1" smtClean="0"/>
              <a:t>Lamellated</a:t>
            </a:r>
            <a:r>
              <a:rPr lang="en-US" sz="2000" dirty="0" smtClean="0"/>
              <a:t> bone consists of </a:t>
            </a:r>
            <a:r>
              <a:rPr lang="en-US" sz="2000" dirty="0" err="1" smtClean="0"/>
              <a:t>osteons</a:t>
            </a:r>
            <a:r>
              <a:rPr lang="en-US" sz="2000" dirty="0" smtClean="0"/>
              <a:t>. </a:t>
            </a:r>
          </a:p>
          <a:p>
            <a:pPr lvl="1" algn="l" rtl="0">
              <a:buNone/>
            </a:pPr>
            <a:r>
              <a:rPr lang="en-US" sz="2000" dirty="0" smtClean="0"/>
              <a:t>Concentric lamellae along with a central blood vessel form an </a:t>
            </a:r>
            <a:r>
              <a:rPr lang="en-US" sz="2000" dirty="0" err="1" smtClean="0"/>
              <a:t>osteon</a:t>
            </a:r>
            <a:r>
              <a:rPr lang="en-US" sz="2000" dirty="0" smtClean="0"/>
              <a:t>.</a:t>
            </a:r>
          </a:p>
          <a:p>
            <a:pPr lvl="1" algn="l" rtl="0">
              <a:buNone/>
            </a:pPr>
            <a:endParaRPr lang="en-US" sz="2000" dirty="0"/>
          </a:p>
        </p:txBody>
      </p:sp>
      <p:pic>
        <p:nvPicPr>
          <p:cNvPr id="7" name="Picture 6" descr="Figure_109.jpg"/>
          <p:cNvPicPr>
            <a:picLocks noChangeAspect="1"/>
          </p:cNvPicPr>
          <p:nvPr/>
        </p:nvPicPr>
        <p:blipFill>
          <a:blip r:embed="rId2"/>
          <a:srcRect l="9091" r="19697"/>
          <a:stretch>
            <a:fillRect/>
          </a:stretch>
        </p:blipFill>
        <p:spPr>
          <a:xfrm>
            <a:off x="3276600" y="4219576"/>
            <a:ext cx="3276600" cy="24138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858842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gure_1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188640"/>
            <a:ext cx="6336704" cy="64556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456910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/>
          <a:lstStyle/>
          <a:p>
            <a:pPr rtl="0"/>
            <a:r>
              <a:rPr lang="en-US" dirty="0" smtClean="0"/>
              <a:t>Bundle bone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686800" cy="4860925"/>
          </a:xfrm>
        </p:spPr>
        <p:txBody>
          <a:bodyPr>
            <a:normAutofit fontScale="85000" lnSpcReduction="10000"/>
          </a:bodyPr>
          <a:lstStyle/>
          <a:p>
            <a:pPr algn="l" rtl="0"/>
            <a:r>
              <a:rPr lang="en-US" sz="2600" dirty="0" smtClean="0"/>
              <a:t>Part of the alveolar bone where periodontal ligament </a:t>
            </a:r>
            <a:r>
              <a:rPr lang="en-US" sz="2600" dirty="0" err="1" smtClean="0"/>
              <a:t>fibres</a:t>
            </a:r>
            <a:r>
              <a:rPr lang="en-US" sz="2600" dirty="0" smtClean="0"/>
              <a:t> are inserted (attached). </a:t>
            </a:r>
          </a:p>
          <a:p>
            <a:pPr algn="l" rtl="0"/>
            <a:r>
              <a:rPr lang="en-US" sz="2600" dirty="0" smtClean="0"/>
              <a:t>Bundle – bundles of </a:t>
            </a:r>
            <a:r>
              <a:rPr lang="en-US" sz="2600" dirty="0" err="1" smtClean="0"/>
              <a:t>fibres</a:t>
            </a:r>
            <a:endParaRPr lang="en-US" sz="2600" dirty="0" smtClean="0"/>
          </a:p>
          <a:p>
            <a:pPr algn="l" rtl="0"/>
            <a:r>
              <a:rPr lang="en-US" sz="2600" dirty="0" err="1" smtClean="0"/>
              <a:t>Sharpeys</a:t>
            </a:r>
            <a:r>
              <a:rPr lang="en-US" sz="2600" dirty="0" smtClean="0"/>
              <a:t> </a:t>
            </a:r>
            <a:r>
              <a:rPr lang="en-US" sz="2600" dirty="0" err="1" smtClean="0"/>
              <a:t>fibres</a:t>
            </a:r>
            <a:r>
              <a:rPr lang="en-US" sz="2600" dirty="0" smtClean="0"/>
              <a:t> – principal </a:t>
            </a:r>
            <a:r>
              <a:rPr lang="en-US" sz="2600" dirty="0" err="1" smtClean="0"/>
              <a:t>fibres</a:t>
            </a:r>
            <a:r>
              <a:rPr lang="en-US" sz="2600" dirty="0" smtClean="0"/>
              <a:t> of the periodontal ligament that are embedded in the bone or </a:t>
            </a:r>
            <a:r>
              <a:rPr lang="en-US" sz="2600" dirty="0" err="1" smtClean="0"/>
              <a:t>cementum</a:t>
            </a:r>
            <a:r>
              <a:rPr lang="en-US" sz="2600" dirty="0" smtClean="0"/>
              <a:t>.</a:t>
            </a:r>
          </a:p>
          <a:p>
            <a:pPr algn="l" rtl="0"/>
            <a:r>
              <a:rPr lang="en-US" sz="2600" dirty="0" err="1" smtClean="0"/>
              <a:t>Sharpeys</a:t>
            </a:r>
            <a:r>
              <a:rPr lang="en-US" sz="2600" dirty="0" smtClean="0"/>
              <a:t> </a:t>
            </a:r>
            <a:r>
              <a:rPr lang="en-US" sz="2600" dirty="0" err="1" smtClean="0"/>
              <a:t>fibres</a:t>
            </a:r>
            <a:r>
              <a:rPr lang="en-US" sz="2600" dirty="0" smtClean="0"/>
              <a:t> are seen perpendicular to the bundle bone.</a:t>
            </a:r>
          </a:p>
          <a:p>
            <a:pPr algn="l" rtl="0"/>
            <a:r>
              <a:rPr lang="en-US" sz="2600" dirty="0" smtClean="0"/>
              <a:t>Other fibrils are less and are arranged parallel to the bundle bone surface</a:t>
            </a:r>
          </a:p>
          <a:p>
            <a:pPr algn="l" rtl="0"/>
            <a:r>
              <a:rPr lang="en-US" sz="2600" b="1" dirty="0" err="1" smtClean="0"/>
              <a:t>Radiographically</a:t>
            </a:r>
            <a:r>
              <a:rPr lang="en-US" sz="2600" dirty="0" smtClean="0"/>
              <a:t> is more </a:t>
            </a:r>
            <a:r>
              <a:rPr lang="en-US" sz="2600" dirty="0" err="1" smtClean="0"/>
              <a:t>radiodense</a:t>
            </a:r>
            <a:r>
              <a:rPr lang="en-US" sz="2600" dirty="0" smtClean="0"/>
              <a:t> due to presence of thick bone without </a:t>
            </a:r>
            <a:r>
              <a:rPr lang="en-US" sz="2600" dirty="0" err="1" smtClean="0"/>
              <a:t>trabeculations</a:t>
            </a:r>
            <a:r>
              <a:rPr lang="en-US" sz="2600" dirty="0" smtClean="0"/>
              <a:t> and is called as </a:t>
            </a:r>
            <a:r>
              <a:rPr lang="en-US" sz="2600" b="1" dirty="0" smtClean="0"/>
              <a:t>“lamina </a:t>
            </a:r>
            <a:r>
              <a:rPr lang="en-US" sz="2600" b="1" dirty="0" err="1" smtClean="0"/>
              <a:t>dura</a:t>
            </a:r>
            <a:r>
              <a:rPr lang="en-US" sz="2600" b="1" dirty="0" smtClean="0"/>
              <a:t>” </a:t>
            </a:r>
          </a:p>
          <a:p>
            <a:pPr algn="l" rtl="0"/>
            <a:r>
              <a:rPr lang="en-US" sz="2600" dirty="0" smtClean="0"/>
              <a:t>Alveolar bone proper has many openings for blood vessels and nerves – is perforated and is called as </a:t>
            </a:r>
            <a:r>
              <a:rPr lang="en-US" sz="2600" b="1" dirty="0" smtClean="0"/>
              <a:t>“cribriform plate”</a:t>
            </a:r>
          </a:p>
          <a:p>
            <a:pPr algn="l" rtl="0"/>
            <a:r>
              <a:rPr lang="en-US" sz="2600" dirty="0" smtClean="0"/>
              <a:t>Interdental and </a:t>
            </a:r>
            <a:r>
              <a:rPr lang="en-US" sz="2600" dirty="0" err="1" smtClean="0"/>
              <a:t>interradicular</a:t>
            </a:r>
            <a:r>
              <a:rPr lang="en-US" sz="2600" dirty="0" smtClean="0"/>
              <a:t> septa have canals known as canals of             </a:t>
            </a:r>
            <a:r>
              <a:rPr lang="en-US" sz="2600" b="1" dirty="0" smtClean="0"/>
              <a:t>“ </a:t>
            </a:r>
            <a:r>
              <a:rPr lang="en-US" sz="2600" b="1" dirty="0" err="1" smtClean="0"/>
              <a:t>zuckerkandl</a:t>
            </a:r>
            <a:r>
              <a:rPr lang="en-US" sz="2600" b="1" dirty="0" smtClean="0"/>
              <a:t> and </a:t>
            </a:r>
            <a:r>
              <a:rPr lang="en-US" sz="2600" b="1" dirty="0" err="1" smtClean="0"/>
              <a:t>Hirschfeld</a:t>
            </a:r>
            <a:r>
              <a:rPr lang="en-US" sz="2600" b="1" dirty="0" smtClean="0"/>
              <a:t>”</a:t>
            </a:r>
          </a:p>
          <a:p>
            <a:pPr algn="l" rtl="0"/>
            <a:endParaRPr lang="en-US" sz="2000" b="1" dirty="0" smtClean="0"/>
          </a:p>
          <a:p>
            <a:pPr algn="l" rtl="0"/>
            <a:endParaRPr lang="en-US" sz="2000" b="1" dirty="0" smtClean="0"/>
          </a:p>
          <a:p>
            <a:pPr algn="l" rtl="0"/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0703777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6632"/>
            <a:ext cx="7056784" cy="6617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629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p\AppData\Local\Temp\Rar$DIa0.569\٢٠١٥-١١-٢٩ ٠٧.١١.٥٠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7883"/>
            <a:ext cx="5571066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6391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Cribriform</a:t>
            </a:r>
            <a:r>
              <a:rPr lang="en-US" dirty="0" smtClean="0"/>
              <a:t> plate  Vs  Lamina </a:t>
            </a:r>
            <a:r>
              <a:rPr lang="en-US" dirty="0" err="1" smtClean="0"/>
              <a:t>dura</a:t>
            </a:r>
            <a:r>
              <a:rPr lang="en-US" dirty="0" smtClean="0"/>
              <a:t> </a:t>
            </a:r>
            <a:endParaRPr lang="ar-EG" dirty="0"/>
          </a:p>
        </p:txBody>
      </p:sp>
      <p:pic>
        <p:nvPicPr>
          <p:cNvPr id="4" name="Content Placeholder 3" descr="netta_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643182"/>
            <a:ext cx="4495062" cy="2809414"/>
          </a:xfrm>
        </p:spPr>
      </p:pic>
      <p:pic>
        <p:nvPicPr>
          <p:cNvPr id="5" name="Picture 4" descr="3bA7rvPdeDQPlPTl7rFWyQ_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2643182"/>
            <a:ext cx="3794261" cy="278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07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304800" y="762000"/>
            <a:ext cx="8458200" cy="467820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 smtClean="0"/>
              <a:t>THE PERIODONTIUM</a:t>
            </a:r>
            <a:endParaRPr lang="en-US" sz="3600" dirty="0" smtClean="0"/>
          </a:p>
          <a:p>
            <a:r>
              <a:rPr lang="en-US" dirty="0" smtClean="0"/>
              <a:t> </a:t>
            </a:r>
          </a:p>
          <a:p>
            <a:r>
              <a:rPr lang="en-US" sz="2400" dirty="0" smtClean="0"/>
              <a:t>The peridontium consists of those tissues which surrounds , support the tooth and is composed of  : </a:t>
            </a:r>
          </a:p>
          <a:p>
            <a:r>
              <a:rPr lang="en-US" dirty="0" smtClean="0"/>
              <a:t> </a:t>
            </a:r>
          </a:p>
          <a:p>
            <a:r>
              <a:rPr lang="en-US" sz="4000" b="1" dirty="0" smtClean="0"/>
              <a:t> Gingiva </a:t>
            </a:r>
          </a:p>
          <a:p>
            <a:r>
              <a:rPr lang="en-US" sz="4000" b="1" dirty="0" smtClean="0"/>
              <a:t> Periodontal ligament </a:t>
            </a:r>
          </a:p>
          <a:p>
            <a:r>
              <a:rPr lang="en-US" sz="4000" b="1" dirty="0" smtClean="0"/>
              <a:t> Cementum </a:t>
            </a:r>
          </a:p>
          <a:p>
            <a:r>
              <a:rPr lang="en-US" sz="4000" b="1" dirty="0" smtClean="0"/>
              <a:t> Alveolar bone </a:t>
            </a:r>
          </a:p>
          <a:p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40700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Supporting alveolar bone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226193"/>
            <a:ext cx="5029200" cy="4724400"/>
          </a:xfrm>
        </p:spPr>
        <p:txBody>
          <a:bodyPr>
            <a:normAutofit fontScale="85000" lnSpcReduction="10000"/>
          </a:bodyPr>
          <a:lstStyle/>
          <a:p>
            <a:pPr algn="l" rtl="0"/>
            <a:r>
              <a:rPr lang="en-US" sz="2600" dirty="0" smtClean="0"/>
              <a:t>It consists of two parts – </a:t>
            </a:r>
          </a:p>
          <a:p>
            <a:pPr lvl="1" algn="l" rtl="0"/>
            <a:r>
              <a:rPr lang="en-US" sz="2600" dirty="0" smtClean="0"/>
              <a:t>Cortical plates (Outer and inner) </a:t>
            </a:r>
          </a:p>
          <a:p>
            <a:pPr lvl="1" algn="l" rtl="0"/>
            <a:r>
              <a:rPr lang="en-US" sz="2600" dirty="0" smtClean="0"/>
              <a:t>Spongy bone</a:t>
            </a:r>
          </a:p>
          <a:p>
            <a:pPr lvl="1" algn="l" rtl="0">
              <a:buNone/>
            </a:pPr>
            <a:endParaRPr lang="en-US" sz="2600" b="1" dirty="0" smtClean="0"/>
          </a:p>
          <a:p>
            <a:pPr lvl="1" algn="l" rtl="0">
              <a:buNone/>
            </a:pPr>
            <a:r>
              <a:rPr lang="en-US" sz="2600" b="1" dirty="0" smtClean="0"/>
              <a:t>Cortical plates</a:t>
            </a:r>
            <a:r>
              <a:rPr lang="en-US" sz="2600" dirty="0" smtClean="0"/>
              <a:t>: these are made up of compact bone &amp; form the outer and inner plates of alveolar bone.</a:t>
            </a:r>
          </a:p>
          <a:p>
            <a:pPr lvl="1" algn="l" rtl="0">
              <a:buNone/>
            </a:pPr>
            <a:r>
              <a:rPr lang="en-US" sz="2600" dirty="0" smtClean="0"/>
              <a:t> Cortical bone varies in thickness in different areas – it is thicker in the mandible than in the maxilla and thicker in the premolar-molar region than in the </a:t>
            </a:r>
            <a:r>
              <a:rPr lang="en-US" sz="2600" dirty="0" err="1" smtClean="0"/>
              <a:t>anteriors</a:t>
            </a:r>
            <a:r>
              <a:rPr lang="en-US" sz="2600" dirty="0" smtClean="0"/>
              <a:t>. </a:t>
            </a:r>
          </a:p>
          <a:p>
            <a:pPr lvl="1" algn="l" rtl="0">
              <a:buNone/>
            </a:pPr>
            <a:endParaRPr lang="en-US" dirty="0" smtClean="0"/>
          </a:p>
          <a:p>
            <a:pPr lvl="1" algn="l" rtl="0">
              <a:buNone/>
            </a:pPr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6525926" y="3868615"/>
            <a:ext cx="451649" cy="1153551"/>
          </a:xfrm>
          <a:custGeom>
            <a:avLst/>
            <a:gdLst>
              <a:gd name="connsiteX0" fmla="*/ 451649 w 451649"/>
              <a:gd name="connsiteY0" fmla="*/ 0 h 1153551"/>
              <a:gd name="connsiteX1" fmla="*/ 423514 w 451649"/>
              <a:gd name="connsiteY1" fmla="*/ 126610 h 1153551"/>
              <a:gd name="connsiteX2" fmla="*/ 381311 w 451649"/>
              <a:gd name="connsiteY2" fmla="*/ 295422 h 1153551"/>
              <a:gd name="connsiteX3" fmla="*/ 339108 w 451649"/>
              <a:gd name="connsiteY3" fmla="*/ 393896 h 1153551"/>
              <a:gd name="connsiteX4" fmla="*/ 310972 w 451649"/>
              <a:gd name="connsiteY4" fmla="*/ 478302 h 1153551"/>
              <a:gd name="connsiteX5" fmla="*/ 296905 w 451649"/>
              <a:gd name="connsiteY5" fmla="*/ 576776 h 1153551"/>
              <a:gd name="connsiteX6" fmla="*/ 268769 w 451649"/>
              <a:gd name="connsiteY6" fmla="*/ 604911 h 1153551"/>
              <a:gd name="connsiteX7" fmla="*/ 212499 w 451649"/>
              <a:gd name="connsiteY7" fmla="*/ 858130 h 1153551"/>
              <a:gd name="connsiteX8" fmla="*/ 184363 w 451649"/>
              <a:gd name="connsiteY8" fmla="*/ 886265 h 1153551"/>
              <a:gd name="connsiteX9" fmla="*/ 114025 w 451649"/>
              <a:gd name="connsiteY9" fmla="*/ 942536 h 1153551"/>
              <a:gd name="connsiteX10" fmla="*/ 57754 w 451649"/>
              <a:gd name="connsiteY10" fmla="*/ 1069145 h 1153551"/>
              <a:gd name="connsiteX11" fmla="*/ 15551 w 451649"/>
              <a:gd name="connsiteY11" fmla="*/ 1097280 h 1153551"/>
              <a:gd name="connsiteX12" fmla="*/ 1483 w 451649"/>
              <a:gd name="connsiteY12" fmla="*/ 1153551 h 115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1649" h="1153551">
                <a:moveTo>
                  <a:pt x="451649" y="0"/>
                </a:moveTo>
                <a:cubicBezTo>
                  <a:pt x="441412" y="40952"/>
                  <a:pt x="429466" y="84945"/>
                  <a:pt x="423514" y="126610"/>
                </a:cubicBezTo>
                <a:cubicBezTo>
                  <a:pt x="401784" y="278715"/>
                  <a:pt x="435307" y="214427"/>
                  <a:pt x="381311" y="295422"/>
                </a:cubicBezTo>
                <a:cubicBezTo>
                  <a:pt x="344098" y="444273"/>
                  <a:pt x="394622" y="268991"/>
                  <a:pt x="339108" y="393896"/>
                </a:cubicBezTo>
                <a:cubicBezTo>
                  <a:pt x="327063" y="420997"/>
                  <a:pt x="310972" y="478302"/>
                  <a:pt x="310972" y="478302"/>
                </a:cubicBezTo>
                <a:cubicBezTo>
                  <a:pt x="306283" y="511127"/>
                  <a:pt x="307390" y="545320"/>
                  <a:pt x="296905" y="576776"/>
                </a:cubicBezTo>
                <a:cubicBezTo>
                  <a:pt x="292711" y="589359"/>
                  <a:pt x="273695" y="592596"/>
                  <a:pt x="268769" y="604911"/>
                </a:cubicBezTo>
                <a:cubicBezTo>
                  <a:pt x="232707" y="695065"/>
                  <a:pt x="243677" y="764597"/>
                  <a:pt x="212499" y="858130"/>
                </a:cubicBezTo>
                <a:cubicBezTo>
                  <a:pt x="208305" y="870713"/>
                  <a:pt x="194720" y="877980"/>
                  <a:pt x="184363" y="886265"/>
                </a:cubicBezTo>
                <a:cubicBezTo>
                  <a:pt x="95644" y="957239"/>
                  <a:pt x="181949" y="874610"/>
                  <a:pt x="114025" y="942536"/>
                </a:cubicBezTo>
                <a:cubicBezTo>
                  <a:pt x="100096" y="984322"/>
                  <a:pt x="91193" y="1035706"/>
                  <a:pt x="57754" y="1069145"/>
                </a:cubicBezTo>
                <a:cubicBezTo>
                  <a:pt x="45799" y="1081100"/>
                  <a:pt x="29619" y="1087902"/>
                  <a:pt x="15551" y="1097280"/>
                </a:cubicBezTo>
                <a:cubicBezTo>
                  <a:pt x="0" y="1143932"/>
                  <a:pt x="1483" y="1124654"/>
                  <a:pt x="1483" y="1153551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 rot="19831175">
            <a:off x="7167600" y="4041330"/>
            <a:ext cx="600000" cy="1061342"/>
          </a:xfrm>
          <a:custGeom>
            <a:avLst/>
            <a:gdLst>
              <a:gd name="connsiteX0" fmla="*/ 451649 w 451649"/>
              <a:gd name="connsiteY0" fmla="*/ 0 h 1153551"/>
              <a:gd name="connsiteX1" fmla="*/ 423514 w 451649"/>
              <a:gd name="connsiteY1" fmla="*/ 126610 h 1153551"/>
              <a:gd name="connsiteX2" fmla="*/ 381311 w 451649"/>
              <a:gd name="connsiteY2" fmla="*/ 295422 h 1153551"/>
              <a:gd name="connsiteX3" fmla="*/ 339108 w 451649"/>
              <a:gd name="connsiteY3" fmla="*/ 393896 h 1153551"/>
              <a:gd name="connsiteX4" fmla="*/ 310972 w 451649"/>
              <a:gd name="connsiteY4" fmla="*/ 478302 h 1153551"/>
              <a:gd name="connsiteX5" fmla="*/ 296905 w 451649"/>
              <a:gd name="connsiteY5" fmla="*/ 576776 h 1153551"/>
              <a:gd name="connsiteX6" fmla="*/ 268769 w 451649"/>
              <a:gd name="connsiteY6" fmla="*/ 604911 h 1153551"/>
              <a:gd name="connsiteX7" fmla="*/ 212499 w 451649"/>
              <a:gd name="connsiteY7" fmla="*/ 858130 h 1153551"/>
              <a:gd name="connsiteX8" fmla="*/ 184363 w 451649"/>
              <a:gd name="connsiteY8" fmla="*/ 886265 h 1153551"/>
              <a:gd name="connsiteX9" fmla="*/ 114025 w 451649"/>
              <a:gd name="connsiteY9" fmla="*/ 942536 h 1153551"/>
              <a:gd name="connsiteX10" fmla="*/ 57754 w 451649"/>
              <a:gd name="connsiteY10" fmla="*/ 1069145 h 1153551"/>
              <a:gd name="connsiteX11" fmla="*/ 15551 w 451649"/>
              <a:gd name="connsiteY11" fmla="*/ 1097280 h 1153551"/>
              <a:gd name="connsiteX12" fmla="*/ 1483 w 451649"/>
              <a:gd name="connsiteY12" fmla="*/ 1153551 h 115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1649" h="1153551">
                <a:moveTo>
                  <a:pt x="451649" y="0"/>
                </a:moveTo>
                <a:cubicBezTo>
                  <a:pt x="441412" y="40952"/>
                  <a:pt x="429466" y="84945"/>
                  <a:pt x="423514" y="126610"/>
                </a:cubicBezTo>
                <a:cubicBezTo>
                  <a:pt x="401784" y="278715"/>
                  <a:pt x="435307" y="214427"/>
                  <a:pt x="381311" y="295422"/>
                </a:cubicBezTo>
                <a:cubicBezTo>
                  <a:pt x="344098" y="444273"/>
                  <a:pt x="394622" y="268991"/>
                  <a:pt x="339108" y="393896"/>
                </a:cubicBezTo>
                <a:cubicBezTo>
                  <a:pt x="327063" y="420997"/>
                  <a:pt x="310972" y="478302"/>
                  <a:pt x="310972" y="478302"/>
                </a:cubicBezTo>
                <a:cubicBezTo>
                  <a:pt x="306283" y="511127"/>
                  <a:pt x="307390" y="545320"/>
                  <a:pt x="296905" y="576776"/>
                </a:cubicBezTo>
                <a:cubicBezTo>
                  <a:pt x="292711" y="589359"/>
                  <a:pt x="273695" y="592596"/>
                  <a:pt x="268769" y="604911"/>
                </a:cubicBezTo>
                <a:cubicBezTo>
                  <a:pt x="232707" y="695065"/>
                  <a:pt x="243677" y="764597"/>
                  <a:pt x="212499" y="858130"/>
                </a:cubicBezTo>
                <a:cubicBezTo>
                  <a:pt x="208305" y="870713"/>
                  <a:pt x="194720" y="877980"/>
                  <a:pt x="184363" y="886265"/>
                </a:cubicBezTo>
                <a:cubicBezTo>
                  <a:pt x="95644" y="957239"/>
                  <a:pt x="181949" y="874610"/>
                  <a:pt x="114025" y="942536"/>
                </a:cubicBezTo>
                <a:cubicBezTo>
                  <a:pt x="100096" y="984322"/>
                  <a:pt x="91193" y="1035706"/>
                  <a:pt x="57754" y="1069145"/>
                </a:cubicBezTo>
                <a:cubicBezTo>
                  <a:pt x="45799" y="1081100"/>
                  <a:pt x="29619" y="1087902"/>
                  <a:pt x="15551" y="1097280"/>
                </a:cubicBezTo>
                <a:cubicBezTo>
                  <a:pt x="0" y="1143932"/>
                  <a:pt x="1483" y="1124654"/>
                  <a:pt x="1483" y="1153551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214422"/>
            <a:ext cx="2802479" cy="5081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028617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196752"/>
            <a:ext cx="8458200" cy="4724400"/>
          </a:xfrm>
        </p:spPr>
        <p:txBody>
          <a:bodyPr>
            <a:normAutofit/>
          </a:bodyPr>
          <a:lstStyle/>
          <a:p>
            <a:pPr algn="l" rtl="0"/>
            <a:r>
              <a:rPr lang="en-US" sz="2400" b="1" dirty="0" smtClean="0"/>
              <a:t>Spongy bone</a:t>
            </a:r>
            <a:r>
              <a:rPr lang="en-US" sz="2400" dirty="0" smtClean="0"/>
              <a:t>: it fills the area between the cortical plates and the alveolar bone proper.</a:t>
            </a:r>
          </a:p>
          <a:p>
            <a:pPr algn="l" rtl="0"/>
            <a:r>
              <a:rPr lang="en-US" sz="2400" dirty="0" smtClean="0"/>
              <a:t>It contains </a:t>
            </a:r>
            <a:r>
              <a:rPr lang="en-US" sz="2400" dirty="0" err="1" smtClean="0"/>
              <a:t>trabaculae</a:t>
            </a:r>
            <a:r>
              <a:rPr lang="en-US" sz="2400" dirty="0" smtClean="0"/>
              <a:t> of bone and marrow spaces. </a:t>
            </a:r>
          </a:p>
          <a:p>
            <a:pPr algn="l" rtl="0"/>
            <a:r>
              <a:rPr lang="en-US" sz="2400" dirty="0" smtClean="0"/>
              <a:t>Types of spongy bone (</a:t>
            </a:r>
            <a:r>
              <a:rPr lang="en-US" sz="2400" dirty="0" err="1" smtClean="0"/>
              <a:t>spongiosa</a:t>
            </a:r>
            <a:r>
              <a:rPr lang="en-US" sz="2400" dirty="0" smtClean="0"/>
              <a:t>) :-</a:t>
            </a:r>
          </a:p>
          <a:p>
            <a:pPr lvl="1" algn="l" rtl="0"/>
            <a:r>
              <a:rPr lang="en-US" dirty="0" smtClean="0"/>
              <a:t>Type I: the </a:t>
            </a:r>
            <a:r>
              <a:rPr lang="en-US" dirty="0" err="1" smtClean="0"/>
              <a:t>trabaculae</a:t>
            </a:r>
            <a:r>
              <a:rPr lang="en-US" dirty="0" smtClean="0"/>
              <a:t> are regular and horizontal. This is seen most commonly in the mandible. </a:t>
            </a:r>
          </a:p>
          <a:p>
            <a:pPr lvl="1" algn="l" rtl="0"/>
            <a:r>
              <a:rPr lang="en-US" dirty="0" smtClean="0"/>
              <a:t>Type II: irregularly arranged delicate and numerous </a:t>
            </a:r>
            <a:r>
              <a:rPr lang="en-US" dirty="0" err="1" smtClean="0"/>
              <a:t>trabaculae</a:t>
            </a:r>
            <a:r>
              <a:rPr lang="en-US" dirty="0" smtClean="0"/>
              <a:t>. This is seen most commonly in the maxilla.  </a:t>
            </a:r>
          </a:p>
          <a:p>
            <a:pPr lvl="1" algn="l" rtl="0"/>
            <a:endParaRPr lang="en-US" dirty="0" smtClean="0"/>
          </a:p>
          <a:p>
            <a:pPr lvl="1" algn="l" rtl="0">
              <a:buNone/>
            </a:pPr>
            <a:r>
              <a:rPr lang="en-US" dirty="0" smtClean="0"/>
              <a:t>The spongy bone is very thin or absent in the anterior regions of both the jaws.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0133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61988"/>
            <a:ext cx="5968702" cy="553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232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fig.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8600" y="1066800"/>
            <a:ext cx="8686800" cy="5098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6847114" y="5746875"/>
            <a:ext cx="24383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Spongy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bone</a:t>
            </a:r>
            <a:endParaRPr lang="ar-EG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5516042"/>
            <a:ext cx="24383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Spongy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bone</a:t>
            </a:r>
            <a:endParaRPr lang="ar-EG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43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905000" y="2133600"/>
            <a:ext cx="449353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THE END </a:t>
            </a:r>
            <a:endParaRPr lang="ar-IQ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872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0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Cementum</a:t>
            </a:r>
          </a:p>
        </p:txBody>
      </p:sp>
      <p:sp>
        <p:nvSpPr>
          <p:cNvPr id="1049602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505879"/>
            <a:ext cx="4968875" cy="41148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 dirty="0"/>
              <a:t>Cementum is part of the </a:t>
            </a:r>
            <a:r>
              <a:rPr lang="en-US" sz="2400" b="1" dirty="0" smtClean="0"/>
              <a:t>periodontium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altLang="ar-SA" sz="2400" dirty="0">
                <a:latin typeface="Arial" pitchFamily="34" charset="0"/>
              </a:rPr>
              <a:t>It is a hard avascular connective tissue that covers the roots of teeth</a:t>
            </a:r>
          </a:p>
          <a:p>
            <a:pPr marL="609600" indent="-609600">
              <a:buFont typeface="Wingdings" pitchFamily="2" charset="2"/>
              <a:buNone/>
            </a:pPr>
            <a:endParaRPr lang="en-US" sz="2400" dirty="0" smtClean="0"/>
          </a:p>
          <a:p>
            <a:pPr marL="609600" indent="-609600">
              <a:buFont typeface="Wingdings" pitchFamily="2" charset="2"/>
              <a:buNone/>
            </a:pPr>
            <a:r>
              <a:rPr lang="en-US" sz="2400" dirty="0" smtClean="0"/>
              <a:t>It </a:t>
            </a:r>
            <a:r>
              <a:rPr lang="en-US" sz="2400" dirty="0"/>
              <a:t>begins at the cervical portion of the tooth at the </a:t>
            </a:r>
            <a:r>
              <a:rPr lang="en-US" sz="2400" dirty="0" err="1"/>
              <a:t>cemento</a:t>
            </a:r>
            <a:r>
              <a:rPr lang="en-US" sz="2400" dirty="0"/>
              <a:t>-enamel junction and continues to the apex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104961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239838"/>
            <a:ext cx="2705100" cy="5084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7" descr="T%ooth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36513" y="-26988"/>
            <a:ext cx="2252663" cy="6859588"/>
          </a:xfrm>
          <a:noFill/>
          <a:ln>
            <a:noFill/>
          </a:ln>
        </p:spPr>
      </p:pic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2051050" y="3429000"/>
            <a:ext cx="5113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/>
              <a:t>Acellular</a:t>
            </a:r>
            <a:r>
              <a:rPr lang="en-US" sz="2400" b="1" dirty="0"/>
              <a:t> cementum (20-50 m)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2195513" y="4005263"/>
            <a:ext cx="4968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/>
              <a:t>Cellular cementum (150-200 m)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2411413" y="188913"/>
            <a:ext cx="5940425" cy="707886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Physical Characteristics</a:t>
            </a: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2555875" y="2852738"/>
            <a:ext cx="2592388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sz="2800" b="1"/>
              <a:t>2- Thickness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2555875" y="1244600"/>
            <a:ext cx="1944688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sz="2800" b="1"/>
              <a:t>1-Color</a:t>
            </a: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2555875" y="1757363"/>
            <a:ext cx="23780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Light yellow</a:t>
            </a:r>
          </a:p>
        </p:txBody>
      </p:sp>
      <p:sp>
        <p:nvSpPr>
          <p:cNvPr id="10263" name="AutoShape 23"/>
          <p:cNvSpPr>
            <a:spLocks noChangeArrowheads="1"/>
          </p:cNvSpPr>
          <p:nvPr/>
        </p:nvSpPr>
        <p:spPr bwMode="auto">
          <a:xfrm>
            <a:off x="2195513" y="1866900"/>
            <a:ext cx="312737" cy="266700"/>
          </a:xfrm>
          <a:prstGeom prst="star5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EG"/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2484438" y="2189163"/>
            <a:ext cx="50403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Lighter in color than dentin</a:t>
            </a:r>
          </a:p>
        </p:txBody>
      </p:sp>
      <p:sp>
        <p:nvSpPr>
          <p:cNvPr id="10265" name="AutoShape 25"/>
          <p:cNvSpPr>
            <a:spLocks noChangeArrowheads="1"/>
          </p:cNvSpPr>
          <p:nvPr/>
        </p:nvSpPr>
        <p:spPr bwMode="auto">
          <a:xfrm>
            <a:off x="2195513" y="2298700"/>
            <a:ext cx="349250" cy="266700"/>
          </a:xfrm>
          <a:prstGeom prst="star5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EG"/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2627313" y="4581525"/>
            <a:ext cx="3097212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3- Permeability</a:t>
            </a:r>
          </a:p>
        </p:txBody>
      </p:sp>
      <p:sp>
        <p:nvSpPr>
          <p:cNvPr id="10267" name="Text Box 27"/>
          <p:cNvSpPr txBox="1">
            <a:spLocks noChangeArrowheads="1"/>
          </p:cNvSpPr>
          <p:nvPr/>
        </p:nvSpPr>
        <p:spPr bwMode="auto">
          <a:xfrm>
            <a:off x="2268538" y="5229225"/>
            <a:ext cx="6985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   Permeable from dentin and PDL sides.</a:t>
            </a:r>
          </a:p>
          <a:p>
            <a:pPr>
              <a:spcBef>
                <a:spcPct val="50000"/>
              </a:spcBef>
            </a:pPr>
            <a:r>
              <a:rPr lang="en-US" sz="2400" b="1" dirty="0"/>
              <a:t> Cellular C is more permeable than </a:t>
            </a:r>
            <a:r>
              <a:rPr lang="en-US" sz="2400" b="1" dirty="0" err="1"/>
              <a:t>acellular</a:t>
            </a:r>
            <a:r>
              <a:rPr lang="en-US" sz="2400" b="1" dirty="0"/>
              <a:t> C.</a:t>
            </a:r>
          </a:p>
        </p:txBody>
      </p:sp>
      <p:sp>
        <p:nvSpPr>
          <p:cNvPr id="10274" name="AutoShape 34"/>
          <p:cNvSpPr>
            <a:spLocks noChangeArrowheads="1"/>
          </p:cNvSpPr>
          <p:nvPr/>
        </p:nvSpPr>
        <p:spPr bwMode="auto">
          <a:xfrm>
            <a:off x="2124075" y="5891213"/>
            <a:ext cx="247650" cy="201612"/>
          </a:xfrm>
          <a:prstGeom prst="flowChartConnector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EG"/>
          </a:p>
        </p:txBody>
      </p:sp>
      <p:sp>
        <p:nvSpPr>
          <p:cNvPr id="10275" name="Oval 35"/>
          <p:cNvSpPr>
            <a:spLocks noChangeArrowheads="1"/>
          </p:cNvSpPr>
          <p:nvPr/>
        </p:nvSpPr>
        <p:spPr bwMode="auto">
          <a:xfrm>
            <a:off x="2254250" y="5395913"/>
            <a:ext cx="230188" cy="193675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ar-EG"/>
          </a:p>
        </p:txBody>
      </p:sp>
      <p:sp>
        <p:nvSpPr>
          <p:cNvPr id="10276" name="Line 36"/>
          <p:cNvSpPr>
            <a:spLocks noChangeShapeType="1"/>
          </p:cNvSpPr>
          <p:nvPr/>
        </p:nvSpPr>
        <p:spPr bwMode="auto">
          <a:xfrm flipH="1" flipV="1">
            <a:off x="2051050" y="3573463"/>
            <a:ext cx="360363" cy="215900"/>
          </a:xfrm>
          <a:prstGeom prst="line">
            <a:avLst/>
          </a:prstGeom>
          <a:noFill/>
          <a:ln w="76200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EG"/>
          </a:p>
        </p:txBody>
      </p:sp>
      <p:sp>
        <p:nvSpPr>
          <p:cNvPr id="10277" name="Line 37"/>
          <p:cNvSpPr>
            <a:spLocks noChangeShapeType="1"/>
          </p:cNvSpPr>
          <p:nvPr/>
        </p:nvSpPr>
        <p:spPr bwMode="auto">
          <a:xfrm flipH="1">
            <a:off x="1763713" y="4292600"/>
            <a:ext cx="647700" cy="1441450"/>
          </a:xfrm>
          <a:prstGeom prst="line">
            <a:avLst/>
          </a:prstGeom>
          <a:noFill/>
          <a:ln w="76200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EG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74638"/>
            <a:ext cx="6624637" cy="922337"/>
          </a:xfrm>
          <a:noFill/>
          <a:ln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00"/>
            </a:extrusionClr>
          </a:sp3d>
        </p:spPr>
        <p:txBody>
          <a:bodyPr>
            <a:flatTx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Chemical Composition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323850" y="1412875"/>
            <a:ext cx="2879725" cy="860425"/>
          </a:xfrm>
          <a:prstGeom prst="rect">
            <a:avLst/>
          </a:prstGeom>
          <a:noFill/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45-50 % Inorganic substances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5435600" y="1484313"/>
            <a:ext cx="2881313" cy="860425"/>
          </a:xfrm>
          <a:prstGeom prst="rect">
            <a:avLst/>
          </a:prstGeom>
          <a:noFill/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FF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50-55% Organic substances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395288" y="2852738"/>
            <a:ext cx="2520950" cy="1631216"/>
          </a:xfrm>
          <a:prstGeom prst="rect">
            <a:avLst/>
          </a:prstGeom>
          <a:noFill/>
          <a:ln w="57150">
            <a:solidFill>
              <a:srgbClr val="FF33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latin typeface="Verdana" pitchFamily="34" charset="0"/>
              </a:rPr>
              <a:t>consists of calcium phosphate in the form of hydroxy-apatite crystals</a:t>
            </a:r>
            <a:endParaRPr lang="en-US" sz="2000" b="1" dirty="0"/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3429000" y="2565400"/>
            <a:ext cx="2057400" cy="1938992"/>
          </a:xfrm>
          <a:prstGeom prst="rect">
            <a:avLst/>
          </a:prstGeom>
          <a:noFill/>
          <a:ln w="57150">
            <a:solidFill>
              <a:srgbClr val="FF33CC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Verdana" pitchFamily="34" charset="0"/>
              </a:rPr>
              <a:t>collagen fibers embedded in a ground substance .</a:t>
            </a:r>
            <a:endParaRPr lang="en-US" sz="2400" dirty="0"/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5943600" y="3048000"/>
            <a:ext cx="1295400" cy="461665"/>
          </a:xfrm>
          <a:prstGeom prst="rect">
            <a:avLst/>
          </a:prstGeom>
          <a:noFill/>
          <a:ln w="57150">
            <a:solidFill>
              <a:srgbClr val="FF33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protein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6372225" y="3886200"/>
            <a:ext cx="2771775" cy="461665"/>
          </a:xfrm>
          <a:prstGeom prst="rect">
            <a:avLst/>
          </a:prstGeom>
          <a:noFill/>
          <a:ln w="57150">
            <a:solidFill>
              <a:srgbClr val="FF33CC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Polysaccharides</a:t>
            </a: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360363" y="5373688"/>
            <a:ext cx="88201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Cementum contains the greatest amount of fluoride in all mineralized tissues</a:t>
            </a:r>
          </a:p>
        </p:txBody>
      </p:sp>
      <p:sp>
        <p:nvSpPr>
          <p:cNvPr id="15376" name="AutoShape 16"/>
          <p:cNvSpPr>
            <a:spLocks noChangeArrowheads="1"/>
          </p:cNvSpPr>
          <p:nvPr/>
        </p:nvSpPr>
        <p:spPr bwMode="auto">
          <a:xfrm>
            <a:off x="1619250" y="2349500"/>
            <a:ext cx="360363" cy="431800"/>
          </a:xfrm>
          <a:prstGeom prst="downArrow">
            <a:avLst>
              <a:gd name="adj1" fmla="val 50000"/>
              <a:gd name="adj2" fmla="val 29956"/>
            </a:avLst>
          </a:prstGeom>
          <a:noFill/>
          <a:ln w="9525">
            <a:solidFill>
              <a:srgbClr val="FF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EG"/>
          </a:p>
        </p:txBody>
      </p:sp>
      <p:cxnSp>
        <p:nvCxnSpPr>
          <p:cNvPr id="17" name="Straight Connector 16"/>
          <p:cNvCxnSpPr/>
          <p:nvPr/>
        </p:nvCxnSpPr>
        <p:spPr>
          <a:xfrm rot="10800000" flipV="1">
            <a:off x="5486400" y="2362200"/>
            <a:ext cx="685800" cy="228600"/>
          </a:xfrm>
          <a:prstGeom prst="line">
            <a:avLst/>
          </a:prstGeom>
          <a:ln w="254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6591300" y="2705100"/>
            <a:ext cx="685800" cy="0"/>
          </a:xfrm>
          <a:prstGeom prst="line">
            <a:avLst/>
          </a:prstGeom>
          <a:ln w="254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H="1">
            <a:off x="7429500" y="3086100"/>
            <a:ext cx="1524000" cy="76200"/>
          </a:xfrm>
          <a:prstGeom prst="line">
            <a:avLst/>
          </a:prstGeom>
          <a:ln w="254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72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l"/>
            <a:r>
              <a:rPr lang="en-US" sz="4800" b="1" dirty="0">
                <a:solidFill>
                  <a:schemeClr val="tx1"/>
                </a:solidFill>
              </a:rPr>
              <a:t>Cementogenesis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26722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659813" cy="4840287"/>
          </a:xfrm>
          <a:noFill/>
          <a:ln/>
        </p:spPr>
        <p:txBody>
          <a:bodyPr/>
          <a:lstStyle/>
          <a:p>
            <a:pPr marL="609600" indent="-609600">
              <a:buClr>
                <a:schemeClr val="tx1"/>
              </a:buClr>
              <a:buFontTx/>
              <a:buChar char="•"/>
            </a:pPr>
            <a:r>
              <a:rPr lang="en-US" sz="2400" dirty="0"/>
              <a:t>It takes place in two phases:</a:t>
            </a:r>
          </a:p>
          <a:p>
            <a:pPr marL="990600" lvl="1" indent="-533400">
              <a:buClr>
                <a:schemeClr val="tx1"/>
              </a:buClr>
              <a:buFontTx/>
              <a:buChar char="•"/>
            </a:pPr>
            <a:r>
              <a:rPr lang="en-US" sz="2400" b="1" dirty="0"/>
              <a:t>Matrix formation</a:t>
            </a:r>
          </a:p>
          <a:p>
            <a:pPr marL="990600" lvl="1" indent="-533400">
              <a:buClr>
                <a:schemeClr val="tx1"/>
              </a:buClr>
              <a:buFontTx/>
              <a:buChar char="•"/>
            </a:pPr>
            <a:r>
              <a:rPr lang="en-US" sz="2400" b="1" dirty="0"/>
              <a:t>Mineralization</a:t>
            </a:r>
          </a:p>
          <a:p>
            <a:pPr marL="990600" lvl="1" indent="-533400">
              <a:buClr>
                <a:schemeClr val="tx1"/>
              </a:buClr>
              <a:buFontTx/>
              <a:buChar char="•"/>
            </a:pPr>
            <a:endParaRPr lang="en-US" sz="2400" dirty="0"/>
          </a:p>
          <a:p>
            <a:pPr marL="609600" indent="-609600">
              <a:buClr>
                <a:schemeClr val="tx1"/>
              </a:buClr>
              <a:buNone/>
            </a:pPr>
            <a:r>
              <a:rPr lang="en-US" sz="2400" dirty="0"/>
              <a:t>There are 3 cell types responsible for </a:t>
            </a:r>
            <a:r>
              <a:rPr lang="en-US" sz="2400" dirty="0" smtClean="0"/>
              <a:t>the cementogenesis:</a:t>
            </a:r>
            <a:endParaRPr lang="en-US" sz="2400" dirty="0"/>
          </a:p>
          <a:p>
            <a:pPr marL="990600" lvl="1" indent="-533400">
              <a:buClr>
                <a:schemeClr val="tx1"/>
              </a:buClr>
              <a:buFontTx/>
              <a:buChar char="•"/>
            </a:pPr>
            <a:r>
              <a:rPr lang="en-US" sz="2400" b="1" dirty="0"/>
              <a:t>Cementoblasts</a:t>
            </a:r>
          </a:p>
          <a:p>
            <a:pPr marL="990600" lvl="1" indent="-533400">
              <a:buClr>
                <a:schemeClr val="tx1"/>
              </a:buClr>
              <a:buFontTx/>
              <a:buChar char="•"/>
            </a:pPr>
            <a:r>
              <a:rPr lang="en-US" sz="2400" b="1" dirty="0"/>
              <a:t>Cementocytes</a:t>
            </a:r>
          </a:p>
          <a:p>
            <a:pPr marL="990600" lvl="1" indent="-533400">
              <a:buClr>
                <a:schemeClr val="tx1"/>
              </a:buClr>
              <a:buFontTx/>
              <a:buChar char="•"/>
            </a:pPr>
            <a:r>
              <a:rPr lang="en-US" sz="2400" b="1" dirty="0" smtClean="0"/>
              <a:t>Fibroblasts</a:t>
            </a:r>
          </a:p>
          <a:p>
            <a:pPr marL="990600" lvl="1" indent="-533400">
              <a:buClr>
                <a:schemeClr val="tx1"/>
              </a:buClr>
              <a:buFontTx/>
              <a:buChar char="•"/>
            </a:pPr>
            <a:endParaRPr lang="en-US" sz="2400" b="1" dirty="0"/>
          </a:p>
          <a:p>
            <a:pPr marL="609600" indent="-609600">
              <a:buClr>
                <a:schemeClr val="tx1"/>
              </a:buClr>
              <a:buFontTx/>
              <a:buChar char="•"/>
            </a:pPr>
            <a:r>
              <a:rPr lang="en-US" sz="2400" dirty="0"/>
              <a:t>All of these cells are </a:t>
            </a:r>
            <a:r>
              <a:rPr lang="en-US" sz="2400" dirty="0" smtClean="0"/>
              <a:t>derived from the  ectomesenchymal </a:t>
            </a:r>
            <a:r>
              <a:rPr lang="en-US" sz="2400" dirty="0"/>
              <a:t>cells.</a:t>
            </a: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76200"/>
            <a:ext cx="2705100" cy="3200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40080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" name="Rectangle 1"/>
          <p:cNvSpPr/>
          <p:nvPr/>
        </p:nvSpPr>
        <p:spPr>
          <a:xfrm>
            <a:off x="2514600" y="1046672"/>
            <a:ext cx="7010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/>
              <a:t>cementoid</a:t>
            </a:r>
            <a:r>
              <a:rPr lang="en-US" sz="1600" dirty="0"/>
              <a:t> can be observed on </a:t>
            </a:r>
            <a:r>
              <a:rPr lang="en-US" sz="1600" dirty="0" err="1"/>
              <a:t>cemental</a:t>
            </a:r>
            <a:r>
              <a:rPr lang="en-US" sz="1600" dirty="0"/>
              <a:t> surface </a:t>
            </a:r>
            <a:r>
              <a:rPr lang="en-US" sz="1600" dirty="0" smtClean="0"/>
              <a:t>, covered </a:t>
            </a:r>
            <a:r>
              <a:rPr lang="en-US" sz="1600" dirty="0"/>
              <a:t>by </a:t>
            </a:r>
            <a:r>
              <a:rPr lang="en-US" sz="1600" b="1" dirty="0" err="1"/>
              <a:t>cementoblasts</a:t>
            </a:r>
            <a:r>
              <a:rPr lang="en-US" sz="1600" b="1" dirty="0"/>
              <a:t> 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073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020" name="Picture 4" descr="cementum min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25400"/>
            <a:ext cx="9144000" cy="6883400"/>
          </a:xfrm>
          <a:noFill/>
          <a:ln/>
        </p:spPr>
      </p:pic>
      <p:sp>
        <p:nvSpPr>
          <p:cNvPr id="2" name="مستطيل 1"/>
          <p:cNvSpPr/>
          <p:nvPr/>
        </p:nvSpPr>
        <p:spPr>
          <a:xfrm>
            <a:off x="304800" y="152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mineralization begins after forming the first layer of matrix. (Cementoid)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1844</TotalTime>
  <Words>832</Words>
  <Application>Microsoft Office PowerPoint</Application>
  <PresentationFormat>عرض على الشاشة (3:4)‏</PresentationFormat>
  <Paragraphs>144</Paragraphs>
  <Slides>34</Slides>
  <Notes>5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34</vt:i4>
      </vt:variant>
    </vt:vector>
  </HeadingPairs>
  <TitlesOfParts>
    <vt:vector size="35" baseType="lpstr">
      <vt:lpstr>Default Design</vt:lpstr>
      <vt:lpstr>عرض تقديمي في PowerPoint</vt:lpstr>
      <vt:lpstr>عرض تقديمي في PowerPoint</vt:lpstr>
      <vt:lpstr>عرض تقديمي في PowerPoint</vt:lpstr>
      <vt:lpstr>Cementum</vt:lpstr>
      <vt:lpstr>عرض تقديمي في PowerPoint</vt:lpstr>
      <vt:lpstr>Chemical Composition</vt:lpstr>
      <vt:lpstr>Cementogenesis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Incremental lines of Salter</vt:lpstr>
      <vt:lpstr>Incremental Lines</vt:lpstr>
      <vt:lpstr>Cementoenamel Junction (CEJ)</vt:lpstr>
      <vt:lpstr>عرض تقديمي في PowerPoint</vt:lpstr>
      <vt:lpstr>Cementodentinal junction</vt:lpstr>
      <vt:lpstr>Definition </vt:lpstr>
      <vt:lpstr>Structure of alveolar bone</vt:lpstr>
      <vt:lpstr>عرض تقديمي في PowerPoint</vt:lpstr>
      <vt:lpstr>Alveolar bone proper</vt:lpstr>
      <vt:lpstr>عرض تقديمي في PowerPoint</vt:lpstr>
      <vt:lpstr>Bundle bone</vt:lpstr>
      <vt:lpstr>عرض تقديمي في PowerPoint</vt:lpstr>
      <vt:lpstr>عرض تقديمي في PowerPoint</vt:lpstr>
      <vt:lpstr>Cribriform plate  Vs  Lamina dura </vt:lpstr>
      <vt:lpstr>Supporting alveolar bone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dr.hesham</dc:creator>
  <cp:lastModifiedBy>hp</cp:lastModifiedBy>
  <cp:revision>108</cp:revision>
  <cp:lastPrinted>2015-11-19T08:45:31Z</cp:lastPrinted>
  <dcterms:created xsi:type="dcterms:W3CDTF">2006-08-16T00:00:00Z</dcterms:created>
  <dcterms:modified xsi:type="dcterms:W3CDTF">2017-04-12T04:22:18Z</dcterms:modified>
</cp:coreProperties>
</file>