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7" r:id="rId3"/>
    <p:sldId id="298" r:id="rId4"/>
    <p:sldId id="257" r:id="rId5"/>
    <p:sldId id="289" r:id="rId6"/>
    <p:sldId id="258" r:id="rId7"/>
    <p:sldId id="280" r:id="rId8"/>
    <p:sldId id="259" r:id="rId9"/>
    <p:sldId id="260" r:id="rId10"/>
    <p:sldId id="292" r:id="rId11"/>
    <p:sldId id="293" r:id="rId12"/>
    <p:sldId id="261" r:id="rId13"/>
    <p:sldId id="264" r:id="rId14"/>
    <p:sldId id="266" r:id="rId15"/>
    <p:sldId id="291" r:id="rId16"/>
    <p:sldId id="269" r:id="rId17"/>
    <p:sldId id="268" r:id="rId18"/>
    <p:sldId id="270" r:id="rId19"/>
    <p:sldId id="271" r:id="rId20"/>
    <p:sldId id="294" r:id="rId21"/>
    <p:sldId id="272" r:id="rId22"/>
    <p:sldId id="295" r:id="rId23"/>
    <p:sldId id="290" r:id="rId24"/>
    <p:sldId id="273" r:id="rId25"/>
    <p:sldId id="274" r:id="rId26"/>
    <p:sldId id="275" r:id="rId27"/>
    <p:sldId id="299" r:id="rId28"/>
    <p:sldId id="276" r:id="rId29"/>
    <p:sldId id="277" r:id="rId30"/>
    <p:sldId id="279" r:id="rId31"/>
    <p:sldId id="282" r:id="rId32"/>
    <p:sldId id="300" r:id="rId33"/>
    <p:sldId id="284" r:id="rId34"/>
    <p:sldId id="285" r:id="rId3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DF7306F0-53E3-4946-952C-DE6FB864452F}">
          <p14:sldIdLst>
            <p14:sldId id="256"/>
            <p14:sldId id="297"/>
            <p14:sldId id="298"/>
            <p14:sldId id="257"/>
            <p14:sldId id="289"/>
            <p14:sldId id="258"/>
            <p14:sldId id="280"/>
            <p14:sldId id="259"/>
            <p14:sldId id="260"/>
            <p14:sldId id="292"/>
            <p14:sldId id="293"/>
            <p14:sldId id="261"/>
            <p14:sldId id="264"/>
            <p14:sldId id="266"/>
            <p14:sldId id="291"/>
            <p14:sldId id="269"/>
            <p14:sldId id="268"/>
            <p14:sldId id="270"/>
            <p14:sldId id="271"/>
            <p14:sldId id="294"/>
            <p14:sldId id="272"/>
            <p14:sldId id="295"/>
            <p14:sldId id="290"/>
            <p14:sldId id="273"/>
            <p14:sldId id="274"/>
            <p14:sldId id="275"/>
            <p14:sldId id="299"/>
            <p14:sldId id="276"/>
            <p14:sldId id="277"/>
            <p14:sldId id="279"/>
            <p14:sldId id="282"/>
            <p14:sldId id="300"/>
            <p14:sldId id="284"/>
            <p14:sldId id="285"/>
          </p14:sldIdLst>
        </p14:section>
        <p14:section name="مقطع بدون عنوان" id="{2532FAD2-CABF-4F2C-874C-08EA917B403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204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598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578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119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575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507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106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347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703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403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78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B3B1-9EE5-4597-B0AA-778272702119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162F-27D5-4326-A6CF-170DF5054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9720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PHARYNX</a:t>
            </a:r>
            <a:endParaRPr lang="ar-IQ" sz="6000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smtClean="0"/>
              <a:t>By</a:t>
            </a:r>
          </a:p>
          <a:p>
            <a:r>
              <a:rPr lang="en-US" sz="4400" b="1" dirty="0" smtClean="0"/>
              <a:t>Dr. Adel sahib AlMayaly</a:t>
            </a:r>
            <a:endParaRPr lang="ar-IQ" sz="4400" b="1" dirty="0"/>
          </a:p>
        </p:txBody>
      </p:sp>
    </p:spTree>
    <p:extLst>
      <p:ext uri="{BB962C8B-B14F-4D97-AF65-F5344CB8AC3E}">
        <p14:creationId xmlns:p14="http://schemas.microsoft.com/office/powerpoint/2010/main" val="38844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layer 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3600" i="1" dirty="0" smtClean="0">
                <a:solidFill>
                  <a:srgbClr val="FFFF00"/>
                </a:solidFill>
              </a:rPr>
              <a:t>Constrictor (outer)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07504" y="2174875"/>
            <a:ext cx="4389884" cy="3951288"/>
          </a:xfrm>
        </p:spPr>
        <p:txBody>
          <a:bodyPr>
            <a:normAutofit/>
          </a:bodyPr>
          <a:lstStyle/>
          <a:p>
            <a:pPr algn="l" rtl="0"/>
            <a:r>
              <a:rPr lang="en-US" sz="2800" b="1" i="1" dirty="0" smtClean="0"/>
              <a:t>1- Superior constrictor m.</a:t>
            </a:r>
          </a:p>
          <a:p>
            <a:pPr algn="l" rtl="0"/>
            <a:r>
              <a:rPr lang="en-US" sz="2800" b="1" i="1" dirty="0" smtClean="0"/>
              <a:t>2- Middle constrictor m.</a:t>
            </a:r>
          </a:p>
          <a:p>
            <a:pPr algn="l" rtl="0"/>
            <a:r>
              <a:rPr lang="en-US" sz="2800" b="1" i="1" dirty="0" smtClean="0"/>
              <a:t>3- Inferior constrictor m.</a:t>
            </a:r>
            <a:endParaRPr lang="ar-IQ" sz="2800" b="1" i="1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Autofit/>
          </a:bodyPr>
          <a:lstStyle/>
          <a:p>
            <a:pPr algn="ctr" rtl="0"/>
            <a:r>
              <a:rPr lang="ar-IQ" sz="3600" dirty="0" smtClean="0"/>
              <a:t> </a:t>
            </a:r>
            <a:r>
              <a:rPr lang="en-US" sz="3600" i="1" dirty="0">
                <a:solidFill>
                  <a:srgbClr val="FFFF00"/>
                </a:solidFill>
              </a:rPr>
              <a:t>Longitudinal (Inner)</a:t>
            </a:r>
            <a:endParaRPr lang="ar-IQ" sz="3600" i="1" dirty="0">
              <a:solidFill>
                <a:srgbClr val="FFFF0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91471" cy="3951288"/>
          </a:xfrm>
        </p:spPr>
        <p:txBody>
          <a:bodyPr>
            <a:normAutofit/>
          </a:bodyPr>
          <a:lstStyle/>
          <a:p>
            <a:pPr algn="l" rtl="0"/>
            <a:r>
              <a:rPr lang="en-US" sz="2800" b="1" i="1" dirty="0"/>
              <a:t>1- Stylopharyngeus m.</a:t>
            </a:r>
          </a:p>
          <a:p>
            <a:pPr algn="l" rtl="0"/>
            <a:r>
              <a:rPr lang="en-US" sz="2800" b="1" i="1" dirty="0"/>
              <a:t>2- Palatopharyngeus m.</a:t>
            </a:r>
          </a:p>
          <a:p>
            <a:pPr algn="l" rtl="0"/>
            <a:r>
              <a:rPr lang="en-US" sz="2800" b="1" i="1" dirty="0"/>
              <a:t>3- </a:t>
            </a:r>
            <a:r>
              <a:rPr lang="en-US" sz="2800" b="1" i="1" dirty="0" err="1"/>
              <a:t>Salpingopharyngeus</a:t>
            </a:r>
            <a:r>
              <a:rPr lang="en-US" sz="2800" b="1" i="1" dirty="0"/>
              <a:t> m.</a:t>
            </a:r>
            <a:endParaRPr lang="ar-IQ" sz="2800" b="1" i="1" dirty="0"/>
          </a:p>
        </p:txBody>
      </p:sp>
    </p:spTree>
    <p:extLst>
      <p:ext uri="{BB962C8B-B14F-4D97-AF65-F5344CB8AC3E}">
        <p14:creationId xmlns:p14="http://schemas.microsoft.com/office/powerpoint/2010/main" val="210000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Constrictor muscles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960440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94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28092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9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8453214" cy="63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08911" cy="652534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088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3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FF00"/>
                </a:solidFill>
              </a:rPr>
              <a:t>Cavity of Pharynx</a:t>
            </a:r>
            <a:endParaRPr lang="ar-IQ" sz="5400" b="1" i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000" b="1" i="1" dirty="0" smtClean="0">
                <a:solidFill>
                  <a:srgbClr val="FFFF00"/>
                </a:solidFill>
              </a:rPr>
              <a:t>3 parts</a:t>
            </a:r>
            <a:r>
              <a:rPr lang="en-US" dirty="0" smtClean="0"/>
              <a:t>;-</a:t>
            </a:r>
          </a:p>
          <a:p>
            <a:pPr algn="l" rtl="0"/>
            <a:r>
              <a:rPr lang="en-US" b="1" dirty="0" smtClean="0"/>
              <a:t>1- Nasopharynx.</a:t>
            </a:r>
          </a:p>
          <a:p>
            <a:pPr algn="l" rtl="0"/>
            <a:r>
              <a:rPr lang="en-US" b="1" dirty="0" smtClean="0"/>
              <a:t>2- Oropharynx.</a:t>
            </a:r>
          </a:p>
          <a:p>
            <a:pPr algn="l" rtl="0"/>
            <a:r>
              <a:rPr lang="en-US" b="1" dirty="0" smtClean="0"/>
              <a:t>3- Laryngopharynx (Hypopharynx).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45334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903649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0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Nasopharynx </a:t>
            </a:r>
            <a:endParaRPr lang="ar-IQ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This part lies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1- </a:t>
            </a:r>
            <a:r>
              <a:rPr lang="en-US" b="1" i="1" dirty="0" smtClean="0">
                <a:solidFill>
                  <a:srgbClr val="FFFF00"/>
                </a:solidFill>
              </a:rPr>
              <a:t>Behind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the nasal cavities.</a:t>
            </a:r>
          </a:p>
          <a:p>
            <a:pPr algn="l" rtl="0"/>
            <a:r>
              <a:rPr lang="en-US" b="1" i="1" dirty="0">
                <a:solidFill>
                  <a:srgbClr val="FFFF00"/>
                </a:solidFill>
              </a:rPr>
              <a:t>2- Above </a:t>
            </a:r>
            <a:r>
              <a:rPr lang="en-US" dirty="0" smtClean="0"/>
              <a:t>the soft palate.</a:t>
            </a:r>
          </a:p>
          <a:p>
            <a:pPr algn="l" rtl="0"/>
            <a:r>
              <a:rPr lang="en-US" b="1" i="1" dirty="0">
                <a:solidFill>
                  <a:srgbClr val="FFFF00"/>
                </a:solidFill>
              </a:rPr>
              <a:t>3- Below </a:t>
            </a:r>
            <a:r>
              <a:rPr lang="en-US" dirty="0" smtClean="0"/>
              <a:t>the base of skull.</a:t>
            </a:r>
          </a:p>
          <a:p>
            <a:pPr algn="l" rtl="0"/>
            <a:r>
              <a:rPr lang="en-US" b="1" i="1" dirty="0">
                <a:solidFill>
                  <a:srgbClr val="FFFF00"/>
                </a:solidFill>
              </a:rPr>
              <a:t>4- In front </a:t>
            </a: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cervical vertebrae.</a:t>
            </a:r>
          </a:p>
          <a:p>
            <a:pPr algn="l" rtl="0"/>
            <a:r>
              <a:rPr lang="en-US" dirty="0" smtClean="0"/>
              <a:t>Its function is entirely respiratory.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15371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Features of Nasopharynx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1- Nasopharyngeal tonsil (Adenoid).</a:t>
            </a:r>
          </a:p>
          <a:p>
            <a:pPr algn="l" rtl="0"/>
            <a:r>
              <a:rPr lang="en-US" dirty="0" smtClean="0"/>
              <a:t>2- Auditory tube ( Eustachian tube).</a:t>
            </a:r>
          </a:p>
          <a:p>
            <a:pPr algn="l" rtl="0"/>
            <a:r>
              <a:rPr lang="en-US" dirty="0" smtClean="0"/>
              <a:t>3- Tubal Elevation.</a:t>
            </a:r>
          </a:p>
          <a:p>
            <a:pPr algn="l" rtl="0"/>
            <a:r>
              <a:rPr lang="en-US" dirty="0" smtClean="0"/>
              <a:t>4- Pharyngeal recess (Fossa of Rosen Muller).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4905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16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8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Oropharynx</a:t>
            </a:r>
            <a:endParaRPr lang="ar-IQ" sz="5400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This part lies </a:t>
            </a:r>
            <a:r>
              <a:rPr lang="en-US" b="1" i="1" dirty="0" smtClean="0">
                <a:solidFill>
                  <a:srgbClr val="FFFF00"/>
                </a:solidFill>
              </a:rPr>
              <a:t>behind</a:t>
            </a:r>
            <a:r>
              <a:rPr lang="en-US" dirty="0" smtClean="0"/>
              <a:t> the oral cavity.</a:t>
            </a:r>
          </a:p>
          <a:p>
            <a:pPr algn="l" rtl="0"/>
            <a:r>
              <a:rPr lang="en-US" dirty="0" smtClean="0"/>
              <a:t>Its </a:t>
            </a:r>
            <a:r>
              <a:rPr lang="en-US" b="1" i="1" dirty="0">
                <a:solidFill>
                  <a:srgbClr val="FFFF00"/>
                </a:solidFill>
              </a:rPr>
              <a:t>floor</a:t>
            </a:r>
            <a:r>
              <a:rPr lang="en-US" dirty="0" smtClean="0"/>
              <a:t> is posterior 1/3 of tongue. </a:t>
            </a:r>
          </a:p>
          <a:p>
            <a:pPr algn="l" rtl="0"/>
            <a:r>
              <a:rPr lang="en-US" b="1" i="1" dirty="0">
                <a:solidFill>
                  <a:srgbClr val="FFFF00"/>
                </a:solidFill>
              </a:rPr>
              <a:t>Posterior</a:t>
            </a:r>
            <a:r>
              <a:rPr lang="en-US" dirty="0" smtClean="0"/>
              <a:t> wall is C2,3 vertebrae.</a:t>
            </a:r>
          </a:p>
          <a:p>
            <a:pPr algn="l" rtl="0"/>
            <a:r>
              <a:rPr lang="en-US" b="1" i="1" dirty="0">
                <a:solidFill>
                  <a:srgbClr val="FFFF00"/>
                </a:solidFill>
              </a:rPr>
              <a:t>Lateral wall </a:t>
            </a:r>
            <a:r>
              <a:rPr lang="en-US" dirty="0" smtClean="0"/>
              <a:t>is Palatine tonsils with its pillars.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08634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24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39"/>
            <a:ext cx="8964488" cy="6456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340531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Palatine tonsil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Is a collection of lymphoid tissue that occupies the tonsillar </a:t>
            </a:r>
            <a:r>
              <a:rPr lang="en-US" dirty="0" smtClean="0"/>
              <a:t>fossa &amp; projects into the </a:t>
            </a:r>
            <a:r>
              <a:rPr lang="en-US" dirty="0" err="1" smtClean="0"/>
              <a:t>oropharyngeal</a:t>
            </a:r>
            <a:r>
              <a:rPr lang="en-US" dirty="0" smtClean="0"/>
              <a:t> cavity.</a:t>
            </a:r>
            <a:endParaRPr lang="en-US" dirty="0" smtClean="0"/>
          </a:p>
          <a:p>
            <a:pPr algn="l" rtl="0"/>
            <a:r>
              <a:rPr lang="en-US" b="1" i="1" u="sng" dirty="0" smtClean="0">
                <a:solidFill>
                  <a:srgbClr val="FFFF00"/>
                </a:solidFill>
              </a:rPr>
              <a:t>Tonsillar fossa </a:t>
            </a:r>
            <a:r>
              <a:rPr lang="en-US" dirty="0" smtClean="0"/>
              <a:t>lies between:-</a:t>
            </a:r>
          </a:p>
          <a:p>
            <a:pPr algn="l" rtl="0"/>
            <a:r>
              <a:rPr lang="en-US" dirty="0" smtClean="0"/>
              <a:t>1- Palatoglossal arch </a:t>
            </a:r>
            <a:r>
              <a:rPr lang="en-US" b="1" i="1" dirty="0" smtClean="0">
                <a:solidFill>
                  <a:srgbClr val="FFFF00"/>
                </a:solidFill>
              </a:rPr>
              <a:t>anteriorly.</a:t>
            </a:r>
          </a:p>
          <a:p>
            <a:pPr algn="l" rtl="0"/>
            <a:r>
              <a:rPr lang="en-US" dirty="0" smtClean="0"/>
              <a:t>2- Palatopharyngheal arch </a:t>
            </a:r>
            <a:r>
              <a:rPr lang="en-US" b="1" i="1" dirty="0">
                <a:solidFill>
                  <a:srgbClr val="FFFF00"/>
                </a:solidFill>
              </a:rPr>
              <a:t>posteriorly.</a:t>
            </a:r>
          </a:p>
          <a:p>
            <a:pPr algn="l" rtl="0"/>
            <a:r>
              <a:rPr lang="en-US" dirty="0" smtClean="0"/>
              <a:t>Each arch is a mucosal fold that overlies the corresponding muscle.</a:t>
            </a:r>
          </a:p>
          <a:p>
            <a:pPr algn="l" rtl="0"/>
            <a:r>
              <a:rPr lang="en-US" dirty="0" smtClean="0"/>
              <a:t>The space between the two palatoglossal arches is called Oropharyngeal isthmus.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59366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Palatine tonsil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is a large collection of lymphoid tissue</a:t>
            </a:r>
          </a:p>
          <a:p>
            <a:pPr algn="l" rtl="0"/>
            <a:r>
              <a:rPr lang="en-US" dirty="0" smtClean="0"/>
              <a:t>which projects into the oropharynx from the tonsillar fossa</a:t>
            </a:r>
          </a:p>
          <a:p>
            <a:pPr algn="l" rtl="0"/>
            <a:r>
              <a:rPr lang="en-US" b="1" i="1" dirty="0" smtClean="0">
                <a:solidFill>
                  <a:srgbClr val="FFFF00"/>
                </a:solidFill>
              </a:rPr>
              <a:t>The floor </a:t>
            </a:r>
            <a:r>
              <a:rPr lang="en-US" dirty="0" smtClean="0"/>
              <a:t>of the fossa (lateral wall) is the lower part of the superior constrictor.</a:t>
            </a:r>
          </a:p>
          <a:p>
            <a:pPr algn="l" rtl="0"/>
            <a:r>
              <a:rPr lang="en-US" b="1" i="1" dirty="0">
                <a:solidFill>
                  <a:srgbClr val="FFFF00"/>
                </a:solidFill>
              </a:rPr>
              <a:t>The medial surface </a:t>
            </a:r>
            <a:r>
              <a:rPr lang="en-US" dirty="0" smtClean="0"/>
              <a:t>is covered by pharyngeal mucosa</a:t>
            </a:r>
          </a:p>
          <a:p>
            <a:pPr algn="l" rtl="0"/>
            <a:r>
              <a:rPr lang="en-US" b="1" i="1" dirty="0">
                <a:solidFill>
                  <a:srgbClr val="FFFF00"/>
                </a:solidFill>
              </a:rPr>
              <a:t>The lateral surface </a:t>
            </a:r>
            <a:r>
              <a:rPr lang="en-US" dirty="0" smtClean="0"/>
              <a:t>is covered by fibrous tissue which forms the tonsillar </a:t>
            </a:r>
            <a:r>
              <a:rPr lang="en-US" dirty="0" smtClean="0"/>
              <a:t>capsule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2516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(Waldeyer’s ring)</a:t>
            </a:r>
            <a:endParaRPr lang="ar-IQ" b="1" i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palatine, lingual, pharyngeal and tubal tonsils collectively form an interrupted circle of lymphoid tissue (Waldeyer’s ring) at the upper end of the respiratory and alimentary tracts.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6277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85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Neurovascular supply of Tonsil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l" rtl="0"/>
            <a:r>
              <a:rPr lang="en-US" b="1" i="1" dirty="0" smtClean="0">
                <a:solidFill>
                  <a:srgbClr val="FFFF00"/>
                </a:solidFill>
              </a:rPr>
              <a:t>ARTERIAL</a:t>
            </a:r>
            <a:r>
              <a:rPr lang="en-US" dirty="0" smtClean="0">
                <a:solidFill>
                  <a:srgbClr val="FFFF00"/>
                </a:solidFill>
              </a:rPr>
              <a:t> :- </a:t>
            </a:r>
            <a:r>
              <a:rPr lang="en-US" dirty="0" smtClean="0"/>
              <a:t>Tonsillar branch of the Facial Artery.</a:t>
            </a:r>
          </a:p>
          <a:p>
            <a:pPr algn="l" rtl="0"/>
            <a:r>
              <a:rPr lang="en-US" b="1" i="1" dirty="0" smtClean="0">
                <a:solidFill>
                  <a:srgbClr val="FFFF00"/>
                </a:solidFill>
              </a:rPr>
              <a:t>Venous </a:t>
            </a:r>
            <a:r>
              <a:rPr lang="en-US" dirty="0"/>
              <a:t>Pharyngeal plexus of veins</a:t>
            </a:r>
          </a:p>
          <a:p>
            <a:pPr algn="l" rtl="0"/>
            <a:r>
              <a:rPr lang="en-US" b="1" i="1" dirty="0">
                <a:solidFill>
                  <a:srgbClr val="FFFF00"/>
                </a:solidFill>
              </a:rPr>
              <a:t>NERVOUS</a:t>
            </a:r>
            <a:r>
              <a:rPr lang="en-US" b="1" i="1" dirty="0"/>
              <a:t>:</a:t>
            </a:r>
            <a:r>
              <a:rPr lang="en-US" dirty="0" smtClean="0"/>
              <a:t> Glossopharyngeal N.</a:t>
            </a:r>
          </a:p>
          <a:p>
            <a:pPr algn="l" rtl="0"/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35226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83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625747" cy="5853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3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Laryngeal part (The laryngopharynx)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i="1" dirty="0" smtClean="0">
                <a:solidFill>
                  <a:srgbClr val="FFFF00"/>
                </a:solidFill>
              </a:rPr>
              <a:t>It extends </a:t>
            </a:r>
            <a:r>
              <a:rPr lang="en-US" dirty="0" smtClean="0"/>
              <a:t>from the upper border of the</a:t>
            </a:r>
          </a:p>
          <a:p>
            <a:pPr algn="just" rtl="0"/>
            <a:r>
              <a:rPr lang="en-US" dirty="0" smtClean="0"/>
              <a:t>epiglottis to the level of the lower border of the cricoid cartilage (C6 vertebra).</a:t>
            </a:r>
          </a:p>
          <a:p>
            <a:pPr algn="just" rtl="0"/>
            <a:r>
              <a:rPr lang="en-US" b="1" i="1" dirty="0" smtClean="0">
                <a:solidFill>
                  <a:srgbClr val="FFFF00"/>
                </a:solidFill>
              </a:rPr>
              <a:t>It lies behind </a:t>
            </a:r>
            <a:r>
              <a:rPr lang="en-US" dirty="0" smtClean="0"/>
              <a:t>the opening of larynx via laryngeal aditus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22321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558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Laryngopharynx</a:t>
            </a:r>
            <a:endParaRPr lang="ar-IQ" b="1" i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688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Sensory N. Supply of Pharynx</a:t>
            </a:r>
            <a:endParaRPr lang="ar-IQ" b="1" i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/>
          <a:lstStyle/>
          <a:p>
            <a:pPr algn="l" rtl="0"/>
            <a:r>
              <a:rPr lang="en-US" b="1" i="1" dirty="0" smtClean="0">
                <a:solidFill>
                  <a:srgbClr val="FFFF00"/>
                </a:solidFill>
              </a:rPr>
              <a:t>1- Nasopharynx</a:t>
            </a:r>
            <a:r>
              <a:rPr lang="en-US" b="1" i="1" dirty="0" smtClean="0"/>
              <a:t>:- </a:t>
            </a:r>
            <a:r>
              <a:rPr lang="en-US" dirty="0" smtClean="0"/>
              <a:t>Trigeminal nerve.</a:t>
            </a:r>
          </a:p>
          <a:p>
            <a:pPr algn="l" rtl="0"/>
            <a:r>
              <a:rPr lang="en-US" b="1" i="1" dirty="0">
                <a:solidFill>
                  <a:srgbClr val="FFFF00"/>
                </a:solidFill>
              </a:rPr>
              <a:t>2- Oropharynx:- </a:t>
            </a:r>
            <a:r>
              <a:rPr lang="en-US" dirty="0" smtClean="0"/>
              <a:t>Glossopharyngeal nerve.</a:t>
            </a:r>
          </a:p>
          <a:p>
            <a:pPr algn="l" rtl="0"/>
            <a:r>
              <a:rPr lang="en-US" b="1" i="1" dirty="0">
                <a:solidFill>
                  <a:srgbClr val="FFFF00"/>
                </a:solidFill>
              </a:rPr>
              <a:t>3- Hypopharynx:- </a:t>
            </a:r>
            <a:r>
              <a:rPr lang="en-US" dirty="0" smtClean="0"/>
              <a:t>Internal laryngeal nerve branch of vagus nerve.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77416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Blood Supply Of Pharynx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1- </a:t>
            </a:r>
            <a:r>
              <a:rPr lang="en-US" b="1" i="1" dirty="0" smtClean="0"/>
              <a:t>Ascending</a:t>
            </a:r>
            <a:r>
              <a:rPr lang="en-US" dirty="0" smtClean="0"/>
              <a:t> Pharyngeal artery:- branch of external carotid artery.</a:t>
            </a:r>
          </a:p>
          <a:p>
            <a:pPr algn="l" rtl="0"/>
            <a:r>
              <a:rPr lang="en-US" b="1" i="1" dirty="0"/>
              <a:t>2- Tonsillar</a:t>
            </a:r>
            <a:r>
              <a:rPr lang="en-US" dirty="0" smtClean="0"/>
              <a:t> branch of Facial artery.</a:t>
            </a:r>
          </a:p>
          <a:p>
            <a:pPr algn="l" rtl="0"/>
            <a:r>
              <a:rPr lang="en-US" b="1" i="1" dirty="0"/>
              <a:t>3- Lingual artery</a:t>
            </a:r>
            <a:r>
              <a:rPr lang="en-US" dirty="0" smtClean="0"/>
              <a:t>.</a:t>
            </a:r>
          </a:p>
          <a:p>
            <a:pPr algn="l" rtl="0"/>
            <a:r>
              <a:rPr lang="en-US" b="1" i="1" dirty="0"/>
              <a:t>4- Maxillary artery. </a:t>
            </a:r>
            <a:endParaRPr lang="ar-IQ" b="1" i="1" dirty="0"/>
          </a:p>
        </p:txBody>
      </p:sp>
    </p:spTree>
    <p:extLst>
      <p:ext uri="{BB962C8B-B14F-4D97-AF65-F5344CB8AC3E}">
        <p14:creationId xmlns:p14="http://schemas.microsoft.com/office/powerpoint/2010/main" val="256967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/>
              <a:t>It is a </a:t>
            </a:r>
            <a:r>
              <a:rPr lang="en-US" b="1" i="1" dirty="0" err="1" smtClean="0">
                <a:solidFill>
                  <a:srgbClr val="FFFF00"/>
                </a:solidFill>
              </a:rPr>
              <a:t>membrano</a:t>
            </a:r>
            <a:r>
              <a:rPr lang="en-US" b="1" i="1" dirty="0" smtClean="0">
                <a:solidFill>
                  <a:srgbClr val="FFFF00"/>
                </a:solidFill>
              </a:rPr>
              <a:t>-muscular</a:t>
            </a:r>
            <a:r>
              <a:rPr lang="en-US" dirty="0" smtClean="0"/>
              <a:t> tube that extends from the base of skull to lower border of cricoid cartilage anteriorly &amp; 6</a:t>
            </a:r>
            <a:r>
              <a:rPr lang="en-US" baseline="30000" dirty="0" smtClean="0"/>
              <a:t>th</a:t>
            </a:r>
            <a:r>
              <a:rPr lang="en-US" dirty="0" smtClean="0"/>
              <a:t> cervical vertebra posteriorly.</a:t>
            </a:r>
          </a:p>
          <a:p>
            <a:pPr algn="l" rtl="0"/>
            <a:r>
              <a:rPr lang="en-US" dirty="0" smtClean="0"/>
              <a:t>The pharynx </a:t>
            </a:r>
            <a:r>
              <a:rPr lang="en-US" b="1" i="1" dirty="0">
                <a:solidFill>
                  <a:srgbClr val="FFFF00"/>
                </a:solidFill>
              </a:rPr>
              <a:t>is situated </a:t>
            </a:r>
            <a:r>
              <a:rPr lang="en-US" dirty="0" smtClean="0"/>
              <a:t>behind the nasal cavities, the mouth, and the larynx.</a:t>
            </a:r>
          </a:p>
          <a:p>
            <a:pPr algn="l" rtl="0"/>
            <a:r>
              <a:rPr lang="en-US" dirty="0" smtClean="0"/>
              <a:t>Thus; it is divided into Nasal , Oral &amp; Laryngeal parts.</a:t>
            </a:r>
          </a:p>
          <a:p>
            <a:pPr algn="l" rtl="0"/>
            <a:r>
              <a:rPr lang="en-US" dirty="0" smtClean="0"/>
              <a:t>The pharynx has a </a:t>
            </a:r>
            <a:r>
              <a:rPr lang="en-US" dirty="0" err="1" smtClean="0"/>
              <a:t>musculomembranous</a:t>
            </a:r>
            <a:r>
              <a:rPr lang="en-US" dirty="0" smtClean="0"/>
              <a:t> wall, which is deficient anteriorly. 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40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3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"/>
            <a:ext cx="8280920" cy="5661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83568" y="5929169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/>
              <a:t>Anterior wall of pharynx.</a:t>
            </a:r>
            <a:endParaRPr lang="ar-IQ" sz="3200" b="1" i="1" dirty="0"/>
          </a:p>
        </p:txBody>
      </p:sp>
    </p:spTree>
    <p:extLst>
      <p:ext uri="{BB962C8B-B14F-4D97-AF65-F5344CB8AC3E}">
        <p14:creationId xmlns:p14="http://schemas.microsoft.com/office/powerpoint/2010/main" val="20734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Thus </a:t>
            </a:r>
            <a:endParaRPr lang="ar-IQ" sz="54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Seven cavities communicate with the pharynx:</a:t>
            </a:r>
          </a:p>
          <a:p>
            <a:pPr algn="l" rtl="0"/>
            <a:r>
              <a:rPr lang="en-US" dirty="0" smtClean="0"/>
              <a:t>Two nasal cavities</a:t>
            </a:r>
          </a:p>
          <a:p>
            <a:pPr algn="l" rtl="0"/>
            <a:r>
              <a:rPr lang="en-US" dirty="0" smtClean="0"/>
              <a:t>Two tympanic cavities</a:t>
            </a:r>
          </a:p>
          <a:p>
            <a:pPr algn="l" rtl="0"/>
            <a:r>
              <a:rPr lang="en-US" dirty="0" smtClean="0"/>
              <a:t>Mouth</a:t>
            </a:r>
          </a:p>
          <a:p>
            <a:pPr algn="l" rtl="0"/>
            <a:r>
              <a:rPr lang="en-US" dirty="0" smtClean="0"/>
              <a:t>Larynx</a:t>
            </a:r>
          </a:p>
          <a:p>
            <a:pPr algn="l" rtl="0"/>
            <a:r>
              <a:rPr lang="en-US" dirty="0" smtClean="0"/>
              <a:t>Esophagus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81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Wall of pharynx</a:t>
            </a:r>
            <a:endParaRPr lang="ar-IQ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i="1" dirty="0" smtClean="0">
                <a:solidFill>
                  <a:srgbClr val="FFFF00"/>
                </a:solidFill>
              </a:rPr>
              <a:t>A- Mucous membrane</a:t>
            </a:r>
            <a:r>
              <a:rPr lang="en-US" dirty="0" smtClean="0">
                <a:solidFill>
                  <a:srgbClr val="FFFF00"/>
                </a:solidFill>
              </a:rPr>
              <a:t>:-</a:t>
            </a:r>
          </a:p>
          <a:p>
            <a:pPr algn="l" rtl="0"/>
            <a:r>
              <a:rPr lang="en-US" sz="4000" b="1" i="1" dirty="0" smtClean="0">
                <a:solidFill>
                  <a:srgbClr val="FFFF00"/>
                </a:solidFill>
              </a:rPr>
              <a:t>1- Nasopharynx</a:t>
            </a:r>
            <a:r>
              <a:rPr lang="en-US" dirty="0" smtClean="0"/>
              <a:t>: respiratory epithelium.</a:t>
            </a:r>
          </a:p>
          <a:p>
            <a:pPr algn="l" rtl="0"/>
            <a:r>
              <a:rPr lang="en-US" sz="4000" b="1" i="1" dirty="0">
                <a:solidFill>
                  <a:srgbClr val="FFFF00"/>
                </a:solidFill>
              </a:rPr>
              <a:t>2- Oropharynx:- </a:t>
            </a:r>
            <a:r>
              <a:rPr lang="en-US" dirty="0" smtClean="0"/>
              <a:t>stratified squamous epithelium.</a:t>
            </a:r>
          </a:p>
          <a:p>
            <a:pPr algn="l" rtl="0"/>
            <a:r>
              <a:rPr lang="en-US" sz="4000" b="1" i="1" dirty="0">
                <a:solidFill>
                  <a:srgbClr val="FFFF00"/>
                </a:solidFill>
              </a:rPr>
              <a:t>3- Laryngopharynx</a:t>
            </a:r>
            <a:r>
              <a:rPr lang="en-US" dirty="0" smtClean="0"/>
              <a:t>:- stratified squamous epithelium.</a:t>
            </a:r>
          </a:p>
          <a:p>
            <a:pPr algn="l" rtl="0"/>
            <a:r>
              <a:rPr lang="en-US" b="1" i="1" dirty="0">
                <a:solidFill>
                  <a:srgbClr val="FFFF00"/>
                </a:solidFill>
              </a:rPr>
              <a:t>B- </a:t>
            </a:r>
            <a:r>
              <a:rPr lang="en-US" b="1" i="1" dirty="0" err="1">
                <a:solidFill>
                  <a:srgbClr val="FFFF00"/>
                </a:solidFill>
              </a:rPr>
              <a:t>Pharyngobasilar</a:t>
            </a:r>
            <a:r>
              <a:rPr lang="en-US" b="1" i="1" dirty="0">
                <a:solidFill>
                  <a:srgbClr val="FFFF00"/>
                </a:solidFill>
              </a:rPr>
              <a:t> fascia:- </a:t>
            </a:r>
            <a:r>
              <a:rPr lang="en-US" dirty="0" smtClean="0"/>
              <a:t>to reinforce the gap between the muscles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260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of Pharynx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/>
              <a:t>Muscles of the Pharynx</a:t>
            </a:r>
            <a:r>
              <a:rPr lang="en-US" dirty="0" smtClean="0"/>
              <a:t>:- Two groups according to the orientation of muscle fibres </a:t>
            </a:r>
          </a:p>
          <a:p>
            <a:pPr algn="l" rtl="0"/>
            <a:r>
              <a:rPr lang="en-US" b="1" i="1" dirty="0" smtClean="0">
                <a:solidFill>
                  <a:srgbClr val="FFFF00"/>
                </a:solidFill>
              </a:rPr>
              <a:t>1- constrictor muscles:- outer circular layer</a:t>
            </a:r>
          </a:p>
          <a:p>
            <a:pPr algn="l" rtl="0"/>
            <a:r>
              <a:rPr lang="en-US" b="1" i="1" dirty="0" smtClean="0"/>
              <a:t>They</a:t>
            </a:r>
            <a:r>
              <a:rPr lang="en-US" dirty="0" smtClean="0"/>
              <a:t> are found paired in the pharyngeal wall.</a:t>
            </a:r>
          </a:p>
          <a:p>
            <a:pPr algn="l" rtl="0"/>
            <a:r>
              <a:rPr lang="en-US" b="1" i="1" dirty="0"/>
              <a:t>They </a:t>
            </a:r>
            <a:r>
              <a:rPr lang="en-US" dirty="0" smtClean="0"/>
              <a:t>constitute the principal components of the pharyngeal wall.</a:t>
            </a:r>
          </a:p>
          <a:p>
            <a:pPr algn="l" rtl="0"/>
            <a:r>
              <a:rPr lang="en-US" b="1" i="1" dirty="0"/>
              <a:t>They</a:t>
            </a:r>
            <a:r>
              <a:rPr lang="en-US" dirty="0" smtClean="0"/>
              <a:t> are arranged in superior- inferior sequence.</a:t>
            </a:r>
          </a:p>
          <a:p>
            <a:pPr algn="l" rtl="0"/>
            <a:r>
              <a:rPr lang="en-US" dirty="0" smtClean="0"/>
              <a:t>Their </a:t>
            </a:r>
            <a:r>
              <a:rPr lang="en-US" b="1" i="1" dirty="0" smtClean="0"/>
              <a:t>origin</a:t>
            </a:r>
            <a:r>
              <a:rPr lang="en-US" dirty="0" smtClean="0"/>
              <a:t> variable while </a:t>
            </a:r>
            <a:r>
              <a:rPr lang="en-US" b="1" i="1" dirty="0"/>
              <a:t>insertion</a:t>
            </a:r>
            <a:r>
              <a:rPr lang="en-US" dirty="0" smtClean="0"/>
              <a:t> is common to pharyngeal raphe posteriorly.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682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630</Words>
  <Application>Microsoft Office PowerPoint</Application>
  <PresentationFormat>عرض على الشاشة (3:4)‏</PresentationFormat>
  <Paragraphs>96</Paragraphs>
  <Slides>34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نسق Office</vt:lpstr>
      <vt:lpstr>PHARYNX</vt:lpstr>
      <vt:lpstr>عرض تقديمي في PowerPoint</vt:lpstr>
      <vt:lpstr>عرض تقديمي في PowerPoint</vt:lpstr>
      <vt:lpstr>introduction</vt:lpstr>
      <vt:lpstr>عرض تقديمي في PowerPoint</vt:lpstr>
      <vt:lpstr>عرض تقديمي في PowerPoint</vt:lpstr>
      <vt:lpstr>Thus </vt:lpstr>
      <vt:lpstr>Wall of pharynx</vt:lpstr>
      <vt:lpstr>Wall of Pharynx</vt:lpstr>
      <vt:lpstr>Muscle layer </vt:lpstr>
      <vt:lpstr>Constrictor muscles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Cavity of Pharynx</vt:lpstr>
      <vt:lpstr>عرض تقديمي في PowerPoint</vt:lpstr>
      <vt:lpstr>Nasopharynx </vt:lpstr>
      <vt:lpstr>Features of Nasopharynx</vt:lpstr>
      <vt:lpstr>عرض تقديمي في PowerPoint</vt:lpstr>
      <vt:lpstr>Oropharynx</vt:lpstr>
      <vt:lpstr>عرض تقديمي في PowerPoint</vt:lpstr>
      <vt:lpstr>عرض تقديمي في PowerPoint</vt:lpstr>
      <vt:lpstr>Palatine tonsil</vt:lpstr>
      <vt:lpstr>Palatine tonsil</vt:lpstr>
      <vt:lpstr>(Waldeyer’s ring)</vt:lpstr>
      <vt:lpstr>عرض تقديمي في PowerPoint</vt:lpstr>
      <vt:lpstr>Neurovascular supply of Tonsil</vt:lpstr>
      <vt:lpstr>عرض تقديمي في PowerPoint</vt:lpstr>
      <vt:lpstr>Laryngeal part (The laryngopharynx)</vt:lpstr>
      <vt:lpstr>عرض تقديمي في PowerPoint</vt:lpstr>
      <vt:lpstr>Laryngopharynx</vt:lpstr>
      <vt:lpstr>Sensory N. Supply of Pharynx</vt:lpstr>
      <vt:lpstr>Blood Supply Of Pharynx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PHARYNX</dc:title>
  <dc:creator>Ammar</dc:creator>
  <cp:lastModifiedBy>dr.adel</cp:lastModifiedBy>
  <cp:revision>37</cp:revision>
  <dcterms:created xsi:type="dcterms:W3CDTF">2017-04-15T04:54:25Z</dcterms:created>
  <dcterms:modified xsi:type="dcterms:W3CDTF">2017-04-17T05:59:05Z</dcterms:modified>
</cp:coreProperties>
</file>