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3" r:id="rId3"/>
    <p:sldId id="258" r:id="rId4"/>
    <p:sldId id="259" r:id="rId5"/>
    <p:sldId id="260" r:id="rId6"/>
    <p:sldId id="268" r:id="rId7"/>
    <p:sldId id="261" r:id="rId8"/>
    <p:sldId id="262" r:id="rId9"/>
    <p:sldId id="282" r:id="rId10"/>
    <p:sldId id="263" r:id="rId11"/>
    <p:sldId id="264" r:id="rId12"/>
    <p:sldId id="265" r:id="rId13"/>
    <p:sldId id="266" r:id="rId14"/>
    <p:sldId id="269" r:id="rId15"/>
    <p:sldId id="281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7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ABAC2-E329-41FE-8378-522CF97B9893}" type="datetimeFigureOut">
              <a:rPr lang="en-US" smtClean="0"/>
              <a:t>19-Apr-17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37AEC-E6F6-44F1-9240-C6394C9576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ABAC2-E329-41FE-8378-522CF97B9893}" type="datetimeFigureOut">
              <a:rPr lang="en-US" smtClean="0"/>
              <a:t>19-Apr-17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37AEC-E6F6-44F1-9240-C6394C9576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ABAC2-E329-41FE-8378-522CF97B9893}" type="datetimeFigureOut">
              <a:rPr lang="en-US" smtClean="0"/>
              <a:t>19-Apr-17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37AEC-E6F6-44F1-9240-C6394C9576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ABAC2-E329-41FE-8378-522CF97B9893}" type="datetimeFigureOut">
              <a:rPr lang="en-US" smtClean="0"/>
              <a:t>19-Apr-17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37AEC-E6F6-44F1-9240-C6394C9576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ABAC2-E329-41FE-8378-522CF97B9893}" type="datetimeFigureOut">
              <a:rPr lang="en-US" smtClean="0"/>
              <a:t>19-Apr-17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37AEC-E6F6-44F1-9240-C6394C9576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ABAC2-E329-41FE-8378-522CF97B9893}" type="datetimeFigureOut">
              <a:rPr lang="en-US" smtClean="0"/>
              <a:t>19-Apr-17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37AEC-E6F6-44F1-9240-C6394C9576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ABAC2-E329-41FE-8378-522CF97B9893}" type="datetimeFigureOut">
              <a:rPr lang="en-US" smtClean="0"/>
              <a:t>19-Apr-17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37AEC-E6F6-44F1-9240-C6394C9576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ABAC2-E329-41FE-8378-522CF97B9893}" type="datetimeFigureOut">
              <a:rPr lang="en-US" smtClean="0"/>
              <a:t>19-Apr-17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37AEC-E6F6-44F1-9240-C6394C9576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ABAC2-E329-41FE-8378-522CF97B9893}" type="datetimeFigureOut">
              <a:rPr lang="en-US" smtClean="0"/>
              <a:t>19-Apr-17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37AEC-E6F6-44F1-9240-C6394C9576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ABAC2-E329-41FE-8378-522CF97B9893}" type="datetimeFigureOut">
              <a:rPr lang="en-US" smtClean="0"/>
              <a:t>19-Apr-17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37AEC-E6F6-44F1-9240-C6394C9576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ABAC2-E329-41FE-8378-522CF97B9893}" type="datetimeFigureOut">
              <a:rPr lang="en-US" smtClean="0"/>
              <a:t>19-Apr-17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37AEC-E6F6-44F1-9240-C6394C9576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ABAC2-E329-41FE-8378-522CF97B9893}" type="datetimeFigureOut">
              <a:rPr lang="en-US" smtClean="0"/>
              <a:t>19-Apr-17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37AEC-E6F6-44F1-9240-C6394C9576D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hyperlink" Target="https://en.wikipedia.org/wiki/Mineral_trioxide_aggregate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Calcium_hydroxide" TargetMode="External"/><Relationship Id="rId5" Type="http://schemas.openxmlformats.org/officeDocument/2006/relationships/hyperlink" Target="https://en.wikipedia.org/wiki/Dental_pulp" TargetMode="External"/><Relationship Id="rId4" Type="http://schemas.openxmlformats.org/officeDocument/2006/relationships/hyperlink" Target="https://en.wikipedia.org/wiki/Dental_restorations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4876800"/>
            <a:ext cx="8154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000" b="1" dirty="0" smtClean="0">
                <a:solidFill>
                  <a:srgbClr val="00B050"/>
                </a:solidFill>
              </a:rPr>
              <a:t>DIRECT AND INDIRECT PULP CAPPING</a:t>
            </a:r>
            <a:endParaRPr lang="en-US" sz="4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ocketdentistry.com/wp-content/uploads/285/f0053-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57200"/>
            <a:ext cx="5718628" cy="5834743"/>
          </a:xfrm>
          <a:prstGeom prst="rect">
            <a:avLst/>
          </a:prstGeom>
          <a:ln w="190500" cap="sq">
            <a:solidFill>
              <a:schemeClr val="tx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2514600"/>
            <a:ext cx="223009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 </a:t>
            </a:r>
          </a:p>
          <a:p>
            <a:r>
              <a:rPr lang="en-IN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CARIOUS </a:t>
            </a:r>
          </a:p>
          <a:p>
            <a:r>
              <a:rPr lang="en-IN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90600" y="533400"/>
            <a:ext cx="68580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Deep carious lesion in </a:t>
            </a:r>
            <a:r>
              <a:rPr kumimoji="0" lang="en-I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mandibular</a:t>
            </a:r>
            <a:r>
              <a:rPr kumimoji="0" lang="en-I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molars without pulp involvement.</a:t>
            </a:r>
            <a:endParaRPr kumimoji="0" lang="en-IN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pic>
        <p:nvPicPr>
          <p:cNvPr id="3" name="Picture 2" descr="http://biomedicaloptics.spiedigitallibrary.org/data/Journals/BIOMEDO/23535/088003_1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164" r="23164"/>
          <a:stretch>
            <a:fillRect/>
          </a:stretch>
        </p:blipFill>
        <p:spPr bwMode="auto">
          <a:xfrm>
            <a:off x="3124200" y="1981200"/>
            <a:ext cx="3227193" cy="4572000"/>
          </a:xfrm>
          <a:prstGeom prst="rect">
            <a:avLst/>
          </a:prstGeom>
          <a:ln w="190500" cap="sq">
            <a:solidFill>
              <a:schemeClr val="tx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304800"/>
            <a:ext cx="25955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RATIONALE</a:t>
            </a:r>
            <a:endParaRPr lang="en-US" sz="4000" dirty="0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318341" y="1371600"/>
            <a:ext cx="8825659" cy="290902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Disinfection of residual affected dentin is more readily accomplished.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It eliminates the need for more difficult pulp therapy by arresting the carious process and allowing the pulp reparative process to occur.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Patient comfort is immediate.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Rampant dental caries is stopped when all the carious teeth are treated.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/>
          </p:cNvSpPr>
          <p:nvPr/>
        </p:nvSpPr>
        <p:spPr>
          <a:xfrm>
            <a:off x="382587" y="381000"/>
            <a:ext cx="8761413" cy="70696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400" b="1" i="0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CLINICAL PROCEDURE</a:t>
            </a:r>
            <a:endParaRPr kumimoji="0" lang="en-IN" sz="4400" b="1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6"/>
          <p:cNvSpPr txBox="1">
            <a:spLocks/>
          </p:cNvSpPr>
          <p:nvPr/>
        </p:nvSpPr>
        <p:spPr>
          <a:xfrm>
            <a:off x="0" y="1447800"/>
            <a:ext cx="9144000" cy="2895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It could be performed as a single or two step approach.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Objective of this technique is to arrest carious lesion progression and allow formation of reparative dentin.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The two-step stepwise excavation approach is recommended for the following reasons;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arenR"/>
              <a:tabLst/>
              <a:defRPr/>
            </a:pPr>
            <a:r>
              <a:rPr kumimoji="0" lang="en-I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It avoids unintentional pulp exposure which may deteriorate the pulp prognosis.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arenR"/>
              <a:tabLst/>
              <a:defRPr/>
            </a:pPr>
            <a:r>
              <a:rPr kumimoji="0" lang="en-I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The dentist gets a chance to assess the reaction of the tooth as well as gain information of the changes in caries activity.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arenR"/>
              <a:tabLst/>
              <a:defRPr/>
            </a:pPr>
            <a:r>
              <a:rPr kumimoji="0" lang="en-I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It gives an opportunity to remove the slow progressing lesion in slightly infected, discoloured, </a:t>
            </a:r>
            <a:r>
              <a:rPr kumimoji="0" lang="en-IN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demineralized</a:t>
            </a:r>
            <a:r>
              <a:rPr kumimoji="0" lang="en-I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dentin before the placement of final restoration.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arenR"/>
              <a:tabLst/>
              <a:defRPr/>
            </a:pPr>
            <a:r>
              <a:rPr kumimoji="0" lang="en-I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The final excavation of caries is safer in the second sitting as it is easier to remove the dry carious dentin.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I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userscontentstorage.blob.core.windows.net/userimages/d1e63ea5-f96c-40f2-9f8e-aaf0dc796309/3424a7cc-3516-45dd-bc50-ab9ea1936017image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0229" y="0"/>
            <a:ext cx="5863771" cy="6858000"/>
          </a:xfrm>
          <a:prstGeom prst="rect">
            <a:avLst/>
          </a:prstGeom>
          <a:ln w="190500" cap="sq">
            <a:solidFill>
              <a:schemeClr val="tx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" y="2514600"/>
            <a:ext cx="28053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PROCEDURE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image.slidesharecdn.com/pulptherapy-091230084908-phpapp02/95/pulp-therapy-by-nishtha-28-728.jpg?cb=12621650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1600200" y="228600"/>
            <a:ext cx="6324600" cy="70696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4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FIRST APPOINTMENT</a:t>
            </a:r>
            <a:endParaRPr kumimoji="0" lang="en-IN" sz="44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318341" y="1905000"/>
            <a:ext cx="8825659" cy="34163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lphaLcParenR"/>
              <a:tabLst/>
              <a:defRPr/>
            </a:pPr>
            <a:r>
              <a:rPr kumimoji="0" lang="en-I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Use of local </a:t>
            </a:r>
            <a:r>
              <a:rPr kumimoji="0" lang="en-I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Anesthesia</a:t>
            </a:r>
            <a:r>
              <a:rPr kumimoji="0" lang="en-I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and isolate with rubber dam.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lphaLcParenR"/>
              <a:tabLst/>
              <a:defRPr/>
            </a:pPr>
            <a:r>
              <a:rPr kumimoji="0" lang="en-I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 slow speed hand piece with round burs is used to remove the superficial debris and majority of soft infected dentin without exposing the pulp.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lphaLcParenR"/>
              <a:tabLst/>
              <a:defRPr/>
            </a:pPr>
            <a:r>
              <a:rPr kumimoji="0" lang="en-I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Deepest layer of infected dentin is covered with a hard setting calcium hydroxide preparation and sealed with an overlying base of reinforced zinc-oxide </a:t>
            </a:r>
            <a:r>
              <a:rPr kumimoji="0" lang="en-I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eugenol</a:t>
            </a:r>
            <a:r>
              <a:rPr kumimoji="0" lang="en-I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preparation.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lphaLcParenR"/>
              <a:tabLst/>
              <a:defRPr/>
            </a:pPr>
            <a:r>
              <a:rPr kumimoji="0" lang="en-I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This sealed cavity is not disturbed for 6-8 weeks.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2587" y="304800"/>
            <a:ext cx="8761413" cy="70696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4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SECOND APPOINTMENT.</a:t>
            </a:r>
            <a:endParaRPr kumimoji="0" lang="en-IN" sz="44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18341" y="1219200"/>
            <a:ext cx="8825659" cy="34163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 bitewing radiograph of the treated tooth is obtained.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Use local </a:t>
            </a:r>
            <a:r>
              <a:rPr kumimoji="0" lang="en-IN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Anesthesia</a:t>
            </a:r>
            <a:r>
              <a:rPr kumimoji="0" lang="en-I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and isolate with rubber dam.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The previous remaining soft, deep, brownish red affected dentin will have changed to lighter brownish gray colour and most importantly harder in nature.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The entire floor is covered with calcium hydroxide preparation.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When clinical and radiographic findings are negative the final restoration is placed.</a:t>
            </a:r>
            <a:endParaRPr kumimoji="0" lang="en-IN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28601" y="2743200"/>
            <a:ext cx="2971800" cy="13716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1" i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RESULTS-BEFORE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1" i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AND AFTER</a:t>
            </a:r>
            <a:endParaRPr kumimoji="0" lang="en-IN" sz="3200" b="1" i="0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48000" y="457200"/>
            <a:ext cx="6096000" cy="5863772"/>
            <a:chOff x="3048000" y="457200"/>
            <a:chExt cx="6096000" cy="5863772"/>
          </a:xfrm>
        </p:grpSpPr>
        <p:pic>
          <p:nvPicPr>
            <p:cNvPr id="2" name="Picture 2" descr="http://www.dentalexcellenceindia.com/uploads/1/3/5/4/13547189/972076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7885" y="457200"/>
              <a:ext cx="5196115" cy="5863772"/>
            </a:xfrm>
            <a:prstGeom prst="rect">
              <a:avLst/>
            </a:prstGeom>
            <a:ln w="190500" cap="sq">
              <a:solidFill>
                <a:schemeClr val="tx1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ight Arrow 3"/>
            <p:cNvSpPr/>
            <p:nvPr/>
          </p:nvSpPr>
          <p:spPr>
            <a:xfrm>
              <a:off x="3048000" y="3048000"/>
              <a:ext cx="1412945" cy="100714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2587" y="381000"/>
            <a:ext cx="8761413" cy="70696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4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FACTORS DETERMINING SUCCESS OF IPC.</a:t>
            </a:r>
            <a:endParaRPr kumimoji="0" lang="en-IN" sz="44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09601" y="2590800"/>
            <a:ext cx="8077200" cy="88428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Remaining dentin thickness(0.5-2mm)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Choice of indirect pulp capping agent.</a:t>
            </a:r>
            <a:endParaRPr kumimoji="0" lang="en-IN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04800"/>
            <a:ext cx="8229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Pulp capping</a:t>
            </a:r>
            <a:r>
              <a:rPr lang="en-US" sz="2400" dirty="0">
                <a:solidFill>
                  <a:srgbClr val="FFFF00"/>
                </a:solidFill>
              </a:rPr>
              <a:t> is a technique used in </a:t>
            </a:r>
            <a:r>
              <a:rPr lang="en-US" sz="2400" dirty="0">
                <a:blipFill>
                  <a:blip r:embed="rId3"/>
                  <a:tile tx="0" ty="0" sx="100000" sy="100000" flip="none" algn="tl"/>
                </a:blipFill>
                <a:hlinkClick r:id="rId4" tooltip="Dental restorations"/>
              </a:rPr>
              <a:t>dental restorations</a:t>
            </a:r>
            <a:r>
              <a:rPr lang="en-US" sz="2400" dirty="0">
                <a:solidFill>
                  <a:srgbClr val="FFFF00"/>
                </a:solidFill>
              </a:rPr>
              <a:t> to prevent the </a:t>
            </a:r>
            <a:r>
              <a:rPr lang="en-US" sz="2400" dirty="0">
                <a:solidFill>
                  <a:srgbClr val="FFFF00"/>
                </a:solidFill>
                <a:hlinkClick r:id="rId5" tooltip="Dental pulp"/>
              </a:rPr>
              <a:t>dental pulp</a:t>
            </a:r>
            <a:r>
              <a:rPr lang="en-US" sz="2400" dirty="0">
                <a:solidFill>
                  <a:srgbClr val="FFFF00"/>
                </a:solidFill>
              </a:rPr>
              <a:t> from necrosis , after being exposed, or nearly exposed during a cavity preparation</a:t>
            </a:r>
            <a:r>
              <a:rPr lang="en-US" sz="2400" dirty="0" smtClean="0">
                <a:solidFill>
                  <a:srgbClr val="FFFF00"/>
                </a:solidFill>
              </a:rPr>
              <a:t>.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C000"/>
                </a:solidFill>
              </a:rPr>
              <a:t>To prevent the pulp from deteriorating when a dental restoration gets near the pulp, the dentist will place a small amount of a sedative dressing, such as </a:t>
            </a:r>
            <a:r>
              <a:rPr lang="en-US" sz="2400" u="sng" dirty="0">
                <a:solidFill>
                  <a:srgbClr val="FFC000"/>
                </a:solidFill>
                <a:hlinkClick r:id="rId6" tooltip="Calcium hydroxide"/>
              </a:rPr>
              <a:t>calcium hydroxide</a:t>
            </a:r>
            <a:r>
              <a:rPr lang="en-US" sz="2400" dirty="0">
                <a:solidFill>
                  <a:srgbClr val="FFC000"/>
                </a:solidFill>
              </a:rPr>
              <a:t> or </a:t>
            </a:r>
            <a:r>
              <a:rPr lang="en-US" sz="2400" dirty="0" smtClean="0">
                <a:solidFill>
                  <a:srgbClr val="FFC000"/>
                </a:solidFill>
                <a:hlinkClick r:id="rId7" tooltip="Mineral trioxide aggregate"/>
              </a:rPr>
              <a:t>MTA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smtClean="0">
                <a:solidFill>
                  <a:srgbClr val="92D050"/>
                </a:solidFill>
              </a:rPr>
              <a:t>(</a:t>
            </a:r>
            <a:r>
              <a:rPr lang="en-US" sz="2400" b="1" dirty="0">
                <a:solidFill>
                  <a:srgbClr val="92D050"/>
                </a:solidFill>
              </a:rPr>
              <a:t>Mineral trioxide </a:t>
            </a:r>
            <a:r>
              <a:rPr lang="en-US" sz="2400" b="1" dirty="0" smtClean="0">
                <a:solidFill>
                  <a:srgbClr val="92D050"/>
                </a:solidFill>
              </a:rPr>
              <a:t>aggregate )</a:t>
            </a:r>
            <a:r>
              <a:rPr lang="en-US" sz="2400" dirty="0" smtClean="0">
                <a:solidFill>
                  <a:srgbClr val="FFC000"/>
                </a:solidFill>
              </a:rPr>
              <a:t>.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3429000"/>
            <a:ext cx="8458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Direct pulp </a:t>
            </a:r>
            <a:r>
              <a:rPr lang="en-US" sz="2400" b="1" u="sng" dirty="0" smtClean="0">
                <a:solidFill>
                  <a:srgbClr val="FF0000"/>
                </a:solidFill>
              </a:rPr>
              <a:t>cap</a:t>
            </a:r>
            <a:endParaRPr lang="en-US" sz="2400" b="1" u="sng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This technique is used when a </a:t>
            </a:r>
            <a:r>
              <a:rPr lang="en-US" sz="2400" dirty="0" err="1">
                <a:solidFill>
                  <a:srgbClr val="FFFF00"/>
                </a:solidFill>
              </a:rPr>
              <a:t>pulpal</a:t>
            </a:r>
            <a:r>
              <a:rPr lang="en-US" sz="2400" dirty="0">
                <a:solidFill>
                  <a:srgbClr val="FFFF00"/>
                </a:solidFill>
              </a:rPr>
              <a:t> exposure occurs, either due to caries extending to the pulp chamber, or accidentally, during caries removal.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4919008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Indirect pulp cap (stepwise caries removal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This technique is used when most of the decay has been removed from a deep cavity, but some softened dentin and decay remains over the pulp chamber that if removed would expose the pulp and </a:t>
            </a:r>
            <a:r>
              <a:rPr lang="en-US" sz="2400" dirty="0" smtClean="0">
                <a:solidFill>
                  <a:srgbClr val="FFFF00"/>
                </a:solidFill>
              </a:rPr>
              <a:t>form </a:t>
            </a:r>
            <a:r>
              <a:rPr lang="en-US" sz="2400" dirty="0">
                <a:solidFill>
                  <a:srgbClr val="FFFF00"/>
                </a:solidFill>
              </a:rPr>
              <a:t>irreversible </a:t>
            </a:r>
            <a:r>
              <a:rPr lang="en-US" sz="2400" dirty="0" err="1">
                <a:solidFill>
                  <a:srgbClr val="00B0F0"/>
                </a:solidFill>
              </a:rPr>
              <a:t>pulpitis</a:t>
            </a:r>
            <a:r>
              <a:rPr lang="en-US" sz="2400" dirty="0">
                <a:solidFill>
                  <a:srgbClr val="FFFF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71600" y="152400"/>
            <a:ext cx="6477000" cy="70696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4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DIRECT PULP CAPPING.</a:t>
            </a:r>
            <a:endParaRPr kumimoji="0" lang="en-IN" sz="44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838200"/>
            <a:ext cx="9144000" cy="3733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Defined as a procedure in which the exposed vital pulp is covered with a protective dressing or base placed directly over the site of exposure in an attempt to preserve the pulp vitality.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b="0" i="0" u="sng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IN" b="0" i="0" u="sng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OBJECTIVES</a:t>
            </a:r>
            <a:r>
              <a:rPr kumimoji="0" lang="en-IN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: </a:t>
            </a:r>
            <a:r>
              <a:rPr kumimoji="0" lang="en-IN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a) preservation of vitality of the </a:t>
            </a:r>
            <a:r>
              <a:rPr kumimoji="0" lang="en-IN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radicular</a:t>
            </a:r>
            <a:r>
              <a:rPr kumimoji="0" lang="en-IN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pulp.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IN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                      b) relief of pain in patients with acute </a:t>
            </a:r>
            <a:r>
              <a:rPr kumimoji="0" lang="en-IN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pulpagia</a:t>
            </a:r>
            <a:r>
              <a:rPr kumimoji="0" lang="en-IN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IN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                      c) ensuring the continuity of normal </a:t>
            </a:r>
            <a:r>
              <a:rPr kumimoji="0" lang="en-IN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apexogenesis</a:t>
            </a:r>
            <a:r>
              <a:rPr kumimoji="0" lang="en-IN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in immature permanent teeth.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IN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INDICATIONS: </a:t>
            </a:r>
            <a:r>
              <a:rPr kumimoji="0" lang="en-IN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a) asymptomatic conditions.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IN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IN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                      b) small exposure less than 0.5mm in diameter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IN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                       c)haemorrhage from the exposure site is easily     controlled.(within 10min)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IN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                       d)the exposure occurred is clean and uncontaminated(rubber dam isolation)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IN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                       e)</a:t>
            </a:r>
            <a:r>
              <a:rPr kumimoji="0" lang="en-IN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atraumatic</a:t>
            </a:r>
            <a:r>
              <a:rPr kumimoji="0" lang="en-IN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exposure and little desiccation of the tooth with no evidence of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IN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                           aspiration of blood into the dentin.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IN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CONTRAINDICATION: </a:t>
            </a:r>
            <a:r>
              <a:rPr kumimoji="0" lang="en-IN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Large carious exposure in symptomatic permanent tooth.</a:t>
            </a:r>
            <a:endParaRPr kumimoji="0" lang="en-IN" b="1" i="0" u="sng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0" y="2743200"/>
            <a:ext cx="3112246" cy="97995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CARIOUS LESIONS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INVOLVING THE PULP</a:t>
            </a:r>
            <a:endParaRPr kumimoji="0" lang="en-IN" sz="2400" b="1" i="0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146739" y="381000"/>
            <a:ext cx="5997261" cy="6257925"/>
            <a:chOff x="3146739" y="381000"/>
            <a:chExt cx="5997261" cy="625792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46739" y="381000"/>
              <a:ext cx="5997261" cy="625792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5" name="Right Arrow 4"/>
            <p:cNvSpPr/>
            <p:nvPr/>
          </p:nvSpPr>
          <p:spPr>
            <a:xfrm>
              <a:off x="5029200" y="2057400"/>
              <a:ext cx="1036319" cy="8382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2514600"/>
            <a:ext cx="4351025" cy="2283824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DEEP CARIOUS LESION WITH PULPAL INVOLVEMENT</a:t>
            </a:r>
            <a:endParaRPr kumimoji="0" lang="en-IN" sz="2400" b="1" i="0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285803" y="685800"/>
            <a:ext cx="4858197" cy="5334000"/>
            <a:chOff x="4285803" y="685800"/>
            <a:chExt cx="4858197" cy="5334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85803" y="685800"/>
              <a:ext cx="4858197" cy="5334000"/>
            </a:xfrm>
            <a:prstGeom prst="rect">
              <a:avLst/>
            </a:prstGeom>
          </p:spPr>
        </p:pic>
        <p:sp>
          <p:nvSpPr>
            <p:cNvPr id="4" name="Right Arrow 3"/>
            <p:cNvSpPr/>
            <p:nvPr/>
          </p:nvSpPr>
          <p:spPr>
            <a:xfrm>
              <a:off x="4876800" y="1676400"/>
              <a:ext cx="1036319" cy="8382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838200"/>
            <a:ext cx="914400" cy="540912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</a:t>
            </a:r>
          </a:p>
          <a:p>
            <a:pPr algn="ctr"/>
            <a:r>
              <a:rPr lang="en-IN" sz="4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</a:t>
            </a:r>
          </a:p>
          <a:p>
            <a:pPr algn="ctr"/>
            <a:r>
              <a:rPr lang="en-IN" sz="4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O</a:t>
            </a:r>
          </a:p>
          <a:p>
            <a:pPr algn="ctr"/>
            <a:r>
              <a:rPr lang="en-IN" sz="4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</a:t>
            </a:r>
          </a:p>
          <a:p>
            <a:pPr algn="ctr"/>
            <a:r>
              <a:rPr lang="en-IN" sz="4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</a:t>
            </a:r>
          </a:p>
          <a:p>
            <a:pPr algn="ctr"/>
            <a:r>
              <a:rPr lang="en-IN" sz="4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</a:t>
            </a:r>
          </a:p>
          <a:p>
            <a:pPr algn="ctr"/>
            <a:r>
              <a:rPr lang="en-IN" sz="4000" b="1" dirty="0">
                <a:solidFill>
                  <a:srgbClr val="FF0000"/>
                </a:solidFill>
                <a:latin typeface="Arial Black" panose="020B0A04020102020204" pitchFamily="34" charset="0"/>
              </a:rPr>
              <a:t>U</a:t>
            </a:r>
            <a:endParaRPr lang="en-IN" sz="40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IN" sz="4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</a:t>
            </a:r>
          </a:p>
          <a:p>
            <a:pPr algn="ctr"/>
            <a:r>
              <a:rPr lang="en-IN" sz="4000" b="1" dirty="0">
                <a:solidFill>
                  <a:srgbClr val="FF0000"/>
                </a:solidFill>
                <a:latin typeface="Arial Black" panose="020B0A04020102020204" pitchFamily="34" charset="0"/>
              </a:rPr>
              <a:t>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85" r="3412"/>
          <a:stretch>
            <a:fillRect/>
          </a:stretch>
        </p:blipFill>
        <p:spPr>
          <a:xfrm>
            <a:off x="1524000" y="685800"/>
            <a:ext cx="6576152" cy="5962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19" t="5333" r="14183" b="12000"/>
          <a:stretch>
            <a:fillRect/>
          </a:stretch>
        </p:blipFill>
        <p:spPr>
          <a:xfrm>
            <a:off x="4191000" y="533400"/>
            <a:ext cx="4692772" cy="566920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04800" y="2667000"/>
            <a:ext cx="3645645" cy="1208555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Factors affecting the prognosis of direct pulp capping</a:t>
            </a:r>
            <a:endParaRPr kumimoji="0" lang="en-IN" sz="20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ocketdentistry.com/wp-content/uploads/285/QE03_brunton_fig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28600"/>
            <a:ext cx="6400800" cy="63687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990600" y="228600"/>
            <a:ext cx="6553200" cy="117686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THANK YOU</a:t>
            </a:r>
            <a:endParaRPr kumimoji="0" lang="en-IN" sz="6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0"/>
            <a:ext cx="7848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en-IN" sz="4800" b="1" dirty="0" smtClean="0">
                <a:solidFill>
                  <a:schemeClr val="bg1"/>
                </a:solidFill>
              </a:rPr>
              <a:t> INDIRECT PULP CAPPING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en-IN" sz="4800" b="1" dirty="0" smtClean="0">
                <a:solidFill>
                  <a:schemeClr val="bg1"/>
                </a:solidFill>
              </a:rPr>
              <a:t> DIRECT PULP CAPPING</a:t>
            </a:r>
            <a:endParaRPr lang="en-IN" sz="4800" b="1" dirty="0">
              <a:solidFill>
                <a:schemeClr val="bg1"/>
              </a:solidFill>
            </a:endParaRPr>
          </a:p>
        </p:txBody>
      </p:sp>
      <p:pic>
        <p:nvPicPr>
          <p:cNvPr id="22530" name="Picture 2" descr="https://image.slidesharecdn.com/pulpcappingoroginal-160709063111/95/pulp-capping-6-638.jpg?cb=14680460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76400"/>
            <a:ext cx="6901587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228600"/>
            <a:ext cx="54327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000" b="1" dirty="0" smtClean="0">
                <a:solidFill>
                  <a:schemeClr val="bg1"/>
                </a:solidFill>
              </a:rPr>
              <a:t>INDIRECT PULP CAPPING</a:t>
            </a:r>
            <a:endParaRPr lang="en-US" sz="4000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304800" y="1295400"/>
            <a:ext cx="8368048" cy="518159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haroni" panose="02010803020104030203" pitchFamily="2" charset="-79"/>
              </a:rPr>
              <a:t>Defined</a:t>
            </a:r>
            <a:r>
              <a:rPr kumimoji="0" lang="en-I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haroni" panose="02010803020104030203" pitchFamily="2" charset="-79"/>
              </a:rPr>
              <a:t> as a procedure wherein the deepest layer of the remaining affected carious dentin is covered with a layer of biocompatible material in order to prevent pulp exposure and further trauma to the pulp.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IN" sz="2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haroni" panose="02010803020104030203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IN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Aharoni" panose="02010803020104030203" pitchFamily="2" charset="-79"/>
              </a:rPr>
              <a:t>OBJECTIVE:</a:t>
            </a:r>
            <a:r>
              <a:rPr kumimoji="0" lang="en-I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haroni" panose="02010803020104030203" pitchFamily="2" charset="-79"/>
              </a:rPr>
              <a:t> a) Preserve the vitality of the pulp by completely removing the carious infected dentin followed by placement of a material that would enable the affected dentin to </a:t>
            </a:r>
            <a:r>
              <a:rPr kumimoji="0" lang="en-IN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haroni" panose="02010803020104030203" pitchFamily="2" charset="-79"/>
              </a:rPr>
              <a:t>remineralize</a:t>
            </a:r>
            <a:r>
              <a:rPr kumimoji="0" lang="en-I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haroni" panose="02010803020104030203" pitchFamily="2" charset="-79"/>
              </a:rPr>
              <a:t> by stimulating the underlying </a:t>
            </a:r>
            <a:r>
              <a:rPr kumimoji="0" lang="en-IN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haroni" panose="02010803020104030203" pitchFamily="2" charset="-79"/>
              </a:rPr>
              <a:t>ododntoblasts</a:t>
            </a:r>
            <a:r>
              <a:rPr kumimoji="0" lang="en-I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haroni" panose="02010803020104030203" pitchFamily="2" charset="-79"/>
              </a:rPr>
              <a:t> to form tertiary dentin.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IN" sz="2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haroni" panose="02010803020104030203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IN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Aharoni" panose="02010803020104030203" pitchFamily="2" charset="-79"/>
              </a:rPr>
              <a:t>INDICATIONS:</a:t>
            </a:r>
            <a:r>
              <a:rPr kumimoji="0" lang="en-I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haroni" panose="02010803020104030203" pitchFamily="2" charset="-79"/>
              </a:rPr>
              <a:t> permanent teeth diagnosed with normal pulp with no signs or symptoms of </a:t>
            </a:r>
            <a:r>
              <a:rPr kumimoji="0" lang="en-IN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haroni" panose="02010803020104030203" pitchFamily="2" charset="-79"/>
              </a:rPr>
              <a:t>pulpitis</a:t>
            </a:r>
            <a:r>
              <a:rPr kumimoji="0" lang="en-I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haroni" panose="02010803020104030203" pitchFamily="2" charset="-79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IN" sz="2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haroni" panose="02010803020104030203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IN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Aharoni" panose="02010803020104030203" pitchFamily="2" charset="-79"/>
              </a:rPr>
              <a:t>CONTRAINDICATIONS:</a:t>
            </a:r>
            <a:r>
              <a:rPr kumimoji="0" lang="en-IN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Aharoni" panose="02010803020104030203" pitchFamily="2" charset="-79"/>
              </a:rPr>
              <a:t> </a:t>
            </a:r>
            <a:r>
              <a:rPr kumimoji="0" lang="en-I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Aharoni" panose="02010803020104030203" pitchFamily="2" charset="-79"/>
              </a:rPr>
              <a:t>Large</a:t>
            </a:r>
            <a:r>
              <a:rPr kumimoji="0" lang="en-I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haroni" panose="02010803020104030203" pitchFamily="2" charset="-79"/>
              </a:rPr>
              <a:t> pulp exposure, non-restorable tooth or tooth with low prognosis.</a:t>
            </a:r>
            <a:endParaRPr kumimoji="0" lang="en-IN" sz="2000" b="1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Aharoni" panose="02010803020104030203" pitchFamily="2" charset="-79"/>
            </a:endParaRPr>
          </a:p>
        </p:txBody>
      </p:sp>
      <p:pic>
        <p:nvPicPr>
          <p:cNvPr id="21506" name="Picture 2" descr="http://www.frontiersin.org/files/Articles/71257/fphys-04-00326-r2/image_m/fphys-04-00326-g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4901577"/>
            <a:ext cx="1600200" cy="1870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0"/>
            <a:ext cx="8001001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j-lt"/>
                <a:ea typeface="+mj-ea"/>
                <a:cs typeface="+mj-cs"/>
              </a:rPr>
              <a:t>MATERIALS USED AS PULP CAPPING AGENT</a:t>
            </a:r>
            <a:endParaRPr kumimoji="0" lang="en-US" sz="3200" b="1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72919562"/>
              </p:ext>
            </p:extLst>
          </p:nvPr>
        </p:nvGraphicFramePr>
        <p:xfrm>
          <a:off x="0" y="960532"/>
          <a:ext cx="9144000" cy="589746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33600"/>
                <a:gridCol w="2552700"/>
                <a:gridCol w="4457700"/>
              </a:tblGrid>
              <a:tr h="442784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Arial Black" panose="020B0A04020102020204" pitchFamily="34" charset="0"/>
                        </a:rPr>
                        <a:t>PULP CAPPING AGENT</a:t>
                      </a:r>
                      <a:endParaRPr lang="en-US" sz="1200" b="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Arial Black" panose="020B0A04020102020204" pitchFamily="34" charset="0"/>
                        </a:rPr>
                        <a:t>ADVANTAGES</a:t>
                      </a:r>
                      <a:r>
                        <a:rPr lang="en-US" sz="1200" b="0" dirty="0" smtClean="0"/>
                        <a:t> 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Arial Black" panose="020B0A04020102020204" pitchFamily="34" charset="0"/>
                        </a:rPr>
                        <a:t>DISADVANTAGES</a:t>
                      </a:r>
                      <a:endParaRPr lang="en-US" sz="1200" b="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115123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b="0" dirty="0" smtClean="0">
                          <a:latin typeface="Arial Black" panose="020B0A04020102020204" pitchFamily="34" charset="0"/>
                        </a:rPr>
                        <a:t>1)</a:t>
                      </a:r>
                      <a:r>
                        <a:rPr lang="en-US" sz="1200" b="0" baseline="0" dirty="0" smtClean="0">
                          <a:latin typeface="Arial Black" panose="020B0A04020102020204" pitchFamily="34" charset="0"/>
                        </a:rPr>
                        <a:t> Calcium hydroxide.</a:t>
                      </a:r>
                      <a:endParaRPr lang="en-US" sz="1200" b="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en-US" sz="1200" b="0" baseline="0" dirty="0" smtClean="0">
                          <a:latin typeface="Arial Black" panose="020B0A04020102020204" pitchFamily="34" charset="0"/>
                        </a:rPr>
                        <a:t>Excellent antibacterial properties.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sz="1200" b="0" baseline="0" dirty="0" smtClean="0">
                          <a:latin typeface="Arial Black" panose="020B0A04020102020204" pitchFamily="34" charset="0"/>
                        </a:rPr>
                        <a:t>Induction of mineralization.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sz="1200" b="0" baseline="0" dirty="0" smtClean="0">
                          <a:latin typeface="Arial Black" panose="020B0A04020102020204" pitchFamily="34" charset="0"/>
                        </a:rPr>
                        <a:t>Low cytotoxicity.</a:t>
                      </a:r>
                      <a:endParaRPr lang="en-US" sz="1200" b="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en-US" sz="1200" b="0" baseline="0" dirty="0" smtClean="0">
                          <a:latin typeface="Arial Black" panose="020B0A04020102020204" pitchFamily="34" charset="0"/>
                        </a:rPr>
                        <a:t>Highly soluble in oral fluids.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sz="1200" b="0" baseline="0" dirty="0" smtClean="0">
                          <a:latin typeface="Arial Black" panose="020B0A04020102020204" pitchFamily="34" charset="0"/>
                        </a:rPr>
                        <a:t>Subject to dissolution over time.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sz="1200" b="0" baseline="0" dirty="0" smtClean="0">
                          <a:latin typeface="Arial Black" panose="020B0A04020102020204" pitchFamily="34" charset="0"/>
                        </a:rPr>
                        <a:t>Presence of tunnels in reparative dentin.(tunnel defect.)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sz="1200" b="0" baseline="0" dirty="0" smtClean="0">
                          <a:latin typeface="Arial Black" panose="020B0A04020102020204" pitchFamily="34" charset="0"/>
                        </a:rPr>
                        <a:t>Lack of adhesion.</a:t>
                      </a:r>
                    </a:p>
                    <a:p>
                      <a:pPr marL="0" indent="0">
                        <a:buNone/>
                      </a:pPr>
                      <a:endParaRPr lang="en-US" sz="1200" b="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974124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Arial Black" panose="020B0A04020102020204" pitchFamily="34" charset="0"/>
                        </a:rPr>
                        <a:t>2)</a:t>
                      </a:r>
                      <a:r>
                        <a:rPr lang="en-US" sz="1200" b="0" baseline="0" dirty="0" smtClean="0">
                          <a:latin typeface="Arial Black" panose="020B0A04020102020204" pitchFamily="34" charset="0"/>
                        </a:rPr>
                        <a:t> Zinc oxide eugenol cement.</a:t>
                      </a:r>
                      <a:endParaRPr lang="en-US" sz="1200" b="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Arial Black" panose="020B0A04020102020204" pitchFamily="34" charset="0"/>
                        </a:rPr>
                        <a:t>1)Reduces</a:t>
                      </a:r>
                      <a:r>
                        <a:rPr lang="en-US" sz="1200" b="0" baseline="0" dirty="0" smtClean="0">
                          <a:latin typeface="Arial Black" panose="020B0A04020102020204" pitchFamily="34" charset="0"/>
                        </a:rPr>
                        <a:t> inflammation.</a:t>
                      </a:r>
                      <a:endParaRPr lang="en-US" sz="1200" b="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en-US" sz="1200" b="0" baseline="0" dirty="0" smtClean="0">
                          <a:latin typeface="Arial Black" panose="020B0A04020102020204" pitchFamily="34" charset="0"/>
                        </a:rPr>
                        <a:t>Lack of calcific bridge formation.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sz="1200" b="0" baseline="0" dirty="0" smtClean="0">
                          <a:latin typeface="Arial Black" panose="020B0A04020102020204" pitchFamily="34" charset="0"/>
                        </a:rPr>
                        <a:t>Releases eugenol in high concentration which is cytotoxic.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sz="1200" b="0" baseline="0" dirty="0" smtClean="0">
                          <a:latin typeface="Arial Black" panose="020B0A04020102020204" pitchFamily="34" charset="0"/>
                        </a:rPr>
                        <a:t>Demonstrates interfacial leakage.</a:t>
                      </a:r>
                    </a:p>
                    <a:p>
                      <a:pPr marL="0" indent="0">
                        <a:buNone/>
                      </a:pPr>
                      <a:endParaRPr lang="en-US" sz="1200" b="0" dirty="0" smtClean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1151238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Arial Black" panose="020B0A04020102020204" pitchFamily="34" charset="0"/>
                        </a:rPr>
                        <a:t>3) Corticosteroids and antibiotics.</a:t>
                      </a:r>
                      <a:endParaRPr lang="en-US" sz="1200" b="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en-US" sz="1200" b="0" dirty="0" smtClean="0">
                          <a:latin typeface="Arial Black" panose="020B0A04020102020204" pitchFamily="34" charset="0"/>
                        </a:rPr>
                        <a:t>Reduces pulp inflammation.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sz="1200" b="0" dirty="0" smtClean="0">
                          <a:latin typeface="Arial Black" panose="020B0A04020102020204" pitchFamily="34" charset="0"/>
                        </a:rPr>
                        <a:t>Vanomycin</a:t>
                      </a:r>
                      <a:r>
                        <a:rPr lang="en-US" sz="1200" b="0" baseline="0" dirty="0" smtClean="0">
                          <a:latin typeface="Arial Black" panose="020B0A04020102020204" pitchFamily="34" charset="0"/>
                        </a:rPr>
                        <a:t> and calcium hydroxide stimulated a more regular reparative dentin.</a:t>
                      </a:r>
                      <a:endParaRPr lang="en-US" sz="1200" b="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Arial Black" panose="020B0A04020102020204" pitchFamily="34" charset="0"/>
                        </a:rPr>
                        <a:t>1) Should not be used in patients with risk from bacteremia.</a:t>
                      </a:r>
                      <a:endParaRPr lang="en-US" sz="1200" b="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442784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Arial Black" panose="020B0A04020102020204" pitchFamily="34" charset="0"/>
                        </a:rPr>
                        <a:t>4)</a:t>
                      </a:r>
                      <a:r>
                        <a:rPr lang="en-US" sz="1200" b="0" baseline="0" dirty="0" smtClean="0">
                          <a:latin typeface="Arial Black" panose="020B0A04020102020204" pitchFamily="34" charset="0"/>
                        </a:rPr>
                        <a:t> Polycarboxylate cement.</a:t>
                      </a:r>
                      <a:endParaRPr lang="en-US" sz="1200" b="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Arial Black" panose="020B0A04020102020204" pitchFamily="34" charset="0"/>
                        </a:rPr>
                        <a:t>1)Chemically bond to tooth structure.</a:t>
                      </a:r>
                      <a:endParaRPr lang="en-US" sz="1200" b="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arenR"/>
                      </a:pPr>
                      <a:r>
                        <a:rPr lang="en-US" sz="1200" b="0" dirty="0" smtClean="0">
                          <a:latin typeface="Arial Black" panose="020B0A04020102020204" pitchFamily="34" charset="0"/>
                        </a:rPr>
                        <a:t>Lack of antibacterial</a:t>
                      </a:r>
                      <a:r>
                        <a:rPr lang="en-US" sz="1200" b="0" baseline="0" dirty="0" smtClean="0">
                          <a:latin typeface="Arial Black" panose="020B0A04020102020204" pitchFamily="34" charset="0"/>
                        </a:rPr>
                        <a:t> effect.</a:t>
                      </a:r>
                    </a:p>
                    <a:p>
                      <a:pPr marL="228600" indent="-228600">
                        <a:buAutoNum type="arabicParenR"/>
                      </a:pPr>
                      <a:r>
                        <a:rPr lang="en-US" sz="1200" b="0" baseline="0" dirty="0" smtClean="0">
                          <a:latin typeface="Arial Black" panose="020B0A04020102020204" pitchFamily="34" charset="0"/>
                        </a:rPr>
                        <a:t>Fail to stimulate calcific bridge formation.</a:t>
                      </a:r>
                      <a:endParaRPr lang="en-US" sz="1200" b="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974124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Arial Black" panose="020B0A04020102020204" pitchFamily="34" charset="0"/>
                        </a:rPr>
                        <a:t>5) Inert materials(</a:t>
                      </a:r>
                      <a:r>
                        <a:rPr lang="en-US" sz="1200" b="0" baseline="0" dirty="0" smtClean="0">
                          <a:latin typeface="Arial Black" panose="020B0A04020102020204" pitchFamily="34" charset="0"/>
                        </a:rPr>
                        <a:t> Isobutyl cyanoacrylate and tri calcium phosphate ceramic)</a:t>
                      </a:r>
                      <a:endParaRPr lang="en-US" sz="1200" b="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arenR"/>
                      </a:pPr>
                      <a:r>
                        <a:rPr lang="en-US" sz="1200" b="0" baseline="0" dirty="0" smtClean="0">
                          <a:latin typeface="Arial Black" panose="020B0A04020102020204" pitchFamily="34" charset="0"/>
                        </a:rPr>
                        <a:t>Reduces pulp inflammation.</a:t>
                      </a:r>
                    </a:p>
                    <a:p>
                      <a:pPr marL="228600" indent="-228600">
                        <a:buAutoNum type="arabicParenR"/>
                      </a:pPr>
                      <a:r>
                        <a:rPr lang="en-US" sz="1200" b="0" baseline="0" dirty="0" smtClean="0">
                          <a:latin typeface="Arial Black" panose="020B0A04020102020204" pitchFamily="34" charset="0"/>
                        </a:rPr>
                        <a:t>Stimulate dentin bridge formation.</a:t>
                      </a:r>
                      <a:endParaRPr lang="en-US" sz="1200" b="0" dirty="0" smtClean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Arial Black" panose="020B0A04020102020204" pitchFamily="34" charset="0"/>
                        </a:rPr>
                        <a:t>1) NONE of these materials</a:t>
                      </a:r>
                      <a:r>
                        <a:rPr lang="en-US" sz="1200" b="0" baseline="0" dirty="0" smtClean="0">
                          <a:latin typeface="Arial Black" panose="020B0A04020102020204" pitchFamily="34" charset="0"/>
                        </a:rPr>
                        <a:t> have been promoted in dentist profession as a viable technique</a:t>
                      </a:r>
                      <a:endParaRPr lang="en-US" sz="1200" b="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619897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Arial Black" panose="020B0A04020102020204" pitchFamily="34" charset="0"/>
                        </a:rPr>
                        <a:t>6) Collagen</a:t>
                      </a:r>
                      <a:endParaRPr lang="en-US" sz="1200" b="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Arial Black" panose="020B0A04020102020204" pitchFamily="34" charset="0"/>
                        </a:rPr>
                        <a:t>1) Less irritating</a:t>
                      </a:r>
                      <a:r>
                        <a:rPr lang="en-US" sz="1200" b="0" baseline="0" dirty="0" smtClean="0">
                          <a:latin typeface="Arial Black" panose="020B0A04020102020204" pitchFamily="34" charset="0"/>
                        </a:rPr>
                        <a:t> than calcium hydroxide and promotes mineralization.</a:t>
                      </a:r>
                      <a:endParaRPr lang="en-US" sz="1200" b="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Arial Black" panose="020B0A04020102020204" pitchFamily="34" charset="0"/>
                        </a:rPr>
                        <a:t>1) Does</a:t>
                      </a:r>
                      <a:r>
                        <a:rPr lang="en-US" sz="1200" b="0" baseline="0" dirty="0" smtClean="0">
                          <a:latin typeface="Arial Black" panose="020B0A04020102020204" pitchFamily="34" charset="0"/>
                        </a:rPr>
                        <a:t> not help in thick dentin bridge formation.</a:t>
                      </a:r>
                      <a:endParaRPr lang="en-US" sz="1200" b="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0"/>
            <a:ext cx="8001001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j-lt"/>
                <a:ea typeface="+mj-ea"/>
                <a:cs typeface="+mj-cs"/>
              </a:rPr>
              <a:t>MATERIALS USED AS PULP CAPPING AGENT</a:t>
            </a:r>
            <a:endParaRPr kumimoji="0" lang="en-US" sz="3200" b="1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72919562"/>
              </p:ext>
            </p:extLst>
          </p:nvPr>
        </p:nvGraphicFramePr>
        <p:xfrm>
          <a:off x="0" y="533400"/>
          <a:ext cx="9144000" cy="693131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33600"/>
                <a:gridCol w="2552700"/>
                <a:gridCol w="4457700"/>
              </a:tblGrid>
              <a:tr h="442784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Arial Black" panose="020B0A04020102020204" pitchFamily="34" charset="0"/>
                        </a:rPr>
                        <a:t>PULP CAPPING AGENT</a:t>
                      </a:r>
                      <a:endParaRPr lang="en-US" sz="1200" b="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Arial Black" panose="020B0A04020102020204" pitchFamily="34" charset="0"/>
                        </a:rPr>
                        <a:t>ADVANTAGES</a:t>
                      </a:r>
                      <a:r>
                        <a:rPr lang="en-US" sz="1200" b="0" dirty="0" smtClean="0"/>
                        <a:t> 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Arial Black" panose="020B0A04020102020204" pitchFamily="34" charset="0"/>
                        </a:rPr>
                        <a:t>DISADVANTAGES</a:t>
                      </a:r>
                      <a:endParaRPr lang="en-US" sz="1200" b="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11512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latin typeface="Arial Black" panose="020B0A04020102020204" pitchFamily="34" charset="0"/>
                        </a:rPr>
                        <a:t>7)  Bonding Agents</a:t>
                      </a:r>
                    </a:p>
                    <a:p>
                      <a:pPr marL="0" indent="0">
                        <a:buNone/>
                      </a:pPr>
                      <a:endParaRPr lang="en-US" sz="1200" b="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arenR"/>
                      </a:pPr>
                      <a:r>
                        <a:rPr lang="en-US" sz="1200" b="0" baseline="0" dirty="0" smtClean="0">
                          <a:latin typeface="Arial Black" panose="020B0A04020102020204" pitchFamily="34" charset="0"/>
                        </a:rPr>
                        <a:t>Superior adhesion to hard tissues.</a:t>
                      </a:r>
                    </a:p>
                    <a:p>
                      <a:pPr marL="228600" indent="-228600">
                        <a:buAutoNum type="arabicParenR"/>
                      </a:pPr>
                      <a:r>
                        <a:rPr lang="en-US" sz="1200" b="0" baseline="0" dirty="0" smtClean="0">
                          <a:latin typeface="Arial Black" panose="020B0A04020102020204" pitchFamily="34" charset="0"/>
                        </a:rPr>
                        <a:t>Effective seal against micro leakage.</a:t>
                      </a:r>
                      <a:endParaRPr lang="en-US" sz="1200" b="0" dirty="0" smtClean="0">
                        <a:latin typeface="Arial Black" panose="020B0A04020102020204" pitchFamily="34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Arial Black" panose="020B0A04020102020204" pitchFamily="34" charset="0"/>
                        </a:rPr>
                        <a:t>1) Has </a:t>
                      </a:r>
                      <a:r>
                        <a:rPr lang="en-US" sz="1200" b="0" dirty="0" err="1" smtClean="0">
                          <a:latin typeface="Arial Black" panose="020B0A04020102020204" pitchFamily="34" charset="0"/>
                        </a:rPr>
                        <a:t>cytotoxic</a:t>
                      </a:r>
                      <a:r>
                        <a:rPr lang="en-US" sz="1200" b="0" dirty="0" smtClean="0">
                          <a:latin typeface="Arial Black" panose="020B0A04020102020204" pitchFamily="34" charset="0"/>
                        </a:rPr>
                        <a:t> effect.</a:t>
                      </a:r>
                    </a:p>
                    <a:p>
                      <a:r>
                        <a:rPr lang="en-US" sz="1200" b="0" dirty="0" smtClean="0">
                          <a:latin typeface="Arial Black" panose="020B0A04020102020204" pitchFamily="34" charset="0"/>
                        </a:rPr>
                        <a:t>2) Absence of </a:t>
                      </a:r>
                      <a:r>
                        <a:rPr lang="en-US" sz="1200" b="0" dirty="0" err="1" smtClean="0">
                          <a:latin typeface="Arial Black" panose="020B0A04020102020204" pitchFamily="34" charset="0"/>
                        </a:rPr>
                        <a:t>calcific</a:t>
                      </a:r>
                      <a:r>
                        <a:rPr lang="en-US" sz="1200" b="0" dirty="0" smtClean="0">
                          <a:latin typeface="Arial Black" panose="020B0A04020102020204" pitchFamily="34" charset="0"/>
                        </a:rPr>
                        <a:t> bridge formation.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115123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 Black" panose="020B0A04020102020204" pitchFamily="34" charset="0"/>
                        </a:rPr>
                        <a:t>8)</a:t>
                      </a:r>
                      <a:r>
                        <a:rPr lang="en-US" sz="1200" baseline="0" dirty="0" smtClean="0">
                          <a:latin typeface="Arial Black" panose="020B0A04020102020204" pitchFamily="34" charset="0"/>
                        </a:rPr>
                        <a:t> Calcium phosphate.</a:t>
                      </a:r>
                      <a:endParaRPr lang="en-US" sz="12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arenR"/>
                      </a:pPr>
                      <a:r>
                        <a:rPr lang="en-US" sz="1200" dirty="0" smtClean="0">
                          <a:latin typeface="Arial Black" panose="020B0A04020102020204" pitchFamily="34" charset="0"/>
                        </a:rPr>
                        <a:t>Helps in bridge</a:t>
                      </a:r>
                      <a:r>
                        <a:rPr lang="en-US" sz="1200" baseline="0" dirty="0" smtClean="0">
                          <a:latin typeface="Arial Black" panose="020B0A04020102020204" pitchFamily="34" charset="0"/>
                        </a:rPr>
                        <a:t> formation with no superficial tissue necrosis.</a:t>
                      </a:r>
                    </a:p>
                    <a:p>
                      <a:pPr marL="228600" indent="-228600">
                        <a:buAutoNum type="arabicParenR"/>
                      </a:pPr>
                      <a:r>
                        <a:rPr lang="en-US" sz="1200" baseline="0" dirty="0" smtClean="0">
                          <a:latin typeface="Arial Black" panose="020B0A04020102020204" pitchFamily="34" charset="0"/>
                        </a:rPr>
                        <a:t>Significant absence of pulp inflammation.</a:t>
                      </a:r>
                    </a:p>
                    <a:p>
                      <a:pPr marL="228600" indent="-228600">
                        <a:buAutoNum type="arabicParenR"/>
                      </a:pPr>
                      <a:r>
                        <a:rPr lang="en-US" sz="1200" baseline="0" dirty="0" smtClean="0">
                          <a:latin typeface="Arial Black" panose="020B0A04020102020204" pitchFamily="34" charset="0"/>
                        </a:rPr>
                        <a:t>Good physical properties.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 Black" panose="020B0A04020102020204" pitchFamily="34" charset="0"/>
                        </a:rPr>
                        <a:t>1) Clinical trials are necessary to evaluate this material.</a:t>
                      </a:r>
                      <a:endParaRPr lang="en-US" sz="12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442784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 Black" panose="020B0A04020102020204" pitchFamily="34" charset="0"/>
                        </a:rPr>
                        <a:t>9) Hydroxyapatite.</a:t>
                      </a:r>
                      <a:endParaRPr lang="en-US" sz="12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arenR"/>
                      </a:pPr>
                      <a:r>
                        <a:rPr lang="en-US" sz="1200" dirty="0" smtClean="0">
                          <a:latin typeface="Arial Black" panose="020B0A04020102020204" pitchFamily="34" charset="0"/>
                        </a:rPr>
                        <a:t>Biocompatible.</a:t>
                      </a:r>
                    </a:p>
                    <a:p>
                      <a:pPr marL="228600" indent="-228600">
                        <a:buAutoNum type="arabicParenR"/>
                      </a:pPr>
                      <a:r>
                        <a:rPr lang="en-US" sz="1200" dirty="0" smtClean="0">
                          <a:latin typeface="Arial Black" panose="020B0A04020102020204" pitchFamily="34" charset="0"/>
                        </a:rPr>
                        <a:t>Act as a scaffold for the newly formed mineralized tissue.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arenR"/>
                      </a:pPr>
                      <a:r>
                        <a:rPr lang="en-US" sz="1200" baseline="0" dirty="0" smtClean="0">
                          <a:latin typeface="Arial Black" panose="020B0A04020102020204" pitchFamily="34" charset="0"/>
                        </a:rPr>
                        <a:t>Mild inflammation with superficial necrosis of pulp.</a:t>
                      </a:r>
                    </a:p>
                  </a:txBody>
                  <a:tcPr/>
                </a:tc>
              </a:tr>
              <a:tr h="974124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 Black" panose="020B0A04020102020204" pitchFamily="34" charset="0"/>
                        </a:rPr>
                        <a:t>10)</a:t>
                      </a:r>
                      <a:r>
                        <a:rPr lang="en-US" sz="1200" baseline="0" dirty="0" smtClean="0">
                          <a:latin typeface="Arial Black" panose="020B0A04020102020204" pitchFamily="34" charset="0"/>
                        </a:rPr>
                        <a:t> Carbon dioxide lasers</a:t>
                      </a:r>
                      <a:endParaRPr lang="en-US" sz="12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arenR"/>
                      </a:pPr>
                      <a:r>
                        <a:rPr lang="en-US" sz="1200" dirty="0" smtClean="0">
                          <a:latin typeface="Arial Black" panose="020B0A04020102020204" pitchFamily="34" charset="0"/>
                        </a:rPr>
                        <a:t>Formation of secondary dentin.</a:t>
                      </a:r>
                    </a:p>
                    <a:p>
                      <a:pPr marL="228600" indent="-228600">
                        <a:buAutoNum type="arabicParenR"/>
                      </a:pPr>
                      <a:r>
                        <a:rPr lang="en-US" sz="1200" dirty="0" smtClean="0">
                          <a:latin typeface="Arial Black" panose="020B0A04020102020204" pitchFamily="34" charset="0"/>
                        </a:rPr>
                        <a:t>Bactericidal effects.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arenR"/>
                      </a:pPr>
                      <a:r>
                        <a:rPr lang="en-US" sz="1200" baseline="0" dirty="0" smtClean="0">
                          <a:latin typeface="Arial Black" panose="020B0A04020102020204" pitchFamily="34" charset="0"/>
                        </a:rPr>
                        <a:t>Technique sensitive.</a:t>
                      </a:r>
                    </a:p>
                    <a:p>
                      <a:pPr marL="228600" indent="-228600">
                        <a:buAutoNum type="arabicParenR"/>
                      </a:pPr>
                      <a:r>
                        <a:rPr lang="en-US" sz="1200" baseline="0" dirty="0" smtClean="0">
                          <a:latin typeface="Arial Black" panose="020B0A04020102020204" pitchFamily="34" charset="0"/>
                        </a:rPr>
                        <a:t>Causes thermal damage to pulp at high doses.</a:t>
                      </a:r>
                    </a:p>
                  </a:txBody>
                  <a:tcPr/>
                </a:tc>
              </a:tr>
              <a:tr h="619897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 Black" panose="020B0A04020102020204" pitchFamily="34" charset="0"/>
                        </a:rPr>
                        <a:t>11) Glass ionomer/</a:t>
                      </a:r>
                      <a:r>
                        <a:rPr lang="en-US" sz="1200" baseline="0" dirty="0" smtClean="0">
                          <a:latin typeface="Arial Black" panose="020B0A04020102020204" pitchFamily="34" charset="0"/>
                        </a:rPr>
                        <a:t> Resin modified glass ionomer.</a:t>
                      </a:r>
                      <a:endParaRPr lang="en-US" sz="12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arenR"/>
                      </a:pPr>
                      <a:r>
                        <a:rPr lang="en-US" sz="1200" dirty="0" smtClean="0">
                          <a:latin typeface="Arial Black" panose="020B0A04020102020204" pitchFamily="34" charset="0"/>
                        </a:rPr>
                        <a:t>Excellent bacterial seal.</a:t>
                      </a:r>
                    </a:p>
                    <a:p>
                      <a:pPr marL="228600" indent="-228600">
                        <a:buAutoNum type="arabicParenR"/>
                      </a:pPr>
                      <a:r>
                        <a:rPr lang="en-US" sz="1200" dirty="0" smtClean="0">
                          <a:latin typeface="Arial Black" panose="020B0A04020102020204" pitchFamily="34" charset="0"/>
                        </a:rPr>
                        <a:t>Fluoride release,</a:t>
                      </a:r>
                      <a:r>
                        <a:rPr lang="en-US" sz="1200" baseline="0" dirty="0" smtClean="0">
                          <a:latin typeface="Arial Black" panose="020B0A04020102020204" pitchFamily="34" charset="0"/>
                        </a:rPr>
                        <a:t> coeffient of thermal expansion and modulus of elasticity similar to dentin.</a:t>
                      </a:r>
                    </a:p>
                    <a:p>
                      <a:pPr marL="228600" indent="-228600">
                        <a:buAutoNum type="arabicParenR"/>
                      </a:pPr>
                      <a:r>
                        <a:rPr lang="en-US" sz="1200" baseline="0" dirty="0" smtClean="0">
                          <a:latin typeface="Arial Black" panose="020B0A04020102020204" pitchFamily="34" charset="0"/>
                        </a:rPr>
                        <a:t>Good biocompatibility.</a:t>
                      </a:r>
                      <a:endParaRPr lang="en-US" sz="12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arenR"/>
                      </a:pPr>
                      <a:r>
                        <a:rPr lang="en-US" sz="1200" dirty="0" smtClean="0">
                          <a:latin typeface="Arial Black" panose="020B0A04020102020204" pitchFamily="34" charset="0"/>
                        </a:rPr>
                        <a:t>Cause chronic</a:t>
                      </a:r>
                      <a:r>
                        <a:rPr lang="en-US" sz="1200" baseline="0" dirty="0" smtClean="0">
                          <a:latin typeface="Arial Black" panose="020B0A04020102020204" pitchFamily="34" charset="0"/>
                        </a:rPr>
                        <a:t> inflammation.</a:t>
                      </a:r>
                    </a:p>
                    <a:p>
                      <a:pPr marL="228600" indent="-228600">
                        <a:buAutoNum type="arabicParenR"/>
                      </a:pPr>
                      <a:r>
                        <a:rPr lang="en-US" sz="1200" baseline="0" dirty="0" smtClean="0">
                          <a:latin typeface="Arial Black" panose="020B0A04020102020204" pitchFamily="34" charset="0"/>
                        </a:rPr>
                        <a:t>Lack of dentin bridge formation.</a:t>
                      </a:r>
                    </a:p>
                    <a:p>
                      <a:pPr marL="228600" indent="-228600">
                        <a:buAutoNum type="arabicParenR"/>
                      </a:pPr>
                      <a:r>
                        <a:rPr lang="en-US" sz="1200" baseline="0" dirty="0" smtClean="0">
                          <a:latin typeface="Arial Black" panose="020B0A04020102020204" pitchFamily="34" charset="0"/>
                        </a:rPr>
                        <a:t>Cytotoxic when in direct cell contact.</a:t>
                      </a:r>
                    </a:p>
                    <a:p>
                      <a:pPr marL="228600" indent="-228600">
                        <a:buAutoNum type="arabicParenR"/>
                      </a:pPr>
                      <a:r>
                        <a:rPr lang="en-US" sz="1200" dirty="0" smtClean="0">
                          <a:latin typeface="Arial Black" panose="020B0A04020102020204" pitchFamily="34" charset="0"/>
                        </a:rPr>
                        <a:t>High solubility and slow setting rate. </a:t>
                      </a:r>
                      <a:endParaRPr lang="en-US" sz="12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797011">
                <a:tc>
                  <a:txBody>
                    <a:bodyPr/>
                    <a:lstStyle/>
                    <a:p>
                      <a:endParaRPr lang="en-US" sz="1200" b="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arenR"/>
                      </a:pPr>
                      <a:endParaRPr lang="en-US" sz="1200" b="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39689478"/>
              </p:ext>
            </p:extLst>
          </p:nvPr>
        </p:nvGraphicFramePr>
        <p:xfrm>
          <a:off x="1" y="533400"/>
          <a:ext cx="9143999" cy="621289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14599"/>
                <a:gridCol w="3200400"/>
                <a:gridCol w="3429000"/>
              </a:tblGrid>
              <a:tr h="600359">
                <a:tc>
                  <a:txBody>
                    <a:bodyPr/>
                    <a:lstStyle/>
                    <a:p>
                      <a:r>
                        <a:rPr lang="en-US" dirty="0" smtClean="0"/>
                        <a:t>PULP</a:t>
                      </a:r>
                      <a:r>
                        <a:rPr lang="en-US" baseline="0" dirty="0" smtClean="0"/>
                        <a:t> CAPPING AGENT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ADVANTAGES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DISADVANTAGES.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145801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 Black" panose="020B0A04020102020204" pitchFamily="34" charset="0"/>
                        </a:rPr>
                        <a:t>12)</a:t>
                      </a:r>
                      <a:r>
                        <a:rPr lang="en-US" sz="1200" baseline="0" dirty="0" smtClean="0">
                          <a:latin typeface="Arial Black" panose="020B0A04020102020204" pitchFamily="34" charset="0"/>
                        </a:rPr>
                        <a:t> Mineral trioxide aggregate.</a:t>
                      </a:r>
                      <a:endParaRPr lang="en-US" sz="12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arenR"/>
                      </a:pPr>
                      <a:r>
                        <a:rPr lang="en-US" sz="1200" dirty="0" smtClean="0">
                          <a:latin typeface="Arial Black" panose="020B0A04020102020204" pitchFamily="34" charset="0"/>
                        </a:rPr>
                        <a:t>Good biocompatibility.</a:t>
                      </a:r>
                    </a:p>
                    <a:p>
                      <a:pPr marL="228600" indent="-228600">
                        <a:buAutoNum type="arabicParenR"/>
                      </a:pPr>
                      <a:r>
                        <a:rPr lang="en-US" sz="1200" dirty="0" smtClean="0">
                          <a:latin typeface="Arial Black" panose="020B0A04020102020204" pitchFamily="34" charset="0"/>
                        </a:rPr>
                        <a:t>Less</a:t>
                      </a:r>
                      <a:r>
                        <a:rPr lang="en-US" sz="1200" baseline="0" dirty="0" smtClean="0">
                          <a:latin typeface="Arial Black" panose="020B0A04020102020204" pitchFamily="34" charset="0"/>
                        </a:rPr>
                        <a:t> pulpal inflammation.</a:t>
                      </a:r>
                    </a:p>
                    <a:p>
                      <a:pPr marL="228600" indent="-228600">
                        <a:buAutoNum type="arabicParenR"/>
                      </a:pPr>
                      <a:r>
                        <a:rPr lang="en-US" sz="1200" baseline="0" dirty="0" smtClean="0">
                          <a:latin typeface="Arial Black" panose="020B0A04020102020204" pitchFamily="34" charset="0"/>
                        </a:rPr>
                        <a:t>More predictable hard tissue barrier formation in comparison to calcium hydroxide.</a:t>
                      </a:r>
                    </a:p>
                    <a:p>
                      <a:pPr marL="228600" indent="-228600">
                        <a:buAutoNum type="arabicParenR"/>
                      </a:pPr>
                      <a:r>
                        <a:rPr lang="en-US" sz="1200" baseline="0" dirty="0" smtClean="0">
                          <a:latin typeface="Arial Black" panose="020B0A04020102020204" pitchFamily="34" charset="0"/>
                        </a:rPr>
                        <a:t>Radiopacity.</a:t>
                      </a:r>
                    </a:p>
                    <a:p>
                      <a:pPr marL="228600" indent="-228600">
                        <a:buAutoNum type="arabicParenR"/>
                      </a:pPr>
                      <a:endParaRPr lang="en-US" sz="12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arenR"/>
                      </a:pPr>
                      <a:r>
                        <a:rPr lang="en-US" sz="1200" dirty="0" smtClean="0">
                          <a:latin typeface="Arial Black" panose="020B0A04020102020204" pitchFamily="34" charset="0"/>
                        </a:rPr>
                        <a:t>More expensive.</a:t>
                      </a:r>
                    </a:p>
                    <a:p>
                      <a:pPr marL="228600" indent="-228600">
                        <a:buAutoNum type="arabicParenR"/>
                      </a:pPr>
                      <a:r>
                        <a:rPr lang="en-US" sz="1200" dirty="0" smtClean="0">
                          <a:latin typeface="Arial Black" panose="020B0A04020102020204" pitchFamily="34" charset="0"/>
                        </a:rPr>
                        <a:t>Poor handling characteristics.</a:t>
                      </a:r>
                    </a:p>
                    <a:p>
                      <a:pPr marL="228600" indent="-228600">
                        <a:buAutoNum type="arabicParenR"/>
                      </a:pPr>
                      <a:r>
                        <a:rPr lang="en-US" sz="1200" dirty="0" smtClean="0">
                          <a:latin typeface="Arial Black" panose="020B0A04020102020204" pitchFamily="34" charset="0"/>
                        </a:rPr>
                        <a:t>Two step procedure .</a:t>
                      </a:r>
                    </a:p>
                    <a:p>
                      <a:pPr marL="228600" indent="-228600">
                        <a:buAutoNum type="arabicParenR"/>
                      </a:pPr>
                      <a:r>
                        <a:rPr lang="en-US" sz="1200" dirty="0" smtClean="0">
                          <a:latin typeface="Arial Black" panose="020B0A04020102020204" pitchFamily="34" charset="0"/>
                        </a:rPr>
                        <a:t>High solubility.</a:t>
                      </a:r>
                    </a:p>
                    <a:p>
                      <a:pPr marL="0" indent="0">
                        <a:buNone/>
                      </a:pPr>
                      <a:endParaRPr lang="en-US" sz="12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111495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 Black" panose="020B0A04020102020204" pitchFamily="34" charset="0"/>
                        </a:rPr>
                        <a:t>13) MTA</a:t>
                      </a:r>
                      <a:r>
                        <a:rPr lang="en-US" sz="1200" baseline="0" dirty="0" smtClean="0">
                          <a:latin typeface="Arial Black" panose="020B0A04020102020204" pitchFamily="34" charset="0"/>
                        </a:rPr>
                        <a:t> 1-Calcium</a:t>
                      </a:r>
                      <a:endParaRPr lang="en-US" sz="12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arenR"/>
                      </a:pPr>
                      <a:r>
                        <a:rPr lang="en-US" sz="1200" dirty="0" smtClean="0">
                          <a:latin typeface="Arial Black" panose="020B0A04020102020204" pitchFamily="34" charset="0"/>
                        </a:rPr>
                        <a:t>Helps in dentin</a:t>
                      </a:r>
                      <a:r>
                        <a:rPr lang="en-US" sz="1200" baseline="0" dirty="0" smtClean="0">
                          <a:latin typeface="Arial Black" panose="020B0A04020102020204" pitchFamily="34" charset="0"/>
                        </a:rPr>
                        <a:t> bridge formation without formation of necrotic layer.</a:t>
                      </a:r>
                    </a:p>
                    <a:p>
                      <a:pPr marL="228600" indent="-228600">
                        <a:buAutoNum type="arabicParenR"/>
                      </a:pPr>
                      <a:r>
                        <a:rPr lang="en-US" sz="1200" baseline="0" dirty="0" smtClean="0">
                          <a:latin typeface="Arial Black" panose="020B0A04020102020204" pitchFamily="34" charset="0"/>
                        </a:rPr>
                        <a:t>Shear bond strength is higher than conventional GIC and similar to RMGIC.</a:t>
                      </a:r>
                      <a:endParaRPr lang="en-US" sz="12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 Black" panose="020B0A04020102020204" pitchFamily="34" charset="0"/>
                        </a:rPr>
                        <a:t>1) Presence</a:t>
                      </a:r>
                      <a:r>
                        <a:rPr lang="en-US" sz="1200" baseline="0" dirty="0" smtClean="0">
                          <a:latin typeface="Arial Black" panose="020B0A04020102020204" pitchFamily="34" charset="0"/>
                        </a:rPr>
                        <a:t> of 10% calcium hydroxide interferes with complete curing of the material, residual monomers causes cytotoxicity.</a:t>
                      </a:r>
                      <a:endParaRPr lang="en-US" sz="12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1286483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 Black" panose="020B0A04020102020204" pitchFamily="34" charset="0"/>
                        </a:rPr>
                        <a:t>14) Growth factors.</a:t>
                      </a:r>
                      <a:endParaRPr lang="en-US" sz="12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arenR"/>
                      </a:pPr>
                      <a:r>
                        <a:rPr lang="en-US" sz="1200" baseline="0" dirty="0" smtClean="0">
                          <a:latin typeface="Arial Black" panose="020B0A04020102020204" pitchFamily="34" charset="0"/>
                        </a:rPr>
                        <a:t>Formation of osteodentin and tubular dentin.</a:t>
                      </a:r>
                    </a:p>
                    <a:p>
                      <a:pPr marL="228600" indent="-228600">
                        <a:buAutoNum type="arabicParenR"/>
                      </a:pPr>
                      <a:r>
                        <a:rPr lang="en-US" sz="1200" baseline="0" dirty="0" smtClean="0">
                          <a:latin typeface="Arial Black" panose="020B0A04020102020204" pitchFamily="34" charset="0"/>
                        </a:rPr>
                        <a:t>Formation of more homogenous reparative dentin</a:t>
                      </a:r>
                    </a:p>
                    <a:p>
                      <a:pPr marL="228600" indent="-228600">
                        <a:buAutoNum type="arabicParenR"/>
                      </a:pPr>
                      <a:r>
                        <a:rPr lang="en-US" sz="1200" baseline="0" dirty="0" smtClean="0">
                          <a:latin typeface="Arial Black" panose="020B0A04020102020204" pitchFamily="34" charset="0"/>
                        </a:rPr>
                        <a:t>Superior to calcium hydroxide in the mineralization inducing properties.</a:t>
                      </a:r>
                      <a:endParaRPr lang="en-US" sz="12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arenR"/>
                      </a:pPr>
                      <a:r>
                        <a:rPr lang="en-US" sz="1200" dirty="0" smtClean="0">
                          <a:latin typeface="Arial Black" panose="020B0A04020102020204" pitchFamily="34" charset="0"/>
                        </a:rPr>
                        <a:t>High concentration is required.</a:t>
                      </a:r>
                    </a:p>
                    <a:p>
                      <a:pPr marL="228600" indent="-228600">
                        <a:buAutoNum type="arabicParenR"/>
                      </a:pPr>
                      <a:r>
                        <a:rPr lang="en-US" sz="1200" dirty="0" smtClean="0">
                          <a:latin typeface="Arial Black" panose="020B0A04020102020204" pitchFamily="34" charset="0"/>
                        </a:rPr>
                        <a:t>Half life is</a:t>
                      </a:r>
                      <a:r>
                        <a:rPr lang="en-US" sz="1200" baseline="0" dirty="0" smtClean="0">
                          <a:latin typeface="Arial Black" panose="020B0A04020102020204" pitchFamily="34" charset="0"/>
                        </a:rPr>
                        <a:t> less.</a:t>
                      </a:r>
                    </a:p>
                    <a:p>
                      <a:pPr marL="228600" indent="-228600">
                        <a:buAutoNum type="arabicParenR"/>
                      </a:pPr>
                      <a:r>
                        <a:rPr lang="en-US" sz="1200" baseline="0" dirty="0" smtClean="0">
                          <a:latin typeface="Arial Black" panose="020B0A04020102020204" pitchFamily="34" charset="0"/>
                        </a:rPr>
                        <a:t>Appropriate dose response is required to avoid uncontrolled obliteration of pulp chamber.</a:t>
                      </a:r>
                      <a:r>
                        <a:rPr lang="en-US" sz="1200" dirty="0" smtClean="0">
                          <a:latin typeface="Arial Black" panose="020B0A04020102020204" pitchFamily="34" charset="0"/>
                        </a:rPr>
                        <a:t> </a:t>
                      </a:r>
                      <a:endParaRPr lang="en-US" sz="12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1286483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 Black" panose="020B0A04020102020204" pitchFamily="34" charset="0"/>
                        </a:rPr>
                        <a:t>15)</a:t>
                      </a:r>
                      <a:r>
                        <a:rPr lang="en-US" sz="1200" baseline="0" dirty="0" smtClean="0">
                          <a:latin typeface="Arial Black" panose="020B0A04020102020204" pitchFamily="34" charset="0"/>
                        </a:rPr>
                        <a:t> Odontogenic ameloblast associated protein.</a:t>
                      </a:r>
                      <a:endParaRPr lang="en-US" sz="12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en-US" sz="1200" dirty="0" smtClean="0">
                          <a:latin typeface="Arial Black" panose="020B0A04020102020204" pitchFamily="34" charset="0"/>
                        </a:rPr>
                        <a:t>Biocompatible.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sz="1200" dirty="0" smtClean="0">
                          <a:latin typeface="Arial Black" panose="020B0A04020102020204" pitchFamily="34" charset="0"/>
                        </a:rPr>
                        <a:t>Accelerates reactionary dentin formation.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sz="1200" dirty="0" smtClean="0">
                          <a:latin typeface="Arial Black" panose="020B0A04020102020204" pitchFamily="34" charset="0"/>
                        </a:rPr>
                        <a:t>Normal pulp tissue appearance without excessive</a:t>
                      </a:r>
                      <a:r>
                        <a:rPr lang="en-US" sz="1200" baseline="0" dirty="0" smtClean="0">
                          <a:latin typeface="Arial Black" panose="020B0A04020102020204" pitchFamily="34" charset="0"/>
                        </a:rPr>
                        <a:t> tertiary dentin formation and obliteration of the pulp cavity compared to MTA</a:t>
                      </a:r>
                      <a:endParaRPr lang="en-US" sz="1200" dirty="0" smtClean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en-US" sz="1200" dirty="0" smtClean="0">
                          <a:latin typeface="Arial Black" panose="020B0A04020102020204" pitchFamily="34" charset="0"/>
                        </a:rPr>
                        <a:t>Till now only invitro studies</a:t>
                      </a:r>
                      <a:r>
                        <a:rPr lang="en-US" sz="1200" baseline="0" dirty="0" smtClean="0">
                          <a:latin typeface="Arial Black" panose="020B0A04020102020204" pitchFamily="34" charset="0"/>
                        </a:rPr>
                        <a:t> were conducted.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sz="1200" baseline="0" dirty="0" smtClean="0">
                          <a:latin typeface="Arial Black" panose="020B0A04020102020204" pitchFamily="34" charset="0"/>
                        </a:rPr>
                        <a:t>Further studies regarding this material is required.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533400" y="0"/>
            <a:ext cx="8001001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j-lt"/>
                <a:ea typeface="+mj-ea"/>
                <a:cs typeface="+mj-cs"/>
              </a:rPr>
              <a:t>MATERIALS USED AS PULP CAPPING AGENT</a:t>
            </a:r>
            <a:endParaRPr kumimoji="0" lang="en-US" sz="3200" b="1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29350227"/>
              </p:ext>
            </p:extLst>
          </p:nvPr>
        </p:nvGraphicFramePr>
        <p:xfrm>
          <a:off x="0" y="0"/>
          <a:ext cx="9144000" cy="729126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57351"/>
                <a:gridCol w="2771774"/>
                <a:gridCol w="4714875"/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 smtClean="0"/>
                        <a:t>PULP CAPPING AGENT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ADVANTAGES.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DISADVANTAGES.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151530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Black" panose="020B0A04020102020204" pitchFamily="34" charset="0"/>
                        </a:rPr>
                        <a:t>16) Endo sequence root repair material</a:t>
                      </a:r>
                    </a:p>
                    <a:p>
                      <a:endParaRPr lang="en-US" sz="1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en-US" sz="1400" dirty="0" smtClean="0">
                          <a:latin typeface="Arial Black" panose="020B0A04020102020204" pitchFamily="34" charset="0"/>
                        </a:rPr>
                        <a:t>Antibacterial property.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sz="1400" dirty="0" smtClean="0">
                          <a:latin typeface="Arial Black" panose="020B0A04020102020204" pitchFamily="34" charset="0"/>
                        </a:rPr>
                        <a:t>Less cytotoxic than MTA, Dycal and light cure calcium hydroxide.</a:t>
                      </a:r>
                      <a:endParaRPr lang="en-US" sz="1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en-US" sz="1400" dirty="0" smtClean="0">
                          <a:latin typeface="Arial Black" panose="020B0A04020102020204" pitchFamily="34" charset="0"/>
                        </a:rPr>
                        <a:t>Bioactivity of the cells were decreased gradually when exposed to this material</a:t>
                      </a:r>
                      <a:r>
                        <a:rPr lang="en-US" sz="1400" baseline="0" dirty="0" smtClean="0">
                          <a:latin typeface="Arial Black" panose="020B0A04020102020204" pitchFamily="34" charset="0"/>
                        </a:rPr>
                        <a:t>.</a:t>
                      </a:r>
                    </a:p>
                    <a:p>
                      <a:pPr marL="0" indent="0">
                        <a:buNone/>
                      </a:pPr>
                      <a:endParaRPr lang="en-US" sz="1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151530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Black" panose="020B0A04020102020204" pitchFamily="34" charset="0"/>
                        </a:rPr>
                        <a:t>17) Castor oil bean cement.</a:t>
                      </a:r>
                      <a:endParaRPr lang="en-US" sz="1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en-US" sz="1400" dirty="0" smtClean="0">
                          <a:latin typeface="Arial Black" panose="020B0A04020102020204" pitchFamily="34" charset="0"/>
                        </a:rPr>
                        <a:t>Good antibacterial property.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sz="1400" dirty="0" smtClean="0">
                          <a:latin typeface="Arial Black" panose="020B0A04020102020204" pitchFamily="34" charset="0"/>
                        </a:rPr>
                        <a:t>Less cytotoxic.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sz="1400" dirty="0" smtClean="0">
                          <a:latin typeface="Arial Black" panose="020B0A04020102020204" pitchFamily="34" charset="0"/>
                        </a:rPr>
                        <a:t>Good mechanical properties.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sz="1400" dirty="0" smtClean="0">
                          <a:latin typeface="Arial Black" panose="020B0A04020102020204" pitchFamily="34" charset="0"/>
                        </a:rPr>
                        <a:t>Facilitates</a:t>
                      </a:r>
                      <a:r>
                        <a:rPr lang="en-US" sz="1400" baseline="0" dirty="0" smtClean="0">
                          <a:latin typeface="Arial Black" panose="020B0A04020102020204" pitchFamily="34" charset="0"/>
                        </a:rPr>
                        <a:t> tissue healing.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sz="1400" baseline="0" dirty="0" smtClean="0">
                          <a:latin typeface="Arial Black" panose="020B0A04020102020204" pitchFamily="34" charset="0"/>
                        </a:rPr>
                        <a:t>Better sealing ability than MTA and GIC.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sz="1400" baseline="0" dirty="0" smtClean="0">
                          <a:latin typeface="Arial Black" panose="020B0A04020102020204" pitchFamily="34" charset="0"/>
                        </a:rPr>
                        <a:t>Less cost.</a:t>
                      </a:r>
                      <a:endParaRPr lang="en-US" sz="1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en-US" sz="1400" dirty="0" smtClean="0">
                          <a:latin typeface="Arial Black" panose="020B0A04020102020204" pitchFamily="34" charset="0"/>
                        </a:rPr>
                        <a:t>Bio inert rather than bioactive.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sz="1400" dirty="0" smtClean="0">
                          <a:latin typeface="Arial Black" panose="020B0A04020102020204" pitchFamily="34" charset="0"/>
                        </a:rPr>
                        <a:t>More clinical trials are required.</a:t>
                      </a:r>
                    </a:p>
                    <a:p>
                      <a:pPr marL="342900" indent="-342900">
                        <a:buAutoNum type="arabicParenR"/>
                      </a:pPr>
                      <a:endParaRPr lang="en-US" sz="1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192463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Black" panose="020B0A04020102020204" pitchFamily="34" charset="0"/>
                        </a:rPr>
                        <a:t>18) Thera Cal.</a:t>
                      </a:r>
                      <a:endParaRPr lang="en-US" sz="1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en-US" sz="1400" dirty="0" smtClean="0">
                          <a:latin typeface="Arial Black" panose="020B0A04020102020204" pitchFamily="34" charset="0"/>
                        </a:rPr>
                        <a:t>Act</a:t>
                      </a:r>
                      <a:r>
                        <a:rPr lang="en-US" sz="1400" baseline="0" dirty="0" smtClean="0">
                          <a:latin typeface="Arial Black" panose="020B0A04020102020204" pitchFamily="34" charset="0"/>
                        </a:rPr>
                        <a:t> as protectant of the dental pulp complex.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sz="1400" baseline="0" dirty="0" smtClean="0">
                          <a:latin typeface="Arial Black" panose="020B0A04020102020204" pitchFamily="34" charset="0"/>
                        </a:rPr>
                        <a:t>Has strong physical properties, no solubility, high radiopacity.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sz="1400" baseline="0" dirty="0" smtClean="0">
                          <a:latin typeface="Arial Black" panose="020B0A04020102020204" pitchFamily="34" charset="0"/>
                        </a:rPr>
                        <a:t>TheraCal exhibited higher calcium releasing ability than MTA or Dycal.</a:t>
                      </a:r>
                    </a:p>
                    <a:p>
                      <a:pPr marL="342900" indent="-342900">
                        <a:buAutoNum type="arabicParenR"/>
                      </a:pPr>
                      <a:endParaRPr lang="en-US" sz="1400" baseline="0" dirty="0" smtClean="0">
                        <a:latin typeface="Arial Black" panose="020B0A04020102020204" pitchFamily="34" charset="0"/>
                      </a:endParaRPr>
                    </a:p>
                    <a:p>
                      <a:pPr marL="342900" indent="-342900">
                        <a:buAutoNum type="arabicParenR"/>
                      </a:pPr>
                      <a:endParaRPr lang="en-US" sz="1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Black" panose="020B0A04020102020204" pitchFamily="34" charset="0"/>
                        </a:rPr>
                        <a:t>1) It is opaque and whitish</a:t>
                      </a:r>
                      <a:r>
                        <a:rPr lang="en-US" sz="1400" baseline="0" dirty="0" smtClean="0">
                          <a:latin typeface="Arial Black" panose="020B0A04020102020204" pitchFamily="34" charset="0"/>
                        </a:rPr>
                        <a:t> in color and it should be kept thin so as not to show through composite material that  are very translucent affecting final restoration shading.</a:t>
                      </a:r>
                      <a:endParaRPr lang="en-US" sz="1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Dr.Fadhil\Downloads\2011-0095_fogaszat_ang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7897091" cy="3810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85800" y="2133600"/>
            <a:ext cx="8154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000" b="1" dirty="0" smtClean="0">
                <a:solidFill>
                  <a:schemeClr val="bg1"/>
                </a:solidFill>
              </a:rPr>
              <a:t>DIRECT AND INDIRECT PULP CAPPING</a:t>
            </a:r>
            <a:endParaRPr lang="en-US" sz="4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1485</Words>
  <Application>Microsoft Office PowerPoint</Application>
  <PresentationFormat>On-screen Show (4:3)</PresentationFormat>
  <Paragraphs>194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Dr.Fadhil</dc:creator>
  <cp:lastModifiedBy>Dr.Fadhil</cp:lastModifiedBy>
  <cp:revision>23</cp:revision>
  <dcterms:created xsi:type="dcterms:W3CDTF">2017-04-18T23:12:03Z</dcterms:created>
  <dcterms:modified xsi:type="dcterms:W3CDTF">2017-04-19T02:58:02Z</dcterms:modified>
</cp:coreProperties>
</file>