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80" r:id="rId5"/>
    <p:sldId id="281" r:id="rId6"/>
    <p:sldId id="260" r:id="rId7"/>
    <p:sldId id="282" r:id="rId8"/>
    <p:sldId id="261" r:id="rId9"/>
    <p:sldId id="283" r:id="rId10"/>
    <p:sldId id="284" r:id="rId11"/>
    <p:sldId id="285" r:id="rId12"/>
    <p:sldId id="286" r:id="rId13"/>
    <p:sldId id="263" r:id="rId14"/>
    <p:sldId id="287" r:id="rId15"/>
    <p:sldId id="262" r:id="rId16"/>
    <p:sldId id="264" r:id="rId17"/>
    <p:sldId id="288" r:id="rId18"/>
    <p:sldId id="265" r:id="rId19"/>
    <p:sldId id="289" r:id="rId20"/>
    <p:sldId id="266" r:id="rId21"/>
    <p:sldId id="302" r:id="rId22"/>
    <p:sldId id="267" r:id="rId23"/>
    <p:sldId id="303" r:id="rId24"/>
    <p:sldId id="304" r:id="rId25"/>
    <p:sldId id="268" r:id="rId26"/>
    <p:sldId id="291" r:id="rId27"/>
    <p:sldId id="270" r:id="rId28"/>
    <p:sldId id="293" r:id="rId29"/>
    <p:sldId id="272" r:id="rId30"/>
    <p:sldId id="294" r:id="rId31"/>
    <p:sldId id="273" r:id="rId32"/>
    <p:sldId id="295" r:id="rId33"/>
    <p:sldId id="274" r:id="rId34"/>
    <p:sldId id="296" r:id="rId35"/>
    <p:sldId id="275" r:id="rId36"/>
    <p:sldId id="297" r:id="rId37"/>
    <p:sldId id="305" r:id="rId38"/>
    <p:sldId id="277" r:id="rId39"/>
    <p:sldId id="299" r:id="rId40"/>
    <p:sldId id="306" r:id="rId41"/>
    <p:sldId id="278" r:id="rId42"/>
    <p:sldId id="300" r:id="rId43"/>
    <p:sldId id="301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56" autoAdjust="0"/>
    <p:restoredTop sz="94660"/>
  </p:normalViewPr>
  <p:slideViewPr>
    <p:cSldViewPr>
      <p:cViewPr varScale="1">
        <p:scale>
          <a:sx n="74" d="100"/>
          <a:sy n="74" d="100"/>
        </p:scale>
        <p:origin x="-11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D3F93-0C86-4864-875E-C53059C579DD}" type="datetimeFigureOut">
              <a:rPr lang="en-US" smtClean="0"/>
              <a:t>16-Mar-14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BE458-FCD2-45FD-8BED-A749C98EF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21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D3F93-0C86-4864-875E-C53059C579DD}" type="datetimeFigureOut">
              <a:rPr lang="en-US" smtClean="0"/>
              <a:t>16-Mar-14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BE458-FCD2-45FD-8BED-A749C98EF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122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D3F93-0C86-4864-875E-C53059C579DD}" type="datetimeFigureOut">
              <a:rPr lang="en-US" smtClean="0"/>
              <a:t>16-Mar-14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BE458-FCD2-45FD-8BED-A749C98EF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882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D3F93-0C86-4864-875E-C53059C579DD}" type="datetimeFigureOut">
              <a:rPr lang="en-US" smtClean="0"/>
              <a:t>16-Mar-14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BE458-FCD2-45FD-8BED-A749C98EF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877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D3F93-0C86-4864-875E-C53059C579DD}" type="datetimeFigureOut">
              <a:rPr lang="en-US" smtClean="0"/>
              <a:t>16-Mar-14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BE458-FCD2-45FD-8BED-A749C98EF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763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D3F93-0C86-4864-875E-C53059C579DD}" type="datetimeFigureOut">
              <a:rPr lang="en-US" smtClean="0"/>
              <a:t>16-Mar-14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BE458-FCD2-45FD-8BED-A749C98EF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920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D3F93-0C86-4864-875E-C53059C579DD}" type="datetimeFigureOut">
              <a:rPr lang="en-US" smtClean="0"/>
              <a:t>16-Mar-14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BE458-FCD2-45FD-8BED-A749C98EF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94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D3F93-0C86-4864-875E-C53059C579DD}" type="datetimeFigureOut">
              <a:rPr lang="en-US" smtClean="0"/>
              <a:t>16-Mar-14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BE458-FCD2-45FD-8BED-A749C98EF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779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D3F93-0C86-4864-875E-C53059C579DD}" type="datetimeFigureOut">
              <a:rPr lang="en-US" smtClean="0"/>
              <a:t>16-Mar-14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BE458-FCD2-45FD-8BED-A749C98EF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885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D3F93-0C86-4864-875E-C53059C579DD}" type="datetimeFigureOut">
              <a:rPr lang="en-US" smtClean="0"/>
              <a:t>16-Mar-14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BE458-FCD2-45FD-8BED-A749C98EF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93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D3F93-0C86-4864-875E-C53059C579DD}" type="datetimeFigureOut">
              <a:rPr lang="en-US" smtClean="0"/>
              <a:t>16-Mar-14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BE458-FCD2-45FD-8BED-A749C98EF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828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D3F93-0C86-4864-875E-C53059C579DD}" type="datetimeFigureOut">
              <a:rPr lang="en-US" smtClean="0"/>
              <a:t>16-Mar-14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BE458-FCD2-45FD-8BED-A749C98EF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983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2667000"/>
          </a:xfrm>
        </p:spPr>
        <p:txBody>
          <a:bodyPr>
            <a:normAutofit/>
          </a:bodyPr>
          <a:lstStyle/>
          <a:p>
            <a:r>
              <a:rPr lang="en-US" sz="8000" dirty="0" smtClean="0">
                <a:latin typeface="Aharoni" pitchFamily="2" charset="-79"/>
                <a:cs typeface="Aharoni" pitchFamily="2" charset="-79"/>
              </a:rPr>
              <a:t>Nail Diseases</a:t>
            </a:r>
            <a:endParaRPr lang="en-US" sz="8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>
              <a:solidFill>
                <a:srgbClr val="FFFF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16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C:\Users\Omar Abdullah\Desktop\Nail\ffr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3810000" cy="307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Omar Abdullah\Desktop\Nail\rrer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04999"/>
            <a:ext cx="3777804" cy="307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62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PSEUDOMONAS INFECTION</a:t>
            </a:r>
          </a:p>
          <a:p>
            <a:r>
              <a:rPr lang="en-US" dirty="0">
                <a:solidFill>
                  <a:srgbClr val="FFFF00"/>
                </a:solidFill>
              </a:rPr>
              <a:t>Repeated exposure to soap and water causes maceration of the </a:t>
            </a:r>
            <a:r>
              <a:rPr lang="en-US" dirty="0" err="1">
                <a:solidFill>
                  <a:srgbClr val="FFFF00"/>
                </a:solidFill>
              </a:rPr>
              <a:t>hyponychium</a:t>
            </a:r>
            <a:r>
              <a:rPr lang="en-US" dirty="0">
                <a:solidFill>
                  <a:srgbClr val="FFFF00"/>
                </a:solidFill>
              </a:rPr>
              <a:t> and softening of the nail plate. Separation of the nail plate (</a:t>
            </a:r>
            <a:r>
              <a:rPr lang="en-US" dirty="0" err="1">
                <a:solidFill>
                  <a:srgbClr val="FFFF00"/>
                </a:solidFill>
              </a:rPr>
              <a:t>onycholysis</a:t>
            </a:r>
            <a:r>
              <a:rPr lang="en-US" dirty="0">
                <a:solidFill>
                  <a:srgbClr val="FFFF00"/>
                </a:solidFill>
              </a:rPr>
              <a:t>) exposes a damp, macerated space between the nail plate and the nail bed, which is a fertile site for the growth of Pseudomonas.</a:t>
            </a:r>
          </a:p>
          <a:p>
            <a:r>
              <a:rPr lang="en-US" dirty="0">
                <a:solidFill>
                  <a:srgbClr val="FFFF00"/>
                </a:solidFill>
              </a:rPr>
              <a:t>The nail plate assumes a green-black color. There is little discomfort or inflammation.</a:t>
            </a:r>
          </a:p>
          <a:p>
            <a:r>
              <a:rPr lang="en-US" dirty="0" err="1">
                <a:solidFill>
                  <a:srgbClr val="FFFF00"/>
                </a:solidFill>
              </a:rPr>
              <a:t>DDx</a:t>
            </a:r>
            <a:r>
              <a:rPr lang="en-US" dirty="0">
                <a:solidFill>
                  <a:srgbClr val="FFFF00"/>
                </a:solidFill>
              </a:rPr>
              <a:t> and Rx 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54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C:\Users\Omar Abdullah\Desktop\Nail\rrr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47800"/>
            <a:ext cx="48768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5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HERPETIC </a:t>
            </a:r>
            <a:r>
              <a:rPr lang="en-US" dirty="0" smtClean="0"/>
              <a:t>WHITLOW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FFFF00"/>
                </a:solidFill>
              </a:rPr>
              <a:t>In the past, dentists and nurses were at risk of acquiring herpes simplex virus (HSV) infection of the fingertip. The risk has greatly diminished with the use of gloves. </a:t>
            </a:r>
          </a:p>
          <a:p>
            <a:r>
              <a:rPr lang="en-US" dirty="0">
                <a:solidFill>
                  <a:srgbClr val="FFFF00"/>
                </a:solidFill>
              </a:rPr>
              <a:t>Young adults are typically affected by HSV-2. HSV-1 infection of the hand occurs in children as a result of autoinoculation following herpetic </a:t>
            </a:r>
            <a:r>
              <a:rPr lang="en-US" dirty="0" err="1">
                <a:solidFill>
                  <a:srgbClr val="FFFF00"/>
                </a:solidFill>
              </a:rPr>
              <a:t>gingivostomatitis</a:t>
            </a:r>
            <a:r>
              <a:rPr lang="en-US" dirty="0">
                <a:solidFill>
                  <a:srgbClr val="FFFF00"/>
                </a:solidFill>
              </a:rPr>
              <a:t>.</a:t>
            </a:r>
          </a:p>
          <a:p>
            <a:r>
              <a:rPr lang="en-US" dirty="0">
                <a:solidFill>
                  <a:srgbClr val="FFFF00"/>
                </a:solidFill>
              </a:rPr>
              <a:t>There is extreme pain from the swollen fingertips.</a:t>
            </a:r>
          </a:p>
          <a:p>
            <a:r>
              <a:rPr lang="en-US" dirty="0" err="1" smtClean="0">
                <a:solidFill>
                  <a:srgbClr val="FFFF00"/>
                </a:solidFill>
              </a:rPr>
              <a:t>Lymphangitis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and lymphadenitis, secondary to HSV infection of the hand, are possible complications, particularly with HSV-2 infection. </a:t>
            </a:r>
          </a:p>
          <a:p>
            <a:r>
              <a:rPr lang="en-US" dirty="0">
                <a:solidFill>
                  <a:srgbClr val="FFFF00"/>
                </a:solidFill>
              </a:rPr>
              <a:t>Herpetic finger infections in AIDS patients may rapidly progress to the complete destruction of nail structures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56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C:\Users\Omar Abdullah\Desktop\Nail\ddd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24000"/>
            <a:ext cx="4114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57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DRUG-INDUCED PARONYCHIA </a:t>
            </a:r>
          </a:p>
          <a:p>
            <a:r>
              <a:rPr lang="en-US" dirty="0">
                <a:solidFill>
                  <a:srgbClr val="FFFF00"/>
                </a:solidFill>
              </a:rPr>
              <a:t>The protease inhibitors lamivudine and </a:t>
            </a:r>
            <a:r>
              <a:rPr lang="en-US" dirty="0" err="1">
                <a:solidFill>
                  <a:srgbClr val="FFFF00"/>
                </a:solidFill>
              </a:rPr>
              <a:t>indinavir</a:t>
            </a:r>
            <a:r>
              <a:rPr lang="en-US" dirty="0">
                <a:solidFill>
                  <a:srgbClr val="FFFF00"/>
                </a:solidFill>
              </a:rPr>
              <a:t> can cause paronychia and ingrown toenails in about 4% of patients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Fungal nail </a:t>
            </a:r>
            <a:r>
              <a:rPr lang="en-US" b="1" dirty="0" smtClean="0"/>
              <a:t>infections {Discussed previously}</a:t>
            </a:r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71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19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b="1" dirty="0" smtClean="0"/>
              <a:t>Trauma</a:t>
            </a:r>
          </a:p>
          <a:p>
            <a:pPr marL="0" indent="0">
              <a:buNone/>
            </a:pPr>
            <a:r>
              <a:rPr lang="en-US" sz="2800" b="1" dirty="0" smtClean="0"/>
              <a:t> </a:t>
            </a:r>
            <a:endParaRPr lang="en-US" sz="2800" b="1" dirty="0"/>
          </a:p>
          <a:p>
            <a:pPr marL="0" indent="0">
              <a:buNone/>
            </a:pPr>
            <a:r>
              <a:rPr lang="en-US" sz="2200" dirty="0"/>
              <a:t>ONYCHOLYSIS </a:t>
            </a:r>
            <a:endParaRPr lang="en-US" sz="2200" dirty="0" smtClean="0"/>
          </a:p>
          <a:p>
            <a:pPr marL="0" indent="0">
              <a:buNone/>
            </a:pPr>
            <a:endParaRPr lang="en-US" sz="2200" dirty="0"/>
          </a:p>
          <a:p>
            <a:r>
              <a:rPr lang="en-US" sz="2300" dirty="0" err="1">
                <a:solidFill>
                  <a:srgbClr val="FFFF00"/>
                </a:solidFill>
              </a:rPr>
              <a:t>Onycholysis</a:t>
            </a:r>
            <a:r>
              <a:rPr lang="en-US" sz="2300" dirty="0">
                <a:solidFill>
                  <a:srgbClr val="FFFF00"/>
                </a:solidFill>
              </a:rPr>
              <a:t>, the painless separation of the nail from the nail bed, is </a:t>
            </a:r>
            <a:r>
              <a:rPr lang="en-US" sz="2300" dirty="0" smtClean="0">
                <a:solidFill>
                  <a:srgbClr val="FFFF00"/>
                </a:solidFill>
              </a:rPr>
              <a:t>common.</a:t>
            </a:r>
          </a:p>
          <a:p>
            <a:r>
              <a:rPr lang="en-US" sz="2300" dirty="0">
                <a:solidFill>
                  <a:srgbClr val="FFFF00"/>
                </a:solidFill>
              </a:rPr>
              <a:t>B</a:t>
            </a:r>
            <a:r>
              <a:rPr lang="en-US" sz="2300" dirty="0" smtClean="0">
                <a:solidFill>
                  <a:srgbClr val="FFFF00"/>
                </a:solidFill>
              </a:rPr>
              <a:t>egins </a:t>
            </a:r>
            <a:r>
              <a:rPr lang="en-US" sz="2300" dirty="0">
                <a:solidFill>
                  <a:srgbClr val="FFFF00"/>
                </a:solidFill>
              </a:rPr>
              <a:t>at the distal groove and progresses irregularly and proximally, causing part or most of the plate to become </a:t>
            </a:r>
            <a:r>
              <a:rPr lang="en-US" sz="2300" dirty="0" smtClean="0">
                <a:solidFill>
                  <a:srgbClr val="FFFF00"/>
                </a:solidFill>
              </a:rPr>
              <a:t>separated.</a:t>
            </a:r>
          </a:p>
          <a:p>
            <a:r>
              <a:rPr lang="en-US" sz="2300" dirty="0" smtClean="0">
                <a:solidFill>
                  <a:srgbClr val="FFFF00"/>
                </a:solidFill>
              </a:rPr>
              <a:t>The </a:t>
            </a:r>
            <a:r>
              <a:rPr lang="en-US" sz="2300" dirty="0" err="1">
                <a:solidFill>
                  <a:srgbClr val="FFFF00"/>
                </a:solidFill>
              </a:rPr>
              <a:t>nonadherent</a:t>
            </a:r>
            <a:r>
              <a:rPr lang="en-US" sz="2300" dirty="0">
                <a:solidFill>
                  <a:srgbClr val="FFFF00"/>
                </a:solidFill>
              </a:rPr>
              <a:t> portion of the nail is opaque with a </a:t>
            </a:r>
            <a:r>
              <a:rPr lang="en-US" sz="2300" dirty="0" smtClean="0">
                <a:solidFill>
                  <a:srgbClr val="FFFF00"/>
                </a:solidFill>
              </a:rPr>
              <a:t>white, yellow or </a:t>
            </a:r>
            <a:r>
              <a:rPr lang="en-US" sz="2300" dirty="0">
                <a:solidFill>
                  <a:srgbClr val="FFFF00"/>
                </a:solidFill>
              </a:rPr>
              <a:t>green tinge. </a:t>
            </a:r>
          </a:p>
          <a:p>
            <a:r>
              <a:rPr lang="en-US" sz="2300" dirty="0" smtClean="0">
                <a:solidFill>
                  <a:srgbClr val="FFFF00"/>
                </a:solidFill>
              </a:rPr>
              <a:t>Causes </a:t>
            </a:r>
            <a:r>
              <a:rPr lang="en-US" sz="2300" dirty="0">
                <a:solidFill>
                  <a:srgbClr val="FFFF00"/>
                </a:solidFill>
              </a:rPr>
              <a:t>of </a:t>
            </a:r>
            <a:r>
              <a:rPr lang="en-US" sz="2300" dirty="0" err="1">
                <a:solidFill>
                  <a:srgbClr val="FFFF00"/>
                </a:solidFill>
              </a:rPr>
              <a:t>onycholysis</a:t>
            </a:r>
            <a:r>
              <a:rPr lang="en-US" sz="2300" dirty="0">
                <a:solidFill>
                  <a:srgbClr val="FFFF00"/>
                </a:solidFill>
              </a:rPr>
              <a:t> include psoriasis, trauma, Candida or Pseudomonas infections, internal drugs, PUVA </a:t>
            </a:r>
            <a:r>
              <a:rPr lang="en-US" sz="2300" dirty="0" err="1">
                <a:solidFill>
                  <a:srgbClr val="FFFF00"/>
                </a:solidFill>
              </a:rPr>
              <a:t>photochemotherapy</a:t>
            </a:r>
            <a:r>
              <a:rPr lang="en-US" sz="2300" dirty="0">
                <a:solidFill>
                  <a:srgbClr val="FFFF00"/>
                </a:solidFill>
              </a:rPr>
              <a:t>, contact with chemicals, maceration from prolonged immersion, </a:t>
            </a:r>
            <a:r>
              <a:rPr lang="en-US" sz="2300" dirty="0" smtClean="0">
                <a:solidFill>
                  <a:srgbClr val="FFFF00"/>
                </a:solidFill>
              </a:rPr>
              <a:t>allergic </a:t>
            </a:r>
            <a:r>
              <a:rPr lang="en-US" sz="2300" dirty="0">
                <a:solidFill>
                  <a:srgbClr val="FFFF00"/>
                </a:solidFill>
              </a:rPr>
              <a:t>contact </a:t>
            </a:r>
            <a:r>
              <a:rPr lang="en-US" sz="2300" dirty="0" smtClean="0">
                <a:solidFill>
                  <a:srgbClr val="FFFF00"/>
                </a:solidFill>
              </a:rPr>
              <a:t>dermatitis, and hyperthyroidism.</a:t>
            </a:r>
          </a:p>
          <a:p>
            <a:r>
              <a:rPr lang="en-US" sz="2300" dirty="0" err="1" smtClean="0">
                <a:solidFill>
                  <a:srgbClr val="FFFF00"/>
                </a:solidFill>
              </a:rPr>
              <a:t>Onycholysis</a:t>
            </a:r>
            <a:r>
              <a:rPr lang="en-US" sz="2300" dirty="0" smtClean="0">
                <a:solidFill>
                  <a:srgbClr val="FFFF00"/>
                </a:solidFill>
              </a:rPr>
              <a:t> </a:t>
            </a:r>
            <a:r>
              <a:rPr lang="en-US" sz="2300" dirty="0">
                <a:solidFill>
                  <a:srgbClr val="FFFF00"/>
                </a:solidFill>
              </a:rPr>
              <a:t>is most frequently seen in women with long fingernails. </a:t>
            </a:r>
            <a:r>
              <a:rPr lang="en-US" sz="2300" dirty="0" smtClean="0">
                <a:solidFill>
                  <a:srgbClr val="FFFF00"/>
                </a:solidFill>
              </a:rPr>
              <a:t>Forcing </a:t>
            </a:r>
            <a:r>
              <a:rPr lang="en-US" sz="2300" dirty="0">
                <a:solidFill>
                  <a:srgbClr val="FFFF00"/>
                </a:solidFill>
              </a:rPr>
              <a:t>a stylus between the nail plate and bed while manicuring can cause separation</a:t>
            </a:r>
            <a:r>
              <a:rPr lang="en-US" sz="2300" dirty="0" smtClean="0">
                <a:solidFill>
                  <a:srgbClr val="FFFF00"/>
                </a:solidFill>
              </a:rPr>
              <a:t>.</a:t>
            </a:r>
          </a:p>
          <a:p>
            <a:r>
              <a:rPr lang="en-US" sz="2300" dirty="0" smtClean="0">
                <a:solidFill>
                  <a:srgbClr val="FFFF00"/>
                </a:solidFill>
              </a:rPr>
              <a:t>Rx: Remove separated nail, promote dryness, avoid manipulation and irritants, </a:t>
            </a:r>
            <a:r>
              <a:rPr lang="en-US" sz="2300" dirty="0" err="1" smtClean="0">
                <a:solidFill>
                  <a:srgbClr val="FFFF00"/>
                </a:solidFill>
              </a:rPr>
              <a:t>miconazole</a:t>
            </a:r>
            <a:r>
              <a:rPr lang="en-US" sz="2300" dirty="0" smtClean="0">
                <a:solidFill>
                  <a:srgbClr val="FFFF00"/>
                </a:solidFill>
              </a:rPr>
              <a:t> and fluconazole.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3064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C:\Users\Omar Abdullah\Desktop\Nail\hju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38300"/>
            <a:ext cx="2667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Omar Abdullah\Desktop\Nail\tytyy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38300"/>
            <a:ext cx="2667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23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86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NAIL AND CUTICLE </a:t>
            </a:r>
            <a:r>
              <a:rPr lang="en-US" sz="2800" dirty="0" smtClean="0"/>
              <a:t>BITING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  <a:endParaRPr lang="en-US" sz="2800" dirty="0"/>
          </a:p>
          <a:p>
            <a:r>
              <a:rPr lang="en-US" sz="2800" dirty="0">
                <a:solidFill>
                  <a:srgbClr val="FFFF00"/>
                </a:solidFill>
              </a:rPr>
              <a:t>Nail biting is a nervous habit that usually begins in childhood and lasts for years. One or all nails may be chewed as far as the </a:t>
            </a:r>
            <a:r>
              <a:rPr lang="en-US" sz="2800" dirty="0" err="1">
                <a:solidFill>
                  <a:srgbClr val="FFFF00"/>
                </a:solidFill>
              </a:rPr>
              <a:t>lunula</a:t>
            </a:r>
            <a:r>
              <a:rPr lang="en-US" sz="2800" dirty="0" smtClean="0">
                <a:solidFill>
                  <a:srgbClr val="FFFF00"/>
                </a:solidFill>
              </a:rPr>
              <a:t>.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Thin </a:t>
            </a:r>
            <a:r>
              <a:rPr lang="en-US" sz="2800" dirty="0">
                <a:solidFill>
                  <a:srgbClr val="FFFF00"/>
                </a:solidFill>
              </a:rPr>
              <a:t>strips of skin on the lateral and proximal </a:t>
            </a:r>
            <a:r>
              <a:rPr lang="en-US" sz="2800" dirty="0" err="1">
                <a:solidFill>
                  <a:srgbClr val="FFFF00"/>
                </a:solidFill>
              </a:rPr>
              <a:t>nailfold</a:t>
            </a:r>
            <a:r>
              <a:rPr lang="en-US" sz="2800" dirty="0">
                <a:solidFill>
                  <a:srgbClr val="FFFF00"/>
                </a:solidFill>
              </a:rPr>
              <a:t> may also be </a:t>
            </a:r>
            <a:r>
              <a:rPr lang="en-US" sz="2800" dirty="0" smtClean="0">
                <a:solidFill>
                  <a:srgbClr val="FFFF00"/>
                </a:solidFill>
              </a:rPr>
              <a:t>stripped.</a:t>
            </a:r>
            <a:r>
              <a:rPr lang="en-US" sz="2800" dirty="0">
                <a:solidFill>
                  <a:srgbClr val="FFFF00"/>
                </a:solidFill>
              </a:rPr>
              <a:t>	 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Patients are aware of their habit but seem powerless to control it.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Prevention: Mild </a:t>
            </a:r>
            <a:r>
              <a:rPr lang="en-US" sz="2800" dirty="0">
                <a:solidFill>
                  <a:srgbClr val="FFFF00"/>
                </a:solidFill>
              </a:rPr>
              <a:t>aversion such as painting the nail plate with a distasteful preparation </a:t>
            </a:r>
            <a:r>
              <a:rPr lang="en-US" sz="2800" dirty="0" smtClean="0">
                <a:solidFill>
                  <a:srgbClr val="FFFF00"/>
                </a:solidFill>
              </a:rPr>
              <a:t>resulted </a:t>
            </a:r>
            <a:r>
              <a:rPr lang="en-US" sz="2800" dirty="0">
                <a:solidFill>
                  <a:srgbClr val="FFFF00"/>
                </a:solidFill>
              </a:rPr>
              <a:t>in significant improvements in nail length</a:t>
            </a:r>
            <a:r>
              <a:rPr lang="en-US" sz="2800" dirty="0" smtClean="0">
                <a:solidFill>
                  <a:srgbClr val="FFFF00"/>
                </a:solidFill>
              </a:rPr>
              <a:t>.</a:t>
            </a:r>
            <a:endParaRPr lang="en-US" sz="2800" dirty="0">
              <a:solidFill>
                <a:srgbClr val="FFFF00"/>
              </a:solidFill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9305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 descr="C:\Users\Omar Abdullah\Desktop\Nail\[pop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71600"/>
            <a:ext cx="4571999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83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Nail Anatomy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Growth rates …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Omar Abdullah\Desktop\Nail\tt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1"/>
            <a:ext cx="67818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1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7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HANGNAIL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  <a:endParaRPr lang="en-US" sz="2800" dirty="0"/>
          </a:p>
          <a:p>
            <a:r>
              <a:rPr lang="en-US" sz="2800" dirty="0">
                <a:solidFill>
                  <a:srgbClr val="FFFF00"/>
                </a:solidFill>
              </a:rPr>
              <a:t>Triangular strips of skin may separate from the lateral </a:t>
            </a:r>
            <a:r>
              <a:rPr lang="en-US" sz="2800" dirty="0" err="1">
                <a:solidFill>
                  <a:srgbClr val="FFFF00"/>
                </a:solidFill>
              </a:rPr>
              <a:t>nailfolds</a:t>
            </a:r>
            <a:r>
              <a:rPr lang="en-US" sz="2800" dirty="0">
                <a:solidFill>
                  <a:srgbClr val="FFFF00"/>
                </a:solidFill>
              </a:rPr>
              <a:t>, particularly during the winter </a:t>
            </a:r>
            <a:r>
              <a:rPr lang="en-US" sz="2800" dirty="0" smtClean="0">
                <a:solidFill>
                  <a:srgbClr val="FFFF00"/>
                </a:solidFill>
              </a:rPr>
              <a:t>months.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Attempts </a:t>
            </a:r>
            <a:r>
              <a:rPr lang="en-US" sz="2800" dirty="0">
                <a:solidFill>
                  <a:srgbClr val="FFFF00"/>
                </a:solidFill>
              </a:rPr>
              <a:t>at removal may cause pain and extension of the tear into the </a:t>
            </a:r>
            <a:r>
              <a:rPr lang="en-US" sz="2800" dirty="0" smtClean="0">
                <a:solidFill>
                  <a:srgbClr val="FFFF00"/>
                </a:solidFill>
              </a:rPr>
              <a:t>dermis.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Rx:  Separated </a:t>
            </a:r>
            <a:r>
              <a:rPr lang="en-US" sz="2800" dirty="0">
                <a:solidFill>
                  <a:srgbClr val="FFFF00"/>
                </a:solidFill>
              </a:rPr>
              <a:t>skin should be cut before extension occurs. Constant lubrication of the fingertips with skin creams </a:t>
            </a:r>
            <a:r>
              <a:rPr lang="en-US" sz="2800" dirty="0" smtClean="0">
                <a:solidFill>
                  <a:srgbClr val="FFFF00"/>
                </a:solidFill>
              </a:rPr>
              <a:t>and </a:t>
            </a:r>
            <a:r>
              <a:rPr lang="en-US" sz="2800" dirty="0">
                <a:solidFill>
                  <a:srgbClr val="FFFF00"/>
                </a:solidFill>
              </a:rPr>
              <a:t>avoidance of repeated hand immersion in water are beneficial.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7917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0" y="1856502"/>
            <a:ext cx="4310130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04065"/>
            <a:ext cx="4305300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806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867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INGROWN TOENAIL </a:t>
            </a:r>
            <a:endParaRPr lang="en-US" sz="2400" dirty="0" smtClean="0"/>
          </a:p>
          <a:p>
            <a:pPr marL="0" indent="0">
              <a:buNone/>
            </a:pPr>
            <a:endParaRPr lang="en-US" sz="2200" dirty="0"/>
          </a:p>
          <a:p>
            <a:r>
              <a:rPr lang="en-US" sz="2300" dirty="0">
                <a:solidFill>
                  <a:srgbClr val="FFFF00"/>
                </a:solidFill>
              </a:rPr>
              <a:t>Ingrown fingernails and toenails are </a:t>
            </a:r>
            <a:r>
              <a:rPr lang="en-US" sz="2300" dirty="0" smtClean="0">
                <a:solidFill>
                  <a:srgbClr val="FFFF00"/>
                </a:solidFill>
              </a:rPr>
              <a:t>common.</a:t>
            </a:r>
          </a:p>
          <a:p>
            <a:r>
              <a:rPr lang="en-US" sz="2300" dirty="0">
                <a:solidFill>
                  <a:srgbClr val="FFFF00"/>
                </a:solidFill>
              </a:rPr>
              <a:t>T</a:t>
            </a:r>
            <a:r>
              <a:rPr lang="en-US" sz="2300" dirty="0" smtClean="0">
                <a:solidFill>
                  <a:srgbClr val="FFFF00"/>
                </a:solidFill>
              </a:rPr>
              <a:t>he </a:t>
            </a:r>
            <a:r>
              <a:rPr lang="en-US" sz="2300" dirty="0" smtClean="0">
                <a:solidFill>
                  <a:srgbClr val="FFFF00"/>
                </a:solidFill>
              </a:rPr>
              <a:t>big </a:t>
            </a:r>
            <a:r>
              <a:rPr lang="en-US" sz="2300" dirty="0" smtClean="0">
                <a:solidFill>
                  <a:srgbClr val="FFFF00"/>
                </a:solidFill>
              </a:rPr>
              <a:t>toe </a:t>
            </a:r>
            <a:r>
              <a:rPr lang="en-US" sz="2300" dirty="0">
                <a:solidFill>
                  <a:srgbClr val="FFFF00"/>
                </a:solidFill>
              </a:rPr>
              <a:t>is </a:t>
            </a:r>
            <a:r>
              <a:rPr lang="en-US" sz="2300" dirty="0" smtClean="0">
                <a:solidFill>
                  <a:srgbClr val="FFFF00"/>
                </a:solidFill>
              </a:rPr>
              <a:t>the most </a:t>
            </a:r>
            <a:r>
              <a:rPr lang="en-US" sz="2300" dirty="0">
                <a:solidFill>
                  <a:srgbClr val="FFFF00"/>
                </a:solidFill>
              </a:rPr>
              <a:t>frequently </a:t>
            </a:r>
            <a:r>
              <a:rPr lang="en-US" sz="2300" dirty="0" smtClean="0">
                <a:solidFill>
                  <a:srgbClr val="FFFF00"/>
                </a:solidFill>
              </a:rPr>
              <a:t>affected.</a:t>
            </a:r>
          </a:p>
          <a:p>
            <a:r>
              <a:rPr lang="en-US" sz="2300" dirty="0" smtClean="0">
                <a:solidFill>
                  <a:srgbClr val="FFFF00"/>
                </a:solidFill>
              </a:rPr>
              <a:t>The </a:t>
            </a:r>
            <a:r>
              <a:rPr lang="en-US" sz="2300" dirty="0">
                <a:solidFill>
                  <a:srgbClr val="FFFF00"/>
                </a:solidFill>
              </a:rPr>
              <a:t>nail pierces the lateral </a:t>
            </a:r>
            <a:r>
              <a:rPr lang="en-US" sz="2300" dirty="0" err="1">
                <a:solidFill>
                  <a:srgbClr val="FFFF00"/>
                </a:solidFill>
              </a:rPr>
              <a:t>nailfold</a:t>
            </a:r>
            <a:r>
              <a:rPr lang="en-US" sz="2300" dirty="0">
                <a:solidFill>
                  <a:srgbClr val="FFFF00"/>
                </a:solidFill>
              </a:rPr>
              <a:t> and enters the dermis, where it acts as a foreign </a:t>
            </a:r>
            <a:r>
              <a:rPr lang="en-US" sz="2300" dirty="0" smtClean="0">
                <a:solidFill>
                  <a:srgbClr val="FFFF00"/>
                </a:solidFill>
              </a:rPr>
              <a:t>body.</a:t>
            </a:r>
          </a:p>
          <a:p>
            <a:r>
              <a:rPr lang="en-US" sz="2300" dirty="0" smtClean="0">
                <a:solidFill>
                  <a:srgbClr val="FFFF00"/>
                </a:solidFill>
              </a:rPr>
              <a:t>The </a:t>
            </a:r>
            <a:r>
              <a:rPr lang="en-US" sz="2300" dirty="0">
                <a:solidFill>
                  <a:srgbClr val="FFFF00"/>
                </a:solidFill>
              </a:rPr>
              <a:t>first signs are pain and </a:t>
            </a:r>
            <a:r>
              <a:rPr lang="en-US" sz="2300" dirty="0" smtClean="0">
                <a:solidFill>
                  <a:srgbClr val="FFFF00"/>
                </a:solidFill>
              </a:rPr>
              <a:t>swelling.</a:t>
            </a:r>
          </a:p>
          <a:p>
            <a:r>
              <a:rPr lang="en-US" sz="2300" dirty="0" smtClean="0">
                <a:solidFill>
                  <a:srgbClr val="FFFF00"/>
                </a:solidFill>
              </a:rPr>
              <a:t>The </a:t>
            </a:r>
            <a:r>
              <a:rPr lang="en-US" sz="2300" dirty="0">
                <a:solidFill>
                  <a:srgbClr val="FFFF00"/>
                </a:solidFill>
              </a:rPr>
              <a:t>area of penetration becomes purulent and edematous as exuberant granulation tissue grows alongside the penetrating </a:t>
            </a:r>
            <a:r>
              <a:rPr lang="en-US" sz="2300" dirty="0" smtClean="0">
                <a:solidFill>
                  <a:srgbClr val="FFFF00"/>
                </a:solidFill>
              </a:rPr>
              <a:t>nail. </a:t>
            </a:r>
          </a:p>
          <a:p>
            <a:r>
              <a:rPr lang="en-US" sz="2300" dirty="0" smtClean="0">
                <a:solidFill>
                  <a:srgbClr val="FFFF00"/>
                </a:solidFill>
              </a:rPr>
              <a:t>Ingrown </a:t>
            </a:r>
            <a:r>
              <a:rPr lang="en-US" sz="2300" dirty="0">
                <a:solidFill>
                  <a:srgbClr val="FFFF00"/>
                </a:solidFill>
              </a:rPr>
              <a:t>nails are caused by lateral pressure of poorly fitting shoes, improper or excessive trimming of the lateral nail plate, or trauma</a:t>
            </a:r>
            <a:r>
              <a:rPr lang="en-US" sz="2300" dirty="0" smtClean="0">
                <a:solidFill>
                  <a:srgbClr val="FFFF00"/>
                </a:solidFill>
              </a:rPr>
              <a:t>.</a:t>
            </a:r>
          </a:p>
          <a:p>
            <a:r>
              <a:rPr lang="en-US" sz="2300" dirty="0" smtClean="0">
                <a:solidFill>
                  <a:srgbClr val="FFFF00"/>
                </a:solidFill>
              </a:rPr>
              <a:t>Prevention and treatment………</a:t>
            </a:r>
            <a:endParaRPr lang="en-US" sz="23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00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85799"/>
            <a:ext cx="4648200" cy="5562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987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5867400" cy="3352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047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SUBUNGUAL HEMATOMA 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err="1">
                <a:solidFill>
                  <a:srgbClr val="FFFF00"/>
                </a:solidFill>
              </a:rPr>
              <a:t>Subungual</a:t>
            </a:r>
            <a:r>
              <a:rPr lang="en-US" sz="2400" dirty="0">
                <a:solidFill>
                  <a:srgbClr val="FFFF00"/>
                </a:solidFill>
              </a:rPr>
              <a:t> hematoma </a:t>
            </a:r>
            <a:r>
              <a:rPr lang="en-US" sz="2400" dirty="0" smtClean="0">
                <a:solidFill>
                  <a:srgbClr val="FFFF00"/>
                </a:solidFill>
              </a:rPr>
              <a:t>may </a:t>
            </a:r>
            <a:r>
              <a:rPr lang="en-US" sz="2400" dirty="0">
                <a:solidFill>
                  <a:srgbClr val="FFFF00"/>
                </a:solidFill>
              </a:rPr>
              <a:t>be caused by trauma to the nail plate, which causes immediate bleeding and </a:t>
            </a:r>
            <a:r>
              <a:rPr lang="en-US" sz="2400" dirty="0" smtClean="0">
                <a:solidFill>
                  <a:srgbClr val="FFFF00"/>
                </a:solidFill>
              </a:rPr>
              <a:t>pain.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The </a:t>
            </a:r>
            <a:r>
              <a:rPr lang="en-US" sz="2400" dirty="0">
                <a:solidFill>
                  <a:srgbClr val="FFFF00"/>
                </a:solidFill>
              </a:rPr>
              <a:t>quantity of blood may be sufficient to cause separation and loss of the nail </a:t>
            </a:r>
            <a:r>
              <a:rPr lang="en-US" sz="2400" dirty="0" smtClean="0">
                <a:solidFill>
                  <a:srgbClr val="FFFF00"/>
                </a:solidFill>
              </a:rPr>
              <a:t>plate.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Rx:  The </a:t>
            </a:r>
            <a:r>
              <a:rPr lang="en-US" sz="2400" dirty="0">
                <a:solidFill>
                  <a:srgbClr val="FFFF00"/>
                </a:solidFill>
              </a:rPr>
              <a:t>traditional method of puncturing the nail with a red-hot paperclip tip remains the quickest and most effective method of draining the </a:t>
            </a:r>
            <a:r>
              <a:rPr lang="en-US" sz="2400" dirty="0" smtClean="0">
                <a:solidFill>
                  <a:srgbClr val="FFFF00"/>
                </a:solidFill>
              </a:rPr>
              <a:t>blood.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Trauma </a:t>
            </a:r>
            <a:r>
              <a:rPr lang="en-US" sz="2400" dirty="0">
                <a:solidFill>
                  <a:srgbClr val="FFFF00"/>
                </a:solidFill>
              </a:rPr>
              <a:t>to the proximal </a:t>
            </a:r>
            <a:r>
              <a:rPr lang="en-US" sz="2400" dirty="0" err="1">
                <a:solidFill>
                  <a:srgbClr val="FFFF00"/>
                </a:solidFill>
              </a:rPr>
              <a:t>nailfold</a:t>
            </a:r>
            <a:r>
              <a:rPr lang="en-US" sz="2400" dirty="0">
                <a:solidFill>
                  <a:srgbClr val="FFFF00"/>
                </a:solidFill>
              </a:rPr>
              <a:t> causes hemorrhage that may not be apparent for </a:t>
            </a:r>
            <a:r>
              <a:rPr lang="en-US" sz="2400" dirty="0" smtClean="0">
                <a:solidFill>
                  <a:srgbClr val="FFFF00"/>
                </a:solidFill>
              </a:rPr>
              <a:t>days and then grows with the nail.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Young </a:t>
            </a:r>
            <a:r>
              <a:rPr lang="en-US" sz="2400" dirty="0">
                <a:solidFill>
                  <a:srgbClr val="FFFF00"/>
                </a:solidFill>
              </a:rPr>
              <a:t>children with </a:t>
            </a:r>
            <a:r>
              <a:rPr lang="en-US" sz="2400" dirty="0" err="1">
                <a:solidFill>
                  <a:srgbClr val="FFFF00"/>
                </a:solidFill>
              </a:rPr>
              <a:t>subungual</a:t>
            </a:r>
            <a:r>
              <a:rPr lang="en-US" sz="2400" dirty="0">
                <a:solidFill>
                  <a:srgbClr val="FFFF00"/>
                </a:solidFill>
              </a:rPr>
              <a:t> hematoma may be victims of child abuse.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9321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 descr="C:\Users\Omar Abdullah\Desktop\Nail\rrr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00200"/>
            <a:ext cx="28956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2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096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DISTAL PLATE SPLITTING (BRITTLE NAILS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r>
              <a:rPr lang="en-US" dirty="0">
                <a:solidFill>
                  <a:srgbClr val="FFFF00"/>
                </a:solidFill>
              </a:rPr>
              <a:t>The splitting into layers or peeling of the distal nail plate may resemble or be analogous to the scaling of dry </a:t>
            </a:r>
            <a:r>
              <a:rPr lang="en-US" dirty="0" smtClean="0">
                <a:solidFill>
                  <a:srgbClr val="FFFF00"/>
                </a:solidFill>
              </a:rPr>
              <a:t>skin.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This </a:t>
            </a:r>
            <a:r>
              <a:rPr lang="en-US" dirty="0">
                <a:solidFill>
                  <a:srgbClr val="FFFF00"/>
                </a:solidFill>
              </a:rPr>
              <a:t>nail change is found in approximately 20% of the adult </a:t>
            </a:r>
            <a:r>
              <a:rPr lang="en-US" dirty="0" smtClean="0">
                <a:solidFill>
                  <a:srgbClr val="FFFF00"/>
                </a:solidFill>
              </a:rPr>
              <a:t>population.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Repeated </a:t>
            </a:r>
            <a:r>
              <a:rPr lang="en-US" dirty="0">
                <a:solidFill>
                  <a:srgbClr val="FFFF00"/>
                </a:solidFill>
              </a:rPr>
              <a:t>water immersion and the frequent use of nail polish removers increase the incidence of brittle nails, particularly in </a:t>
            </a:r>
            <a:r>
              <a:rPr lang="en-US" dirty="0" smtClean="0">
                <a:solidFill>
                  <a:srgbClr val="FFFF00"/>
                </a:solidFill>
              </a:rPr>
              <a:t>women.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Rx: Protection and </a:t>
            </a:r>
            <a:r>
              <a:rPr lang="en-US" dirty="0" err="1" smtClean="0">
                <a:solidFill>
                  <a:srgbClr val="FFFF00"/>
                </a:solidFill>
              </a:rPr>
              <a:t>moisturization</a:t>
            </a:r>
            <a:endParaRPr lang="en-US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61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 descr="C:\Users\Omar Abdullah\Desktop\Nail\trtrhht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95400"/>
            <a:ext cx="30480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6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09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THE NAIL AND INTERNAL DISEASE </a:t>
            </a:r>
            <a:endParaRPr lang="en-US" sz="2400" b="1" dirty="0" smtClean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BEAU’S LINES </a:t>
            </a:r>
          </a:p>
          <a:p>
            <a:r>
              <a:rPr lang="en-US" sz="2400" dirty="0">
                <a:solidFill>
                  <a:srgbClr val="FFFF00"/>
                </a:solidFill>
              </a:rPr>
              <a:t>Beau’s lines are transverse depressions of all of the nails that appear at the base of the </a:t>
            </a:r>
            <a:r>
              <a:rPr lang="en-US" sz="2400" dirty="0" err="1">
                <a:solidFill>
                  <a:srgbClr val="FFFF00"/>
                </a:solidFill>
              </a:rPr>
              <a:t>lunula</a:t>
            </a:r>
            <a:r>
              <a:rPr lang="en-US" sz="2400" dirty="0">
                <a:solidFill>
                  <a:srgbClr val="FFFF00"/>
                </a:solidFill>
              </a:rPr>
              <a:t> weeks after a stressful event has temporarily interrupted nail </a:t>
            </a:r>
            <a:r>
              <a:rPr lang="en-US" sz="2400" dirty="0" smtClean="0">
                <a:solidFill>
                  <a:srgbClr val="FFFF00"/>
                </a:solidFill>
              </a:rPr>
              <a:t>formation.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The </a:t>
            </a:r>
            <a:r>
              <a:rPr lang="en-US" sz="2400" dirty="0">
                <a:solidFill>
                  <a:srgbClr val="FFFF00"/>
                </a:solidFill>
              </a:rPr>
              <a:t>lines progress distally with normal nail growth and eventually disappear at the free </a:t>
            </a:r>
            <a:r>
              <a:rPr lang="en-US" sz="2400" dirty="0" smtClean="0">
                <a:solidFill>
                  <a:srgbClr val="FFFF00"/>
                </a:solidFill>
              </a:rPr>
              <a:t>edge.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They </a:t>
            </a:r>
            <a:r>
              <a:rPr lang="en-US" sz="2400" dirty="0">
                <a:solidFill>
                  <a:srgbClr val="FFFF00"/>
                </a:solidFill>
              </a:rPr>
              <a:t>develop in response to many diseases, such </a:t>
            </a:r>
            <a:r>
              <a:rPr lang="en-US" sz="2400" dirty="0" smtClean="0">
                <a:solidFill>
                  <a:srgbClr val="FFFF00"/>
                </a:solidFill>
              </a:rPr>
              <a:t>as uncontrolled </a:t>
            </a:r>
            <a:r>
              <a:rPr lang="en-US" sz="2400" dirty="0">
                <a:solidFill>
                  <a:srgbClr val="FFFF00"/>
                </a:solidFill>
              </a:rPr>
              <a:t>diabetes mellitus, myocarditis, peripheral vascular disease, and zinc deficiency, and to illnesses accompanied by high fevers, such as scarlet fever, measles, mumps, </a:t>
            </a:r>
            <a:r>
              <a:rPr lang="en-US" sz="2400" dirty="0" smtClean="0">
                <a:solidFill>
                  <a:srgbClr val="FFFF00"/>
                </a:solidFill>
              </a:rPr>
              <a:t> and pneumonia</a:t>
            </a:r>
            <a:r>
              <a:rPr lang="en-US" sz="2400" dirty="0">
                <a:solidFill>
                  <a:srgbClr val="FFFF00"/>
                </a:solidFill>
              </a:rPr>
              <a:t>, and to chemotherapeutic agents. </a:t>
            </a:r>
            <a:r>
              <a:rPr lang="en-US" sz="2400" dirty="0" smtClean="0">
                <a:solidFill>
                  <a:srgbClr val="FFFF00"/>
                </a:solidFill>
              </a:rPr>
              <a:t>They may also occur in chronic paronychia.</a:t>
            </a:r>
            <a:endParaRPr lang="en-US" sz="2400" dirty="0">
              <a:solidFill>
                <a:srgbClr val="FFFF00"/>
              </a:solidFill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7870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NAIL DISORDERS ASSOCIATED WITH SKIN DISEASE </a:t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 smtClean="0"/>
              <a:t>Psoriasis</a:t>
            </a:r>
          </a:p>
          <a:p>
            <a:pPr marL="0" indent="0">
              <a:buNone/>
            </a:pPr>
            <a:r>
              <a:rPr lang="en-US" sz="2000" dirty="0" err="1" smtClean="0">
                <a:solidFill>
                  <a:srgbClr val="FFFF00"/>
                </a:solidFill>
              </a:rPr>
              <a:t>Subungual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hyperkerstosis</a:t>
            </a:r>
            <a:endParaRPr lang="en-US" sz="20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000" dirty="0" err="1" smtClean="0">
                <a:solidFill>
                  <a:srgbClr val="FFFF00"/>
                </a:solidFill>
              </a:rPr>
              <a:t>Onycholysis</a:t>
            </a:r>
            <a:endParaRPr lang="en-US" sz="20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FFFF00"/>
                </a:solidFill>
              </a:rPr>
              <a:t>Pitting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FFFF00"/>
                </a:solidFill>
              </a:rPr>
              <a:t>Oil spot sign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FFFF00"/>
                </a:solidFill>
              </a:rPr>
              <a:t>Total dystrophy</a:t>
            </a:r>
          </a:p>
          <a:p>
            <a:pPr marL="0" indent="0">
              <a:buNone/>
            </a:pPr>
            <a:endParaRPr lang="en-US" sz="20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FFFF00"/>
                </a:solidFill>
              </a:rPr>
              <a:t>Rx: Nail psoriasis is difficult to treat. Relapse is common. Systemic agents such as cyclosporine, methotrexate, </a:t>
            </a:r>
            <a:r>
              <a:rPr lang="en-US" sz="2000" dirty="0" err="1" smtClean="0">
                <a:solidFill>
                  <a:srgbClr val="FFFF00"/>
                </a:solidFill>
              </a:rPr>
              <a:t>acitretin</a:t>
            </a:r>
            <a:r>
              <a:rPr lang="en-US" sz="2000" dirty="0" smtClean="0">
                <a:solidFill>
                  <a:srgbClr val="FFFF00"/>
                </a:solidFill>
              </a:rPr>
              <a:t>, or biologics may help. Also </a:t>
            </a:r>
            <a:r>
              <a:rPr lang="en-US" sz="2000" dirty="0" err="1" smtClean="0">
                <a:solidFill>
                  <a:srgbClr val="FFFF00"/>
                </a:solidFill>
              </a:rPr>
              <a:t>intralesional</a:t>
            </a:r>
            <a:r>
              <a:rPr lang="en-US" sz="2000" dirty="0" smtClean="0">
                <a:solidFill>
                  <a:srgbClr val="FFFF00"/>
                </a:solidFill>
              </a:rPr>
              <a:t> triamcinolone </a:t>
            </a:r>
            <a:r>
              <a:rPr lang="en-US" sz="2000" dirty="0" err="1" smtClean="0">
                <a:solidFill>
                  <a:srgbClr val="FFFF00"/>
                </a:solidFill>
              </a:rPr>
              <a:t>acetonide</a:t>
            </a:r>
            <a:r>
              <a:rPr lang="en-US" sz="2000" dirty="0" smtClean="0">
                <a:solidFill>
                  <a:srgbClr val="FFFF00"/>
                </a:solidFill>
              </a:rPr>
              <a:t>, </a:t>
            </a:r>
            <a:r>
              <a:rPr lang="en-US" sz="2000" dirty="0" err="1" smtClean="0">
                <a:solidFill>
                  <a:srgbClr val="FFFF00"/>
                </a:solidFill>
              </a:rPr>
              <a:t>calcipotriol</a:t>
            </a:r>
            <a:r>
              <a:rPr lang="en-US" sz="2000" dirty="0" smtClean="0">
                <a:solidFill>
                  <a:srgbClr val="FFFF00"/>
                </a:solidFill>
              </a:rPr>
              <a:t> and </a:t>
            </a:r>
            <a:r>
              <a:rPr lang="en-US" sz="2000" dirty="0" err="1" smtClean="0">
                <a:solidFill>
                  <a:srgbClr val="FFFF00"/>
                </a:solidFill>
              </a:rPr>
              <a:t>tazarotene</a:t>
            </a:r>
            <a:r>
              <a:rPr lang="en-US" sz="2000" dirty="0" smtClean="0">
                <a:solidFill>
                  <a:srgbClr val="FFFF00"/>
                </a:solidFill>
              </a:rPr>
              <a:t>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i="1" dirty="0"/>
              <a:t>PUSTULAR PSORIASIS OF THE NAIL APPARATUS 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FFFF00"/>
                </a:solidFill>
              </a:rPr>
              <a:t>Pustular</a:t>
            </a:r>
            <a:r>
              <a:rPr lang="en-US" sz="2000" dirty="0">
                <a:solidFill>
                  <a:srgbClr val="FFFF00"/>
                </a:solidFill>
              </a:rPr>
              <a:t> psoriasis of the nail bed, matrix, or surrounding skin is common and may be painful, has a chronic course and poor response to treatment.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FF00"/>
                </a:solidFill>
              </a:rPr>
              <a:t>Severe cases are treated with systemic </a:t>
            </a:r>
            <a:r>
              <a:rPr lang="en-US" sz="2000" dirty="0" err="1">
                <a:solidFill>
                  <a:srgbClr val="FFFF00"/>
                </a:solidFill>
              </a:rPr>
              <a:t>retinoids</a:t>
            </a:r>
            <a:r>
              <a:rPr lang="en-US" sz="2000" dirty="0">
                <a:solidFill>
                  <a:srgbClr val="FFFF00"/>
                </a:solidFill>
              </a:rPr>
              <a:t>; </a:t>
            </a:r>
            <a:r>
              <a:rPr lang="en-US" sz="2000" dirty="0" err="1">
                <a:solidFill>
                  <a:srgbClr val="FFFF00"/>
                </a:solidFill>
              </a:rPr>
              <a:t>dovobet</a:t>
            </a:r>
            <a:r>
              <a:rPr lang="en-US" sz="2000" dirty="0">
                <a:solidFill>
                  <a:srgbClr val="FFFF00"/>
                </a:solidFill>
              </a:rPr>
              <a:t> and topical </a:t>
            </a:r>
            <a:r>
              <a:rPr lang="en-US" sz="2000" dirty="0" err="1">
                <a:solidFill>
                  <a:srgbClr val="FFFF00"/>
                </a:solidFill>
              </a:rPr>
              <a:t>calcipotriol</a:t>
            </a:r>
            <a:r>
              <a:rPr lang="en-US" sz="2000" dirty="0">
                <a:solidFill>
                  <a:srgbClr val="FFFF00"/>
                </a:solidFill>
              </a:rPr>
              <a:t> are also effective.</a:t>
            </a:r>
          </a:p>
          <a:p>
            <a:pPr marL="0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91804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 descr="C:\Users\Omar Abdullah\Desktop\Nail\hj,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00200"/>
            <a:ext cx="48006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00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96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000" dirty="0"/>
              <a:t>YELLOW NAIL </a:t>
            </a:r>
            <a:r>
              <a:rPr lang="en-US" sz="4000" dirty="0" smtClean="0"/>
              <a:t>SYNDROME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sz="3400" dirty="0">
                <a:solidFill>
                  <a:srgbClr val="FFFF00"/>
                </a:solidFill>
              </a:rPr>
              <a:t>Yellow nail syndrome is a rare acquired condition defined by the presence of yellow </a:t>
            </a:r>
            <a:r>
              <a:rPr lang="en-US" sz="3400" dirty="0" smtClean="0">
                <a:solidFill>
                  <a:srgbClr val="FFFF00"/>
                </a:solidFill>
              </a:rPr>
              <a:t>nails.</a:t>
            </a:r>
          </a:p>
          <a:p>
            <a:r>
              <a:rPr lang="en-US" sz="3400" dirty="0" smtClean="0">
                <a:solidFill>
                  <a:srgbClr val="FFFF00"/>
                </a:solidFill>
              </a:rPr>
              <a:t>It is associated </a:t>
            </a:r>
            <a:r>
              <a:rPr lang="en-US" sz="3400" dirty="0">
                <a:solidFill>
                  <a:srgbClr val="FFFF00"/>
                </a:solidFill>
              </a:rPr>
              <a:t>with lymphedema and/or chronic respiratory </a:t>
            </a:r>
            <a:r>
              <a:rPr lang="en-US" sz="3400" dirty="0" smtClean="0">
                <a:solidFill>
                  <a:srgbClr val="FFFF00"/>
                </a:solidFill>
              </a:rPr>
              <a:t>manifestations (pleural </a:t>
            </a:r>
            <a:r>
              <a:rPr lang="en-US" sz="3400" dirty="0">
                <a:solidFill>
                  <a:srgbClr val="FFFF00"/>
                </a:solidFill>
              </a:rPr>
              <a:t>effusions, bronchiectasis, chronic sinusitis, and recurrent </a:t>
            </a:r>
            <a:r>
              <a:rPr lang="en-US" sz="3400" dirty="0" smtClean="0">
                <a:solidFill>
                  <a:srgbClr val="FFFF00"/>
                </a:solidFill>
              </a:rPr>
              <a:t>pneumonias). </a:t>
            </a:r>
          </a:p>
          <a:p>
            <a:r>
              <a:rPr lang="en-US" sz="3400" dirty="0" smtClean="0">
                <a:solidFill>
                  <a:srgbClr val="FFFF00"/>
                </a:solidFill>
              </a:rPr>
              <a:t>Patients </a:t>
            </a:r>
            <a:r>
              <a:rPr lang="en-US" sz="3400" dirty="0">
                <a:solidFill>
                  <a:srgbClr val="FFFF00"/>
                </a:solidFill>
              </a:rPr>
              <a:t>note that nail growth slows and appears to </a:t>
            </a:r>
            <a:r>
              <a:rPr lang="en-US" sz="3400" dirty="0" smtClean="0">
                <a:solidFill>
                  <a:srgbClr val="FFFF00"/>
                </a:solidFill>
              </a:rPr>
              <a:t>stop.</a:t>
            </a:r>
          </a:p>
          <a:p>
            <a:r>
              <a:rPr lang="en-US" sz="3400" dirty="0" smtClean="0">
                <a:solidFill>
                  <a:srgbClr val="FFFF00"/>
                </a:solidFill>
              </a:rPr>
              <a:t>The </a:t>
            </a:r>
            <a:r>
              <a:rPr lang="en-US" sz="3400" dirty="0">
                <a:solidFill>
                  <a:srgbClr val="FFFF00"/>
                </a:solidFill>
              </a:rPr>
              <a:t>nail plate may become excessively curved, and it turns dark </a:t>
            </a:r>
            <a:r>
              <a:rPr lang="en-US" sz="3400" dirty="0" smtClean="0">
                <a:solidFill>
                  <a:srgbClr val="FFFF00"/>
                </a:solidFill>
              </a:rPr>
              <a:t>yellow. The </a:t>
            </a:r>
            <a:r>
              <a:rPr lang="en-US" sz="3400" dirty="0">
                <a:solidFill>
                  <a:srgbClr val="FFFF00"/>
                </a:solidFill>
              </a:rPr>
              <a:t>surface remains smooth or acquires transverse </a:t>
            </a:r>
            <a:r>
              <a:rPr lang="en-US" sz="3400" dirty="0" smtClean="0">
                <a:solidFill>
                  <a:srgbClr val="FFFF00"/>
                </a:solidFill>
              </a:rPr>
              <a:t>ridges. </a:t>
            </a:r>
            <a:r>
              <a:rPr lang="en-US" sz="3400" dirty="0" err="1" smtClean="0">
                <a:solidFill>
                  <a:srgbClr val="FFFF00"/>
                </a:solidFill>
              </a:rPr>
              <a:t>Onycholysis</a:t>
            </a:r>
            <a:r>
              <a:rPr lang="en-US" sz="3400" dirty="0" smtClean="0">
                <a:solidFill>
                  <a:srgbClr val="FFFF00"/>
                </a:solidFill>
              </a:rPr>
              <a:t> may occur. The </a:t>
            </a:r>
            <a:r>
              <a:rPr lang="en-US" sz="3400" dirty="0">
                <a:solidFill>
                  <a:srgbClr val="FFFF00"/>
                </a:solidFill>
              </a:rPr>
              <a:t>cuticles and </a:t>
            </a:r>
            <a:r>
              <a:rPr lang="en-US" sz="3400" dirty="0" err="1">
                <a:solidFill>
                  <a:srgbClr val="FFFF00"/>
                </a:solidFill>
              </a:rPr>
              <a:t>lunulae</a:t>
            </a:r>
            <a:r>
              <a:rPr lang="en-US" sz="3400" dirty="0">
                <a:solidFill>
                  <a:srgbClr val="FFFF00"/>
                </a:solidFill>
              </a:rPr>
              <a:t> are lost, and usually all the nails are </a:t>
            </a:r>
            <a:r>
              <a:rPr lang="en-US" sz="3400" dirty="0" smtClean="0">
                <a:solidFill>
                  <a:srgbClr val="FFFF00"/>
                </a:solidFill>
              </a:rPr>
              <a:t>involved. </a:t>
            </a:r>
            <a:endParaRPr lang="en-US" sz="3400" dirty="0">
              <a:solidFill>
                <a:srgbClr val="FFFF00"/>
              </a:solidFill>
            </a:endParaRPr>
          </a:p>
          <a:p>
            <a:r>
              <a:rPr lang="en-US" sz="3400" dirty="0" smtClean="0">
                <a:solidFill>
                  <a:srgbClr val="FFFF00"/>
                </a:solidFill>
              </a:rPr>
              <a:t>Oral </a:t>
            </a:r>
            <a:r>
              <a:rPr lang="en-US" sz="3400" dirty="0">
                <a:solidFill>
                  <a:srgbClr val="FFFF00"/>
                </a:solidFill>
              </a:rPr>
              <a:t>vitamin E in dosages of up to 800 </a:t>
            </a:r>
            <a:r>
              <a:rPr lang="en-US" sz="3400" dirty="0" smtClean="0">
                <a:solidFill>
                  <a:srgbClr val="FFFF00"/>
                </a:solidFill>
              </a:rPr>
              <a:t>IU/day </a:t>
            </a:r>
            <a:r>
              <a:rPr lang="en-US" sz="3400" dirty="0">
                <a:solidFill>
                  <a:srgbClr val="FFFF00"/>
                </a:solidFill>
              </a:rPr>
              <a:t>for up to 18 months may </a:t>
            </a:r>
            <a:r>
              <a:rPr lang="en-US" sz="3400" dirty="0" smtClean="0">
                <a:solidFill>
                  <a:srgbClr val="FFFF00"/>
                </a:solidFill>
              </a:rPr>
              <a:t>help.</a:t>
            </a:r>
          </a:p>
          <a:p>
            <a:r>
              <a:rPr lang="en-US" sz="3400" dirty="0" smtClean="0">
                <a:solidFill>
                  <a:srgbClr val="FFFF00"/>
                </a:solidFill>
              </a:rPr>
              <a:t>The condition improves </a:t>
            </a:r>
            <a:r>
              <a:rPr lang="en-US" sz="3400" dirty="0">
                <a:solidFill>
                  <a:srgbClr val="FFFF00"/>
                </a:solidFill>
              </a:rPr>
              <a:t>in about half of patients, often without specific therapy.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8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 descr="C:\Users\Omar Abdullah\Desktop\Nail\vd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0"/>
            <a:ext cx="48768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79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19800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SPOON </a:t>
            </a:r>
            <a:r>
              <a:rPr lang="en-US" sz="2800" dirty="0" smtClean="0"/>
              <a:t>NAILS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  <a:endParaRPr lang="en-US" sz="2800" dirty="0"/>
          </a:p>
          <a:p>
            <a:r>
              <a:rPr lang="en-US" sz="2800" dirty="0">
                <a:solidFill>
                  <a:srgbClr val="FFFF00"/>
                </a:solidFill>
              </a:rPr>
              <a:t>Lateral elevation and central depression of the nail plate cause the nail to be spoon </a:t>
            </a:r>
            <a:r>
              <a:rPr lang="en-US" sz="2800" dirty="0" smtClean="0">
                <a:solidFill>
                  <a:srgbClr val="FFFF00"/>
                </a:solidFill>
              </a:rPr>
              <a:t>shaped; this is called </a:t>
            </a:r>
            <a:r>
              <a:rPr lang="en-US" sz="2800" dirty="0" err="1" smtClean="0">
                <a:solidFill>
                  <a:srgbClr val="FFFF00"/>
                </a:solidFill>
              </a:rPr>
              <a:t>koilonychia</a:t>
            </a:r>
            <a:r>
              <a:rPr lang="en-US" sz="2800" dirty="0">
                <a:solidFill>
                  <a:srgbClr val="FFFF00"/>
                </a:solidFill>
              </a:rPr>
              <a:t>.</a:t>
            </a:r>
            <a:endParaRPr lang="en-US" sz="2800" dirty="0" smtClean="0">
              <a:solidFill>
                <a:srgbClr val="FFFF00"/>
              </a:solidFill>
            </a:endParaRPr>
          </a:p>
          <a:p>
            <a:r>
              <a:rPr lang="en-US" sz="2800" dirty="0">
                <a:solidFill>
                  <a:srgbClr val="FFFF00"/>
                </a:solidFill>
              </a:rPr>
              <a:t>A</a:t>
            </a:r>
            <a:r>
              <a:rPr lang="en-US" sz="2800" dirty="0" smtClean="0">
                <a:solidFill>
                  <a:srgbClr val="FFFF00"/>
                </a:solidFill>
              </a:rPr>
              <a:t>re </a:t>
            </a:r>
            <a:r>
              <a:rPr lang="en-US" sz="2800" dirty="0">
                <a:solidFill>
                  <a:srgbClr val="FFFF00"/>
                </a:solidFill>
              </a:rPr>
              <a:t>seen in normal children and may persist a lifetime without any associated </a:t>
            </a:r>
            <a:r>
              <a:rPr lang="en-US" sz="2800" dirty="0" smtClean="0">
                <a:solidFill>
                  <a:srgbClr val="FFFF00"/>
                </a:solidFill>
              </a:rPr>
              <a:t>abnormalities.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It occurs </a:t>
            </a:r>
            <a:r>
              <a:rPr lang="en-US" sz="2800" dirty="0">
                <a:solidFill>
                  <a:srgbClr val="FFFF00"/>
                </a:solidFill>
              </a:rPr>
              <a:t>with iron deficiency anemia and in 50% of patients with idiopathic hemochromatosis.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2309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 descr="C:\Users\Omar Abdullah\Desktop\Nail\ffdfdf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24000"/>
            <a:ext cx="3124199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43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FINGER CLUBBING </a:t>
            </a:r>
            <a:endParaRPr lang="en-US" sz="1800" dirty="0"/>
          </a:p>
          <a:p>
            <a:r>
              <a:rPr lang="en-US" sz="2000" dirty="0">
                <a:solidFill>
                  <a:srgbClr val="FFFF00"/>
                </a:solidFill>
              </a:rPr>
              <a:t>Finger </a:t>
            </a:r>
            <a:r>
              <a:rPr lang="en-US" sz="2000" dirty="0" smtClean="0">
                <a:solidFill>
                  <a:srgbClr val="FFFF00"/>
                </a:solidFill>
              </a:rPr>
              <a:t>clubbing </a:t>
            </a:r>
            <a:r>
              <a:rPr lang="en-US" sz="2000" dirty="0">
                <a:solidFill>
                  <a:srgbClr val="FFFF00"/>
                </a:solidFill>
              </a:rPr>
              <a:t>is a distinct feature associated with a number of diseases, but it may occur as a normal </a:t>
            </a:r>
            <a:r>
              <a:rPr lang="en-US" sz="2000" dirty="0" smtClean="0">
                <a:solidFill>
                  <a:srgbClr val="FFFF00"/>
                </a:solidFill>
              </a:rPr>
              <a:t>variant.</a:t>
            </a:r>
            <a:endParaRPr lang="en-US" sz="2000" dirty="0">
              <a:solidFill>
                <a:srgbClr val="FFFF00"/>
              </a:solidFill>
            </a:endParaRPr>
          </a:p>
          <a:p>
            <a:r>
              <a:rPr lang="en-US" sz="2000" dirty="0">
                <a:solidFill>
                  <a:srgbClr val="FFFF00"/>
                </a:solidFill>
              </a:rPr>
              <a:t>I</a:t>
            </a:r>
            <a:r>
              <a:rPr lang="en-US" sz="2000" dirty="0" smtClean="0">
                <a:solidFill>
                  <a:srgbClr val="FFFF00"/>
                </a:solidFill>
              </a:rPr>
              <a:t>t </a:t>
            </a:r>
            <a:r>
              <a:rPr lang="en-US" sz="2000" dirty="0">
                <a:solidFill>
                  <a:srgbClr val="FFFF00"/>
                </a:solidFill>
              </a:rPr>
              <a:t>is painless unless associated with pulmonary hypertrophic </a:t>
            </a:r>
            <a:r>
              <a:rPr lang="en-US" sz="2000" dirty="0" err="1" smtClean="0">
                <a:solidFill>
                  <a:srgbClr val="FFFF00"/>
                </a:solidFill>
              </a:rPr>
              <a:t>osteoarthropathy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smtClean="0">
                <a:solidFill>
                  <a:srgbClr val="FFFF00"/>
                </a:solidFill>
              </a:rPr>
              <a:t>where there is </a:t>
            </a:r>
            <a:r>
              <a:rPr lang="en-US" sz="2000" dirty="0" err="1">
                <a:solidFill>
                  <a:srgbClr val="FFFF00"/>
                </a:solidFill>
              </a:rPr>
              <a:t>periarticular</a:t>
            </a:r>
            <a:r>
              <a:rPr lang="en-US" sz="2000" dirty="0">
                <a:solidFill>
                  <a:srgbClr val="FFFF00"/>
                </a:solidFill>
              </a:rPr>
              <a:t> pain and </a:t>
            </a:r>
            <a:r>
              <a:rPr lang="en-US" sz="2000" dirty="0" smtClean="0">
                <a:solidFill>
                  <a:srgbClr val="FFFF00"/>
                </a:solidFill>
              </a:rPr>
              <a:t>swelling in </a:t>
            </a:r>
            <a:r>
              <a:rPr lang="en-US" sz="2000" dirty="0">
                <a:solidFill>
                  <a:srgbClr val="FFFF00"/>
                </a:solidFill>
              </a:rPr>
              <a:t>wrists, ankles, knees, and </a:t>
            </a:r>
            <a:r>
              <a:rPr lang="en-US" sz="2000" dirty="0" smtClean="0">
                <a:solidFill>
                  <a:srgbClr val="FFFF00"/>
                </a:solidFill>
              </a:rPr>
              <a:t>elbows .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The </a:t>
            </a:r>
            <a:r>
              <a:rPr lang="en-US" sz="2000" dirty="0">
                <a:solidFill>
                  <a:srgbClr val="FFFF00"/>
                </a:solidFill>
              </a:rPr>
              <a:t>distal phalanges are enlarged to a rounded, bulbous shape. The nail enlarges and becomes curved, hard, and </a:t>
            </a:r>
            <a:r>
              <a:rPr lang="en-US" sz="2000" dirty="0" smtClean="0">
                <a:solidFill>
                  <a:srgbClr val="FFFF00"/>
                </a:solidFill>
              </a:rPr>
              <a:t>thickened. This process occurs in stages and usually takes years.</a:t>
            </a:r>
          </a:p>
          <a:p>
            <a:r>
              <a:rPr lang="en-US" sz="2000" dirty="0" err="1" smtClean="0">
                <a:solidFill>
                  <a:srgbClr val="FFFF00"/>
                </a:solidFill>
              </a:rPr>
              <a:t>Lovibond’s</a:t>
            </a:r>
            <a:r>
              <a:rPr lang="en-US" sz="2000" dirty="0" smtClean="0">
                <a:solidFill>
                  <a:srgbClr val="FFFF00"/>
                </a:solidFill>
              </a:rPr>
              <a:t> angle?</a:t>
            </a:r>
            <a:endParaRPr lang="en-US" sz="2000" dirty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Vascular </a:t>
            </a:r>
            <a:r>
              <a:rPr lang="en-US" sz="2000" dirty="0">
                <a:solidFill>
                  <a:srgbClr val="FFFF00"/>
                </a:solidFill>
              </a:rPr>
              <a:t>endothelial growth factor may play a central </a:t>
            </a:r>
            <a:r>
              <a:rPr lang="en-US" sz="2000" dirty="0" smtClean="0">
                <a:solidFill>
                  <a:srgbClr val="FFFF00"/>
                </a:solidFill>
              </a:rPr>
              <a:t>role. </a:t>
            </a:r>
            <a:r>
              <a:rPr lang="en-US" sz="2000" dirty="0">
                <a:solidFill>
                  <a:srgbClr val="FFFF00"/>
                </a:solidFill>
              </a:rPr>
              <a:t>It is a platelet-derived factor induced by hypoxia and is produced by diverse malignancies.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Etiology:  All </a:t>
            </a:r>
            <a:r>
              <a:rPr lang="en-US" sz="2000" dirty="0">
                <a:solidFill>
                  <a:srgbClr val="FFFF00"/>
                </a:solidFill>
              </a:rPr>
              <a:t>patients with cyanotic congenital heart disease have clubbing. </a:t>
            </a:r>
            <a:r>
              <a:rPr lang="en-US" sz="2000" dirty="0" smtClean="0">
                <a:solidFill>
                  <a:srgbClr val="FFFF00"/>
                </a:solidFill>
              </a:rPr>
              <a:t>Clubbing </a:t>
            </a:r>
            <a:r>
              <a:rPr lang="en-US" sz="2000" dirty="0">
                <a:solidFill>
                  <a:srgbClr val="FFFF00"/>
                </a:solidFill>
              </a:rPr>
              <a:t>is associated with a variety of lung diseases, cardiovascular disease, cirrhosis, colitis, and thyroid disease. One third of patients with lung cancer have evidence of clubbing. The changes are permanent</a:t>
            </a:r>
            <a:r>
              <a:rPr lang="en-US" sz="2000" dirty="0" smtClean="0">
                <a:solidFill>
                  <a:srgbClr val="FFFF00"/>
                </a:solidFill>
              </a:rPr>
              <a:t>.</a:t>
            </a:r>
            <a:endParaRPr lang="en-US" sz="2000" dirty="0">
              <a:solidFill>
                <a:srgbClr val="FFFF00"/>
              </a:solidFill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5951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 descr="C:\Users\Omar Abdullah\Desktop\Nail\ewrre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28800"/>
            <a:ext cx="4648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04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382000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340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8674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900" b="1" dirty="0" smtClean="0"/>
              <a:t>Tumors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WARTS </a:t>
            </a:r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Is the </a:t>
            </a:r>
            <a:r>
              <a:rPr lang="en-US" dirty="0">
                <a:solidFill>
                  <a:srgbClr val="FFFF00"/>
                </a:solidFill>
              </a:rPr>
              <a:t>most common </a:t>
            </a:r>
            <a:r>
              <a:rPr lang="en-US" dirty="0" err="1">
                <a:solidFill>
                  <a:srgbClr val="FFFF00"/>
                </a:solidFill>
              </a:rPr>
              <a:t>periungual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growth.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Warts </a:t>
            </a:r>
            <a:r>
              <a:rPr lang="en-US" dirty="0">
                <a:solidFill>
                  <a:srgbClr val="FFFF00"/>
                </a:solidFill>
              </a:rPr>
              <a:t>are most common in children who bite their </a:t>
            </a:r>
            <a:r>
              <a:rPr lang="en-US" dirty="0" smtClean="0">
                <a:solidFill>
                  <a:srgbClr val="FFFF00"/>
                </a:solidFill>
              </a:rPr>
              <a:t>nails.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Warts </a:t>
            </a:r>
            <a:r>
              <a:rPr lang="en-US" dirty="0">
                <a:solidFill>
                  <a:srgbClr val="FFFF00"/>
                </a:solidFill>
              </a:rPr>
              <a:t>on the lateral </a:t>
            </a:r>
            <a:r>
              <a:rPr lang="en-US" dirty="0" err="1">
                <a:solidFill>
                  <a:srgbClr val="FFFF00"/>
                </a:solidFill>
              </a:rPr>
              <a:t>nailfold</a:t>
            </a:r>
            <a:r>
              <a:rPr lang="en-US" dirty="0">
                <a:solidFill>
                  <a:srgbClr val="FFFF00"/>
                </a:solidFill>
              </a:rPr>
              <a:t> and on the fingertip may extend deeply under the </a:t>
            </a:r>
            <a:r>
              <a:rPr lang="en-US" dirty="0" smtClean="0">
                <a:solidFill>
                  <a:srgbClr val="FFFF00"/>
                </a:solidFill>
              </a:rPr>
              <a:t>nail.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 </a:t>
            </a:r>
            <a:r>
              <a:rPr lang="en-US" dirty="0">
                <a:solidFill>
                  <a:srgbClr val="FFFF00"/>
                </a:solidFill>
              </a:rPr>
              <a:t>longitudinal nail groove may result from warts situated over the nail </a:t>
            </a:r>
            <a:r>
              <a:rPr lang="en-US" dirty="0" smtClean="0">
                <a:solidFill>
                  <a:srgbClr val="FFFF00"/>
                </a:solidFill>
              </a:rPr>
              <a:t>matrix.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Warts </a:t>
            </a:r>
            <a:r>
              <a:rPr lang="en-US" dirty="0">
                <a:solidFill>
                  <a:srgbClr val="FFFF00"/>
                </a:solidFill>
              </a:rPr>
              <a:t>are epidermal growths, but, if massive, they can erode the underlying bony matrix by displacement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Rx:  Blunt </a:t>
            </a:r>
            <a:r>
              <a:rPr lang="en-US" dirty="0" smtClean="0">
                <a:solidFill>
                  <a:srgbClr val="FFFF00"/>
                </a:solidFill>
              </a:rPr>
              <a:t>dissection, </a:t>
            </a:r>
            <a:r>
              <a:rPr lang="en-US" dirty="0" err="1" smtClean="0">
                <a:solidFill>
                  <a:srgbClr val="FFFF00"/>
                </a:solidFill>
              </a:rPr>
              <a:t>imiquimod</a:t>
            </a:r>
            <a:r>
              <a:rPr lang="en-US" dirty="0" smtClean="0">
                <a:solidFill>
                  <a:srgbClr val="FFFF00"/>
                </a:solidFill>
              </a:rPr>
              <a:t> cream.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69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 descr="C:\Users\Omar Abdullah\Desktop\Nail\gfddff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90352"/>
            <a:ext cx="4800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09800"/>
            <a:ext cx="39624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308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Omar Abdullah\Desktop\Nail\ttrg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71600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88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38238"/>
            <a:ext cx="6858000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117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019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PYOGENIC </a:t>
            </a:r>
            <a:r>
              <a:rPr lang="en-US" dirty="0" smtClean="0"/>
              <a:t>GRANULOMA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Also called “lobular capillary </a:t>
            </a:r>
            <a:r>
              <a:rPr lang="en-US" dirty="0" err="1" smtClean="0">
                <a:solidFill>
                  <a:srgbClr val="FFFF00"/>
                </a:solidFill>
              </a:rPr>
              <a:t>hemangioma</a:t>
            </a:r>
            <a:r>
              <a:rPr lang="en-US" dirty="0" smtClean="0">
                <a:solidFill>
                  <a:srgbClr val="FFFF00"/>
                </a:solidFill>
              </a:rPr>
              <a:t>“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M</a:t>
            </a:r>
            <a:r>
              <a:rPr lang="en-US" dirty="0" smtClean="0">
                <a:solidFill>
                  <a:srgbClr val="FFFF00"/>
                </a:solidFill>
              </a:rPr>
              <a:t>ay </a:t>
            </a:r>
            <a:r>
              <a:rPr lang="en-US" dirty="0">
                <a:solidFill>
                  <a:srgbClr val="FFFF00"/>
                </a:solidFill>
              </a:rPr>
              <a:t>form at the lateral </a:t>
            </a:r>
            <a:r>
              <a:rPr lang="en-US" dirty="0" err="1">
                <a:solidFill>
                  <a:srgbClr val="FFFF00"/>
                </a:solidFill>
              </a:rPr>
              <a:t>nailfold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caused </a:t>
            </a:r>
            <a:r>
              <a:rPr lang="en-US" dirty="0">
                <a:solidFill>
                  <a:srgbClr val="FFFF00"/>
                </a:solidFill>
              </a:rPr>
              <a:t>by an ingrown </a:t>
            </a:r>
            <a:r>
              <a:rPr lang="en-US" dirty="0" smtClean="0">
                <a:solidFill>
                  <a:srgbClr val="FFFF00"/>
                </a:solidFill>
              </a:rPr>
              <a:t>nail.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 </a:t>
            </a:r>
            <a:r>
              <a:rPr lang="en-US" dirty="0">
                <a:solidFill>
                  <a:srgbClr val="FFFF00"/>
                </a:solidFill>
              </a:rPr>
              <a:t>‎</a:t>
            </a:r>
            <a:r>
              <a:rPr lang="en-US" dirty="0" err="1">
                <a:solidFill>
                  <a:srgbClr val="FFFF00"/>
                </a:solidFill>
              </a:rPr>
              <a:t>pedunculated</a:t>
            </a:r>
            <a:r>
              <a:rPr lang="en-US" dirty="0">
                <a:solidFill>
                  <a:srgbClr val="FFFF00"/>
                </a:solidFill>
              </a:rPr>
              <a:t> nodule with a smooth, glistening surface. The surface frequently becomes ‎crusted, eroded, or ulcerated. Minor trauma may produce considerable bleeding.</a:t>
            </a:r>
            <a:r>
              <a:rPr lang="en-US" dirty="0" smtClean="0">
                <a:solidFill>
                  <a:srgbClr val="FFFF00"/>
                </a:solidFill>
              </a:rPr>
              <a:t>‎ Otherwise it is painless.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This </a:t>
            </a:r>
            <a:r>
              <a:rPr lang="en-US" dirty="0">
                <a:solidFill>
                  <a:srgbClr val="FFFF00"/>
                </a:solidFill>
              </a:rPr>
              <a:t>benign mass of vascular tissue is removed with thorough </a:t>
            </a:r>
            <a:r>
              <a:rPr lang="en-US" dirty="0" err="1">
                <a:solidFill>
                  <a:srgbClr val="FFFF00"/>
                </a:solidFill>
              </a:rPr>
              <a:t>electrodesiccation</a:t>
            </a:r>
            <a:r>
              <a:rPr lang="en-US" dirty="0">
                <a:solidFill>
                  <a:srgbClr val="FFFF00"/>
                </a:solidFill>
              </a:rPr>
              <a:t> and </a:t>
            </a:r>
            <a:r>
              <a:rPr lang="en-US" dirty="0" smtClean="0">
                <a:solidFill>
                  <a:srgbClr val="FFFF00"/>
                </a:solidFill>
              </a:rPr>
              <a:t>curettage.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Recurrences </a:t>
            </a:r>
            <a:r>
              <a:rPr lang="en-US" dirty="0">
                <a:solidFill>
                  <a:srgbClr val="FFFF00"/>
                </a:solidFill>
              </a:rPr>
              <a:t>are common if any residual tissue is </a:t>
            </a:r>
            <a:r>
              <a:rPr lang="en-US" dirty="0" smtClean="0">
                <a:solidFill>
                  <a:srgbClr val="FFFF00"/>
                </a:solidFill>
              </a:rPr>
              <a:t>left.</a:t>
            </a:r>
          </a:p>
        </p:txBody>
      </p:sp>
    </p:spTree>
    <p:extLst>
      <p:ext uri="{BB962C8B-B14F-4D97-AF65-F5344CB8AC3E}">
        <p14:creationId xmlns:p14="http://schemas.microsoft.com/office/powerpoint/2010/main" val="12275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1506" name="Picture 2" descr="C:\Users\Omar Abdullah\Desktop\Nail\333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95400"/>
            <a:ext cx="4648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83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530" name="Picture 2" descr="C:\Users\Omar Abdullah\Desktop\Nail\444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27408"/>
            <a:ext cx="4191000" cy="396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81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Omar Abdullah\Desktop\Nail\fff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62100"/>
            <a:ext cx="25146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Omar Abdullah\Desktop\Nail\tyytt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00200"/>
            <a:ext cx="24384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74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>
            <a:noAutofit/>
          </a:bodyPr>
          <a:lstStyle/>
          <a:p>
            <a:endParaRPr lang="en-US" sz="2000" dirty="0"/>
          </a:p>
          <a:p>
            <a:pPr marL="0" indent="0">
              <a:buNone/>
            </a:pPr>
            <a:r>
              <a:rPr lang="en-US" sz="2800" dirty="0"/>
              <a:t>LICHEN </a:t>
            </a:r>
            <a:r>
              <a:rPr lang="en-US" sz="2800" dirty="0" smtClean="0"/>
              <a:t>PLANUS </a:t>
            </a:r>
            <a:endParaRPr lang="en-US" sz="2800" dirty="0"/>
          </a:p>
          <a:p>
            <a:r>
              <a:rPr lang="en-US" sz="2300" dirty="0">
                <a:solidFill>
                  <a:srgbClr val="FFFF00"/>
                </a:solidFill>
              </a:rPr>
              <a:t>Approximately 25% of patients with nail lichen </a:t>
            </a:r>
            <a:r>
              <a:rPr lang="en-US" sz="2300" dirty="0" err="1">
                <a:solidFill>
                  <a:srgbClr val="FFFF00"/>
                </a:solidFill>
              </a:rPr>
              <a:t>planus</a:t>
            </a:r>
            <a:r>
              <a:rPr lang="en-US" sz="2300" dirty="0">
                <a:solidFill>
                  <a:srgbClr val="FFFF00"/>
                </a:solidFill>
              </a:rPr>
              <a:t> (LP) have LP in other sites before or after the onset of nail </a:t>
            </a:r>
            <a:r>
              <a:rPr lang="en-US" sz="2300" dirty="0" smtClean="0">
                <a:solidFill>
                  <a:srgbClr val="FFFF00"/>
                </a:solidFill>
              </a:rPr>
              <a:t>lesions.</a:t>
            </a:r>
          </a:p>
          <a:p>
            <a:r>
              <a:rPr lang="en-US" sz="2300" dirty="0" smtClean="0">
                <a:solidFill>
                  <a:srgbClr val="FFFF00"/>
                </a:solidFill>
              </a:rPr>
              <a:t>Longitudinal </a:t>
            </a:r>
            <a:r>
              <a:rPr lang="en-US" sz="2300" dirty="0">
                <a:solidFill>
                  <a:srgbClr val="FFFF00"/>
                </a:solidFill>
              </a:rPr>
              <a:t>grooving and </a:t>
            </a:r>
            <a:r>
              <a:rPr lang="en-US" sz="2300" dirty="0" smtClean="0">
                <a:solidFill>
                  <a:srgbClr val="FFFF00"/>
                </a:solidFill>
              </a:rPr>
              <a:t>ridging </a:t>
            </a:r>
            <a:r>
              <a:rPr lang="en-US" sz="2300" dirty="0">
                <a:solidFill>
                  <a:srgbClr val="FFFF00"/>
                </a:solidFill>
              </a:rPr>
              <a:t>are the most common findings of LP of the </a:t>
            </a:r>
            <a:r>
              <a:rPr lang="en-US" sz="2300" dirty="0" smtClean="0">
                <a:solidFill>
                  <a:srgbClr val="FFFF00"/>
                </a:solidFill>
              </a:rPr>
              <a:t>nail.</a:t>
            </a:r>
          </a:p>
          <a:p>
            <a:r>
              <a:rPr lang="en-US" sz="2300" dirty="0" smtClean="0">
                <a:solidFill>
                  <a:srgbClr val="FFFF00"/>
                </a:solidFill>
              </a:rPr>
              <a:t>A </a:t>
            </a:r>
            <a:r>
              <a:rPr lang="en-US" sz="2300" dirty="0" err="1">
                <a:solidFill>
                  <a:srgbClr val="FFFF00"/>
                </a:solidFill>
              </a:rPr>
              <a:t>pterygium</a:t>
            </a:r>
            <a:r>
              <a:rPr lang="en-US" sz="2300" dirty="0">
                <a:solidFill>
                  <a:srgbClr val="FFFF00"/>
                </a:solidFill>
              </a:rPr>
              <a:t>, caused by adhesion of a depressed proximal </a:t>
            </a:r>
            <a:r>
              <a:rPr lang="en-US" sz="2300" dirty="0" smtClean="0">
                <a:solidFill>
                  <a:srgbClr val="FFFF00"/>
                </a:solidFill>
              </a:rPr>
              <a:t>nail fold </a:t>
            </a:r>
            <a:r>
              <a:rPr lang="en-US" sz="2300" dirty="0">
                <a:solidFill>
                  <a:srgbClr val="FFFF00"/>
                </a:solidFill>
              </a:rPr>
              <a:t>to the scarred matrix, may occur after intense matrix </a:t>
            </a:r>
            <a:r>
              <a:rPr lang="en-US" sz="2300" dirty="0" smtClean="0">
                <a:solidFill>
                  <a:srgbClr val="FFFF00"/>
                </a:solidFill>
              </a:rPr>
              <a:t>inflammation. The </a:t>
            </a:r>
            <a:r>
              <a:rPr lang="en-US" sz="2300" dirty="0">
                <a:solidFill>
                  <a:srgbClr val="FFFF00"/>
                </a:solidFill>
              </a:rPr>
              <a:t>nail plate distal to this focus is either absent or thinned out. </a:t>
            </a:r>
          </a:p>
          <a:p>
            <a:r>
              <a:rPr lang="en-US" sz="2300" dirty="0" smtClean="0">
                <a:solidFill>
                  <a:srgbClr val="FFFF00"/>
                </a:solidFill>
              </a:rPr>
              <a:t>In </a:t>
            </a:r>
            <a:r>
              <a:rPr lang="en-US" sz="2300" dirty="0">
                <a:solidFill>
                  <a:srgbClr val="FFFF00"/>
                </a:solidFill>
              </a:rPr>
              <a:t>most cases, nail LP is self-limiting or promptly regresses with </a:t>
            </a:r>
            <a:r>
              <a:rPr lang="en-US" sz="2300" dirty="0" smtClean="0">
                <a:solidFill>
                  <a:srgbClr val="FFFF00"/>
                </a:solidFill>
              </a:rPr>
              <a:t>treatment.</a:t>
            </a:r>
          </a:p>
          <a:p>
            <a:r>
              <a:rPr lang="en-US" sz="2300" dirty="0" smtClean="0">
                <a:solidFill>
                  <a:srgbClr val="FFFF00"/>
                </a:solidFill>
              </a:rPr>
              <a:t>Matrix </a:t>
            </a:r>
            <a:r>
              <a:rPr lang="en-US" sz="2300" dirty="0">
                <a:solidFill>
                  <a:srgbClr val="FFFF00"/>
                </a:solidFill>
              </a:rPr>
              <a:t>lesions may respond to </a:t>
            </a:r>
            <a:r>
              <a:rPr lang="en-US" sz="2300" dirty="0" err="1">
                <a:solidFill>
                  <a:srgbClr val="FFFF00"/>
                </a:solidFill>
              </a:rPr>
              <a:t>intralesional</a:t>
            </a:r>
            <a:r>
              <a:rPr lang="en-US" sz="2300" dirty="0">
                <a:solidFill>
                  <a:srgbClr val="FFFF00"/>
                </a:solidFill>
              </a:rPr>
              <a:t> triamcinolone </a:t>
            </a:r>
            <a:r>
              <a:rPr lang="en-US" sz="2300" dirty="0" err="1" smtClean="0">
                <a:solidFill>
                  <a:srgbClr val="FFFF00"/>
                </a:solidFill>
              </a:rPr>
              <a:t>acetonide</a:t>
            </a:r>
            <a:r>
              <a:rPr lang="en-US" sz="2300" dirty="0" smtClean="0">
                <a:solidFill>
                  <a:srgbClr val="FFFF00"/>
                </a:solidFill>
              </a:rPr>
              <a:t>. </a:t>
            </a:r>
            <a:r>
              <a:rPr lang="en-US" sz="2300" dirty="0">
                <a:solidFill>
                  <a:srgbClr val="FFFF00"/>
                </a:solidFill>
              </a:rPr>
              <a:t>Severe cases respond to </a:t>
            </a:r>
            <a:r>
              <a:rPr lang="en-US" sz="2300" dirty="0" smtClean="0">
                <a:solidFill>
                  <a:srgbClr val="FFFF00"/>
                </a:solidFill>
              </a:rPr>
              <a:t>prednisolone .</a:t>
            </a:r>
            <a:endParaRPr lang="en-US" sz="2300" dirty="0">
              <a:solidFill>
                <a:srgbClr val="FFFF00"/>
              </a:solidFill>
            </a:endParaRP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9616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3108136" cy="4457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99" y="1143000"/>
            <a:ext cx="3209925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908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ACQUIRED </a:t>
            </a:r>
            <a:r>
              <a:rPr lang="en-US" dirty="0"/>
              <a:t>NAIL DISORDERS </a:t>
            </a:r>
            <a:br>
              <a:rPr lang="en-US" dirty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/>
              <a:t>Bacterial </a:t>
            </a:r>
            <a:r>
              <a:rPr lang="en-US" sz="2800" b="1" dirty="0"/>
              <a:t>and viral infections 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2400" dirty="0" smtClean="0"/>
              <a:t>ACUTE PARONYCHIA</a:t>
            </a:r>
          </a:p>
          <a:p>
            <a:r>
              <a:rPr lang="en-US" sz="2400" dirty="0">
                <a:solidFill>
                  <a:srgbClr val="FFFF00"/>
                </a:solidFill>
              </a:rPr>
              <a:t>The rapid onset of painful, bright red swelling of the proximal and lateral </a:t>
            </a:r>
            <a:r>
              <a:rPr lang="en-US" sz="2400" dirty="0" err="1">
                <a:solidFill>
                  <a:srgbClr val="FFFF00"/>
                </a:solidFill>
              </a:rPr>
              <a:t>nailfold</a:t>
            </a:r>
            <a:r>
              <a:rPr lang="en-US" sz="2400" dirty="0">
                <a:solidFill>
                  <a:srgbClr val="FFFF00"/>
                </a:solidFill>
              </a:rPr>
              <a:t> may occur spontaneously or may follow trauma or </a:t>
            </a:r>
            <a:r>
              <a:rPr lang="en-US" sz="2400" dirty="0" smtClean="0">
                <a:solidFill>
                  <a:srgbClr val="FFFF00"/>
                </a:solidFill>
              </a:rPr>
              <a:t>manipulation.</a:t>
            </a:r>
          </a:p>
          <a:p>
            <a:r>
              <a:rPr lang="en-US" sz="2400" dirty="0">
                <a:solidFill>
                  <a:srgbClr val="FFFF00"/>
                </a:solidFill>
              </a:rPr>
              <a:t>I</a:t>
            </a:r>
            <a:r>
              <a:rPr lang="en-US" sz="2400" dirty="0" smtClean="0">
                <a:solidFill>
                  <a:srgbClr val="FFFF00"/>
                </a:solidFill>
              </a:rPr>
              <a:t>nfections </a:t>
            </a:r>
            <a:r>
              <a:rPr lang="en-US" sz="2400" dirty="0">
                <a:solidFill>
                  <a:srgbClr val="FFFF00"/>
                </a:solidFill>
              </a:rPr>
              <a:t>present with an accumulation of purulent material behind the cuticle </a:t>
            </a:r>
            <a:r>
              <a:rPr lang="en-US" sz="2400" dirty="0" smtClean="0">
                <a:solidFill>
                  <a:srgbClr val="FFFF00"/>
                </a:solidFill>
              </a:rPr>
              <a:t>.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Rx …</a:t>
            </a:r>
            <a:endParaRPr lang="en-US" sz="24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CHRONIC PARONYCHIA  {discussed previously}</a:t>
            </a:r>
          </a:p>
          <a:p>
            <a:pPr marL="0" indent="0">
              <a:buNone/>
            </a:pPr>
            <a:endParaRPr lang="en-US" sz="1400" dirty="0" smtClean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8051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Omar Abdullah\Desktop\Nail\666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19200"/>
            <a:ext cx="36576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1599</Words>
  <Application>Microsoft Office PowerPoint</Application>
  <PresentationFormat>On-screen Show (4:3)</PresentationFormat>
  <Paragraphs>140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نسق Office</vt:lpstr>
      <vt:lpstr>Nail Diseases</vt:lpstr>
      <vt:lpstr>Nail Anatomy</vt:lpstr>
      <vt:lpstr> NAIL DISORDERS ASSOCIATED WITH SKIN DISEASE  </vt:lpstr>
      <vt:lpstr>PowerPoint Presentation</vt:lpstr>
      <vt:lpstr>PowerPoint Presentation</vt:lpstr>
      <vt:lpstr>PowerPoint Presentation</vt:lpstr>
      <vt:lpstr>PowerPoint Presentation</vt:lpstr>
      <vt:lpstr> ACQUIRED NAIL DISORDERS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Nail Diseases</dc:title>
  <dc:creator>Omar Abdullah</dc:creator>
  <cp:lastModifiedBy>HP pro</cp:lastModifiedBy>
  <cp:revision>47</cp:revision>
  <dcterms:created xsi:type="dcterms:W3CDTF">2013-12-06T20:28:08Z</dcterms:created>
  <dcterms:modified xsi:type="dcterms:W3CDTF">2014-03-16T21:03:00Z</dcterms:modified>
</cp:coreProperties>
</file>