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407" r:id="rId2"/>
    <p:sldId id="375" r:id="rId3"/>
    <p:sldId id="376" r:id="rId4"/>
    <p:sldId id="319" r:id="rId5"/>
    <p:sldId id="292" r:id="rId6"/>
    <p:sldId id="381" r:id="rId7"/>
    <p:sldId id="263" r:id="rId8"/>
    <p:sldId id="267" r:id="rId9"/>
    <p:sldId id="296" r:id="rId10"/>
    <p:sldId id="295" r:id="rId11"/>
    <p:sldId id="297" r:id="rId12"/>
    <p:sldId id="300" r:id="rId13"/>
    <p:sldId id="320" r:id="rId14"/>
    <p:sldId id="301" r:id="rId15"/>
    <p:sldId id="303" r:id="rId16"/>
    <p:sldId id="405" r:id="rId17"/>
    <p:sldId id="318" r:id="rId18"/>
    <p:sldId id="313" r:id="rId19"/>
    <p:sldId id="326" r:id="rId20"/>
    <p:sldId id="302" r:id="rId21"/>
    <p:sldId id="298" r:id="rId22"/>
    <p:sldId id="314" r:id="rId23"/>
    <p:sldId id="324" r:id="rId24"/>
    <p:sldId id="406" r:id="rId25"/>
    <p:sldId id="316" r:id="rId26"/>
    <p:sldId id="323" r:id="rId27"/>
    <p:sldId id="315" r:id="rId28"/>
    <p:sldId id="322" r:id="rId29"/>
    <p:sldId id="404" r:id="rId30"/>
    <p:sldId id="299" r:id="rId31"/>
    <p:sldId id="305" r:id="rId32"/>
    <p:sldId id="306" r:id="rId33"/>
    <p:sldId id="308" r:id="rId34"/>
    <p:sldId id="309" r:id="rId35"/>
    <p:sldId id="312" r:id="rId36"/>
    <p:sldId id="310" r:id="rId37"/>
    <p:sldId id="311" r:id="rId38"/>
    <p:sldId id="277" r:id="rId3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B90FBB-1FA1-4159-8560-9B435E39914F}">
          <p14:sldIdLst>
            <p14:sldId id="407"/>
            <p14:sldId id="375"/>
            <p14:sldId id="376"/>
            <p14:sldId id="319"/>
            <p14:sldId id="292"/>
            <p14:sldId id="381"/>
          </p14:sldIdLst>
        </p14:section>
        <p14:section name="SKs" id="{6DBAAB03-4618-496A-9666-DB18EAE757BC}">
          <p14:sldIdLst>
            <p14:sldId id="263"/>
            <p14:sldId id="267"/>
            <p14:sldId id="296"/>
            <p14:sldId id="295"/>
            <p14:sldId id="297"/>
            <p14:sldId id="300"/>
            <p14:sldId id="320"/>
            <p14:sldId id="301"/>
            <p14:sldId id="303"/>
            <p14:sldId id="405"/>
            <p14:sldId id="318"/>
            <p14:sldId id="313"/>
            <p14:sldId id="326"/>
            <p14:sldId id="302"/>
            <p14:sldId id="298"/>
            <p14:sldId id="314"/>
            <p14:sldId id="324"/>
            <p14:sldId id="406"/>
            <p14:sldId id="316"/>
            <p14:sldId id="323"/>
            <p14:sldId id="315"/>
            <p14:sldId id="322"/>
            <p14:sldId id="404"/>
            <p14:sldId id="299"/>
            <p14:sldId id="305"/>
            <p14:sldId id="306"/>
            <p14:sldId id="308"/>
            <p14:sldId id="309"/>
            <p14:sldId id="312"/>
            <p14:sldId id="310"/>
            <p14:sldId id="311"/>
            <p14:sldId id="277"/>
          </p14:sldIdLst>
        </p14:section>
        <p14:section name=" Epidermal naevi" id="{C1B591D5-1922-4128-9F31-9FEA8CB18DF1}">
          <p14:sldIdLst/>
        </p14:section>
        <p14:section name="ILVEN" id="{9A03874E-E7FA-46A2-9D65-063B7DD4ED37}">
          <p14:sldIdLst/>
        </p14:section>
        <p14:section name="Nevus comedonicus" id="{5A76D5A1-FD7B-47D3-B123-FDDC04734746}">
          <p14:sldIdLst/>
        </p14:section>
        <p14:section name="Keratoacanthoma" id="{44A8AB7E-7594-4FAC-B78B-4327DE4B6C99}">
          <p14:sldIdLst/>
        </p14:section>
        <p14:section name="Cutaneous horn" id="{7C72EB4D-978A-4FB9-82DE-20DFCD1463BD}">
          <p14:sldIdLst/>
        </p14:section>
        <p14:section name="Clear cell acanthoma" id="{B4ABCB19-1F23-4452-851B-536C88441536}">
          <p14:sldIdLst/>
        </p14:section>
        <p14:section name="Warty dyskeratoma" id="{DB01D38B-662E-45D1-8A35-41096F916BB2}">
          <p14:sldIdLst/>
        </p14:section>
        <p14:section name="End" id="{608F3C94-A2B8-4616-969A-2A4B2BD6D958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E5805E"/>
    <a:srgbClr val="C1805E"/>
    <a:srgbClr val="F2D5C3"/>
    <a:srgbClr val="FEFEFE"/>
    <a:srgbClr val="FF3399"/>
    <a:srgbClr val="7C3C15"/>
    <a:srgbClr val="351405"/>
    <a:srgbClr val="EBBA7F"/>
    <a:srgbClr val="705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73" autoAdjust="0"/>
    <p:restoredTop sz="94434" autoAdjust="0"/>
  </p:normalViewPr>
  <p:slideViewPr>
    <p:cSldViewPr>
      <p:cViewPr>
        <p:scale>
          <a:sx n="102" d="100"/>
          <a:sy n="102" d="100"/>
        </p:scale>
        <p:origin x="-222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197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4C28D-A10C-486A-B5EC-CA9B7CBDE399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00165-8D49-4B6A-A94F-32E5E0383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34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B2191-6C3E-4A7D-82A6-E98C771911A6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49139-0A1B-4FA9-BCBA-9BDA5357A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4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27AF1-0D96-49CA-8785-E71266FDD94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3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3305176"/>
            <a:ext cx="9144000" cy="1021556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anchor="ctr"/>
          <a:lstStyle>
            <a:lvl1pPr algn="l">
              <a:defRPr sz="4000" b="1" cap="all"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303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45"/>
            <a:ext cx="8229600" cy="857250"/>
          </a:xfrm>
          <a:prstGeom prst="rect">
            <a:avLst/>
          </a:prstGeom>
        </p:spPr>
        <p:txBody>
          <a:bodyPr anchor="ctr"/>
          <a:lstStyle>
            <a:lvl1pPr algn="l">
              <a:defRPr>
                <a:ln>
                  <a:solidFill>
                    <a:schemeClr val="bg1"/>
                  </a:solidFill>
                </a:ln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8229600" cy="37444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altLang="ko-KR" sz="2400" dirty="0" smtClean="0">
                <a:latin typeface="Arial" charset="0"/>
                <a:cs typeface="Arial" charset="0"/>
              </a:defRPr>
            </a:lvl1pPr>
            <a:lvl2pPr>
              <a:defRPr lang="en-US" altLang="ko-KR" sz="1800" dirty="0" smtClean="0">
                <a:latin typeface="Arial" pitchFamily="34" charset="0"/>
                <a:cs typeface="Arial" pitchFamily="34" charset="0"/>
              </a:defRPr>
            </a:lvl2pPr>
            <a:lvl3pPr>
              <a:defRPr lang="en-US" altLang="ko-KR" sz="1600" dirty="0" smtClean="0">
                <a:latin typeface="Arial" pitchFamily="34" charset="0"/>
                <a:cs typeface="Arial" pitchFamily="34" charset="0"/>
              </a:defRPr>
            </a:lvl3pPr>
            <a:lvl4pPr>
              <a:defRPr lang="en-US" altLang="ko-KR" sz="1400" dirty="0" smtClean="0">
                <a:latin typeface="Arial" pitchFamily="34" charset="0"/>
                <a:cs typeface="Arial" pitchFamily="34" charset="0"/>
              </a:defRPr>
            </a:lvl4pPr>
            <a:lvl5pPr>
              <a:defRPr lang="ko-KR" altLang="en-US" sz="1400" dirty="0">
                <a:latin typeface="Arial" pitchFamily="34" charset="0"/>
                <a:cs typeface="Arial" pitchFamily="34" charset="0"/>
              </a:defRPr>
            </a:lvl5pPr>
          </a:lstStyle>
          <a:p>
            <a:pPr marL="457200" lvl="0" indent="-457200" latinLnBrk="0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ko-KR" dirty="0" smtClean="0"/>
              <a:t>Click to edit Master text styles</a:t>
            </a:r>
          </a:p>
          <a:p>
            <a:pPr lvl="1" latinLnBrk="0"/>
            <a:r>
              <a:rPr lang="en-US" altLang="ko-KR" dirty="0" smtClean="0"/>
              <a:t>Second level</a:t>
            </a:r>
          </a:p>
          <a:p>
            <a:pPr lvl="2" latinLnBrk="0"/>
            <a:r>
              <a:rPr lang="en-US" altLang="ko-KR" dirty="0" smtClean="0"/>
              <a:t>Third level</a:t>
            </a:r>
          </a:p>
          <a:p>
            <a:pPr lvl="3" latinLnBrk="0"/>
            <a:r>
              <a:rPr lang="en-US" altLang="ko-KR" dirty="0" smtClean="0"/>
              <a:t>Fourth level</a:t>
            </a:r>
          </a:p>
          <a:p>
            <a:pPr lvl="4" latinLnBrk="0"/>
            <a:r>
              <a:rPr lang="en-US" altLang="ko-KR" dirty="0" smtClean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104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8C5CDB-1AEF-4522-8EAF-CE1F4E5D863E}" type="datetimeFigureOut">
              <a:rPr lang="ko-KR" altLang="en-US" smtClean="0"/>
              <a:t>2016-04-01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Chevron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8C5CDB-1AEF-4522-8EAF-CE1F4E5D863E}" type="datetimeFigureOut">
              <a:rPr lang="ko-KR" altLang="en-US" smtClean="0"/>
              <a:t>2016-04-01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8C5CDB-1AEF-4522-8EAF-CE1F4E5D863E}" type="datetimeFigureOut">
              <a:rPr lang="ko-KR" altLang="en-US" smtClean="0"/>
              <a:t>2016-04-01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F8C5CDB-1AEF-4522-8EAF-CE1F4E5D863E}" type="datetimeFigureOut">
              <a:rPr lang="ko-KR" altLang="en-US" smtClean="0"/>
              <a:t>2016-04-01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>
            <a:extLst/>
          </a:lstStyle>
          <a:p>
            <a:fld id="{DF8C5CDB-1AEF-4522-8EAF-CE1F4E5D863E}" type="datetimeFigureOut">
              <a:rPr lang="ko-KR" altLang="en-US" smtClean="0"/>
              <a:t>2016-04-01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F8C5CDB-1AEF-4522-8EAF-CE1F4E5D863E}" type="datetimeFigureOut">
              <a:rPr lang="ko-KR" altLang="en-US" smtClean="0"/>
              <a:t>2016-04-01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3B0A39C-9AA3-4A83-82D7-24ADE085033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3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4/1/2016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49" r:id="rId30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8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9600" b="1" dirty="0" smtClean="0"/>
              <a:t>Benign Skin Lesions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54782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C/P of </a:t>
            </a:r>
            <a:r>
              <a:rPr lang="en-US" dirty="0" smtClean="0">
                <a:latin typeface="Arial" charset="0"/>
                <a:cs typeface="Arial" charset="0"/>
              </a:rPr>
              <a:t>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5698975" cy="3744416"/>
          </a:xfr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500" dirty="0"/>
              <a:t>Typically appear as </a:t>
            </a:r>
            <a:r>
              <a:rPr lang="en-US" sz="1500" b="1" dirty="0">
                <a:solidFill>
                  <a:schemeClr val="accent5">
                    <a:lumMod val="75000"/>
                  </a:schemeClr>
                </a:solidFill>
              </a:rPr>
              <a:t>sharply</a:t>
            </a:r>
            <a:r>
              <a:rPr lang="en-US" sz="15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marginated</a:t>
            </a:r>
            <a:r>
              <a:rPr lang="en-US" sz="1500" dirty="0"/>
              <a:t>,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pigmented</a:t>
            </a:r>
            <a:r>
              <a:rPr lang="en-US" sz="1500" dirty="0"/>
              <a:t> lesions.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500" dirty="0"/>
              <a:t>They may be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macules</a:t>
            </a:r>
            <a:r>
              <a:rPr lang="en-US" sz="1500" dirty="0"/>
              <a:t>,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papules</a:t>
            </a:r>
            <a:r>
              <a:rPr lang="en-US" sz="1500" dirty="0" smtClean="0"/>
              <a:t>,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plaques</a:t>
            </a:r>
            <a:r>
              <a:rPr lang="en-US" sz="1500" dirty="0" smtClean="0"/>
              <a:t> </a:t>
            </a:r>
            <a:r>
              <a:rPr lang="en-US" sz="1500" dirty="0"/>
              <a:t>or even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pedunculated</a:t>
            </a:r>
            <a:r>
              <a:rPr lang="en-US" sz="1500" dirty="0" smtClean="0"/>
              <a:t>,  depending on their stage </a:t>
            </a:r>
            <a:r>
              <a:rPr lang="en-US" sz="1500" dirty="0"/>
              <a:t>of </a:t>
            </a:r>
            <a:r>
              <a:rPr lang="en-US" sz="1500" dirty="0" smtClean="0"/>
              <a:t>development.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Color</a:t>
            </a:r>
            <a:r>
              <a:rPr lang="en-US" sz="1500" dirty="0" smtClean="0"/>
              <a:t> </a:t>
            </a:r>
            <a:r>
              <a:rPr lang="en-US" sz="1500" dirty="0"/>
              <a:t>is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variable</a:t>
            </a:r>
            <a:r>
              <a:rPr lang="en-US" sz="1500" dirty="0"/>
              <a:t> </a:t>
            </a:r>
            <a:r>
              <a:rPr lang="en-US" sz="1500" dirty="0" smtClean="0"/>
              <a:t>even within </a:t>
            </a:r>
            <a:r>
              <a:rPr lang="en-US" sz="1500" dirty="0"/>
              <a:t>the same lesion </a:t>
            </a:r>
            <a:r>
              <a:rPr lang="en-US" sz="1500" dirty="0" smtClean="0"/>
              <a:t>(</a:t>
            </a:r>
            <a:r>
              <a:rPr lang="en-US" sz="1500" b="1" dirty="0" smtClean="0">
                <a:solidFill>
                  <a:srgbClr val="FF3399"/>
                </a:solidFill>
              </a:rPr>
              <a:t>pink</a:t>
            </a:r>
            <a:r>
              <a:rPr lang="en-US" sz="1500" dirty="0" smtClean="0"/>
              <a:t>, </a:t>
            </a:r>
            <a:r>
              <a:rPr lang="en-US" sz="1500" b="1" dirty="0" smtClean="0">
                <a:solidFill>
                  <a:srgbClr val="FFC000"/>
                </a:solidFill>
              </a:rPr>
              <a:t>yellow</a:t>
            </a:r>
            <a:r>
              <a:rPr lang="en-US" sz="1500" dirty="0" smtClean="0"/>
              <a:t>, </a:t>
            </a:r>
            <a:r>
              <a:rPr lang="en-US" sz="1500" b="1" dirty="0">
                <a:solidFill>
                  <a:srgbClr val="A08686"/>
                </a:solidFill>
              </a:rPr>
              <a:t>flesh colored</a:t>
            </a:r>
            <a:r>
              <a:rPr lang="en-US" sz="1500" dirty="0"/>
              <a:t>, </a:t>
            </a:r>
            <a:r>
              <a:rPr lang="en-US" sz="1500" b="1" dirty="0" smtClean="0">
                <a:solidFill>
                  <a:srgbClr val="FF9933"/>
                </a:solidFill>
              </a:rPr>
              <a:t>tan</a:t>
            </a:r>
            <a:r>
              <a:rPr lang="en-US" sz="1500" dirty="0" smtClean="0"/>
              <a:t>, </a:t>
            </a:r>
            <a:r>
              <a:rPr lang="en-US" sz="1500" b="1" dirty="0" smtClean="0">
                <a:solidFill>
                  <a:srgbClr val="800000"/>
                </a:solidFill>
              </a:rPr>
              <a:t>brown</a:t>
            </a:r>
            <a:r>
              <a:rPr lang="en-US" sz="1500" dirty="0" smtClean="0"/>
              <a:t>, </a:t>
            </a:r>
            <a:r>
              <a:rPr lang="en-US" sz="1500" b="1" dirty="0" smtClean="0"/>
              <a:t>black</a:t>
            </a:r>
            <a:r>
              <a:rPr lang="en-US" sz="1500" dirty="0" smtClean="0"/>
              <a:t>).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Surface</a:t>
            </a:r>
            <a:r>
              <a:rPr lang="en-US" sz="1500" dirty="0" smtClean="0"/>
              <a:t> is usually </a:t>
            </a:r>
            <a:r>
              <a:rPr lang="en-US" altLang="ko-KR" sz="1500" b="1" dirty="0" smtClean="0">
                <a:solidFill>
                  <a:schemeClr val="accent5">
                    <a:lumMod val="75000"/>
                  </a:schemeClr>
                </a:solidFill>
              </a:rPr>
              <a:t>waxy</a:t>
            </a:r>
            <a:r>
              <a:rPr lang="en-US" altLang="ko-KR" sz="1500" dirty="0"/>
              <a:t> </a:t>
            </a:r>
            <a:r>
              <a:rPr lang="en-US" altLang="ko-KR" sz="1500" dirty="0" smtClean="0"/>
              <a:t>and the </a:t>
            </a:r>
            <a:r>
              <a:rPr lang="en-US" altLang="ko-KR" sz="1500" b="1" dirty="0" smtClean="0">
                <a:solidFill>
                  <a:schemeClr val="accent5">
                    <a:lumMod val="75000"/>
                  </a:schemeClr>
                </a:solidFill>
              </a:rPr>
              <a:t>texture</a:t>
            </a:r>
            <a:r>
              <a:rPr lang="en-US" sz="1500" dirty="0" smtClean="0"/>
              <a:t> can </a:t>
            </a:r>
            <a:r>
              <a:rPr lang="en-US" sz="1500" dirty="0"/>
              <a:t>vary </a:t>
            </a:r>
            <a:r>
              <a:rPr lang="en-US" sz="1500" dirty="0" smtClean="0"/>
              <a:t>from </a:t>
            </a:r>
            <a:r>
              <a:rPr lang="en-GB" altLang="ko-KR" sz="1500" b="1" dirty="0">
                <a:solidFill>
                  <a:schemeClr val="accent5">
                    <a:lumMod val="75000"/>
                  </a:schemeClr>
                </a:solidFill>
              </a:rPr>
              <a:t>smooth</a:t>
            </a:r>
            <a:r>
              <a:rPr lang="en-GB" sz="1500" dirty="0" smtClean="0"/>
              <a:t>,</a:t>
            </a:r>
            <a:r>
              <a:rPr lang="en-US" sz="1500" dirty="0" smtClean="0"/>
              <a:t>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velvety</a:t>
            </a:r>
            <a:r>
              <a:rPr lang="en-US" sz="1500" dirty="0" smtClean="0"/>
              <a:t> </a:t>
            </a:r>
            <a:r>
              <a:rPr lang="en-US" sz="1500" dirty="0"/>
              <a:t>to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verrucous</a:t>
            </a:r>
            <a:r>
              <a:rPr lang="en-US" sz="1500" dirty="0" smtClean="0"/>
              <a:t>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Often</a:t>
            </a:r>
            <a:r>
              <a:rPr lang="en-US" sz="1500" dirty="0"/>
              <a:t>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multiple</a:t>
            </a:r>
            <a:r>
              <a:rPr lang="en-US" sz="1500" dirty="0"/>
              <a:t> &amp; can be </a:t>
            </a:r>
            <a:r>
              <a:rPr lang="en-US" sz="1500" dirty="0" smtClean="0"/>
              <a:t>extensive.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Keratotic</a:t>
            </a:r>
            <a:r>
              <a:rPr lang="en-US" sz="1500" dirty="0"/>
              <a:t>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plugging</a:t>
            </a:r>
            <a:r>
              <a:rPr lang="en-US" sz="1500" dirty="0"/>
              <a:t> with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follicular</a:t>
            </a:r>
            <a:r>
              <a:rPr lang="en-US" sz="1500" dirty="0"/>
              <a:t>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promi­nence</a:t>
            </a:r>
            <a:r>
              <a:rPr lang="en-US" sz="1500" dirty="0"/>
              <a:t>. </a:t>
            </a:r>
            <a:endParaRPr lang="en-US" sz="1500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500" dirty="0" smtClean="0"/>
              <a:t>They </a:t>
            </a:r>
            <a:r>
              <a:rPr lang="en-US" sz="1500" dirty="0"/>
              <a:t>have a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stuck-on</a:t>
            </a:r>
            <a:r>
              <a:rPr lang="en-US" sz="1500" dirty="0"/>
              <a:t> </a:t>
            </a:r>
            <a:r>
              <a:rPr lang="en-US" sz="1500" dirty="0" smtClean="0"/>
              <a:t>quality.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500" dirty="0"/>
              <a:t>SKs can develop on the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face</a:t>
            </a:r>
            <a:r>
              <a:rPr lang="en-US" sz="1500" dirty="0"/>
              <a:t>,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neck</a:t>
            </a:r>
            <a:r>
              <a:rPr lang="en-US" sz="1500" dirty="0"/>
              <a:t> and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trunk</a:t>
            </a:r>
            <a:r>
              <a:rPr lang="en-US" sz="1500" dirty="0"/>
              <a:t> (especially </a:t>
            </a:r>
            <a:r>
              <a:rPr lang="en-US" sz="1500" dirty="0" smtClean="0"/>
              <a:t>the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upper</a:t>
            </a:r>
            <a:r>
              <a:rPr lang="en-US" sz="1500" dirty="0"/>
              <a:t>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back</a:t>
            </a:r>
            <a:r>
              <a:rPr lang="en-US" sz="1500" dirty="0"/>
              <a:t>), as well as the </a:t>
            </a:r>
            <a:r>
              <a:rPr lang="en-US" altLang="ko-KR" sz="1500" b="1" dirty="0">
                <a:solidFill>
                  <a:schemeClr val="accent5">
                    <a:lumMod val="75000"/>
                  </a:schemeClr>
                </a:solidFill>
              </a:rPr>
              <a:t>extremities</a:t>
            </a:r>
            <a:r>
              <a:rPr lang="en-US" sz="1500" dirty="0" smtClean="0"/>
              <a:t>.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/>
        </p:nvPicPr>
        <p:blipFill rotWithShape="1">
          <a:blip r:embed="rId2" cstate="print"/>
          <a:srcRect l="11938" t="35948" r="15876" b="31733"/>
          <a:stretch/>
        </p:blipFill>
        <p:spPr bwMode="auto">
          <a:xfrm>
            <a:off x="6228183" y="1131590"/>
            <a:ext cx="2772269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38" name="Picture 2" descr="http://www.dermnetnz.org/doctors/lesions/images/sebk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2801" r="1957" b="13726"/>
          <a:stretch/>
        </p:blipFill>
        <p:spPr bwMode="auto">
          <a:xfrm>
            <a:off x="6228183" y="2916936"/>
            <a:ext cx="2772269" cy="1959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7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C/P of </a:t>
            </a:r>
            <a:r>
              <a:rPr lang="en-US" dirty="0" smtClean="0">
                <a:latin typeface="Arial" charset="0"/>
                <a:cs typeface="Arial" charset="0"/>
              </a:rPr>
              <a:t>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 wrap="square"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Usually measure </a:t>
            </a:r>
            <a:r>
              <a:rPr lang="en-US" dirty="0"/>
              <a:t>about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1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cm </a:t>
            </a:r>
            <a:r>
              <a:rPr lang="en-US" dirty="0"/>
              <a:t>in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diameter</a:t>
            </a:r>
            <a:r>
              <a:rPr lang="en-US" dirty="0" smtClean="0"/>
              <a:t> but they </a:t>
            </a:r>
            <a:r>
              <a:rPr lang="en-US" dirty="0"/>
              <a:t>can become quite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large</a:t>
            </a:r>
            <a:r>
              <a:rPr lang="en-US" dirty="0"/>
              <a:t>, i.e. </a:t>
            </a:r>
            <a:r>
              <a:rPr lang="en-US" altLang="ko-KR" b="1" dirty="0" smtClean="0">
                <a:solidFill>
                  <a:schemeClr val="accent5">
                    <a:lumMod val="75000"/>
                  </a:schemeClr>
                </a:solidFill>
              </a:rPr>
              <a:t>&gt; 5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cm </a:t>
            </a:r>
            <a:r>
              <a:rPr lang="en-US" dirty="0" smtClean="0"/>
              <a:t>in </a:t>
            </a:r>
            <a:r>
              <a:rPr lang="en-US" dirty="0"/>
              <a:t>diameter. </a:t>
            </a:r>
            <a:endParaRPr lang="en-US" dirty="0" smtClean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Lesions </a:t>
            </a:r>
            <a:r>
              <a:rPr lang="en-US" dirty="0"/>
              <a:t>may become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inflamed</a:t>
            </a:r>
            <a:r>
              <a:rPr lang="en-US" dirty="0"/>
              <a:t> due to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rupture</a:t>
            </a:r>
            <a:r>
              <a:rPr lang="en-US" dirty="0"/>
              <a:t> of the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small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pseudocysts</a:t>
            </a:r>
            <a:r>
              <a:rPr lang="en-US" dirty="0" smtClean="0"/>
              <a:t> </a:t>
            </a:r>
            <a:r>
              <a:rPr lang="en-US" dirty="0"/>
              <a:t>they contain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or</a:t>
            </a:r>
            <a:r>
              <a:rPr lang="en-US" dirty="0"/>
              <a:t> from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trauma</a:t>
            </a:r>
            <a:r>
              <a:rPr lang="en-US" dirty="0"/>
              <a:t>,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or</a:t>
            </a:r>
            <a:r>
              <a:rPr lang="en-US" dirty="0"/>
              <a:t> rarely from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infection</a:t>
            </a:r>
            <a:r>
              <a:rPr lang="en-US" dirty="0"/>
              <a:t> with </a:t>
            </a:r>
            <a:r>
              <a:rPr lang="en-US" dirty="0" smtClean="0"/>
              <a:t>microorganisms such as </a:t>
            </a:r>
            <a:r>
              <a:rPr lang="en-US" i="1" dirty="0"/>
              <a:t>Staphylococcus </a:t>
            </a:r>
            <a:r>
              <a:rPr lang="en-US" i="1" dirty="0" smtClean="0"/>
              <a:t>aureus</a:t>
            </a:r>
            <a:r>
              <a:rPr lang="en-US" dirty="0" smtClean="0"/>
              <a:t>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Conditions </a:t>
            </a:r>
            <a:r>
              <a:rPr lang="en-US" dirty="0"/>
              <a:t>associated </a:t>
            </a:r>
            <a:r>
              <a:rPr lang="en-US" dirty="0" smtClean="0"/>
              <a:t>with </a:t>
            </a:r>
            <a:r>
              <a:rPr lang="en-US" dirty="0"/>
              <a:t>an abrupt “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flare</a:t>
            </a:r>
            <a:r>
              <a:rPr lang="en-US" dirty="0"/>
              <a:t>” of lesions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followed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by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regression</a:t>
            </a:r>
            <a:r>
              <a:rPr lang="en-US" dirty="0"/>
              <a:t> include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preg­nancy</a:t>
            </a:r>
            <a:r>
              <a:rPr lang="en-US" dirty="0"/>
              <a:t>, </a:t>
            </a:r>
            <a:r>
              <a:rPr lang="en-US" altLang="ko-KR" b="1" dirty="0" smtClean="0">
                <a:solidFill>
                  <a:schemeClr val="accent5">
                    <a:lumMod val="75000"/>
                  </a:schemeClr>
                </a:solidFill>
              </a:rPr>
              <a:t>coexisting</a:t>
            </a:r>
            <a:r>
              <a:rPr lang="en-US" dirty="0" smtClean="0"/>
              <a:t> 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inflammatory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dermatoses</a:t>
            </a:r>
            <a:r>
              <a:rPr lang="en-US" dirty="0" smtClean="0"/>
              <a:t> (in </a:t>
            </a:r>
            <a:r>
              <a:rPr lang="en-US" dirty="0"/>
              <a:t>particular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erythro­derma</a:t>
            </a:r>
            <a:r>
              <a:rPr lang="en-US" dirty="0"/>
              <a:t>) and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malignancy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6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22178" t="22610" r="28114" b="15823"/>
          <a:stretch/>
        </p:blipFill>
        <p:spPr bwMode="auto">
          <a:xfrm>
            <a:off x="6804248" y="1203598"/>
            <a:ext cx="2215134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Users\Rebecca Luria\Pictures\2007-10-24\seborrheic keratoses\seb ker\015.JPG"/>
          <p:cNvPicPr>
            <a:picLocks noChangeAspect="1" noChangeArrowheads="1"/>
          </p:cNvPicPr>
          <p:nvPr/>
        </p:nvPicPr>
        <p:blipFill rotWithShape="1">
          <a:blip r:embed="rId3" cstate="print"/>
          <a:srcRect l="22000" t="6569" r="10704" b="7863"/>
          <a:stretch/>
        </p:blipFill>
        <p:spPr bwMode="auto">
          <a:xfrm>
            <a:off x="1728909" y="1203597"/>
            <a:ext cx="2153727" cy="2053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17690" y="3361272"/>
            <a:ext cx="237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Velvety, dark brown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24135" y="3361272"/>
            <a:ext cx="177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Verrucous, tan</a:t>
            </a:r>
            <a:endParaRPr lang="en-US" b="1" dirty="0"/>
          </a:p>
        </p:txBody>
      </p:sp>
      <p:pic>
        <p:nvPicPr>
          <p:cNvPr id="9" name="Picture 3" descr="C:\Users\Rebecca Luria\Pictures\seborrheic keratoses\IMG_4222.JPG"/>
          <p:cNvPicPr>
            <a:picLocks noChangeAspect="1" noChangeArrowheads="1"/>
          </p:cNvPicPr>
          <p:nvPr/>
        </p:nvPicPr>
        <p:blipFill rotWithShape="1">
          <a:blip r:embed="rId4" cstate="print"/>
          <a:srcRect l="14199" t="8634" r="8102" b="6869"/>
          <a:stretch/>
        </p:blipFill>
        <p:spPr bwMode="auto">
          <a:xfrm>
            <a:off x="4084383" y="1203598"/>
            <a:ext cx="2518117" cy="2053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471573" y="3361272"/>
            <a:ext cx="1743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Light tan or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almost </a:t>
            </a:r>
            <a:r>
              <a:rPr lang="en-US" b="1" dirty="0"/>
              <a:t>skin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colored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36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162920"/>
            <a:ext cx="5486400" cy="425054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SKs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43"/>
          <a:stretch/>
        </p:blipFill>
        <p:spPr bwMode="auto">
          <a:xfrm>
            <a:off x="1792288" y="987572"/>
            <a:ext cx="4176465" cy="288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media/fig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4" t="2680" b="2439"/>
          <a:stretch/>
        </p:blipFill>
        <p:spPr bwMode="auto">
          <a:xfrm>
            <a:off x="6156176" y="987573"/>
            <a:ext cx="2857398" cy="2880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5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155926"/>
            <a:ext cx="5486400" cy="4250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Multiple SKs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4700" r="4500" b="8400"/>
          <a:stretch/>
        </p:blipFill>
        <p:spPr bwMode="auto">
          <a:xfrm>
            <a:off x="6012160" y="483518"/>
            <a:ext cx="2736304" cy="3680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11" y="1203598"/>
            <a:ext cx="3705401" cy="2245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62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1616686" y="1024144"/>
            <a:ext cx="7059769" cy="1600200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2100" dirty="0">
                <a:latin typeface="Arial" charset="0"/>
                <a:cs typeface="Arial" charset="0"/>
              </a:rPr>
              <a:t>If you are in doubt of the diagnosis, try </a:t>
            </a:r>
            <a:r>
              <a:rPr lang="en-US" altLang="ko-KR" sz="2100" b="1" dirty="0">
                <a:solidFill>
                  <a:schemeClr val="accent5">
                    <a:lumMod val="75000"/>
                  </a:schemeClr>
                </a:solidFill>
              </a:rPr>
              <a:t>gently</a:t>
            </a:r>
            <a:r>
              <a:rPr lang="en-US" sz="2100" dirty="0">
                <a:latin typeface="Arial" charset="0"/>
                <a:cs typeface="Arial" charset="0"/>
              </a:rPr>
              <a:t> </a:t>
            </a:r>
            <a:r>
              <a:rPr lang="en-US" altLang="ko-KR" sz="2100" b="1" dirty="0">
                <a:solidFill>
                  <a:schemeClr val="accent5">
                    <a:lumMod val="75000"/>
                  </a:schemeClr>
                </a:solidFill>
              </a:rPr>
              <a:t>picking</a:t>
            </a:r>
            <a:r>
              <a:rPr lang="en-US" sz="2100" dirty="0">
                <a:latin typeface="Arial" charset="0"/>
                <a:cs typeface="Arial" charset="0"/>
              </a:rPr>
              <a:t> or </a:t>
            </a:r>
            <a:r>
              <a:rPr lang="en-US" altLang="ko-KR" sz="2100" b="1" dirty="0">
                <a:solidFill>
                  <a:schemeClr val="accent5">
                    <a:lumMod val="75000"/>
                  </a:schemeClr>
                </a:solidFill>
              </a:rPr>
              <a:t>scratching</a:t>
            </a:r>
            <a:r>
              <a:rPr lang="en-US" sz="2100" dirty="0">
                <a:latin typeface="Arial" charset="0"/>
                <a:cs typeface="Arial" charset="0"/>
              </a:rPr>
              <a:t> the lesion. It may </a:t>
            </a:r>
            <a:r>
              <a:rPr lang="en-US" sz="2100" b="1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crumble</a:t>
            </a:r>
            <a:r>
              <a:rPr lang="en-US" sz="2100" dirty="0">
                <a:latin typeface="Arial" charset="0"/>
                <a:cs typeface="Arial" charset="0"/>
              </a:rPr>
              <a:t>, </a:t>
            </a:r>
            <a:r>
              <a:rPr lang="en-US" altLang="ko-KR" sz="2100" b="1" dirty="0">
                <a:solidFill>
                  <a:schemeClr val="accent5">
                    <a:lumMod val="75000"/>
                  </a:schemeClr>
                </a:solidFill>
              </a:rPr>
              <a:t>hyperkeratotic</a:t>
            </a:r>
            <a:r>
              <a:rPr lang="en-US" sz="2100" dirty="0"/>
              <a:t> </a:t>
            </a:r>
            <a:r>
              <a:rPr lang="en-US" altLang="ko-KR" sz="2100" b="1" dirty="0">
                <a:solidFill>
                  <a:schemeClr val="accent5">
                    <a:lumMod val="75000"/>
                  </a:schemeClr>
                </a:solidFill>
              </a:rPr>
              <a:t>scale</a:t>
            </a:r>
            <a:r>
              <a:rPr lang="en-US" sz="2100" dirty="0" smtClean="0"/>
              <a:t>, </a:t>
            </a:r>
            <a:r>
              <a:rPr lang="en-US" sz="2100" dirty="0">
                <a:latin typeface="Arial" charset="0"/>
                <a:cs typeface="Arial" charset="0"/>
              </a:rPr>
              <a:t>or </a:t>
            </a:r>
            <a:r>
              <a:rPr lang="en-US" altLang="ko-KR" sz="2100" b="1" dirty="0">
                <a:solidFill>
                  <a:schemeClr val="accent5">
                    <a:lumMod val="75000"/>
                  </a:schemeClr>
                </a:solidFill>
              </a:rPr>
              <a:t>lift</a:t>
            </a:r>
            <a:r>
              <a:rPr lang="en-US" sz="2100" dirty="0">
                <a:latin typeface="Arial" charset="0"/>
                <a:cs typeface="Arial" charset="0"/>
              </a:rPr>
              <a:t> </a:t>
            </a:r>
            <a:r>
              <a:rPr lang="en-US" altLang="ko-KR" sz="2100" b="1" dirty="0">
                <a:solidFill>
                  <a:schemeClr val="accent5">
                    <a:lumMod val="75000"/>
                  </a:schemeClr>
                </a:solidFill>
              </a:rPr>
              <a:t>off</a:t>
            </a:r>
            <a:r>
              <a:rPr lang="en-US" sz="2100" dirty="0">
                <a:latin typeface="Arial" charset="0"/>
                <a:cs typeface="Arial" charset="0"/>
              </a:rPr>
              <a:t>, revealing that superficial waxy character.</a:t>
            </a:r>
          </a:p>
        </p:txBody>
      </p:sp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1547664" y="0"/>
            <a:ext cx="7128791" cy="884466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000" dirty="0">
                <a:latin typeface="Arial" charset="0"/>
                <a:cs typeface="Arial" charset="0"/>
              </a:rPr>
              <a:t>How can I tell if a lesion is a </a:t>
            </a:r>
            <a:r>
              <a:rPr lang="en-US" sz="3000" dirty="0" smtClean="0">
                <a:latin typeface="Arial" charset="0"/>
                <a:cs typeface="Arial" charset="0"/>
              </a:rPr>
              <a:t>SKs?</a:t>
            </a:r>
            <a:endParaRPr lang="en-US" sz="3000" dirty="0">
              <a:latin typeface="Arial" charset="0"/>
              <a:cs typeface="Arial" charset="0"/>
            </a:endParaRPr>
          </a:p>
        </p:txBody>
      </p:sp>
      <p:pic>
        <p:nvPicPr>
          <p:cNvPr id="50179" name="Picture 2" descr="C:\Users\Rebecca Luria\Pictures\seborrheic keratoses\IMG_4219.JPG"/>
          <p:cNvPicPr>
            <a:picLocks noChangeAspect="1" noChangeArrowheads="1"/>
          </p:cNvPicPr>
          <p:nvPr/>
        </p:nvPicPr>
        <p:blipFill rotWithShape="1">
          <a:blip r:embed="rId3" cstate="print"/>
          <a:srcRect l="4621" b="13563"/>
          <a:stretch/>
        </p:blipFill>
        <p:spPr bwMode="auto">
          <a:xfrm>
            <a:off x="2210219" y="2468880"/>
            <a:ext cx="2926104" cy="1988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180" name="Picture 3" descr="C:\Users\Rebecca Luria\Pictures\seborrheic keratoses\IMG_4221.JPG"/>
          <p:cNvPicPr>
            <a:picLocks noChangeAspect="1" noChangeArrowheads="1"/>
          </p:cNvPicPr>
          <p:nvPr/>
        </p:nvPicPr>
        <p:blipFill rotWithShape="1">
          <a:blip r:embed="rId4" cstate="print"/>
          <a:srcRect r="3793" b="13563"/>
          <a:stretch/>
        </p:blipFill>
        <p:spPr bwMode="auto">
          <a:xfrm>
            <a:off x="5364923" y="2468880"/>
            <a:ext cx="2951493" cy="1988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4107623" y="3371850"/>
            <a:ext cx="2400300" cy="3631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57926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946896"/>
            <a:ext cx="6236096" cy="425054"/>
          </a:xfrm>
        </p:spPr>
        <p:txBody>
          <a:bodyPr>
            <a:normAutofit fontScale="90000"/>
          </a:bodyPr>
          <a:lstStyle/>
          <a:p>
            <a:r>
              <a:rPr lang="en-US" dirty="0"/>
              <a:t>This SK has been partially picked </a:t>
            </a:r>
            <a:r>
              <a:rPr lang="en-US" dirty="0" smtClean="0"/>
              <a:t>off (If </a:t>
            </a:r>
            <a:r>
              <a:rPr lang="en-US" dirty="0"/>
              <a:t>picked off or curetted, SKs will leave a pink moist base with minimal </a:t>
            </a:r>
            <a:r>
              <a:rPr lang="en-US" dirty="0" smtClean="0"/>
              <a:t>bleeding)</a:t>
            </a:r>
            <a:endParaRPr lang="en-US" dirty="0"/>
          </a:p>
        </p:txBody>
      </p:sp>
      <p:pic>
        <p:nvPicPr>
          <p:cNvPr id="5" name="Picture 4" descr="c:\Users\Rebecca Luria\Pictures\seborrheic keratoses\IMG_4453.JPG"/>
          <p:cNvPicPr>
            <a:picLocks noGrp="1" noChangeAspect="1" noChangeArrowheads="1"/>
          </p:cNvPicPr>
          <p:nvPr/>
        </p:nvPicPr>
        <p:blipFill rotWithShape="1">
          <a:blip r:embed="rId2" cstate="print"/>
          <a:srcRect l="16482"/>
          <a:stretch/>
        </p:blipFill>
        <p:spPr bwMode="auto">
          <a:xfrm>
            <a:off x="3218696" y="483518"/>
            <a:ext cx="3383280" cy="303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28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C/P of 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4762871" cy="3744416"/>
          </a:xfrm>
        </p:spPr>
        <p:txBody>
          <a:bodyPr>
            <a:normAutofit/>
          </a:bodyPr>
          <a:lstStyle/>
          <a:p>
            <a:r>
              <a:rPr lang="en-US" dirty="0"/>
              <a:t>Use dermoscopy to look for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keratin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pseudocysts.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/>
              <a:t>These are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small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white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spots</a:t>
            </a:r>
            <a:r>
              <a:rPr lang="en-US" dirty="0"/>
              <a:t> commonly found in seborrheic </a:t>
            </a:r>
            <a:r>
              <a:rPr lang="en-US" dirty="0" smtClean="0"/>
              <a:t>keratoses.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59461"/>
            <a:ext cx="3352287" cy="3088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0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020072" cy="603647"/>
          </a:xfrm>
        </p:spPr>
        <p:txBody>
          <a:bodyPr/>
          <a:lstStyle/>
          <a:p>
            <a:r>
              <a:rPr lang="en-US" dirty="0"/>
              <a:t>clinical white spots are directly comparable with the horn </a:t>
            </a:r>
            <a:r>
              <a:rPr lang="en-US" dirty="0" smtClean="0"/>
              <a:t>pseudocysts </a:t>
            </a:r>
            <a:r>
              <a:rPr lang="en-US" dirty="0"/>
              <a:t>which is it histological equivalent.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Seborrheic keratosis</a:t>
            </a:r>
          </a:p>
        </p:txBody>
      </p:sp>
      <p:pic>
        <p:nvPicPr>
          <p:cNvPr id="10244" name="Picture 4" descr="http://www.globale-dermatologie.com/wp-content/uploads/2010/03/histo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7574"/>
            <a:ext cx="7316216" cy="2434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05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6740152" cy="425054"/>
          </a:xfrm>
        </p:spPr>
        <p:txBody>
          <a:bodyPr/>
          <a:lstStyle/>
          <a:p>
            <a:r>
              <a:rPr lang="en-US" dirty="0"/>
              <a:t>Dermoscopy of </a:t>
            </a:r>
            <a:r>
              <a:rPr lang="en-US" dirty="0" smtClean="0"/>
              <a:t>SKs showing horny pseudocysts</a:t>
            </a:r>
            <a:endParaRPr lang="en-US" dirty="0"/>
          </a:p>
        </p:txBody>
      </p:sp>
      <p:pic>
        <p:nvPicPr>
          <p:cNvPr id="19458" name="Picture 2" descr="http://www.dermnetnz.org/doctors/dermoscopy-course/images/hor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95" y="662568"/>
            <a:ext cx="3514322" cy="2635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dermnetnz.org/doctors/dermoscopy-course/images/mil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65" y="662568"/>
            <a:ext cx="3514323" cy="2635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8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Benign Skin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Most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/>
              <a:t>skin lesions are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benign</a:t>
            </a:r>
            <a:r>
              <a:rPr lang="en-US" dirty="0"/>
              <a:t>; however, some concern has caused the patient to make an inquiry, and a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correct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diagnosis</a:t>
            </a:r>
            <a:r>
              <a:rPr lang="en-US" dirty="0"/>
              <a:t> is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important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following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general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types</a:t>
            </a:r>
            <a:r>
              <a:rPr lang="en-US" dirty="0"/>
              <a:t> of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characteristics</a:t>
            </a:r>
            <a:r>
              <a:rPr lang="en-US" dirty="0"/>
              <a:t> must been considered when defining a benign lesion: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Characteristics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outside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of the lesion </a:t>
            </a:r>
            <a:r>
              <a:rPr lang="en-US" dirty="0"/>
              <a:t>e.g. </a:t>
            </a:r>
            <a:r>
              <a:rPr lang="en-US" dirty="0" smtClean="0"/>
              <a:t>patient age</a:t>
            </a:r>
            <a:r>
              <a:rPr lang="en-US" dirty="0"/>
              <a:t>, ethnicity</a:t>
            </a:r>
            <a:r>
              <a:rPr lang="en-US" dirty="0" smtClean="0"/>
              <a:t>, presence </a:t>
            </a:r>
            <a:r>
              <a:rPr lang="en-US" dirty="0"/>
              <a:t>of associated symptoms, related systemic disorders, and </a:t>
            </a:r>
            <a:r>
              <a:rPr lang="en-US" dirty="0" smtClean="0"/>
              <a:t>location.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Physical characteristics of the lesion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Histologic characteristics of the lesion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299942"/>
            <a:ext cx="5486400" cy="425054"/>
          </a:xfrm>
        </p:spPr>
        <p:txBody>
          <a:bodyPr/>
          <a:lstStyle/>
          <a:p>
            <a:r>
              <a:rPr lang="en-US" dirty="0" smtClean="0"/>
              <a:t>Leser-</a:t>
            </a:r>
            <a:r>
              <a:rPr lang="en-US" dirty="0" err="1" smtClean="0"/>
              <a:t>Trélat</a:t>
            </a:r>
            <a:r>
              <a:rPr lang="en-US" dirty="0" smtClean="0"/>
              <a:t> sign </a:t>
            </a:r>
            <a:endParaRPr lang="en-US" dirty="0"/>
          </a:p>
        </p:txBody>
      </p:sp>
      <p:pic>
        <p:nvPicPr>
          <p:cNvPr id="4098" name="Picture 2" descr="https://michiganskinassociates.files.wordpress.com/2014/07/s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83518"/>
            <a:ext cx="2935477" cy="3680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shmabstracts.com/graphics/2013/jhm019270296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3518"/>
            <a:ext cx="2795180" cy="3680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25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SKs and </a:t>
            </a:r>
            <a:r>
              <a:rPr lang="en-US" dirty="0"/>
              <a:t>Malignancy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600" dirty="0" smtClean="0"/>
              <a:t>It is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not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precancerous</a:t>
            </a:r>
            <a:r>
              <a:rPr lang="en-US" sz="3600" dirty="0" smtClean="0"/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SCC</a:t>
            </a:r>
            <a:r>
              <a:rPr lang="en-US" sz="3600" dirty="0" smtClean="0"/>
              <a:t> </a:t>
            </a:r>
            <a:r>
              <a:rPr lang="en-US" sz="3600" dirty="0"/>
              <a:t>cutaneous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melanoma</a:t>
            </a:r>
            <a:r>
              <a:rPr lang="en-US" sz="3600" dirty="0"/>
              <a:t>,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BCC</a:t>
            </a:r>
            <a:r>
              <a:rPr lang="en-US" sz="3600" dirty="0" smtClean="0"/>
              <a:t>,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keratoacan­thoma</a:t>
            </a:r>
            <a:r>
              <a:rPr lang="en-US" sz="3600" dirty="0"/>
              <a:t>, and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SCC</a:t>
            </a:r>
            <a:r>
              <a:rPr lang="en-US" sz="3600" dirty="0"/>
              <a:t> </a:t>
            </a:r>
            <a:r>
              <a:rPr lang="en-US" altLang="ko-KR" sz="3600" b="1" i="1" dirty="0">
                <a:solidFill>
                  <a:schemeClr val="accent5">
                    <a:lumMod val="75000"/>
                  </a:schemeClr>
                </a:solidFill>
              </a:rPr>
              <a:t>in</a:t>
            </a:r>
            <a:r>
              <a:rPr lang="en-US" sz="3600" i="1" dirty="0"/>
              <a:t> </a:t>
            </a:r>
            <a:r>
              <a:rPr lang="en-US" altLang="ko-KR" sz="3600" b="1" i="1" dirty="0">
                <a:solidFill>
                  <a:schemeClr val="accent5">
                    <a:lumMod val="75000"/>
                  </a:schemeClr>
                </a:solidFill>
              </a:rPr>
              <a:t>situ</a:t>
            </a:r>
            <a:r>
              <a:rPr lang="ar-EG" sz="3600" i="1" dirty="0" smtClean="0"/>
              <a:t> </a:t>
            </a:r>
            <a:r>
              <a:rPr lang="en-US" sz="3600" dirty="0" smtClean="0"/>
              <a:t>have </a:t>
            </a:r>
            <a:r>
              <a:rPr lang="en-US" sz="3600" dirty="0"/>
              <a:t>all been </a:t>
            </a:r>
            <a:r>
              <a:rPr lang="en-US" sz="3600" dirty="0" smtClean="0"/>
              <a:t>rarely observed </a:t>
            </a:r>
            <a:r>
              <a:rPr lang="en-US" sz="3600" dirty="0"/>
              <a:t>in association with </a:t>
            </a:r>
            <a:r>
              <a:rPr lang="en-US" sz="3600" dirty="0" smtClean="0"/>
              <a:t>SKs. </a:t>
            </a:r>
            <a:r>
              <a:rPr lang="en-US" sz="3600" dirty="0"/>
              <a:t>This </a:t>
            </a:r>
            <a:r>
              <a:rPr lang="en-US" sz="3600" dirty="0" smtClean="0"/>
              <a:t>represents </a:t>
            </a:r>
            <a:r>
              <a:rPr lang="en-US" sz="3600" dirty="0"/>
              <a:t>a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coincidental</a:t>
            </a:r>
            <a:r>
              <a:rPr lang="en-US" sz="3600" dirty="0"/>
              <a:t> neoplasm developing in adjacent </a:t>
            </a:r>
            <a:r>
              <a:rPr lang="en-US" sz="3600" dirty="0" smtClean="0"/>
              <a:t>skin.</a:t>
            </a:r>
            <a:endParaRPr lang="ar-EG" sz="3600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3600" dirty="0"/>
              <a:t>The sign of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Leser–</a:t>
            </a:r>
            <a:r>
              <a:rPr lang="en-US" altLang="ko-KR" sz="3600" b="1" dirty="0" err="1">
                <a:solidFill>
                  <a:schemeClr val="accent5">
                    <a:lumMod val="75000"/>
                  </a:schemeClr>
                </a:solidFill>
              </a:rPr>
              <a:t>Trélat</a:t>
            </a:r>
            <a:r>
              <a:rPr lang="en-US" sz="3600" dirty="0"/>
              <a:t> is a rare cutaneous marker of internal </a:t>
            </a:r>
            <a:r>
              <a:rPr lang="en-US" sz="3600" dirty="0" smtClean="0"/>
              <a:t>malig­nancy </a:t>
            </a:r>
            <a:r>
              <a:rPr lang="en-US" sz="3600" dirty="0"/>
              <a:t>(in particular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gastric</a:t>
            </a:r>
            <a:r>
              <a:rPr lang="en-US" sz="3600" dirty="0" smtClean="0"/>
              <a:t> (60%) </a:t>
            </a:r>
            <a:r>
              <a:rPr lang="en-US" sz="3600" dirty="0"/>
              <a:t>or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colonic</a:t>
            </a:r>
            <a:r>
              <a:rPr lang="en-US" sz="3600" dirty="0"/>
              <a:t>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adenocarcinoma</a:t>
            </a:r>
            <a:r>
              <a:rPr lang="en-US" sz="3600" dirty="0"/>
              <a:t>,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breast</a:t>
            </a:r>
            <a:r>
              <a:rPr lang="en-US" sz="3600" dirty="0"/>
              <a:t>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carcin­oma</a:t>
            </a:r>
            <a:r>
              <a:rPr lang="en-US" sz="3600" dirty="0"/>
              <a:t>, and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lymphoma</a:t>
            </a:r>
            <a:r>
              <a:rPr lang="en-US" sz="3600" dirty="0"/>
              <a:t>). It is considered to be a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paraneoplastic</a:t>
            </a:r>
            <a:r>
              <a:rPr lang="en-US" sz="3600" dirty="0"/>
              <a:t>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cutaneous</a:t>
            </a:r>
            <a:r>
              <a:rPr lang="en-US" sz="3600" dirty="0"/>
              <a:t>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syndrome</a:t>
            </a:r>
            <a:r>
              <a:rPr lang="en-US" sz="3600" dirty="0" smtClean="0"/>
              <a:t> characterized by </a:t>
            </a:r>
            <a:r>
              <a:rPr lang="en-US" sz="3600" dirty="0"/>
              <a:t>an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abrupt</a:t>
            </a:r>
            <a:r>
              <a:rPr lang="en-US" sz="3600" dirty="0" smtClean="0"/>
              <a:t> and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striking</a:t>
            </a:r>
            <a:r>
              <a:rPr lang="en-US" sz="3600" dirty="0" smtClean="0"/>
              <a:t> </a:t>
            </a:r>
            <a:r>
              <a:rPr lang="en-US" altLang="ko-KR" sz="3600" b="1" dirty="0" smtClean="0">
                <a:solidFill>
                  <a:schemeClr val="accent5">
                    <a:lumMod val="75000"/>
                  </a:schemeClr>
                </a:solidFill>
                <a:sym typeface="Wingdings 3" panose="05040102010807070707" pitchFamily="18" charset="2"/>
              </a:rPr>
              <a:t> </a:t>
            </a:r>
            <a:r>
              <a:rPr lang="en-US" sz="3600" dirty="0" smtClean="0"/>
              <a:t>in the</a:t>
            </a:r>
            <a:r>
              <a:rPr lang="ar-EG" sz="3600" dirty="0" smtClean="0"/>
              <a:t>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number</a:t>
            </a:r>
            <a:r>
              <a:rPr lang="en-US" sz="3600" dirty="0" smtClean="0"/>
              <a:t>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and/or</a:t>
            </a:r>
            <a:r>
              <a:rPr lang="en-US" sz="3600" dirty="0"/>
              <a:t>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size</a:t>
            </a:r>
            <a:r>
              <a:rPr lang="en-US" sz="3600" dirty="0"/>
              <a:t> of SKs occurring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before</a:t>
            </a:r>
            <a:r>
              <a:rPr lang="en-US" sz="3600" dirty="0"/>
              <a:t>,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during</a:t>
            </a:r>
            <a:r>
              <a:rPr lang="en-US" sz="3600" dirty="0"/>
              <a:t> or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after</a:t>
            </a:r>
            <a:r>
              <a:rPr lang="en-US" sz="3600" dirty="0"/>
              <a:t> an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internal</a:t>
            </a:r>
            <a:r>
              <a:rPr lang="en-US" sz="3600" dirty="0"/>
              <a:t>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malignancy</a:t>
            </a:r>
            <a:r>
              <a:rPr lang="en-US" sz="3600" dirty="0" smtClean="0"/>
              <a:t> </a:t>
            </a:r>
            <a:r>
              <a:rPr lang="en-US" sz="3600" dirty="0"/>
              <a:t>has been detected majority </a:t>
            </a:r>
            <a:r>
              <a:rPr lang="en-US" sz="3600" dirty="0" smtClean="0"/>
              <a:t>and of </a:t>
            </a:r>
            <a:r>
              <a:rPr lang="en-US" sz="3600" dirty="0"/>
              <a:t>the lesions are located </a:t>
            </a:r>
            <a:r>
              <a:rPr lang="en-US" sz="3600" dirty="0" smtClean="0"/>
              <a:t>on </a:t>
            </a:r>
            <a:r>
              <a:rPr lang="en-US" sz="3600" dirty="0"/>
              <a:t>the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back</a:t>
            </a:r>
            <a:r>
              <a:rPr lang="en-US" sz="3600" dirty="0"/>
              <a:t>, followed by the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extremities</a:t>
            </a:r>
            <a:r>
              <a:rPr lang="en-US" sz="3600" dirty="0"/>
              <a:t>, face and </a:t>
            </a:r>
            <a:r>
              <a:rPr lang="en-US" sz="3600" dirty="0" smtClean="0"/>
              <a:t>abdomen</a:t>
            </a:r>
            <a:r>
              <a:rPr lang="en-US" sz="3600" dirty="0"/>
              <a:t> </a:t>
            </a:r>
            <a:r>
              <a:rPr lang="en-US" sz="3600" dirty="0" smtClean="0"/>
              <a:t>and usually associated with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pruritus</a:t>
            </a:r>
            <a:r>
              <a:rPr lang="en-US" sz="3600" dirty="0" smtClean="0"/>
              <a:t>. </a:t>
            </a:r>
            <a:r>
              <a:rPr lang="en-US" sz="3600" dirty="0"/>
              <a:t>Neoplasm may secrete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TGF-alpha</a:t>
            </a:r>
            <a:r>
              <a:rPr lang="en-US" sz="3600" dirty="0" smtClean="0"/>
              <a:t> </a:t>
            </a:r>
            <a:r>
              <a:rPr lang="en-US" sz="3600" dirty="0" smtClean="0">
                <a:sym typeface="Wingdings" panose="05000000000000000000" pitchFamily="2" charset="2"/>
              </a:rPr>
              <a:t> </a:t>
            </a:r>
            <a:r>
              <a:rPr lang="en-US" altLang="ko-KR" sz="3600" b="1" dirty="0" smtClean="0">
                <a:solidFill>
                  <a:schemeClr val="accent5">
                    <a:lumMod val="75000"/>
                  </a:schemeClr>
                </a:solidFill>
              </a:rPr>
              <a:t>epithelial</a:t>
            </a:r>
            <a:r>
              <a:rPr lang="en-US" sz="3600" dirty="0" smtClean="0"/>
              <a:t> </a:t>
            </a:r>
            <a:r>
              <a:rPr lang="en-US" altLang="ko-KR" sz="3600" b="1" dirty="0">
                <a:solidFill>
                  <a:schemeClr val="accent5">
                    <a:lumMod val="75000"/>
                  </a:schemeClr>
                </a:solidFill>
              </a:rPr>
              <a:t>hyperplasia</a:t>
            </a:r>
            <a:r>
              <a:rPr lang="en-US" sz="3600" dirty="0" smtClean="0"/>
              <a:t>.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Variants of 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1290465" y="1671650"/>
            <a:ext cx="6563071" cy="1800200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IRRITATED SEBORRHOEIC KERATOSIS</a:t>
            </a:r>
          </a:p>
          <a:p>
            <a:pPr marL="514350" indent="-514350">
              <a:buFont typeface="+mj-lt"/>
              <a:buAutoNum type="romanUcPeriod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DERMATOSIS PAPULOSA NIGRA</a:t>
            </a:r>
          </a:p>
          <a:p>
            <a:pPr marL="514350" indent="-514350">
              <a:buFont typeface="+mj-lt"/>
              <a:buAutoNum type="romanUcPeriod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STUCCO KERATOSES</a:t>
            </a:r>
          </a:p>
          <a:p>
            <a:pPr marL="514350" indent="-514350">
              <a:buFont typeface="+mj-lt"/>
              <a:buAutoNum type="romanUcPeriod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INVERTED FOLLICULAR KERATOSES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Irritated </a:t>
            </a:r>
            <a:r>
              <a:rPr lang="en-US" dirty="0"/>
              <a:t>SKs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5842991" cy="3744416"/>
          </a:xfrm>
        </p:spPr>
        <p:txBody>
          <a:bodyPr/>
          <a:lstStyle/>
          <a:p>
            <a:r>
              <a:rPr lang="en-US" dirty="0" smtClean="0"/>
              <a:t>Inflamed lesion</a:t>
            </a:r>
            <a:r>
              <a:rPr lang="en-US" dirty="0"/>
              <a:t>, often </a:t>
            </a:r>
            <a:r>
              <a:rPr lang="en-US" b="1" dirty="0" smtClean="0">
                <a:solidFill>
                  <a:srgbClr val="FF0000"/>
                </a:solidFill>
              </a:rPr>
              <a:t>red,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edematous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smtClean="0"/>
              <a:t>and crusted</a:t>
            </a:r>
            <a:r>
              <a:rPr lang="en-US" dirty="0"/>
              <a:t>.</a:t>
            </a:r>
          </a:p>
        </p:txBody>
      </p:sp>
      <p:pic>
        <p:nvPicPr>
          <p:cNvPr id="17410" name="Picture 2" descr="http://www.dermnetnz.org/lesions/img/bcp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19187" r="27553" b="11513"/>
          <a:stretch/>
        </p:blipFill>
        <p:spPr bwMode="auto">
          <a:xfrm>
            <a:off x="6516216" y="1419622"/>
            <a:ext cx="2376264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1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erythematous, edematous </a:t>
            </a:r>
            <a:r>
              <a:rPr lang="en-US" dirty="0"/>
              <a:t>and crusty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Irritated SKs</a:t>
            </a:r>
            <a:endParaRPr lang="en-US" dirty="0"/>
          </a:p>
        </p:txBody>
      </p:sp>
      <p:pic>
        <p:nvPicPr>
          <p:cNvPr id="11266" name="Picture 2" descr="http://www.elsevierimages.com/images/vpv/000/000/048/48331-0550x04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20117" r="8752" b="22152"/>
          <a:stretch/>
        </p:blipFill>
        <p:spPr bwMode="auto">
          <a:xfrm>
            <a:off x="1835696" y="530110"/>
            <a:ext cx="3528392" cy="2905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eborrheic Keratosis Irritat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t="9738" r="14602" b="11514"/>
          <a:stretch/>
        </p:blipFill>
        <p:spPr bwMode="auto">
          <a:xfrm>
            <a:off x="5535722" y="530110"/>
            <a:ext cx="3428766" cy="2905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9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II. </a:t>
            </a:r>
            <a:r>
              <a:rPr lang="en-US" dirty="0" err="1" smtClean="0"/>
              <a:t>Dermatosis</a:t>
            </a:r>
            <a:r>
              <a:rPr lang="en-US" dirty="0" smtClean="0"/>
              <a:t> </a:t>
            </a:r>
            <a:r>
              <a:rPr lang="en-US" dirty="0" err="1" smtClean="0"/>
              <a:t>Papulosa</a:t>
            </a:r>
            <a:r>
              <a:rPr lang="en-US" dirty="0"/>
              <a:t> Nigra (DPN)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5770983" cy="374441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</a:rPr>
              <a:t>Multiple</a:t>
            </a:r>
            <a:r>
              <a:rPr lang="en-US" sz="2600" dirty="0"/>
              <a:t>,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small</a:t>
            </a:r>
            <a:r>
              <a:rPr lang="en-US" sz="2600" dirty="0"/>
              <a:t>,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symmetric</a:t>
            </a:r>
            <a:r>
              <a:rPr lang="en-US" sz="2600" dirty="0" smtClean="0"/>
              <a:t> </a:t>
            </a:r>
            <a:r>
              <a:rPr lang="en-US" sz="2600" b="1" dirty="0">
                <a:solidFill>
                  <a:srgbClr val="705D4C"/>
                </a:solidFill>
              </a:rPr>
              <a:t>hyperpigmented</a:t>
            </a:r>
            <a:r>
              <a:rPr lang="en-US" sz="2600" dirty="0"/>
              <a:t>,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sessile</a:t>
            </a:r>
            <a:r>
              <a:rPr lang="en-US" sz="2600" dirty="0"/>
              <a:t> to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filiform</a:t>
            </a:r>
            <a:r>
              <a:rPr lang="en-US" sz="2600" dirty="0"/>
              <a:t>,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smooth-surfaced</a:t>
            </a:r>
            <a:r>
              <a:rPr lang="en-US" sz="2600" dirty="0"/>
              <a:t> papules measuring from 1 to 5 </a:t>
            </a:r>
            <a:r>
              <a:rPr lang="en-US" sz="2600" dirty="0" smtClean="0"/>
              <a:t>mm.</a:t>
            </a:r>
            <a:endParaRPr lang="en-US" sz="26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600" dirty="0"/>
              <a:t>Arise in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darker</a:t>
            </a:r>
            <a:r>
              <a:rPr lang="en-US" sz="2600" dirty="0"/>
              <a:t>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skin</a:t>
            </a:r>
            <a:r>
              <a:rPr lang="en-US" sz="2600" dirty="0"/>
              <a:t>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types</a:t>
            </a:r>
            <a:r>
              <a:rPr lang="en-US" sz="2600" dirty="0"/>
              <a:t>, usually on the </a:t>
            </a:r>
            <a:r>
              <a:rPr lang="en-US" altLang="ko-KR" sz="2600" b="1" dirty="0" smtClean="0">
                <a:solidFill>
                  <a:schemeClr val="accent5">
                    <a:lumMod val="75000"/>
                  </a:schemeClr>
                </a:solidFill>
              </a:rPr>
              <a:t>cheeks,</a:t>
            </a:r>
            <a:r>
              <a:rPr lang="en-US" sz="2600" dirty="0" smtClean="0"/>
              <a:t> </a:t>
            </a:r>
            <a:r>
              <a:rPr lang="en-US" altLang="ko-KR" sz="2600" b="1" dirty="0" smtClean="0">
                <a:solidFill>
                  <a:schemeClr val="accent5">
                    <a:lumMod val="75000"/>
                  </a:schemeClr>
                </a:solidFill>
              </a:rPr>
              <a:t>temples. Less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often, </a:t>
            </a:r>
            <a:r>
              <a:rPr lang="en-US" altLang="ko-KR" sz="2600" dirty="0"/>
              <a:t>lesions</a:t>
            </a:r>
            <a:r>
              <a:rPr lang="en-US" altLang="ko-KR" sz="2600" b="1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altLang="ko-KR" sz="2600" dirty="0"/>
              <a:t>are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2600" dirty="0"/>
              <a:t>on</a:t>
            </a:r>
            <a:r>
              <a:rPr lang="en-US" altLang="ko-KR" sz="2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2600" dirty="0"/>
              <a:t>the</a:t>
            </a:r>
            <a:r>
              <a:rPr lang="en-US" altLang="ko-KR" sz="2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neck, </a:t>
            </a:r>
            <a:r>
              <a:rPr lang="en-US" altLang="ko-KR" sz="2600" b="1" dirty="0" smtClean="0">
                <a:solidFill>
                  <a:schemeClr val="accent5">
                    <a:lumMod val="75000"/>
                  </a:schemeClr>
                </a:solidFill>
              </a:rPr>
              <a:t>chest </a:t>
            </a:r>
            <a:r>
              <a:rPr lang="en-US" altLang="ko-KR" sz="2600" dirty="0"/>
              <a:t>and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2600" b="1" dirty="0" smtClean="0">
                <a:solidFill>
                  <a:schemeClr val="accent5">
                    <a:lumMod val="75000"/>
                  </a:schemeClr>
                </a:solidFill>
              </a:rPr>
              <a:t>back.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2600" dirty="0" smtClean="0"/>
              <a:t>It has a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strong</a:t>
            </a:r>
            <a:r>
              <a:rPr lang="en-US" altLang="ko-KR" sz="2600" dirty="0" smtClean="0"/>
              <a:t>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familial</a:t>
            </a:r>
            <a:r>
              <a:rPr lang="en-US" altLang="ko-KR" sz="2600" dirty="0" smtClean="0"/>
              <a:t>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predisposition</a:t>
            </a:r>
            <a:r>
              <a:rPr lang="en-US" altLang="ko-KR" sz="2600" dirty="0"/>
              <a:t>.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Women</a:t>
            </a:r>
            <a:r>
              <a:rPr lang="en-US" altLang="ko-KR" sz="2600" dirty="0"/>
              <a:t> </a:t>
            </a:r>
            <a:r>
              <a:rPr lang="en-US" altLang="ko-KR" sz="2600" dirty="0" smtClean="0"/>
              <a:t>are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twice</a:t>
            </a:r>
            <a:r>
              <a:rPr lang="en-US" altLang="ko-KR" sz="2600" dirty="0" smtClean="0"/>
              <a:t> as </a:t>
            </a:r>
            <a:r>
              <a:rPr lang="en-US" altLang="ko-KR" sz="2600" dirty="0"/>
              <a:t>likely </a:t>
            </a:r>
            <a:r>
              <a:rPr lang="en-US" altLang="ko-KR" sz="2600" dirty="0" smtClean="0"/>
              <a:t>to be affected as </a:t>
            </a:r>
            <a:r>
              <a:rPr lang="en-US" altLang="ko-KR" sz="2600" dirty="0"/>
              <a:t>men.  </a:t>
            </a:r>
            <a:endParaRPr lang="en-US" altLang="ko-KR" sz="2600" dirty="0" smtClean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2600" dirty="0"/>
              <a:t>It tends to have an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earlier</a:t>
            </a:r>
            <a:r>
              <a:rPr lang="en-US" altLang="ko-KR" sz="2600" dirty="0"/>
              <a:t>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age</a:t>
            </a:r>
            <a:r>
              <a:rPr lang="en-US" altLang="ko-KR" sz="2600" dirty="0"/>
              <a:t> of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onset (during </a:t>
            </a:r>
            <a:r>
              <a:rPr lang="en-US" altLang="ko-KR" sz="2600" b="1" dirty="0" smtClean="0">
                <a:solidFill>
                  <a:schemeClr val="accent5">
                    <a:lumMod val="75000"/>
                  </a:schemeClr>
                </a:solidFill>
              </a:rPr>
              <a:t>adolescence)</a:t>
            </a:r>
            <a:r>
              <a:rPr lang="en-US" altLang="ko-KR" sz="2600" dirty="0" smtClean="0"/>
              <a:t>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than</a:t>
            </a:r>
            <a:r>
              <a:rPr lang="en-US" altLang="ko-KR" sz="2600" dirty="0" smtClean="0"/>
              <a:t> </a:t>
            </a:r>
            <a:r>
              <a:rPr lang="en-US" altLang="ko-KR" sz="2600" dirty="0"/>
              <a:t>that of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SKs</a:t>
            </a:r>
            <a:r>
              <a:rPr lang="en-US" altLang="ko-KR" sz="2600" dirty="0" smtClean="0"/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2600" dirty="0" smtClean="0"/>
              <a:t>HP pattern </a:t>
            </a:r>
            <a:r>
              <a:rPr lang="en-US" altLang="ko-KR" sz="2600" dirty="0"/>
              <a:t>quite similar to the </a:t>
            </a:r>
            <a:r>
              <a:rPr lang="en-US" altLang="ko-KR" sz="2600" b="1" dirty="0">
                <a:solidFill>
                  <a:schemeClr val="accent5">
                    <a:lumMod val="75000"/>
                  </a:schemeClr>
                </a:solidFill>
              </a:rPr>
              <a:t>acanthotic</a:t>
            </a:r>
            <a:r>
              <a:rPr lang="en-US" altLang="ko-KR" sz="2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2600" dirty="0"/>
              <a:t>type of SK. </a:t>
            </a:r>
            <a:endParaRPr lang="en-US" altLang="ko-KR" sz="2600" dirty="0" smtClean="0"/>
          </a:p>
          <a:p>
            <a:endParaRPr lang="en-US" dirty="0"/>
          </a:p>
        </p:txBody>
      </p:sp>
      <p:pic>
        <p:nvPicPr>
          <p:cNvPr id="4" name="Content Placeholder 6" descr="dpn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372200" y="1252215"/>
            <a:ext cx="2627375" cy="3503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247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162920"/>
            <a:ext cx="5486400" cy="425054"/>
          </a:xfrm>
        </p:spPr>
        <p:txBody>
          <a:bodyPr/>
          <a:lstStyle/>
          <a:p>
            <a:r>
              <a:rPr lang="en-US" dirty="0" smtClean="0"/>
              <a:t>DPN</a:t>
            </a:r>
            <a:endParaRPr lang="en-US" dirty="0"/>
          </a:p>
        </p:txBody>
      </p:sp>
      <p:pic>
        <p:nvPicPr>
          <p:cNvPr id="15362" name="Picture 2" descr="http://www.drnaomi.com.au/blog/wp-content/uploads/2013/10/Morgan-Freeman-Black-is-b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84" y="894163"/>
            <a:ext cx="5173588" cy="3104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Stucco </a:t>
            </a:r>
            <a:r>
              <a:rPr lang="en-US" dirty="0"/>
              <a:t>keratoses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5914999" cy="3744416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700" dirty="0" smtClean="0"/>
              <a:t>Small </a:t>
            </a:r>
            <a:r>
              <a:rPr lang="en-US" sz="1700" b="1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white-gray</a:t>
            </a:r>
            <a:r>
              <a:rPr lang="en-US" sz="17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700" dirty="0" smtClean="0"/>
              <a:t>papules or plaques scattered on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dorsal</a:t>
            </a:r>
            <a:r>
              <a:rPr lang="en-US" sz="1700" dirty="0" smtClean="0"/>
              <a:t> </a:t>
            </a:r>
            <a:r>
              <a:rPr lang="en-US" sz="1700" b="1" dirty="0" smtClean="0">
                <a:solidFill>
                  <a:schemeClr val="accent5">
                    <a:lumMod val="75000"/>
                  </a:schemeClr>
                </a:solidFill>
              </a:rPr>
              <a:t>feet</a:t>
            </a:r>
            <a:r>
              <a:rPr lang="en-US" sz="17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700" dirty="0" smtClean="0"/>
              <a:t>and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ankles</a:t>
            </a:r>
            <a:r>
              <a:rPr lang="en-US" sz="1700" dirty="0" smtClean="0"/>
              <a:t> of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older</a:t>
            </a:r>
            <a:r>
              <a:rPr lang="en-US" sz="1700" dirty="0" smtClean="0"/>
              <a:t>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fair-skinned</a:t>
            </a:r>
            <a:r>
              <a:rPr lang="en-US" sz="1700" dirty="0" smtClean="0"/>
              <a:t> individuals.</a:t>
            </a:r>
          </a:p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700" dirty="0" smtClean="0"/>
              <a:t>Lesions are “</a:t>
            </a:r>
            <a:r>
              <a:rPr lang="en-US" sz="1700" b="1" dirty="0" smtClean="0">
                <a:solidFill>
                  <a:schemeClr val="accent5">
                    <a:lumMod val="75000"/>
                  </a:schemeClr>
                </a:solidFill>
              </a:rPr>
              <a:t>stuck</a:t>
            </a:r>
            <a:r>
              <a:rPr lang="en-US" sz="17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r>
              <a:rPr lang="en-US" sz="1700" dirty="0" smtClean="0"/>
              <a:t>”, and when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scraped</a:t>
            </a:r>
            <a:r>
              <a:rPr lang="en-US" sz="1700" dirty="0" smtClean="0"/>
              <a:t>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off</a:t>
            </a:r>
            <a:r>
              <a:rPr lang="en-US" sz="1700" dirty="0" smtClean="0"/>
              <a:t>, with a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fingernail</a:t>
            </a:r>
            <a:r>
              <a:rPr lang="en-US" sz="1700" dirty="0" smtClean="0"/>
              <a:t> and there is usually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minimal</a:t>
            </a:r>
            <a:r>
              <a:rPr lang="en-US" sz="1700" dirty="0" smtClean="0"/>
              <a:t>, if any,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bleeding</a:t>
            </a:r>
            <a:r>
              <a:rPr lang="en-US" sz="1700" dirty="0" smtClean="0"/>
              <a:t>. A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col­larette</a:t>
            </a:r>
            <a:r>
              <a:rPr lang="en-US" sz="1700" dirty="0" smtClean="0"/>
              <a:t> of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dry</a:t>
            </a:r>
            <a:r>
              <a:rPr lang="en-US" sz="1700" dirty="0" smtClean="0"/>
              <a:t>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scale</a:t>
            </a:r>
            <a:r>
              <a:rPr lang="en-US" sz="1700" dirty="0" smtClean="0"/>
              <a:t> may remain</a:t>
            </a:r>
          </a:p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700" dirty="0" smtClean="0"/>
              <a:t>The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papules</a:t>
            </a:r>
            <a:r>
              <a:rPr lang="en-US" sz="1700" dirty="0" smtClean="0"/>
              <a:t> may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number</a:t>
            </a:r>
            <a:r>
              <a:rPr lang="en-US" sz="1700" dirty="0" smtClean="0"/>
              <a:t> in the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hundreds</a:t>
            </a:r>
            <a:r>
              <a:rPr lang="en-US" sz="1700" dirty="0" smtClean="0"/>
              <a:t>. They are usually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small</a:t>
            </a:r>
            <a:r>
              <a:rPr lang="en-US" sz="1700" dirty="0" smtClean="0"/>
              <a:t>, measuring from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1 to 4 mm</a:t>
            </a:r>
            <a:r>
              <a:rPr lang="en-US" sz="1700" dirty="0" smtClean="0"/>
              <a:t>, but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rarely</a:t>
            </a:r>
            <a:r>
              <a:rPr lang="en-US" sz="1700" dirty="0" smtClean="0"/>
              <a:t> individual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plaques</a:t>
            </a:r>
            <a:r>
              <a:rPr lang="en-US" sz="1700" dirty="0" smtClean="0"/>
              <a:t> may be as large as a few centim­eters.</a:t>
            </a:r>
          </a:p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700" dirty="0" smtClean="0"/>
              <a:t>There is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no</a:t>
            </a:r>
            <a:r>
              <a:rPr lang="en-US" sz="1700" dirty="0" smtClean="0"/>
              <a:t>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familial</a:t>
            </a:r>
            <a:r>
              <a:rPr lang="en-US" sz="1700" dirty="0" smtClean="0"/>
              <a:t>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predilection</a:t>
            </a:r>
            <a:r>
              <a:rPr lang="en-US" sz="1700" dirty="0" smtClean="0"/>
              <a:t>.</a:t>
            </a:r>
          </a:p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Men</a:t>
            </a:r>
            <a:r>
              <a:rPr lang="en-US" sz="1700" dirty="0" smtClean="0"/>
              <a:t> are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four</a:t>
            </a:r>
            <a:r>
              <a:rPr lang="en-US" sz="1700" dirty="0" smtClean="0"/>
              <a:t>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times</a:t>
            </a:r>
            <a:r>
              <a:rPr lang="en-US" sz="1700" dirty="0" smtClean="0"/>
              <a:t> more likely to be affected than women.</a:t>
            </a:r>
          </a:p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700" dirty="0" smtClean="0"/>
              <a:t>It displays prominent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orthokeratotic</a:t>
            </a:r>
            <a:r>
              <a:rPr lang="en-US" sz="1700" dirty="0" smtClean="0"/>
              <a:t>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hyperkeratosis</a:t>
            </a:r>
            <a:r>
              <a:rPr lang="en-US" sz="1700" dirty="0" smtClean="0"/>
              <a:t> and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papillomatosis</a:t>
            </a:r>
            <a:r>
              <a:rPr lang="en-US" sz="1700" dirty="0" smtClean="0"/>
              <a:t>, often showing “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church</a:t>
            </a:r>
            <a:r>
              <a:rPr lang="en-US" sz="1700" dirty="0" smtClean="0"/>
              <a:t> </a:t>
            </a:r>
            <a:r>
              <a:rPr lang="en-US" altLang="ko-KR" sz="1700" b="1" dirty="0" smtClean="0">
                <a:solidFill>
                  <a:schemeClr val="accent5">
                    <a:lumMod val="75000"/>
                  </a:schemeClr>
                </a:solidFill>
              </a:rPr>
              <a:t>spire</a:t>
            </a:r>
            <a:r>
              <a:rPr lang="en-US" sz="1700" dirty="0" smtClean="0"/>
              <a:t>” pattern.</a:t>
            </a:r>
            <a:endParaRPr lang="en-US" sz="1700" dirty="0"/>
          </a:p>
        </p:txBody>
      </p:sp>
      <p:pic>
        <p:nvPicPr>
          <p:cNvPr id="4" name="Picture 2" descr="D:\stucco keratoses\043.JPG"/>
          <p:cNvPicPr>
            <a:picLocks noChangeAspect="1" noChangeArrowheads="1"/>
          </p:cNvPicPr>
          <p:nvPr/>
        </p:nvPicPr>
        <p:blipFill rotWithShape="1">
          <a:blip r:embed="rId2" cstate="print"/>
          <a:srcRect l="8237" t="5998" b="12582"/>
          <a:stretch/>
        </p:blipFill>
        <p:spPr bwMode="auto">
          <a:xfrm>
            <a:off x="6484600" y="1131590"/>
            <a:ext cx="2438526" cy="1622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0" name="Picture 2" descr="http://youritablets.com/wp-content/uploads/2012/10/stucco-keratos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00" y="2931790"/>
            <a:ext cx="2438408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07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IV. Inverted </a:t>
            </a:r>
            <a:r>
              <a:rPr lang="en-US" dirty="0"/>
              <a:t>Follicular Keratosis (</a:t>
            </a:r>
            <a:r>
              <a:rPr lang="en-US" dirty="0" smtClean="0"/>
              <a:t>IFK)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5554959" cy="374441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900" dirty="0" smtClean="0"/>
              <a:t>Asymptomatic </a:t>
            </a:r>
            <a:r>
              <a:rPr lang="en-US" sz="1900" b="1" dirty="0">
                <a:solidFill>
                  <a:schemeClr val="accent5">
                    <a:lumMod val="75000"/>
                  </a:schemeClr>
                </a:solidFill>
              </a:rPr>
              <a:t>solitary</a:t>
            </a:r>
            <a:r>
              <a:rPr lang="en-US" sz="19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900" dirty="0" smtClean="0"/>
              <a:t>firm</a:t>
            </a:r>
            <a:r>
              <a:rPr lang="en-US" sz="1900" dirty="0"/>
              <a:t>, </a:t>
            </a:r>
            <a:r>
              <a:rPr lang="en-US" sz="19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</a:t>
            </a:r>
            <a:r>
              <a:rPr lang="en-US" sz="19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900" dirty="0"/>
              <a:t>to </a:t>
            </a:r>
            <a:r>
              <a:rPr lang="en-US" sz="1900" b="1" dirty="0">
                <a:solidFill>
                  <a:srgbClr val="DFAE9E"/>
                </a:solidFill>
              </a:rPr>
              <a:t>light-tan</a:t>
            </a:r>
            <a:r>
              <a:rPr lang="en-US" sz="1900" dirty="0"/>
              <a:t> or </a:t>
            </a:r>
            <a:r>
              <a:rPr lang="en-US" sz="1900" b="1" dirty="0">
                <a:solidFill>
                  <a:srgbClr val="FF3399"/>
                </a:solidFill>
              </a:rPr>
              <a:t>pinkish</a:t>
            </a:r>
            <a:r>
              <a:rPr lang="en-US" sz="1900" dirty="0">
                <a:solidFill>
                  <a:srgbClr val="FF3399"/>
                </a:solidFill>
              </a:rPr>
              <a:t> </a:t>
            </a:r>
            <a:r>
              <a:rPr lang="en-US" sz="1900" dirty="0"/>
              <a:t>papules usually less </a:t>
            </a:r>
            <a:r>
              <a:rPr lang="en-US" sz="1900" dirty="0" smtClean="0"/>
              <a:t>than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900" dirty="0" smtClean="0"/>
              <a:t>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cm</a:t>
            </a:r>
            <a:r>
              <a:rPr lang="en-US" sz="1900" dirty="0" smtClean="0"/>
              <a:t> </a:t>
            </a:r>
            <a:r>
              <a:rPr lang="en-US" sz="1900" dirty="0"/>
              <a:t>in </a:t>
            </a:r>
            <a:r>
              <a:rPr lang="en-US" sz="1900" dirty="0" smtClean="0"/>
              <a:t>diameter on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face</a:t>
            </a:r>
            <a:r>
              <a:rPr lang="en-US" sz="1900" dirty="0"/>
              <a:t> </a:t>
            </a:r>
            <a:r>
              <a:rPr lang="en-US" sz="1900" dirty="0" smtClean="0"/>
              <a:t>or </a:t>
            </a:r>
            <a:r>
              <a:rPr lang="en-US" altLang="ko-KR" sz="1900" b="1" dirty="0" smtClean="0">
                <a:solidFill>
                  <a:schemeClr val="accent5">
                    <a:lumMod val="75000"/>
                  </a:schemeClr>
                </a:solidFill>
              </a:rPr>
              <a:t>neck</a:t>
            </a:r>
            <a:r>
              <a:rPr lang="en-US" sz="1900" dirty="0" smtClean="0"/>
              <a:t> </a:t>
            </a:r>
            <a:r>
              <a:rPr lang="en-US" sz="1900" dirty="0"/>
              <a:t>of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middle-aged</a:t>
            </a:r>
            <a:r>
              <a:rPr lang="en-US" sz="1900" dirty="0"/>
              <a:t> and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older</a:t>
            </a:r>
            <a:r>
              <a:rPr lang="en-US" sz="1900" dirty="0"/>
              <a:t> </a:t>
            </a:r>
            <a:r>
              <a:rPr lang="en-US" sz="1900" dirty="0" smtClean="0"/>
              <a:t>adults.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900" dirty="0"/>
              <a:t>They </a:t>
            </a:r>
            <a:r>
              <a:rPr lang="en-US" sz="1900" dirty="0" smtClean="0"/>
              <a:t>are </a:t>
            </a:r>
            <a:r>
              <a:rPr lang="en-US" sz="1900" dirty="0"/>
              <a:t>typically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stable</a:t>
            </a:r>
            <a:r>
              <a:rPr lang="en-US" sz="1900" dirty="0" smtClean="0"/>
              <a:t> </a:t>
            </a:r>
            <a:r>
              <a:rPr lang="en-US" sz="1900" dirty="0"/>
              <a:t>and 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persistent</a:t>
            </a:r>
            <a:r>
              <a:rPr lang="en-US" sz="1900" dirty="0"/>
              <a:t> </a:t>
            </a:r>
            <a:r>
              <a:rPr lang="en-US" sz="1900" dirty="0" smtClean="0"/>
              <a:t>lesions</a:t>
            </a:r>
            <a:r>
              <a:rPr lang="en-US" sz="1900" dirty="0"/>
              <a:t>, but may regress.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Benign</a:t>
            </a:r>
            <a:r>
              <a:rPr lang="en-US" sz="1900" dirty="0" smtClean="0"/>
              <a:t>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endophytic</a:t>
            </a:r>
            <a:r>
              <a:rPr lang="en-US" sz="1900" dirty="0" smtClean="0"/>
              <a:t> </a:t>
            </a:r>
            <a:r>
              <a:rPr lang="en-US" sz="1900" b="1" dirty="0" smtClean="0">
                <a:solidFill>
                  <a:schemeClr val="accent5">
                    <a:lumMod val="75000"/>
                  </a:schemeClr>
                </a:solidFill>
              </a:rPr>
              <a:t>variant</a:t>
            </a:r>
            <a:r>
              <a:rPr lang="en-US" sz="19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1900" dirty="0" smtClean="0"/>
              <a:t>of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irritated</a:t>
            </a:r>
            <a:r>
              <a:rPr lang="en-US" sz="1900" dirty="0" smtClean="0"/>
              <a:t> SK.</a:t>
            </a:r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900" dirty="0" smtClean="0"/>
              <a:t>It is derived from </a:t>
            </a:r>
            <a:r>
              <a:rPr lang="en-US" sz="1900" dirty="0"/>
              <a:t>the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infundibulum</a:t>
            </a:r>
            <a:r>
              <a:rPr lang="en-US" sz="1900" dirty="0"/>
              <a:t> of the hair </a:t>
            </a:r>
            <a:r>
              <a:rPr lang="en-US" sz="1900" dirty="0" smtClean="0"/>
              <a:t>follicle.</a:t>
            </a:r>
            <a:endParaRPr lang="en-US" sz="1900" dirty="0"/>
          </a:p>
          <a:p>
            <a:pPr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Histologically</a:t>
            </a:r>
            <a:r>
              <a:rPr lang="en-US" sz="1900" dirty="0"/>
              <a:t>, </a:t>
            </a:r>
            <a:r>
              <a:rPr lang="en-US" sz="1900" dirty="0" smtClean="0"/>
              <a:t>The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keratinocyte</a:t>
            </a:r>
            <a:r>
              <a:rPr lang="en-US" sz="1900" dirty="0"/>
              <a:t>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proliferation</a:t>
            </a:r>
            <a:r>
              <a:rPr lang="en-US" sz="1900" dirty="0" smtClean="0"/>
              <a:t>  </a:t>
            </a:r>
            <a:r>
              <a:rPr lang="en-US" sz="1900" dirty="0"/>
              <a:t>seems </a:t>
            </a:r>
            <a:r>
              <a:rPr lang="en-US" sz="1900" dirty="0" smtClean="0"/>
              <a:t>to surround one </a:t>
            </a:r>
            <a:r>
              <a:rPr lang="en-US" sz="1900" dirty="0"/>
              <a:t>or </a:t>
            </a:r>
            <a:r>
              <a:rPr lang="en-US" sz="1900" dirty="0" smtClean="0"/>
              <a:t>several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follicular</a:t>
            </a:r>
            <a:r>
              <a:rPr lang="en-US" sz="1900" dirty="0"/>
              <a:t>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canals</a:t>
            </a:r>
            <a:r>
              <a:rPr lang="en-US" sz="1900" dirty="0"/>
              <a:t> that open to the surface.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squamous</a:t>
            </a:r>
            <a:r>
              <a:rPr lang="en-US" sz="1900" dirty="0"/>
              <a:t>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eddies</a:t>
            </a:r>
            <a:r>
              <a:rPr lang="en-US" sz="1900" dirty="0" smtClean="0"/>
              <a:t> and </a:t>
            </a:r>
            <a:r>
              <a:rPr lang="en-US" altLang="ko-KR" sz="1900" b="1" dirty="0">
                <a:solidFill>
                  <a:schemeClr val="accent5">
                    <a:lumMod val="75000"/>
                  </a:schemeClr>
                </a:solidFill>
              </a:rPr>
              <a:t>inflammation</a:t>
            </a:r>
            <a:r>
              <a:rPr lang="en-US" sz="1900" dirty="0" smtClean="0"/>
              <a:t> are common.</a:t>
            </a:r>
            <a:endParaRPr lang="en-US" sz="1900" dirty="0"/>
          </a:p>
        </p:txBody>
      </p:sp>
      <p:pic>
        <p:nvPicPr>
          <p:cNvPr id="13314" name="Picture 2" descr="http://youritablets.com/wp-content/uploads/2012/10/inverted-follicular-keratos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/>
          <a:stretch/>
        </p:blipFill>
        <p:spPr bwMode="auto">
          <a:xfrm>
            <a:off x="6156176" y="1129671"/>
            <a:ext cx="2891868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" b="6056"/>
          <a:stretch/>
        </p:blipFill>
        <p:spPr>
          <a:xfrm>
            <a:off x="6156176" y="2859782"/>
            <a:ext cx="2891868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90912"/>
            <a:ext cx="5486400" cy="425054"/>
          </a:xfrm>
        </p:spPr>
        <p:txBody>
          <a:bodyPr/>
          <a:lstStyle/>
          <a:p>
            <a:r>
              <a:rPr lang="en-US" dirty="0" smtClean="0"/>
              <a:t>Histopathology of IFK</a:t>
            </a:r>
            <a:endParaRPr lang="en-US" dirty="0"/>
          </a:p>
        </p:txBody>
      </p:sp>
      <p:pic>
        <p:nvPicPr>
          <p:cNvPr id="5" name="Picture 6" descr="C:\My Documents\My Pictures\invfolker.pa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2288" y="467287"/>
            <a:ext cx="5299992" cy="3328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9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Benign Skin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Initially,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benign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lesions</a:t>
            </a:r>
            <a:r>
              <a:rPr lang="en-US" dirty="0"/>
              <a:t> must be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differentiated</a:t>
            </a:r>
            <a:r>
              <a:rPr lang="en-US" dirty="0"/>
              <a:t> from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malignant</a:t>
            </a:r>
            <a:r>
              <a:rPr lang="en-US" dirty="0"/>
              <a:t> lesions. This is best done by being familiar with characteristics of common malignant lesions.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The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clinician</a:t>
            </a:r>
            <a:r>
              <a:rPr lang="en-US" dirty="0"/>
              <a:t> should try to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categorize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any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skin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lesion</a:t>
            </a:r>
            <a:r>
              <a:rPr lang="en-US" dirty="0"/>
              <a:t> as one of the following: </a:t>
            </a:r>
            <a:endParaRPr lang="en-US" dirty="0" smtClean="0"/>
          </a:p>
          <a:p>
            <a:pPr marL="800100" lvl="1" indent="-342900">
              <a:buFont typeface="+mj-lt"/>
              <a:buAutoNum type="alphaLcPeriod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most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likely benign, 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most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likely malignant, 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or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unclear. 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   the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last</a:t>
            </a:r>
            <a:r>
              <a:rPr lang="en-US" dirty="0" smtClean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categories</a:t>
            </a:r>
            <a:r>
              <a:rPr lang="en-US" dirty="0"/>
              <a:t> should be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biopsied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02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of 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There are at least six histologic types of </a:t>
            </a:r>
            <a:r>
              <a:rPr lang="en-US" sz="2000" dirty="0" smtClean="0"/>
              <a:t>SK but different histologic </a:t>
            </a:r>
            <a:r>
              <a:rPr lang="en-US" sz="2000" dirty="0"/>
              <a:t>features are </a:t>
            </a:r>
            <a:r>
              <a:rPr lang="en-US" sz="2000" dirty="0" smtClean="0"/>
              <a:t>often </a:t>
            </a:r>
            <a:r>
              <a:rPr lang="en-US" sz="2000" dirty="0"/>
              <a:t>present in the same </a:t>
            </a:r>
            <a:r>
              <a:rPr lang="en-US" sz="2000" dirty="0" smtClean="0"/>
              <a:t>lesion: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b="1" u="sng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canthotic</a:t>
            </a:r>
            <a:r>
              <a:rPr lang="en-US" dirty="0" smtClean="0"/>
              <a:t>: the </a:t>
            </a:r>
            <a:r>
              <a:rPr lang="en-US" dirty="0"/>
              <a:t>most </a:t>
            </a:r>
            <a:r>
              <a:rPr lang="en-US" dirty="0" smtClean="0"/>
              <a:t>common.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b="1" u="sng" dirty="0">
                <a:solidFill>
                  <a:schemeClr val="accent5">
                    <a:lumMod val="75000"/>
                  </a:schemeClr>
                </a:solidFill>
              </a:rPr>
              <a:t>H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yperkeratotic</a:t>
            </a:r>
            <a:r>
              <a:rPr lang="en-US" dirty="0"/>
              <a:t>: more prominent hyperkeratosis </a:t>
            </a:r>
            <a:r>
              <a:rPr lang="en-US" dirty="0" smtClean="0"/>
              <a:t>and papillomatosis.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R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eticulated</a:t>
            </a:r>
            <a:r>
              <a:rPr lang="en-US" dirty="0"/>
              <a:t>: delicate strands of epithelium that extend from the epidermis in an </a:t>
            </a:r>
            <a:r>
              <a:rPr lang="en-US" dirty="0" smtClean="0"/>
              <a:t>interlacing pattern.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b="1" u="sng" dirty="0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rritated</a:t>
            </a:r>
            <a:r>
              <a:rPr lang="en-US" dirty="0"/>
              <a:t>: perivascular, diffuse or lichenoid lymphoid infiltrate. Squamous eddies are common </a:t>
            </a:r>
            <a:r>
              <a:rPr lang="en-US" dirty="0" smtClean="0"/>
              <a:t>findings.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b="1" u="sng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lonal</a:t>
            </a:r>
            <a:r>
              <a:rPr lang="en-US" dirty="0"/>
              <a:t>: </a:t>
            </a:r>
            <a:r>
              <a:rPr lang="en-US" dirty="0" smtClean="0"/>
              <a:t>well­ defined </a:t>
            </a:r>
            <a:r>
              <a:rPr lang="en-US" dirty="0"/>
              <a:t>nests of loosely packed uniform cells in the </a:t>
            </a:r>
            <a:r>
              <a:rPr lang="en-US" dirty="0" smtClean="0"/>
              <a:t>epithelium.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ko-KR" b="1" u="sng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elanoacanthoma</a:t>
            </a:r>
            <a:r>
              <a:rPr lang="en-US" dirty="0"/>
              <a:t>: shows dendritic melanocytes packed with melanin </a:t>
            </a:r>
            <a:r>
              <a:rPr lang="en-US" dirty="0" smtClean="0"/>
              <a:t>which </a:t>
            </a:r>
            <a:r>
              <a:rPr lang="en-US" dirty="0"/>
              <a:t>is absent in keratinocytes. </a:t>
            </a:r>
          </a:p>
        </p:txBody>
      </p:sp>
    </p:spTree>
    <p:extLst>
      <p:ext uri="{BB962C8B-B14F-4D97-AF65-F5344CB8AC3E}">
        <p14:creationId xmlns:p14="http://schemas.microsoft.com/office/powerpoint/2010/main" val="36521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 of </a:t>
            </a:r>
            <a:r>
              <a:rPr lang="en-US" dirty="0" smtClean="0"/>
              <a:t>SKs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/>
              <a:t>The acanthotic type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5410943" cy="3744416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700" dirty="0" smtClean="0"/>
              <a:t>Usually presents </a:t>
            </a:r>
            <a:r>
              <a:rPr lang="en-US" sz="1700" dirty="0"/>
              <a:t>as a 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</a:rPr>
              <a:t>smooth</a:t>
            </a:r>
            <a:r>
              <a:rPr lang="en-US" sz="1700" dirty="0" smtClean="0"/>
              <a:t>­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surfaced</a:t>
            </a:r>
            <a:r>
              <a:rPr lang="en-US" sz="1700" dirty="0"/>
              <a:t>,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dome</a:t>
            </a:r>
            <a:r>
              <a:rPr lang="en-US" sz="1700" dirty="0" smtClean="0"/>
              <a:t> ­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shaped</a:t>
            </a:r>
            <a:r>
              <a:rPr lang="en-US" sz="1700" dirty="0"/>
              <a:t>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papule</a:t>
            </a:r>
            <a:r>
              <a:rPr lang="en-US" sz="1700" dirty="0"/>
              <a:t>.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Slight</a:t>
            </a:r>
            <a:r>
              <a:rPr lang="en-US" sz="1700" dirty="0"/>
              <a:t>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hyperkera­tosis</a:t>
            </a:r>
            <a:r>
              <a:rPr lang="en-US" sz="1700" dirty="0" smtClean="0"/>
              <a:t> </a:t>
            </a:r>
            <a:r>
              <a:rPr lang="en-US" sz="1700" dirty="0"/>
              <a:t>and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papillomatosis</a:t>
            </a:r>
            <a:r>
              <a:rPr lang="en-US" sz="1700" dirty="0"/>
              <a:t> are often present, while the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greatly</a:t>
            </a:r>
            <a:r>
              <a:rPr lang="en-US" sz="1700" dirty="0"/>
              <a:t>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thickened</a:t>
            </a:r>
            <a:r>
              <a:rPr lang="en-US" sz="1700" dirty="0"/>
              <a:t> </a:t>
            </a:r>
            <a:r>
              <a:rPr lang="en-US" sz="1700" dirty="0" smtClean="0"/>
              <a:t>epidermis </a:t>
            </a:r>
            <a:r>
              <a:rPr lang="en-US" sz="1700" dirty="0"/>
              <a:t>typically </a:t>
            </a:r>
            <a:r>
              <a:rPr lang="en-US" sz="1700" dirty="0" smtClean="0"/>
              <a:t>contains </a:t>
            </a:r>
            <a:r>
              <a:rPr lang="en-US" sz="1700" dirty="0"/>
              <a:t>a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preponderance</a:t>
            </a:r>
            <a:r>
              <a:rPr lang="en-US" sz="1700" dirty="0" smtClean="0"/>
              <a:t> of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basaloid</a:t>
            </a:r>
            <a:r>
              <a:rPr lang="en-US" sz="1700" dirty="0"/>
              <a:t>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cells</a:t>
            </a:r>
            <a:r>
              <a:rPr lang="en-US" sz="1700" dirty="0" smtClean="0"/>
              <a:t>. </a:t>
            </a:r>
          </a:p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Sharply</a:t>
            </a:r>
            <a:r>
              <a:rPr lang="en-US" sz="1700" dirty="0" smtClean="0"/>
              <a:t>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demarcated</a:t>
            </a:r>
            <a:r>
              <a:rPr lang="en-US" sz="1700" dirty="0" smtClean="0"/>
              <a:t>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horizontal</a:t>
            </a:r>
            <a:r>
              <a:rPr lang="en-US" sz="1700" dirty="0"/>
              <a:t>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base</a:t>
            </a:r>
            <a:r>
              <a:rPr lang="en-US" sz="1700" dirty="0"/>
              <a:t> </a:t>
            </a:r>
            <a:r>
              <a:rPr lang="en-US" sz="1700" dirty="0" smtClean="0"/>
              <a:t>called “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string</a:t>
            </a:r>
            <a:r>
              <a:rPr lang="en-US" sz="1700" dirty="0" smtClean="0"/>
              <a:t>”.</a:t>
            </a:r>
          </a:p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Papillae</a:t>
            </a:r>
            <a:r>
              <a:rPr lang="en-US" sz="1700" dirty="0" smtClean="0"/>
              <a:t> </a:t>
            </a:r>
            <a:r>
              <a:rPr lang="en-US" sz="1700" dirty="0"/>
              <a:t>may be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narrow</a:t>
            </a:r>
            <a:r>
              <a:rPr lang="en-US" sz="1700" dirty="0"/>
              <a:t> in some </a:t>
            </a:r>
            <a:r>
              <a:rPr lang="en-US" sz="1700" dirty="0" smtClean="0"/>
              <a:t>lesions.  </a:t>
            </a:r>
          </a:p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700" dirty="0" smtClean="0"/>
              <a:t>Invaginated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horn</a:t>
            </a:r>
            <a:r>
              <a:rPr lang="en-US" sz="1700" dirty="0" smtClean="0"/>
              <a:t>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pseudocysts</a:t>
            </a:r>
            <a:r>
              <a:rPr lang="en-US" sz="1700" dirty="0" smtClean="0"/>
              <a:t> are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most</a:t>
            </a:r>
            <a:r>
              <a:rPr lang="en-US" sz="1700" dirty="0"/>
              <a:t>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prevalent</a:t>
            </a:r>
            <a:r>
              <a:rPr lang="en-US" sz="1700" dirty="0" smtClean="0"/>
              <a:t> in this </a:t>
            </a:r>
            <a:r>
              <a:rPr lang="en-US" sz="1700" dirty="0"/>
              <a:t>variant.  </a:t>
            </a:r>
            <a:endParaRPr lang="en-US" sz="1700" dirty="0" smtClean="0"/>
          </a:p>
          <a:p>
            <a:pPr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700" dirty="0"/>
              <a:t>This type often contains an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amount</a:t>
            </a:r>
            <a:r>
              <a:rPr lang="en-US" sz="1700" dirty="0"/>
              <a:t> of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pigment</a:t>
            </a:r>
            <a:r>
              <a:rPr lang="en-US" sz="1700" dirty="0"/>
              <a:t>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superior</a:t>
            </a:r>
            <a:r>
              <a:rPr lang="en-US" sz="1700" dirty="0"/>
              <a:t> in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quantity</a:t>
            </a:r>
            <a:r>
              <a:rPr lang="en-US" sz="1700" dirty="0"/>
              <a:t> than </a:t>
            </a:r>
            <a:r>
              <a:rPr lang="en-US" sz="1700" dirty="0" smtClean="0"/>
              <a:t>others; </a:t>
            </a:r>
            <a:r>
              <a:rPr lang="en-US" sz="1700" dirty="0"/>
              <a:t>it is primarily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concentrated</a:t>
            </a:r>
            <a:r>
              <a:rPr lang="en-US" sz="1700" dirty="0"/>
              <a:t> in </a:t>
            </a:r>
            <a:r>
              <a:rPr lang="en-US" altLang="ko-KR" sz="1700" b="1" dirty="0">
                <a:solidFill>
                  <a:schemeClr val="accent5">
                    <a:lumMod val="75000"/>
                  </a:schemeClr>
                </a:solidFill>
              </a:rPr>
              <a:t>keratinocytes</a:t>
            </a:r>
            <a:r>
              <a:rPr lang="en-US" sz="1700" dirty="0" smtClean="0"/>
              <a:t> </a:t>
            </a:r>
            <a:r>
              <a:rPr lang="en-US" sz="1700" dirty="0"/>
              <a:t>and is transferred from neighboring </a:t>
            </a:r>
            <a:r>
              <a:rPr lang="en-US" sz="1700" dirty="0" smtClean="0"/>
              <a:t>melanocytes and deeply pigmented </a:t>
            </a:r>
            <a:r>
              <a:rPr lang="en-US" sz="1700" dirty="0"/>
              <a:t>lesions contain abundant melanin in basaloid cells.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8173" r="4270" b="5185"/>
          <a:stretch/>
        </p:blipFill>
        <p:spPr>
          <a:xfrm>
            <a:off x="6012160" y="1131590"/>
            <a:ext cx="3024336" cy="1370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 descr="http://www.globale-dermatologie.com/wp-content/uploads/2010/03/histo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9" r="2381"/>
          <a:stretch/>
        </p:blipFill>
        <p:spPr bwMode="auto">
          <a:xfrm>
            <a:off x="6012160" y="2660975"/>
            <a:ext cx="3024336" cy="2215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Seborrheic keratosis - high ma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3220"/>
          <a:stretch/>
        </p:blipFill>
        <p:spPr bwMode="auto">
          <a:xfrm>
            <a:off x="6084168" y="304953"/>
            <a:ext cx="2880320" cy="3919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ile:Seborrheic keratosis - low m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99" y="879712"/>
            <a:ext cx="4157545" cy="2769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19872" y="1563638"/>
            <a:ext cx="648072" cy="100811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1828800" y="3939902"/>
            <a:ext cx="5486400" cy="4250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000" b="1" kern="1200" dirty="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1pPr>
          </a:lstStyle>
          <a:p>
            <a:r>
              <a:rPr lang="en-US" dirty="0" smtClean="0"/>
              <a:t>Acanthotic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8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236096" cy="603647"/>
          </a:xfrm>
        </p:spPr>
        <p:txBody>
          <a:bodyPr/>
          <a:lstStyle/>
          <a:p>
            <a:r>
              <a:rPr lang="en-US" dirty="0" smtClean="0"/>
              <a:t>with church spires of papillomatosis </a:t>
            </a:r>
            <a:r>
              <a:rPr lang="en-US" dirty="0"/>
              <a:t>and hyperkeratosis </a:t>
            </a:r>
            <a:r>
              <a:rPr lang="en-US" dirty="0" smtClean="0"/>
              <a:t>&amp; </a:t>
            </a:r>
            <a:r>
              <a:rPr lang="en-US" dirty="0"/>
              <a:t>preponderance of squamous cells </a:t>
            </a:r>
            <a:r>
              <a:rPr lang="en-US" dirty="0" smtClean="0"/>
              <a:t>relative </a:t>
            </a:r>
            <a:r>
              <a:rPr lang="en-US" dirty="0"/>
              <a:t>to basaloid cells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Hyperkeratotic </a:t>
            </a:r>
            <a:r>
              <a:rPr lang="en-US" dirty="0"/>
              <a:t>type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"/>
          <a:stretch/>
        </p:blipFill>
        <p:spPr>
          <a:xfrm>
            <a:off x="1907703" y="699542"/>
            <a:ext cx="6885225" cy="2630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13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7028184" cy="778495"/>
          </a:xfrm>
        </p:spPr>
        <p:txBody>
          <a:bodyPr/>
          <a:lstStyle/>
          <a:p>
            <a:r>
              <a:rPr lang="en-US" dirty="0" smtClean="0"/>
              <a:t>with delicate, lace-like strands of interconnecting epithelium </a:t>
            </a:r>
            <a:r>
              <a:rPr lang="en-US" dirty="0"/>
              <a:t>composed of a double row or more of hyperpigmented </a:t>
            </a:r>
            <a:r>
              <a:rPr lang="en-US" dirty="0" smtClean="0"/>
              <a:t>basaloid </a:t>
            </a:r>
            <a:r>
              <a:rPr lang="en-US" dirty="0"/>
              <a:t>cells </a:t>
            </a:r>
            <a:r>
              <a:rPr lang="en-US" dirty="0" smtClean="0"/>
              <a:t>and interspersed </a:t>
            </a:r>
            <a:r>
              <a:rPr lang="en-US" dirty="0"/>
              <a:t>horn </a:t>
            </a:r>
            <a:r>
              <a:rPr lang="en-US" dirty="0" smtClean="0"/>
              <a:t>pseudocysts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Reticulated type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09" y="915566"/>
            <a:ext cx="6782747" cy="2257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91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Reticulated type</a:t>
            </a:r>
          </a:p>
        </p:txBody>
      </p:sp>
      <p:pic>
        <p:nvPicPr>
          <p:cNvPr id="9218" name="Picture 2" descr="http://www.globale-dermatologie.com/wp-content/uploads/2010/03/histo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12"/>
          <a:stretch/>
        </p:blipFill>
        <p:spPr bwMode="auto">
          <a:xfrm>
            <a:off x="1907704" y="267494"/>
            <a:ext cx="4608512" cy="3179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2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236096" cy="60364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exophytic lesion with papillomatosis, hyperkeratosis, hemorrhagic crust </a:t>
            </a:r>
            <a:br>
              <a:rPr lang="en-US" dirty="0" smtClean="0"/>
            </a:br>
            <a:r>
              <a:rPr lang="en-US" dirty="0" smtClean="0"/>
              <a:t>and dermal inflammation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Irritated type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9" y="195293"/>
            <a:ext cx="6236095" cy="3227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43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6423520" cy="603647"/>
          </a:xfrm>
        </p:spPr>
        <p:txBody>
          <a:bodyPr/>
          <a:lstStyle/>
          <a:p>
            <a:r>
              <a:rPr lang="en-US" dirty="0" smtClean="0"/>
              <a:t>with Borst–</a:t>
            </a:r>
            <a:r>
              <a:rPr lang="en-US" dirty="0" err="1" smtClean="0"/>
              <a:t>Jadassohn</a:t>
            </a:r>
            <a:r>
              <a:rPr lang="en-US" dirty="0" smtClean="0"/>
              <a:t> phenomenon* characterized by well-demarcated nests of keratinocytes within the epidermis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Clonal type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14" b="1915"/>
          <a:stretch/>
        </p:blipFill>
        <p:spPr>
          <a:xfrm>
            <a:off x="1907704" y="305983"/>
            <a:ext cx="6308104" cy="3129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817274" y="4557777"/>
            <a:ext cx="64991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* ‘</a:t>
            </a:r>
            <a:r>
              <a:rPr lang="en-US" sz="1000" dirty="0"/>
              <a:t>clones’ of basaloid, </a:t>
            </a:r>
            <a:r>
              <a:rPr lang="en-US" sz="1000" dirty="0" err="1"/>
              <a:t>squamatized</a:t>
            </a:r>
            <a:r>
              <a:rPr lang="en-US" sz="1000" dirty="0"/>
              <a:t>, or pale keratinocytes in epidermis appear different than their neighbors</a:t>
            </a:r>
          </a:p>
        </p:txBody>
      </p:sp>
    </p:spTree>
    <p:extLst>
      <p:ext uri="{BB962C8B-B14F-4D97-AF65-F5344CB8AC3E}">
        <p14:creationId xmlns:p14="http://schemas.microsoft.com/office/powerpoint/2010/main" val="494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of 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5987007" cy="374441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Assurance.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Superficial destructive means</a:t>
            </a:r>
            <a:r>
              <a:rPr lang="en-US" dirty="0" smtClean="0"/>
              <a:t> </a:t>
            </a:r>
            <a:r>
              <a:rPr lang="en-US" dirty="0"/>
              <a:t>mainly for </a:t>
            </a:r>
            <a:r>
              <a:rPr lang="en-US" dirty="0" smtClean="0"/>
              <a:t>cosmetic reasons;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Cryotherapy: The most </a:t>
            </a:r>
            <a:r>
              <a:rPr lang="en-US" dirty="0" smtClean="0"/>
              <a:t>commonly used method but can result in </a:t>
            </a:r>
            <a:r>
              <a:rPr lang="en-US" altLang="ko-KR" dirty="0" smtClean="0"/>
              <a:t>hypopigmentation in dark individuals</a:t>
            </a:r>
            <a:r>
              <a:rPr lang="en-US" dirty="0" smtClean="0"/>
              <a:t>.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Curettage.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Electrodessication (very light) is </a:t>
            </a:r>
            <a:r>
              <a:rPr lang="en-US" dirty="0"/>
              <a:t>often </a:t>
            </a:r>
            <a:r>
              <a:rPr lang="en-US" dirty="0" smtClean="0"/>
              <a:t>safe.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Shave </a:t>
            </a:r>
            <a:r>
              <a:rPr lang="en-US" dirty="0" smtClean="0"/>
              <a:t>excision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altLang="ko-KR" dirty="0" smtClean="0"/>
              <a:t>Scissor snip (pedunculated lesions &amp; DPN).</a:t>
            </a:r>
            <a:endParaRPr lang="en-US" dirty="0" smtClean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Laser </a:t>
            </a:r>
            <a:r>
              <a:rPr lang="en-US" dirty="0" smtClean="0"/>
              <a:t>ablation (pulsed </a:t>
            </a:r>
            <a:r>
              <a:rPr lang="en-US" dirty="0"/>
              <a:t>CO2, </a:t>
            </a:r>
            <a:r>
              <a:rPr lang="en-US" dirty="0" smtClean="0"/>
              <a:t>erbium: </a:t>
            </a:r>
            <a:r>
              <a:rPr lang="en-US" dirty="0"/>
              <a:t>YAG)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Full thickness excision: </a:t>
            </a:r>
            <a:r>
              <a:rPr lang="en-US" sz="2200" dirty="0"/>
              <a:t>if melanoma is considered in the differential </a:t>
            </a:r>
            <a:r>
              <a:rPr lang="en-US" sz="2200" dirty="0" smtClean="0"/>
              <a:t>diagnosis for </a:t>
            </a:r>
            <a:r>
              <a:rPr lang="en-US" sz="2200" dirty="0"/>
              <a:t>histology. 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577"/>
          <a:stretch/>
        </p:blipFill>
        <p:spPr>
          <a:xfrm>
            <a:off x="6549098" y="1131590"/>
            <a:ext cx="2487398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38"/>
          <a:stretch/>
        </p:blipFill>
        <p:spPr>
          <a:xfrm>
            <a:off x="6926461" y="3003798"/>
            <a:ext cx="1732671" cy="2056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83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027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51867"/>
            <a:ext cx="4968552" cy="3439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1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884466"/>
            <a:ext cx="7128792" cy="391953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Benign lesions of the surface epithelium.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Cutaneous Cysts.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Benign Melanocytic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Neoplasms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Neoplasms and proliferations of follicular lineage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Neoplasms and proliferations with sebaceous differentiation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Neoplasms and proliferations with apocrine differentiation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Neoplasms and proliferations with eccrine differentiation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Fibrous and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Fibrohistiocytic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Proliferations of the Skin and Tendons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Muscle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, Adipose and Cartilage Neoplasms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Vascular Neoplasms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of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Benign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lesions of the skin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58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Benign Epidermal Proliferations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25995685"/>
              </p:ext>
            </p:extLst>
          </p:nvPr>
        </p:nvGraphicFramePr>
        <p:xfrm>
          <a:off x="143508" y="1491630"/>
          <a:ext cx="8856984" cy="314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418"/>
                <a:gridCol w="3168246"/>
                <a:gridCol w="28803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MULTIPLE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SOLITARY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LINEAR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Seborrheic keratosis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DPN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Stucco keratosis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Disseminated superficial</a:t>
                      </a:r>
                      <a:r>
                        <a:rPr lang="en-US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actinic porokeratosis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Porokeratosis </a:t>
                      </a:r>
                      <a:r>
                        <a:rPr lang="en-US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palmaris</a:t>
                      </a: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et</a:t>
                      </a:r>
                      <a:r>
                        <a:rPr lang="en-US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plantaris</a:t>
                      </a: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disseminata</a:t>
                      </a:r>
                      <a:endParaRPr lang="en-US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Acrokeratosis</a:t>
                      </a: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verruciformis</a:t>
                      </a:r>
                      <a:r>
                        <a:rPr lang="en-US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of </a:t>
                      </a:r>
                      <a:r>
                        <a:rPr lang="en-US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Hopf</a:t>
                      </a:r>
                      <a:endParaRPr lang="en-US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Inverted follicular </a:t>
                      </a:r>
                      <a:b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keratosis</a:t>
                      </a:r>
                    </a:p>
                    <a:p>
                      <a:pPr marL="342900" marR="0" indent="-3429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Keratoacanthoma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Cutaneous horn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Clear</a:t>
                      </a:r>
                      <a:r>
                        <a:rPr lang="en-US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cell </a:t>
                      </a:r>
                      <a:r>
                        <a:rPr lang="en-US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acanthoma</a:t>
                      </a:r>
                      <a:endParaRPr lang="en-US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Warty dyskeratoma</a:t>
                      </a:r>
                    </a:p>
                    <a:p>
                      <a:pPr marL="342900" marR="0" indent="-3429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Lichenoid keratosis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Epidermal nevus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ILVEN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Linear porokeratosis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Nevus </a:t>
                      </a:r>
                      <a:r>
                        <a:rPr lang="en-US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comedonicus</a:t>
                      </a:r>
                      <a:endParaRPr lang="en-US" sz="1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Mosaic form of </a:t>
                      </a:r>
                      <a:r>
                        <a:rPr lang="en-US" sz="1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Darier</a:t>
                      </a:r>
                      <a:r>
                        <a:rPr lang="en-US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1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disease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3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Seborrheic keratosis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5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Seborrheic </a:t>
            </a:r>
            <a:r>
              <a:rPr lang="en-US" dirty="0" smtClean="0"/>
              <a:t>Keratos</a:t>
            </a:r>
            <a:r>
              <a:rPr lang="en-US" dirty="0"/>
              <a:t>e</a:t>
            </a:r>
            <a:r>
              <a:rPr lang="en-US" dirty="0" smtClean="0"/>
              <a:t>s </a:t>
            </a:r>
            <a:r>
              <a:rPr lang="en-US" dirty="0" smtClean="0">
                <a:latin typeface="Arial" charset="0"/>
                <a:cs typeface="Arial" charset="0"/>
              </a:rPr>
              <a:t>(</a:t>
            </a:r>
            <a:r>
              <a:rPr lang="en-US" dirty="0">
                <a:latin typeface="Arial" charset="0"/>
                <a:cs typeface="Arial" charset="0"/>
              </a:rPr>
              <a:t>SKs)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>
          <a:xfrm>
            <a:off x="457201" y="1131590"/>
            <a:ext cx="5482951" cy="3744416"/>
          </a:xfrm>
        </p:spPr>
        <p:txBody>
          <a:bodyPr wrap="square"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tabLst>
                <a:tab pos="7718425" algn="l"/>
              </a:tabLst>
            </a:pPr>
            <a:r>
              <a:rPr lang="en-US" dirty="0"/>
              <a:t>SKs usually begin to appear during and after the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fourth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/>
              <a:t>decade and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continue</a:t>
            </a:r>
            <a:r>
              <a:rPr lang="en-US" dirty="0"/>
              <a:t> to arise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throughout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life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  <a:tabLst>
                <a:tab pos="7718425" algn="l"/>
              </a:tabLst>
            </a:pPr>
            <a:r>
              <a:rPr lang="en-US" dirty="0"/>
              <a:t>An apparent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familial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predisposition</a:t>
            </a:r>
            <a:r>
              <a:rPr lang="en-US" dirty="0"/>
              <a:t> with a postulated autosomal </a:t>
            </a:r>
            <a:r>
              <a:rPr lang="en-US" dirty="0" smtClean="0"/>
              <a:t>domi­nant inheritance.</a:t>
            </a:r>
            <a:endParaRPr lang="en-US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They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only</a:t>
            </a:r>
            <a:r>
              <a:rPr lang="en-US" dirty="0"/>
              <a:t> occur on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hair</a:t>
            </a:r>
            <a:r>
              <a:rPr lang="en-US" dirty="0" smtClean="0"/>
              <a:t>­ </a:t>
            </a:r>
            <a:r>
              <a:rPr lang="en-US" altLang="ko-KR" b="1" dirty="0" smtClean="0">
                <a:solidFill>
                  <a:schemeClr val="accent5">
                    <a:lumMod val="75000"/>
                  </a:schemeClr>
                </a:solidFill>
              </a:rPr>
              <a:t>bearing</a:t>
            </a:r>
            <a:r>
              <a:rPr lang="en-US" dirty="0" smtClean="0"/>
              <a:t> skin. Can </a:t>
            </a:r>
            <a:r>
              <a:rPr lang="en-US" dirty="0"/>
              <a:t>arise on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all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body</a:t>
            </a:r>
            <a:r>
              <a:rPr lang="en-US" dirty="0"/>
              <a:t> surfaces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except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mucosa</a:t>
            </a:r>
            <a:r>
              <a:rPr lang="en-US" dirty="0" smtClean="0"/>
              <a:t>,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palms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soles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Though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harmless</a:t>
            </a:r>
            <a:r>
              <a:rPr lang="en-US" dirty="0"/>
              <a:t>, SKs can occasionally become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irritated</a:t>
            </a:r>
            <a:r>
              <a:rPr lang="en-US" dirty="0"/>
              <a:t> or can be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cosmetically</a:t>
            </a:r>
            <a:r>
              <a:rPr lang="en-US" dirty="0"/>
              <a:t> bothersome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086467"/>
            <a:ext cx="2948003" cy="1834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775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Pathogenesis of 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000" dirty="0" smtClean="0"/>
              <a:t>The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exact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sz="2000" b="1" dirty="0">
                <a:solidFill>
                  <a:schemeClr val="accent5">
                    <a:lumMod val="75000"/>
                  </a:schemeClr>
                </a:solidFill>
              </a:rPr>
              <a:t>cause</a:t>
            </a:r>
            <a:r>
              <a:rPr lang="en-US" sz="2000" dirty="0"/>
              <a:t> of seborrhoeic keratoses is </a:t>
            </a:r>
            <a:r>
              <a:rPr lang="en-US" altLang="ko-KR" sz="2000" b="1" dirty="0">
                <a:solidFill>
                  <a:schemeClr val="accent5">
                    <a:lumMod val="75000"/>
                  </a:schemeClr>
                </a:solidFill>
              </a:rPr>
              <a:t>not</a:t>
            </a:r>
            <a:r>
              <a:rPr lang="en-US" sz="2000" dirty="0"/>
              <a:t> </a:t>
            </a:r>
            <a:r>
              <a:rPr lang="en-US" altLang="ko-KR" sz="2000" b="1" dirty="0">
                <a:solidFill>
                  <a:schemeClr val="accent5">
                    <a:lumMod val="75000"/>
                  </a:schemeClr>
                </a:solidFill>
              </a:rPr>
              <a:t>known</a:t>
            </a:r>
            <a:r>
              <a:rPr lang="en-US" sz="2000" dirty="0" smtClean="0"/>
              <a:t> may be;</a:t>
            </a:r>
            <a:endParaRPr lang="en-US" sz="2000" dirty="0"/>
          </a:p>
          <a:p>
            <a:pPr marL="85725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There</a:t>
            </a:r>
            <a:r>
              <a:rPr lang="en-US" dirty="0" smtClean="0"/>
              <a:t> </a:t>
            </a:r>
            <a:r>
              <a:rPr lang="en-US" dirty="0"/>
              <a:t>is a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familial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predisposition</a:t>
            </a:r>
            <a:r>
              <a:rPr lang="en-US" dirty="0"/>
              <a:t> in those with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hundreds</a:t>
            </a:r>
            <a:r>
              <a:rPr lang="en-US" dirty="0"/>
              <a:t> of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lesions</a:t>
            </a:r>
            <a:r>
              <a:rPr lang="en-US" dirty="0"/>
              <a:t>.</a:t>
            </a:r>
          </a:p>
          <a:p>
            <a:pPr marL="85725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Sun</a:t>
            </a:r>
            <a:r>
              <a:rPr lang="en-US" dirty="0" smtClean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exposure</a:t>
            </a:r>
            <a:r>
              <a:rPr lang="en-US" dirty="0"/>
              <a:t> (Although SKs are common in areas covered by clothing)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higher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prevalence</a:t>
            </a:r>
            <a:r>
              <a:rPr lang="en-US" dirty="0" smtClean="0"/>
              <a:t> of SKs </a:t>
            </a:r>
            <a:r>
              <a:rPr lang="en-US" dirty="0"/>
              <a:t>within </a:t>
            </a:r>
            <a:r>
              <a:rPr lang="en-US" altLang="ko-KR" b="1" dirty="0" smtClean="0">
                <a:solidFill>
                  <a:schemeClr val="accent5">
                    <a:lumMod val="75000"/>
                  </a:schemeClr>
                </a:solidFill>
              </a:rPr>
              <a:t>sun-­exposed</a:t>
            </a:r>
            <a:r>
              <a:rPr lang="en-US" dirty="0" smtClean="0"/>
              <a:t> areas </a:t>
            </a:r>
            <a:r>
              <a:rPr lang="en-US" dirty="0"/>
              <a:t>such </a:t>
            </a:r>
            <a:r>
              <a:rPr lang="en-US" dirty="0" smtClean="0"/>
              <a:t>as the </a:t>
            </a:r>
            <a:r>
              <a:rPr lang="en-US" dirty="0"/>
              <a:t>head </a:t>
            </a:r>
            <a:r>
              <a:rPr lang="en-US" dirty="0" smtClean="0"/>
              <a:t>and </a:t>
            </a:r>
            <a:r>
              <a:rPr lang="en-US" dirty="0"/>
              <a:t>neck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in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contrast</a:t>
            </a:r>
            <a:r>
              <a:rPr lang="en-US" dirty="0"/>
              <a:t> to </a:t>
            </a:r>
            <a:r>
              <a:rPr lang="en-US" altLang="ko-KR" b="1" dirty="0" smtClean="0">
                <a:solidFill>
                  <a:schemeClr val="accent5">
                    <a:lumMod val="75000"/>
                  </a:schemeClr>
                </a:solidFill>
              </a:rPr>
              <a:t>non-sun</a:t>
            </a:r>
            <a:r>
              <a:rPr lang="en-US" dirty="0" smtClean="0"/>
              <a:t> ­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exposed</a:t>
            </a:r>
            <a:r>
              <a:rPr lang="en-US" dirty="0" smtClean="0"/>
              <a:t> </a:t>
            </a:r>
            <a:r>
              <a:rPr lang="en-US" dirty="0"/>
              <a:t>areas in the same </a:t>
            </a:r>
            <a:r>
              <a:rPr lang="en-US" dirty="0" smtClean="0"/>
              <a:t>subjects.</a:t>
            </a:r>
          </a:p>
          <a:p>
            <a:pPr marL="85725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Very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rarely</a:t>
            </a:r>
            <a:r>
              <a:rPr lang="en-US" dirty="0"/>
              <a:t>,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eruptive</a:t>
            </a:r>
            <a:r>
              <a:rPr lang="en-US" dirty="0"/>
              <a:t> </a:t>
            </a:r>
            <a:r>
              <a:rPr lang="en-US" dirty="0" smtClean="0"/>
              <a:t>SKs may </a:t>
            </a:r>
            <a:r>
              <a:rPr lang="en-US" dirty="0"/>
              <a:t>denote an underlying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internal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malignancy</a:t>
            </a:r>
            <a:r>
              <a:rPr lang="en-US" dirty="0"/>
              <a:t>. The syndrome is known as the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sign</a:t>
            </a:r>
            <a:r>
              <a:rPr lang="en-US" dirty="0"/>
              <a:t> of </a:t>
            </a:r>
            <a:r>
              <a:rPr lang="en-US" altLang="ko-KR" b="1" dirty="0" smtClean="0">
                <a:solidFill>
                  <a:schemeClr val="accent5">
                    <a:lumMod val="75000"/>
                  </a:schemeClr>
                </a:solidFill>
              </a:rPr>
              <a:t>Leser-</a:t>
            </a:r>
            <a:r>
              <a:rPr lang="en-US" altLang="ko-KR" b="1" dirty="0" err="1" smtClean="0">
                <a:solidFill>
                  <a:schemeClr val="accent5">
                    <a:lumMod val="75000"/>
                  </a:schemeClr>
                </a:solidFill>
              </a:rPr>
              <a:t>Tr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é</a:t>
            </a:r>
            <a:r>
              <a:rPr lang="en-US" altLang="ko-KR" b="1" dirty="0" err="1" smtClean="0">
                <a:solidFill>
                  <a:schemeClr val="accent5">
                    <a:lumMod val="75000"/>
                  </a:schemeClr>
                </a:solidFill>
              </a:rPr>
              <a:t>lat</a:t>
            </a:r>
            <a:r>
              <a:rPr lang="en-US" dirty="0"/>
              <a:t>.</a:t>
            </a:r>
            <a:endParaRPr lang="en-US" dirty="0" smtClean="0"/>
          </a:p>
          <a:p>
            <a:pPr marL="85725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Neo­plastic</a:t>
            </a:r>
            <a:r>
              <a:rPr lang="en-US" dirty="0"/>
              <a:t> </a:t>
            </a: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origin</a:t>
            </a:r>
            <a:r>
              <a:rPr lang="en-US" dirty="0"/>
              <a:t> (somatic </a:t>
            </a:r>
            <a:r>
              <a:rPr lang="en-US" dirty="0" smtClean="0"/>
              <a:t>mutations).</a:t>
            </a:r>
          </a:p>
          <a:p>
            <a:pPr marL="85725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altLang="ko-KR" b="1" dirty="0">
                <a:solidFill>
                  <a:schemeClr val="accent5">
                    <a:lumMod val="75000"/>
                  </a:schemeClr>
                </a:solidFill>
              </a:rPr>
              <a:t>HPV</a:t>
            </a:r>
            <a:r>
              <a:rPr lang="en-US" dirty="0" smtClean="0"/>
              <a:t> may be implicated.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7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7387</TotalTime>
  <Words>1589</Words>
  <Application>Microsoft Office PowerPoint</Application>
  <PresentationFormat>On-screen Show (16:9)</PresentationFormat>
  <Paragraphs>157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Concourse</vt:lpstr>
      <vt:lpstr>PowerPoint Presentation</vt:lpstr>
      <vt:lpstr>Overview of Benign Skin Lesions</vt:lpstr>
      <vt:lpstr>Overview of Benign Skin Lesions</vt:lpstr>
      <vt:lpstr>PowerPoint Presentation</vt:lpstr>
      <vt:lpstr>Classification of Benign lesions of the skin </vt:lpstr>
      <vt:lpstr>Benign Epidermal Proliferations</vt:lpstr>
      <vt:lpstr>Seborrheic keratosis</vt:lpstr>
      <vt:lpstr>Seborrheic Keratoses (SKs)</vt:lpstr>
      <vt:lpstr>Pathogenesis of SKs</vt:lpstr>
      <vt:lpstr>C/P of SKs</vt:lpstr>
      <vt:lpstr>C/P of SKs</vt:lpstr>
      <vt:lpstr>PowerPoint Presentation</vt:lpstr>
      <vt:lpstr>Multiple SKs</vt:lpstr>
      <vt:lpstr>Multiple SKs</vt:lpstr>
      <vt:lpstr>How can I tell if a lesion is a SKs?</vt:lpstr>
      <vt:lpstr>This SK has been partially picked off (If picked off or curetted, SKs will leave a pink moist base with minimal bleeding)</vt:lpstr>
      <vt:lpstr>C/P of SKs</vt:lpstr>
      <vt:lpstr>Seborrheic keratosis</vt:lpstr>
      <vt:lpstr>Dermoscopy of SKs showing horny pseudocysts</vt:lpstr>
      <vt:lpstr>Leser-Trélat sign </vt:lpstr>
      <vt:lpstr>SKs and Malignancy</vt:lpstr>
      <vt:lpstr>Clinical Variants of SKs</vt:lpstr>
      <vt:lpstr>I. Irritated SKs </vt:lpstr>
      <vt:lpstr>Irritated SKs</vt:lpstr>
      <vt:lpstr>II. Dermatosis Papulosa Nigra (DPN)</vt:lpstr>
      <vt:lpstr>DPN</vt:lpstr>
      <vt:lpstr>III. Stucco keratoses</vt:lpstr>
      <vt:lpstr>IV. Inverted Follicular Keratosis (IFK) </vt:lpstr>
      <vt:lpstr>Histopathology of IFK</vt:lpstr>
      <vt:lpstr>HP of SKs</vt:lpstr>
      <vt:lpstr>HP of SKs  The acanthotic type </vt:lpstr>
      <vt:lpstr>PowerPoint Presentation</vt:lpstr>
      <vt:lpstr>Hyperkeratotic type</vt:lpstr>
      <vt:lpstr>Reticulated type</vt:lpstr>
      <vt:lpstr>Reticulated type</vt:lpstr>
      <vt:lpstr>Irritated type</vt:lpstr>
      <vt:lpstr>Clonal type</vt:lpstr>
      <vt:lpstr>Treatment of SKs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Hp Pro</cp:lastModifiedBy>
  <cp:revision>351</cp:revision>
  <dcterms:created xsi:type="dcterms:W3CDTF">2014-04-01T16:27:38Z</dcterms:created>
  <dcterms:modified xsi:type="dcterms:W3CDTF">2016-04-01T10:31:53Z</dcterms:modified>
</cp:coreProperties>
</file>