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7" r:id="rId3"/>
    <p:sldId id="269" r:id="rId4"/>
    <p:sldId id="275" r:id="rId5"/>
    <p:sldId id="271" r:id="rId6"/>
    <p:sldId id="273" r:id="rId7"/>
    <p:sldId id="272" r:id="rId8"/>
    <p:sldId id="274" r:id="rId9"/>
    <p:sldId id="278" r:id="rId10"/>
    <p:sldId id="262" r:id="rId11"/>
    <p:sldId id="263" r:id="rId12"/>
    <p:sldId id="264" r:id="rId13"/>
    <p:sldId id="265" r:id="rId14"/>
    <p:sldId id="276" r:id="rId15"/>
    <p:sldId id="258" r:id="rId16"/>
    <p:sldId id="259" r:id="rId17"/>
    <p:sldId id="284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02/08/1438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9361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Occlusal</a:t>
            </a:r>
            <a:r>
              <a:rPr lang="en-US" b="1" dirty="0" smtClean="0"/>
              <a:t> trauma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8024936" cy="34563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It is the pathological alterations which developed in </a:t>
            </a:r>
            <a:r>
              <a:rPr lang="en-US" sz="4000" b="1" dirty="0" err="1" smtClean="0">
                <a:solidFill>
                  <a:schemeClr val="tx1"/>
                </a:solidFill>
              </a:rPr>
              <a:t>periodontium</a:t>
            </a:r>
            <a:r>
              <a:rPr lang="en-US" sz="4000" b="1" dirty="0" smtClean="0">
                <a:solidFill>
                  <a:schemeClr val="tx1"/>
                </a:solidFill>
              </a:rPr>
              <a:t> as a result undue force produced by the </a:t>
            </a:r>
            <a:r>
              <a:rPr lang="en-US" sz="4000" b="1" dirty="0" err="1" smtClean="0">
                <a:solidFill>
                  <a:schemeClr val="tx1"/>
                </a:solidFill>
              </a:rPr>
              <a:t>masticatory</a:t>
            </a:r>
            <a:r>
              <a:rPr lang="en-US" sz="4000" b="1" dirty="0" smtClean="0">
                <a:solidFill>
                  <a:schemeClr val="tx1"/>
                </a:solidFill>
              </a:rPr>
              <a:t> muscles</a:t>
            </a:r>
            <a:endParaRPr lang="ar-IQ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26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5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7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1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24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880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buNone/>
            </a:pPr>
            <a:r>
              <a:rPr lang="en-US" sz="4000" dirty="0">
                <a:solidFill>
                  <a:prstClr val="black"/>
                </a:solidFill>
              </a:rPr>
              <a:t>In this case even comparatively small forces may produce traumatic lesions or adaptive changes in the </a:t>
            </a:r>
            <a:r>
              <a:rPr lang="en-US" sz="4000" dirty="0" err="1">
                <a:solidFill>
                  <a:prstClr val="black"/>
                </a:solidFill>
              </a:rPr>
              <a:t>periodontium</a:t>
            </a:r>
            <a:r>
              <a:rPr lang="en-US" sz="4000" dirty="0">
                <a:solidFill>
                  <a:prstClr val="black"/>
                </a:solidFill>
              </a:rPr>
              <a:t>.</a:t>
            </a:r>
          </a:p>
          <a:p>
            <a:pPr marL="0" indent="0" algn="just">
              <a:buNone/>
            </a:pP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14534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Effect of Trauma from occlusion </a:t>
            </a:r>
            <a:r>
              <a:rPr lang="en-US" sz="4800" b="1" dirty="0" smtClean="0"/>
              <a:t>on </a:t>
            </a:r>
            <a:r>
              <a:rPr lang="en-US" sz="4800" b="1" dirty="0" err="1" smtClean="0"/>
              <a:t>periodontium</a:t>
            </a:r>
            <a:r>
              <a:rPr lang="en-US" sz="4800" b="1" dirty="0" smtClean="0"/>
              <a:t>:</a:t>
            </a:r>
            <a:br>
              <a:rPr lang="en-US" sz="4800" b="1" dirty="0" smtClean="0"/>
            </a:br>
            <a:endParaRPr lang="ar-IQ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8258204" cy="45693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 rtl="0">
              <a:buFont typeface="Wingdings" pitchFamily="2" charset="2"/>
              <a:buChar char="v"/>
            </a:pPr>
            <a:endParaRPr lang="en-US" dirty="0" smtClean="0"/>
          </a:p>
          <a:p>
            <a:pPr lvl="0" algn="l" rtl="0">
              <a:buFont typeface="Wingdings" pitchFamily="2" charset="2"/>
              <a:buChar char="v"/>
            </a:pPr>
            <a:r>
              <a:rPr lang="en-US" b="1" dirty="0" smtClean="0"/>
              <a:t>On </a:t>
            </a:r>
            <a:r>
              <a:rPr lang="en-US" b="1" dirty="0" smtClean="0"/>
              <a:t>healthy </a:t>
            </a:r>
            <a:r>
              <a:rPr lang="en-US" b="1" dirty="0" err="1" smtClean="0"/>
              <a:t>periodontium</a:t>
            </a:r>
            <a:r>
              <a:rPr lang="en-US" b="1" dirty="0" smtClean="0"/>
              <a:t>:</a:t>
            </a:r>
          </a:p>
          <a:p>
            <a:pPr algn="l" rtl="0"/>
            <a:r>
              <a:rPr lang="en-US" dirty="0" smtClean="0"/>
              <a:t>forces when applied to teeth with a healthy </a:t>
            </a:r>
            <a:r>
              <a:rPr lang="en-US" dirty="0" err="1" smtClean="0"/>
              <a:t>periodontium</a:t>
            </a:r>
            <a:r>
              <a:rPr lang="en-US" dirty="0" smtClean="0"/>
              <a:t>, can not result in pocket formation or in loss of connective tissue attachment. It does, however, result in </a:t>
            </a:r>
            <a:r>
              <a:rPr lang="en-US" dirty="0" err="1" smtClean="0"/>
              <a:t>resorption</a:t>
            </a:r>
            <a:r>
              <a:rPr lang="en-US" dirty="0" smtClean="0"/>
              <a:t> of alveolar bone leading to an increased tooth mobility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rt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On diseased </a:t>
            </a:r>
            <a:r>
              <a:rPr lang="en-US" dirty="0" err="1" smtClean="0">
                <a:solidFill>
                  <a:prstClr val="black"/>
                </a:solidFill>
                <a:ea typeface="+mn-ea"/>
                <a:cs typeface="+mn-cs"/>
              </a:rPr>
              <a:t>periodontium</a:t>
            </a: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dirty="0">
                <a:solidFill>
                  <a:prstClr val="black"/>
                </a:solidFill>
                <a:ea typeface="+mn-ea"/>
                <a:cs typeface="+mn-cs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4000" dirty="0" smtClean="0"/>
              <a:t>Trauma </a:t>
            </a:r>
            <a:r>
              <a:rPr lang="en-US" sz="4000" dirty="0" smtClean="0"/>
              <a:t>from occlusion may enhance the rate of progression of the disease, and act as a co-factor in the destructive process. So proper treatment of plaque associated with periodontal disease will arrest the destruction of the periodontal tissues even if the </a:t>
            </a:r>
            <a:r>
              <a:rPr lang="en-US" sz="4000" dirty="0" err="1" smtClean="0"/>
              <a:t>occlusal</a:t>
            </a:r>
            <a:r>
              <a:rPr lang="en-US" sz="4000" dirty="0" smtClean="0"/>
              <a:t> trauma persists. </a:t>
            </a:r>
            <a:endParaRPr lang="ar-IQ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rtl="0">
              <a:buNone/>
            </a:pPr>
            <a:r>
              <a:rPr lang="en-US" sz="3600" dirty="0">
                <a:solidFill>
                  <a:prstClr val="black"/>
                </a:solidFill>
              </a:rPr>
              <a:t>Treatment directed towards the trauma alone as </a:t>
            </a:r>
            <a:r>
              <a:rPr lang="en-US" sz="3600" dirty="0" err="1">
                <a:solidFill>
                  <a:prstClr val="black"/>
                </a:solidFill>
              </a:rPr>
              <a:t>occlusal</a:t>
            </a:r>
            <a:r>
              <a:rPr lang="en-US" sz="3600" dirty="0">
                <a:solidFill>
                  <a:prstClr val="black"/>
                </a:solidFill>
              </a:rPr>
              <a:t> adjustment or splinting, may reduce the mobility of the traumatized teeth and result in some regrowth of bone, </a:t>
            </a:r>
            <a:r>
              <a:rPr lang="en-US" sz="3600" b="1" i="1" dirty="0">
                <a:solidFill>
                  <a:prstClr val="black"/>
                </a:solidFill>
              </a:rPr>
              <a:t>but it will not arrest the rate of further breakdown of the supporting apparatus caused by plaque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  <a:p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067211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>
                <a:solidFill>
                  <a:prstClr val="black"/>
                </a:solidFill>
                <a:ea typeface="+mn-ea"/>
                <a:cs typeface="+mn-cs"/>
              </a:rPr>
              <a:t>TREATMENT</a:t>
            </a:r>
            <a:endParaRPr lang="ar-IQ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4800" dirty="0" smtClean="0"/>
              <a:t>A </a:t>
            </a:r>
            <a:r>
              <a:rPr lang="en-US" sz="4800" dirty="0"/>
              <a:t>goal of periodontal therapy in the treatment of </a:t>
            </a:r>
            <a:r>
              <a:rPr lang="en-US" sz="4800" dirty="0" err="1"/>
              <a:t>occlusal</a:t>
            </a:r>
            <a:r>
              <a:rPr lang="en-US" sz="4800" dirty="0"/>
              <a:t> traumatism should be to maintain the </a:t>
            </a:r>
            <a:r>
              <a:rPr lang="en-US" sz="4800" dirty="0" err="1"/>
              <a:t>periodontium</a:t>
            </a:r>
            <a:r>
              <a:rPr lang="en-US" sz="4800" dirty="0"/>
              <a:t> in </a:t>
            </a:r>
            <a:r>
              <a:rPr lang="en-US" sz="4800" u="sng" dirty="0"/>
              <a:t>comfort and function</a:t>
            </a:r>
            <a:r>
              <a:rPr lang="en-US" sz="4800" dirty="0"/>
              <a:t>. 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49964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In order to achieve this goal a number of treatment considerations must be considered including one or more of the following :</a:t>
            </a:r>
            <a:endParaRPr lang="ar-IQ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 rtl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1</a:t>
            </a:r>
            <a:r>
              <a:rPr lang="en-US" sz="3000" dirty="0">
                <a:solidFill>
                  <a:prstClr val="black"/>
                </a:solidFill>
              </a:rPr>
              <a:t>. </a:t>
            </a:r>
            <a:r>
              <a:rPr lang="en-US" sz="3000" dirty="0" err="1">
                <a:solidFill>
                  <a:prstClr val="black"/>
                </a:solidFill>
              </a:rPr>
              <a:t>Occlusal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smtClean="0">
                <a:solidFill>
                  <a:prstClr val="black"/>
                </a:solidFill>
              </a:rPr>
              <a:t>adjustment. </a:t>
            </a:r>
          </a:p>
          <a:p>
            <a:pPr marL="0" indent="0" algn="just" rtl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2</a:t>
            </a:r>
            <a:r>
              <a:rPr lang="en-US" sz="3000" dirty="0">
                <a:solidFill>
                  <a:prstClr val="black"/>
                </a:solidFill>
              </a:rPr>
              <a:t>. Management of </a:t>
            </a:r>
            <a:r>
              <a:rPr lang="en-US" sz="3000" dirty="0" err="1">
                <a:solidFill>
                  <a:prstClr val="black"/>
                </a:solidFill>
              </a:rPr>
              <a:t>parafunctional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 smtClean="0">
                <a:solidFill>
                  <a:prstClr val="black"/>
                </a:solidFill>
              </a:rPr>
              <a:t>habits. </a:t>
            </a:r>
          </a:p>
          <a:p>
            <a:pPr marL="0" indent="0" algn="just" rtl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3. </a:t>
            </a:r>
            <a:r>
              <a:rPr lang="en-US" sz="3000" dirty="0">
                <a:solidFill>
                  <a:prstClr val="black"/>
                </a:solidFill>
              </a:rPr>
              <a:t>Orthodontic tooth movement </a:t>
            </a:r>
            <a:r>
              <a:rPr lang="en-US" sz="3000" dirty="0" smtClean="0">
                <a:solidFill>
                  <a:prstClr val="black"/>
                </a:solidFill>
              </a:rPr>
              <a:t>.</a:t>
            </a:r>
          </a:p>
          <a:p>
            <a:pPr marL="0" indent="0" algn="just" rtl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4. </a:t>
            </a:r>
            <a:r>
              <a:rPr lang="en-US" sz="3000" dirty="0" err="1">
                <a:solidFill>
                  <a:prstClr val="black"/>
                </a:solidFill>
              </a:rPr>
              <a:t>Occlusal</a:t>
            </a:r>
            <a:r>
              <a:rPr lang="en-US" sz="3000" dirty="0">
                <a:solidFill>
                  <a:prstClr val="black"/>
                </a:solidFill>
              </a:rPr>
              <a:t> reconstruction </a:t>
            </a:r>
            <a:r>
              <a:rPr lang="en-US" sz="3000" dirty="0" smtClean="0">
                <a:solidFill>
                  <a:prstClr val="black"/>
                </a:solidFill>
              </a:rPr>
              <a:t>.</a:t>
            </a:r>
          </a:p>
          <a:p>
            <a:pPr marL="0" indent="0" algn="just" rtl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5. </a:t>
            </a:r>
            <a:r>
              <a:rPr lang="en-US" sz="3000" dirty="0">
                <a:solidFill>
                  <a:prstClr val="black"/>
                </a:solidFill>
              </a:rPr>
              <a:t>Extraction of selected </a:t>
            </a:r>
            <a:r>
              <a:rPr lang="en-US" sz="3000" dirty="0" smtClean="0">
                <a:solidFill>
                  <a:prstClr val="black"/>
                </a:solidFill>
              </a:rPr>
              <a:t>teeth.</a:t>
            </a:r>
            <a:endParaRPr lang="ar-IQ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20882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7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4400" dirty="0"/>
              <a:t>The </a:t>
            </a:r>
            <a:r>
              <a:rPr lang="en-US" sz="4400" dirty="0" err="1"/>
              <a:t>periodontium</a:t>
            </a:r>
            <a:r>
              <a:rPr lang="en-US" sz="4400" dirty="0"/>
              <a:t> attempts to accommodate the forces exerted on the crown. </a:t>
            </a:r>
            <a:r>
              <a:rPr lang="en-US" sz="4400" dirty="0" smtClean="0"/>
              <a:t>This </a:t>
            </a:r>
            <a:r>
              <a:rPr lang="en-US" sz="4400" dirty="0"/>
              <a:t>adaptive capacity varies in different persons and in the same person at different times. 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243087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59" y="3588590"/>
            <a:ext cx="2446858" cy="326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51520" y="260648"/>
            <a:ext cx="878497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0">
              <a:spcBef>
                <a:spcPct val="20000"/>
              </a:spcBef>
            </a:pPr>
            <a:r>
              <a:rPr lang="en-US" sz="3000" dirty="0" smtClean="0">
                <a:solidFill>
                  <a:prstClr val="black"/>
                </a:solidFill>
              </a:rPr>
              <a:t>6)Temporary</a:t>
            </a:r>
            <a:r>
              <a:rPr lang="en-US" sz="3000" dirty="0">
                <a:solidFill>
                  <a:prstClr val="black"/>
                </a:solidFill>
              </a:rPr>
              <a:t>, provisional or long-term </a:t>
            </a:r>
            <a:r>
              <a:rPr lang="en-US" sz="3000" dirty="0" smtClean="0">
                <a:solidFill>
                  <a:prstClr val="black"/>
                </a:solidFill>
              </a:rPr>
              <a:t>stabilization </a:t>
            </a:r>
            <a:r>
              <a:rPr lang="en-US" sz="3000" dirty="0">
                <a:solidFill>
                  <a:prstClr val="black"/>
                </a:solidFill>
              </a:rPr>
              <a:t>of mobile teeth with removable or fixed appliances.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75" y="3689648"/>
            <a:ext cx="41072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251520" y="1324181"/>
            <a:ext cx="8784976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/>
            <a:r>
              <a:rPr lang="en-US" sz="3200" dirty="0" smtClean="0">
                <a:solidFill>
                  <a:prstClr val="black"/>
                </a:solidFill>
              </a:rPr>
              <a:t>7)bite </a:t>
            </a:r>
            <a:r>
              <a:rPr lang="en-US" sz="3200" dirty="0" err="1">
                <a:solidFill>
                  <a:prstClr val="black"/>
                </a:solidFill>
              </a:rPr>
              <a:t>plane,night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guard,now</a:t>
            </a:r>
            <a:r>
              <a:rPr lang="en-US" sz="3200" dirty="0">
                <a:solidFill>
                  <a:prstClr val="black"/>
                </a:solidFill>
              </a:rPr>
              <a:t> called [inter-</a:t>
            </a:r>
            <a:r>
              <a:rPr lang="en-US" sz="3200" dirty="0" err="1">
                <a:solidFill>
                  <a:prstClr val="black"/>
                </a:solidFill>
              </a:rPr>
              <a:t>occlusal</a:t>
            </a:r>
            <a:r>
              <a:rPr lang="en-US" sz="3200" dirty="0">
                <a:solidFill>
                  <a:prstClr val="black"/>
                </a:solidFill>
              </a:rPr>
              <a:t> appliance] a-prevent teeth from fully </a:t>
            </a:r>
            <a:r>
              <a:rPr lang="en-US" sz="3200" dirty="0" err="1">
                <a:solidFill>
                  <a:prstClr val="black"/>
                </a:solidFill>
              </a:rPr>
              <a:t>interdigitating</a:t>
            </a:r>
            <a:r>
              <a:rPr lang="en-US" sz="3200" dirty="0">
                <a:solidFill>
                  <a:prstClr val="black"/>
                </a:solidFill>
              </a:rPr>
              <a:t>. b-help in preventing or minimizing isomeric contraction of muscles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3095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pPr lvl="0" rtl="0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>When </a:t>
            </a:r>
            <a:r>
              <a:rPr lang="en-US" sz="3200" b="1" dirty="0" err="1">
                <a:solidFill>
                  <a:prstClr val="black"/>
                </a:solidFill>
                <a:ea typeface="+mn-ea"/>
                <a:cs typeface="+mn-cs"/>
              </a:rPr>
              <a:t>manitude</a:t>
            </a: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> of </a:t>
            </a:r>
            <a:r>
              <a:rPr lang="en-US" sz="3200" b="1" dirty="0" err="1">
                <a:solidFill>
                  <a:prstClr val="black"/>
                </a:solidFill>
                <a:ea typeface="+mn-ea"/>
                <a:cs typeface="+mn-cs"/>
              </a:rPr>
              <a:t>occlusal</a:t>
            </a: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> forces is increased The </a:t>
            </a:r>
            <a:r>
              <a:rPr lang="en-US" sz="3200" b="1" dirty="0" err="1">
                <a:solidFill>
                  <a:prstClr val="black"/>
                </a:solidFill>
                <a:ea typeface="+mn-ea"/>
                <a:cs typeface="+mn-cs"/>
              </a:rPr>
              <a:t>periodontium</a:t>
            </a: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> responds with:</a:t>
            </a:r>
            <a:b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ar-IQ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1. </a:t>
            </a:r>
            <a:r>
              <a:rPr lang="en-US" sz="3000" dirty="0">
                <a:solidFill>
                  <a:prstClr val="black"/>
                </a:solidFill>
              </a:rPr>
              <a:t>widening of the periodontal ligament space</a:t>
            </a:r>
            <a:r>
              <a:rPr lang="en-US" sz="3000" dirty="0" smtClean="0">
                <a:solidFill>
                  <a:prstClr val="black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</a:rPr>
              <a:t>2. An increase in the number and width of periodontal ligament fibers. </a:t>
            </a:r>
            <a:endParaRPr lang="en-US" sz="3000" dirty="0" smtClean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3</a:t>
            </a:r>
            <a:r>
              <a:rPr lang="en-US" sz="3000" dirty="0">
                <a:solidFill>
                  <a:prstClr val="black"/>
                </a:solidFill>
              </a:rPr>
              <a:t>. Increase in the density of alveolar bone</a:t>
            </a:r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17032"/>
            <a:ext cx="21957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4281065" cy="213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52028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rtl="0">
              <a:buNone/>
            </a:pPr>
            <a:r>
              <a:rPr lang="en-US" sz="4000" dirty="0">
                <a:solidFill>
                  <a:prstClr val="black"/>
                </a:solidFill>
              </a:rPr>
              <a:t>When </a:t>
            </a:r>
            <a:r>
              <a:rPr lang="en-US" sz="4000" dirty="0" err="1">
                <a:solidFill>
                  <a:prstClr val="black"/>
                </a:solidFill>
              </a:rPr>
              <a:t>occlusal</a:t>
            </a:r>
            <a:r>
              <a:rPr lang="en-US" sz="4000" dirty="0">
                <a:solidFill>
                  <a:prstClr val="black"/>
                </a:solidFill>
              </a:rPr>
              <a:t> forces exceeds the adaptive and reparative capacity of the periodontal tissues, tissue injury results (trauma from occlusion) .</a:t>
            </a:r>
            <a:endParaRPr lang="ar-IQ" sz="4000" dirty="0">
              <a:solidFill>
                <a:prstClr val="black"/>
              </a:solidFill>
            </a:endParaRPr>
          </a:p>
          <a:p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4484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CLINICAL FEATURES OF TFO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1</a:t>
            </a:r>
            <a:r>
              <a:rPr lang="en-US" dirty="0"/>
              <a:t>) Mobility (progressive)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2</a:t>
            </a:r>
            <a:r>
              <a:rPr lang="en-US" dirty="0"/>
              <a:t>) Pain on chewing or percussion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4</a:t>
            </a:r>
            <a:r>
              <a:rPr lang="en-US" dirty="0"/>
              <a:t>) </a:t>
            </a:r>
            <a:r>
              <a:rPr lang="en-US" dirty="0" err="1"/>
              <a:t>Occlusal</a:t>
            </a:r>
            <a:r>
              <a:rPr lang="en-US" dirty="0"/>
              <a:t> </a:t>
            </a:r>
            <a:r>
              <a:rPr lang="en-US" dirty="0" err="1" smtClean="0"/>
              <a:t>prematurities</a:t>
            </a:r>
            <a:r>
              <a:rPr lang="en-US" dirty="0" smtClean="0"/>
              <a:t>/discrepancies</a:t>
            </a:r>
          </a:p>
          <a:p>
            <a:pPr marL="0" indent="0" algn="l" rtl="0">
              <a:buNone/>
            </a:pPr>
            <a:r>
              <a:rPr lang="en-US" dirty="0" smtClean="0"/>
              <a:t>5) </a:t>
            </a:r>
            <a:r>
              <a:rPr lang="en-US" dirty="0"/>
              <a:t>Tooth migration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6) </a:t>
            </a:r>
            <a:r>
              <a:rPr lang="en-US" dirty="0"/>
              <a:t>Chipped or fractured tooth (teeth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 smtClean="0"/>
              <a:t> 7) </a:t>
            </a:r>
            <a:r>
              <a:rPr lang="en-US" dirty="0"/>
              <a:t>Thermal sensitivity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5345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76875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29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RADIOGRAPHIC FINDINGS OF TFO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3600" dirty="0" smtClean="0"/>
              <a:t>• </a:t>
            </a:r>
            <a:r>
              <a:rPr lang="en-US" sz="3600" dirty="0"/>
              <a:t>Increased width of periodontal </a:t>
            </a:r>
            <a:r>
              <a:rPr lang="en-US" sz="3600" dirty="0" smtClean="0"/>
              <a:t>ligament</a:t>
            </a:r>
          </a:p>
          <a:p>
            <a:pPr marL="0" indent="0" algn="just" rtl="0">
              <a:buNone/>
            </a:pPr>
            <a:r>
              <a:rPr lang="en-US" sz="3600" dirty="0" smtClean="0"/>
              <a:t> </a:t>
            </a:r>
            <a:r>
              <a:rPr lang="en-US" sz="3600" dirty="0"/>
              <a:t>space. </a:t>
            </a:r>
            <a:endParaRPr lang="en-US" sz="3600" dirty="0" smtClean="0"/>
          </a:p>
          <a:p>
            <a:pPr algn="just" rtl="0"/>
            <a:r>
              <a:rPr lang="en-US" sz="3600" dirty="0" smtClean="0"/>
              <a:t>Thickening </a:t>
            </a:r>
            <a:r>
              <a:rPr lang="en-US" sz="3600" dirty="0"/>
              <a:t>of lamina </a:t>
            </a:r>
            <a:r>
              <a:rPr lang="en-US" sz="3600" dirty="0" err="1"/>
              <a:t>dura</a:t>
            </a:r>
            <a:r>
              <a:rPr lang="en-US" sz="3600" dirty="0"/>
              <a:t>. </a:t>
            </a:r>
            <a:endParaRPr lang="en-US" sz="3600" dirty="0" smtClean="0"/>
          </a:p>
          <a:p>
            <a:pPr marL="0" indent="0" algn="just" rtl="0">
              <a:buNone/>
            </a:pPr>
            <a:r>
              <a:rPr lang="en-US" sz="3600" dirty="0" smtClean="0"/>
              <a:t>• </a:t>
            </a:r>
            <a:r>
              <a:rPr lang="en-US" sz="3600" dirty="0"/>
              <a:t>Vertical or angular bone loss</a:t>
            </a:r>
            <a:r>
              <a:rPr lang="en-US" sz="3600" dirty="0" smtClean="0"/>
              <a:t>.</a:t>
            </a:r>
          </a:p>
          <a:p>
            <a:pPr marL="0" indent="0" algn="just" rtl="0">
              <a:buNone/>
            </a:pPr>
            <a:r>
              <a:rPr lang="en-US" sz="3600" dirty="0" smtClean="0"/>
              <a:t> </a:t>
            </a:r>
            <a:r>
              <a:rPr lang="en-US" sz="3600" dirty="0"/>
              <a:t>• Radiolucency in furcation areas. </a:t>
            </a:r>
            <a:endParaRPr lang="en-US" sz="3600" dirty="0" smtClean="0"/>
          </a:p>
          <a:p>
            <a:pPr marL="0" indent="0" algn="just" rtl="0">
              <a:buNone/>
            </a:pPr>
            <a:r>
              <a:rPr lang="en-US" sz="3600" dirty="0" smtClean="0"/>
              <a:t>• bone </a:t>
            </a:r>
            <a:r>
              <a:rPr lang="en-US" sz="3600" dirty="0"/>
              <a:t>loss.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50842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8883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8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Types of </a:t>
            </a:r>
            <a:r>
              <a:rPr lang="en-US" b="1" dirty="0" err="1" smtClean="0"/>
              <a:t>occlusal</a:t>
            </a:r>
            <a:r>
              <a:rPr lang="en-US" b="1" dirty="0" smtClean="0"/>
              <a:t> trauma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23042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 smtClean="0"/>
              <a:t>Primary Trauma from </a:t>
            </a:r>
            <a:r>
              <a:rPr lang="en-US" sz="4000" dirty="0" smtClean="0"/>
              <a:t>occlusion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4000" dirty="0" smtClean="0"/>
              <a:t>Secondary Trauma from occlusion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04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484</Words>
  <Application>Microsoft Office PowerPoint</Application>
  <PresentationFormat>عرض على الشاشة (3:4)‏</PresentationFormat>
  <Paragraphs>43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Occlusal trauma</vt:lpstr>
      <vt:lpstr>عرض تقديمي في PowerPoint</vt:lpstr>
      <vt:lpstr>When manitude of occlusal forces is increased The periodontium responds with: </vt:lpstr>
      <vt:lpstr>عرض تقديمي في PowerPoint</vt:lpstr>
      <vt:lpstr>CLINICAL FEATURES OF TFO</vt:lpstr>
      <vt:lpstr>عرض تقديمي في PowerPoint</vt:lpstr>
      <vt:lpstr>RADIOGRAPHIC FINDINGS OF TFO</vt:lpstr>
      <vt:lpstr>عرض تقديمي في PowerPoint</vt:lpstr>
      <vt:lpstr>Types of occlusal trauma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Effect of Trauma from occlusion on periodontium: </vt:lpstr>
      <vt:lpstr>On diseased periodontium </vt:lpstr>
      <vt:lpstr>عرض تقديمي في PowerPoint</vt:lpstr>
      <vt:lpstr>TREATMENT</vt:lpstr>
      <vt:lpstr>In order to achieve this goal a number of treatment considerations must be considered including one or more of the following :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Occlusal trauma</dc:title>
  <dc:creator>sat</dc:creator>
  <cp:lastModifiedBy>admin</cp:lastModifiedBy>
  <cp:revision>20</cp:revision>
  <dcterms:created xsi:type="dcterms:W3CDTF">2016-04-23T07:49:37Z</dcterms:created>
  <dcterms:modified xsi:type="dcterms:W3CDTF">2017-04-28T08:02:24Z</dcterms:modified>
</cp:coreProperties>
</file>