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  <p:sldMasterId id="2147483660" r:id="rId2"/>
  </p:sldMasterIdLst>
  <p:sldIdLst>
    <p:sldId id="303" r:id="rId3"/>
    <p:sldId id="302" r:id="rId4"/>
    <p:sldId id="301" r:id="rId5"/>
    <p:sldId id="284" r:id="rId6"/>
    <p:sldId id="270" r:id="rId7"/>
    <p:sldId id="269" r:id="rId8"/>
    <p:sldId id="278" r:id="rId9"/>
    <p:sldId id="287" r:id="rId10"/>
    <p:sldId id="279" r:id="rId11"/>
    <p:sldId id="271" r:id="rId12"/>
    <p:sldId id="272" r:id="rId13"/>
    <p:sldId id="288" r:id="rId14"/>
    <p:sldId id="289" r:id="rId15"/>
    <p:sldId id="295" r:id="rId16"/>
    <p:sldId id="273" r:id="rId17"/>
    <p:sldId id="259" r:id="rId18"/>
    <p:sldId id="276" r:id="rId19"/>
    <p:sldId id="262" r:id="rId20"/>
    <p:sldId id="291" r:id="rId21"/>
    <p:sldId id="292" r:id="rId22"/>
    <p:sldId id="293" r:id="rId23"/>
    <p:sldId id="275" r:id="rId24"/>
    <p:sldId id="280" r:id="rId25"/>
    <p:sldId id="266" r:id="rId26"/>
    <p:sldId id="261" r:id="rId27"/>
    <p:sldId id="294" r:id="rId28"/>
    <p:sldId id="263" r:id="rId29"/>
    <p:sldId id="282" r:id="rId30"/>
    <p:sldId id="285" r:id="rId31"/>
    <p:sldId id="264" r:id="rId32"/>
    <p:sldId id="296" r:id="rId33"/>
    <p:sldId id="298" r:id="rId34"/>
    <p:sldId id="286" r:id="rId35"/>
    <p:sldId id="281" r:id="rId36"/>
    <p:sldId id="265" r:id="rId37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>
      <p:cViewPr varScale="1">
        <p:scale>
          <a:sx n="66" d="100"/>
          <a:sy n="66" d="100"/>
        </p:scale>
        <p:origin x="-1506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07/01/1430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07/01/1430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07/01/1430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07/01/1430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1224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07/01/1430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6544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07/01/1430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0521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07/01/1430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1993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07/01/1430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9335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07/01/1430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160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07/01/1430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3377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07/01/1430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3750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07/01/1430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07/01/1430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5989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07/01/1430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4721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07/01/1430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743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07/01/1430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07/01/1430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07/01/1430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07/01/1430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07/01/1430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07/01/1430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07/01/1430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8ABB09-4A1D-463E-8065-109CC2B7EFAA}" type="datetimeFigureOut">
              <a:rPr lang="ar-SA" smtClean="0"/>
              <a:pPr/>
              <a:t>07/01/1430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07/01/1430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038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67544" y="2492896"/>
            <a:ext cx="8229600" cy="1612775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indent="0" algn="ctr">
              <a:buNone/>
            </a:pPr>
            <a:r>
              <a:rPr lang="en-US" sz="6600" b="1" dirty="0">
                <a:solidFill>
                  <a:prstClr val="black"/>
                </a:solidFill>
                <a:latin typeface="Script MT Bold" pitchFamily="66" charset="0"/>
              </a:rPr>
              <a:t>Furcation involvement</a:t>
            </a:r>
            <a:endParaRPr lang="ar-IQ" dirty="0"/>
          </a:p>
        </p:txBody>
      </p:sp>
    </p:spTree>
    <p:extLst>
      <p:ext uri="{BB962C8B-B14F-4D97-AF65-F5344CB8AC3E}">
        <p14:creationId xmlns:p14="http://schemas.microsoft.com/office/powerpoint/2010/main" val="34331608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57200" y="764703"/>
            <a:ext cx="8229600" cy="4968553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just" rtl="0"/>
            <a:r>
              <a:rPr lang="en-US" dirty="0"/>
              <a:t>Radiographs must always be obtained to confirm findings made during probing of a furcation-involved tooth</a:t>
            </a:r>
            <a:r>
              <a:rPr lang="en-US" dirty="0" smtClean="0"/>
              <a:t>.</a:t>
            </a:r>
          </a:p>
          <a:p>
            <a:pPr algn="just" rtl="0"/>
            <a:r>
              <a:rPr lang="en-US" dirty="0"/>
              <a:t>the location of the </a:t>
            </a:r>
            <a:r>
              <a:rPr lang="en-US" b="1" u="sng" dirty="0">
                <a:solidFill>
                  <a:srgbClr val="FF0000"/>
                </a:solidFill>
              </a:rPr>
              <a:t>interdental bone </a:t>
            </a:r>
            <a:r>
              <a:rPr lang="en-US" dirty="0"/>
              <a:t>as well as the </a:t>
            </a:r>
            <a:r>
              <a:rPr lang="en-US" b="1" u="sng" dirty="0">
                <a:solidFill>
                  <a:srgbClr val="FF0000"/>
                </a:solidFill>
              </a:rPr>
              <a:t>bone level </a:t>
            </a:r>
            <a:r>
              <a:rPr lang="en-US" dirty="0"/>
              <a:t>within the root complex should be examined</a:t>
            </a:r>
            <a:endParaRPr lang="en-US" dirty="0" smtClean="0"/>
          </a:p>
          <a:p>
            <a:pPr algn="just" rtl="0"/>
            <a:r>
              <a:rPr lang="en-US" dirty="0"/>
              <a:t>it possible for furcation involvement to be present without detectable radiographic changes.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11277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57200" y="260648"/>
            <a:ext cx="8363272" cy="612068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just" rtl="0">
              <a:buNone/>
            </a:pPr>
            <a:r>
              <a:rPr lang="en-US" sz="3600" dirty="0"/>
              <a:t>the localized but extensive attachment loss which may be detected within the root complex of a maxillary molar with the use of a probe will not always appear in the radiograph. This may be due to </a:t>
            </a:r>
            <a:r>
              <a:rPr lang="en-US" sz="3600" dirty="0" smtClean="0"/>
              <a:t>the </a:t>
            </a:r>
            <a:r>
              <a:rPr lang="en-US" sz="3600" b="1" dirty="0"/>
              <a:t>superimposition</a:t>
            </a:r>
            <a:r>
              <a:rPr lang="en-US" sz="3600" dirty="0"/>
              <a:t> in the </a:t>
            </a:r>
            <a:r>
              <a:rPr lang="en-US" sz="3600" dirty="0" smtClean="0"/>
              <a:t>radiograph </a:t>
            </a:r>
            <a:r>
              <a:rPr lang="en-US" sz="3600" dirty="0"/>
              <a:t>of </a:t>
            </a:r>
            <a:r>
              <a:rPr lang="en-US" sz="3600" dirty="0" smtClean="0"/>
              <a:t>the palatal root of remaining bone</a:t>
            </a:r>
          </a:p>
          <a:p>
            <a:pPr marL="0" indent="0" algn="just" rtl="0">
              <a:buNone/>
            </a:pPr>
            <a:r>
              <a:rPr lang="en-US" sz="3600" dirty="0" smtClean="0"/>
              <a:t> structure.</a:t>
            </a:r>
            <a:endParaRPr lang="ar-IQ" sz="3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645024"/>
            <a:ext cx="2237049" cy="284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5178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280920" cy="6120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4605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8352928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8187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712967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48391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en-US" sz="4800" b="1" dirty="0">
                <a:solidFill>
                  <a:prstClr val="black"/>
                </a:solidFill>
                <a:latin typeface="Script MT Bold" pitchFamily="66" charset="0"/>
              </a:rPr>
              <a:t>Therapy of furcation involvement</a:t>
            </a:r>
            <a:endParaRPr lang="ar-IQ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179512" y="1484784"/>
            <a:ext cx="8712968" cy="4824536"/>
          </a:xfrm>
        </p:spPr>
        <p:txBody>
          <a:bodyPr>
            <a:normAutofit/>
          </a:bodyPr>
          <a:lstStyle/>
          <a:p>
            <a:pPr marL="0" indent="0" algn="ctr" rtl="0">
              <a:buNone/>
            </a:pPr>
            <a:r>
              <a:rPr lang="en-US" sz="3600" b="1" dirty="0" smtClean="0"/>
              <a:t>The </a:t>
            </a:r>
            <a:r>
              <a:rPr lang="en-US" sz="3600" b="1" dirty="0"/>
              <a:t>treatment is intended to meet two objectives: </a:t>
            </a:r>
            <a:endParaRPr lang="en-US" sz="3600" b="1" dirty="0" smtClean="0"/>
          </a:p>
          <a:p>
            <a:pPr marL="742950" indent="-742950" algn="just" rtl="0">
              <a:buAutoNum type="arabicParenR"/>
            </a:pPr>
            <a:r>
              <a:rPr lang="en-US" sz="3600" dirty="0" smtClean="0"/>
              <a:t>The </a:t>
            </a:r>
            <a:r>
              <a:rPr lang="en-US" sz="3600" dirty="0"/>
              <a:t>elimination of microbial plaque from the exposed surfaces of the root complex. </a:t>
            </a:r>
            <a:endParaRPr lang="en-US" sz="3600" dirty="0" smtClean="0"/>
          </a:p>
          <a:p>
            <a:pPr marL="742950" indent="-742950" algn="just" rtl="0">
              <a:buAutoNum type="arabicParenR"/>
            </a:pPr>
            <a:r>
              <a:rPr lang="en-US" sz="3600" dirty="0" smtClean="0"/>
              <a:t>The </a:t>
            </a:r>
            <a:r>
              <a:rPr lang="en-US" sz="3600" dirty="0"/>
              <a:t>establishment of an anatomy of the affected surfaces so that it facilitates proper self performed plaque control. </a:t>
            </a:r>
            <a:endParaRPr lang="ar-IQ" sz="3600" dirty="0"/>
          </a:p>
        </p:txBody>
      </p:sp>
    </p:spTree>
    <p:extLst>
      <p:ext uri="{BB962C8B-B14F-4D97-AF65-F5344CB8AC3E}">
        <p14:creationId xmlns:p14="http://schemas.microsoft.com/office/powerpoint/2010/main" val="2799797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4800" b="1" dirty="0" smtClean="0">
                <a:latin typeface="Script MT Bold" pitchFamily="66" charset="0"/>
              </a:rPr>
              <a:t>Therapy of </a:t>
            </a:r>
            <a:r>
              <a:rPr lang="en-US" sz="4800" b="1" dirty="0" err="1" smtClean="0">
                <a:latin typeface="Script MT Bold" pitchFamily="66" charset="0"/>
              </a:rPr>
              <a:t>furcation</a:t>
            </a:r>
            <a:r>
              <a:rPr lang="en-US" sz="4800" b="1" dirty="0" smtClean="0">
                <a:latin typeface="Script MT Bold" pitchFamily="66" charset="0"/>
              </a:rPr>
              <a:t> involvement</a:t>
            </a:r>
            <a:endParaRPr lang="ar-IQ" sz="4800" b="1" dirty="0">
              <a:latin typeface="Script MT Bold" pitchFamily="66" charset="0"/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 algn="l" rtl="0">
              <a:buFont typeface="+mj-lt"/>
              <a:buAutoNum type="arabicPeriod"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Examination </a:t>
            </a:r>
          </a:p>
          <a:p>
            <a:pPr algn="l" rtl="0">
              <a:buFont typeface="Wingdings" pitchFamily="2" charset="2"/>
              <a:buChar char="ü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Tooth vitality</a:t>
            </a:r>
          </a:p>
          <a:p>
            <a:pPr algn="l" rtl="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((( if non vital endodontic treatment precede the periodontal treatment )))</a:t>
            </a:r>
          </a:p>
          <a:p>
            <a:pPr algn="l" rtl="0">
              <a:buFont typeface="Wingdings" pitchFamily="2" charset="2"/>
              <a:buChar char="ü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Tooth mobility</a:t>
            </a:r>
          </a:p>
          <a:p>
            <a:pPr algn="l" rtl="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(((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occlosal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adjustment should precede the periodontal treatment )))</a:t>
            </a:r>
          </a:p>
          <a:p>
            <a:pPr algn="l" rtl="0">
              <a:buNone/>
            </a:pPr>
            <a:endParaRPr lang="en-US" dirty="0" smtClean="0"/>
          </a:p>
          <a:p>
            <a:pPr marL="514350" indent="-514350" algn="l" rtl="0">
              <a:buNone/>
            </a:pPr>
            <a:endParaRPr lang="ar-IQ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5013176"/>
            <a:ext cx="3384376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556792"/>
          </a:xfrm>
        </p:spPr>
        <p:txBody>
          <a:bodyPr>
            <a:noAutofit/>
          </a:bodyPr>
          <a:lstStyle/>
          <a:p>
            <a:pPr marL="228600" lvl="0" indent="-342900">
              <a:spcBef>
                <a:spcPct val="20000"/>
              </a:spcBef>
            </a:pPr>
            <a:r>
              <a:rPr lang="en-US" sz="3600" b="1" dirty="0">
                <a:solidFill>
                  <a:srgbClr val="FF0000"/>
                </a:solidFill>
                <a:latin typeface="Arial"/>
                <a:ea typeface="Times New Roman"/>
                <a:cs typeface="+mn-cs"/>
              </a:rPr>
              <a:t>Rational therapy of furcation </a:t>
            </a:r>
            <a:r>
              <a:rPr lang="en-US" sz="3600" b="1" dirty="0" smtClean="0">
                <a:solidFill>
                  <a:srgbClr val="FF0000"/>
                </a:solidFill>
                <a:latin typeface="Arial"/>
                <a:ea typeface="Times New Roman"/>
                <a:cs typeface="+mn-cs"/>
              </a:rPr>
              <a:t>involvement</a:t>
            </a:r>
            <a:r>
              <a:rPr lang="en-US" sz="3600" dirty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en-US" sz="3600" dirty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</a:br>
            <a:endParaRPr lang="ar-IQ" sz="3600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76064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228600" algn="l" rtl="0">
              <a:spcAft>
                <a:spcPts val="0"/>
              </a:spcAft>
            </a:pPr>
            <a:r>
              <a:rPr lang="en-US" b="1" dirty="0" smtClean="0">
                <a:solidFill>
                  <a:srgbClr val="008000"/>
                </a:solidFill>
                <a:latin typeface="Arial"/>
                <a:ea typeface="Times New Roman"/>
              </a:rPr>
              <a:t>Degree1</a:t>
            </a:r>
            <a:r>
              <a:rPr lang="en-US" dirty="0" smtClean="0">
                <a:solidFill>
                  <a:srgbClr val="008000"/>
                </a:solidFill>
                <a:latin typeface="Arial"/>
                <a:ea typeface="Times New Roman"/>
              </a:rPr>
              <a:t> </a:t>
            </a:r>
            <a:r>
              <a:rPr lang="en-US" sz="2800" dirty="0">
                <a:solidFill>
                  <a:srgbClr val="008000"/>
                </a:solidFill>
                <a:latin typeface="Arial"/>
                <a:ea typeface="Times New Roman"/>
              </a:rPr>
              <a:t>:-</a:t>
            </a:r>
            <a:r>
              <a:rPr lang="en-US" sz="2800" dirty="0">
                <a:latin typeface="Arial"/>
                <a:ea typeface="Times New Roman"/>
              </a:rPr>
              <a:t> scaling and root planning  , </a:t>
            </a:r>
            <a:r>
              <a:rPr lang="en-US" sz="2800" dirty="0" smtClean="0">
                <a:latin typeface="Arial"/>
                <a:ea typeface="Times New Roman"/>
              </a:rPr>
              <a:t>   furcation </a:t>
            </a:r>
            <a:r>
              <a:rPr lang="en-US" sz="2800" dirty="0" err="1">
                <a:latin typeface="Arial"/>
                <a:ea typeface="Times New Roman"/>
              </a:rPr>
              <a:t>plasty</a:t>
            </a:r>
            <a:r>
              <a:rPr lang="en-US" dirty="0" smtClean="0">
                <a:latin typeface="Arial"/>
                <a:ea typeface="Times New Roman"/>
              </a:rPr>
              <a:t>.</a:t>
            </a:r>
            <a:endParaRPr lang="en-US" dirty="0">
              <a:latin typeface="Times New Roman"/>
              <a:ea typeface="Times New Roman"/>
            </a:endParaRPr>
          </a:p>
          <a:p>
            <a:pPr marL="228600" algn="l" rtl="0">
              <a:spcAft>
                <a:spcPts val="0"/>
              </a:spcAft>
            </a:pPr>
            <a:r>
              <a:rPr lang="en-US" b="1" dirty="0">
                <a:solidFill>
                  <a:srgbClr val="008000"/>
                </a:solidFill>
                <a:latin typeface="Arial"/>
                <a:ea typeface="Times New Roman"/>
              </a:rPr>
              <a:t>Degree2</a:t>
            </a:r>
            <a:r>
              <a:rPr lang="en-US" dirty="0">
                <a:solidFill>
                  <a:srgbClr val="008000"/>
                </a:solidFill>
                <a:latin typeface="Arial"/>
                <a:ea typeface="Times New Roman"/>
              </a:rPr>
              <a:t>:</a:t>
            </a:r>
            <a:r>
              <a:rPr lang="en-US" dirty="0">
                <a:latin typeface="Arial"/>
                <a:ea typeface="Times New Roman"/>
              </a:rPr>
              <a:t>-</a:t>
            </a:r>
            <a:r>
              <a:rPr lang="en-US" sz="2800" dirty="0">
                <a:latin typeface="Arial"/>
                <a:ea typeface="Times New Roman"/>
              </a:rPr>
              <a:t>furcation </a:t>
            </a:r>
            <a:r>
              <a:rPr lang="en-US" sz="2800" dirty="0" err="1">
                <a:latin typeface="Arial"/>
                <a:ea typeface="Times New Roman"/>
              </a:rPr>
              <a:t>plasty</a:t>
            </a:r>
            <a:endParaRPr lang="en-US" sz="2800" dirty="0">
              <a:latin typeface="Times New Roman"/>
              <a:ea typeface="Times New Roman"/>
            </a:endParaRPr>
          </a:p>
          <a:p>
            <a:pPr marL="0" indent="0" algn="l" rtl="0">
              <a:spcAft>
                <a:spcPts val="0"/>
              </a:spcAft>
              <a:buNone/>
            </a:pPr>
            <a:r>
              <a:rPr lang="en-US" sz="2800" dirty="0">
                <a:latin typeface="Arial"/>
                <a:ea typeface="Times New Roman"/>
              </a:rPr>
              <a:t>                 </a:t>
            </a:r>
            <a:r>
              <a:rPr lang="en-US" sz="2800" dirty="0" smtClean="0">
                <a:latin typeface="Arial"/>
                <a:ea typeface="Times New Roman"/>
              </a:rPr>
              <a:t>     Tunnel </a:t>
            </a:r>
            <a:r>
              <a:rPr lang="en-US" sz="2800" dirty="0">
                <a:latin typeface="Arial"/>
                <a:ea typeface="Times New Roman"/>
              </a:rPr>
              <a:t>preparation</a:t>
            </a:r>
            <a:endParaRPr lang="en-US" sz="2800" dirty="0">
              <a:latin typeface="Times New Roman"/>
              <a:ea typeface="Times New Roman"/>
            </a:endParaRPr>
          </a:p>
          <a:p>
            <a:pPr marL="0" indent="0" algn="l" rtl="0">
              <a:spcAft>
                <a:spcPts val="0"/>
              </a:spcAft>
              <a:buNone/>
            </a:pPr>
            <a:r>
              <a:rPr lang="en-US" sz="2800" dirty="0">
                <a:latin typeface="Arial"/>
                <a:ea typeface="Times New Roman"/>
              </a:rPr>
              <a:t>                 </a:t>
            </a:r>
            <a:r>
              <a:rPr lang="en-US" sz="2800" dirty="0" smtClean="0">
                <a:latin typeface="Arial"/>
                <a:ea typeface="Times New Roman"/>
              </a:rPr>
              <a:t>      </a:t>
            </a:r>
            <a:r>
              <a:rPr lang="en-US" sz="2800" dirty="0">
                <a:latin typeface="Arial"/>
                <a:ea typeface="Times New Roman"/>
              </a:rPr>
              <a:t>Root resection</a:t>
            </a:r>
            <a:endParaRPr lang="en-US" sz="2800" dirty="0">
              <a:latin typeface="Times New Roman"/>
              <a:ea typeface="Times New Roman"/>
            </a:endParaRPr>
          </a:p>
          <a:p>
            <a:pPr marL="0" indent="0" algn="l" rtl="0">
              <a:spcAft>
                <a:spcPts val="0"/>
              </a:spcAft>
              <a:buNone/>
            </a:pPr>
            <a:r>
              <a:rPr lang="en-US" sz="2800" dirty="0">
                <a:latin typeface="Arial"/>
                <a:ea typeface="Times New Roman"/>
              </a:rPr>
              <a:t>                  </a:t>
            </a:r>
            <a:r>
              <a:rPr lang="en-US" sz="2800" dirty="0" smtClean="0">
                <a:latin typeface="Arial"/>
                <a:ea typeface="Times New Roman"/>
              </a:rPr>
              <a:t>     Tooth extraction</a:t>
            </a:r>
          </a:p>
          <a:p>
            <a:pPr marL="0" indent="0" algn="l" rtl="0">
              <a:spcAft>
                <a:spcPts val="0"/>
              </a:spcAft>
              <a:buNone/>
            </a:pPr>
            <a:r>
              <a:rPr lang="en-US" sz="2800" dirty="0" smtClean="0">
                <a:latin typeface="Arial"/>
                <a:ea typeface="Times New Roman"/>
              </a:rPr>
              <a:t>                       GTR</a:t>
            </a:r>
            <a:endParaRPr lang="en-US" sz="2800" dirty="0">
              <a:latin typeface="Times New Roman"/>
              <a:ea typeface="Times New Roman"/>
            </a:endParaRPr>
          </a:p>
          <a:p>
            <a:pPr marL="228600" algn="l" rtl="0">
              <a:spcAft>
                <a:spcPts val="0"/>
              </a:spcAft>
            </a:pPr>
            <a:r>
              <a:rPr lang="en-US" b="1" dirty="0">
                <a:solidFill>
                  <a:srgbClr val="008000"/>
                </a:solidFill>
                <a:latin typeface="Arial"/>
                <a:ea typeface="Times New Roman"/>
              </a:rPr>
              <a:t>Degree3</a:t>
            </a:r>
            <a:r>
              <a:rPr lang="en-US" dirty="0">
                <a:latin typeface="Arial"/>
                <a:ea typeface="Times New Roman"/>
              </a:rPr>
              <a:t>:-</a:t>
            </a:r>
            <a:r>
              <a:rPr lang="en-US" sz="2800" dirty="0">
                <a:latin typeface="Arial"/>
                <a:ea typeface="Times New Roman"/>
              </a:rPr>
              <a:t>tunnel preparation</a:t>
            </a:r>
            <a:endParaRPr lang="en-US" sz="2800" dirty="0">
              <a:latin typeface="Times New Roman"/>
              <a:ea typeface="Times New Roman"/>
            </a:endParaRPr>
          </a:p>
          <a:p>
            <a:pPr marL="0" indent="0" algn="l" rtl="0">
              <a:spcAft>
                <a:spcPts val="0"/>
              </a:spcAft>
              <a:buNone/>
            </a:pPr>
            <a:r>
              <a:rPr lang="en-US" sz="2800" dirty="0">
                <a:latin typeface="Arial"/>
                <a:ea typeface="Times New Roman"/>
              </a:rPr>
              <a:t>                 </a:t>
            </a:r>
            <a:r>
              <a:rPr lang="en-US" sz="2800" dirty="0" smtClean="0">
                <a:latin typeface="Arial"/>
                <a:ea typeface="Times New Roman"/>
              </a:rPr>
              <a:t>      Root </a:t>
            </a:r>
            <a:r>
              <a:rPr lang="en-US" sz="2800" dirty="0">
                <a:latin typeface="Arial"/>
                <a:ea typeface="Times New Roman"/>
              </a:rPr>
              <a:t>resection</a:t>
            </a:r>
            <a:endParaRPr lang="en-US" sz="2800" dirty="0">
              <a:latin typeface="Times New Roman"/>
              <a:ea typeface="Times New Roman"/>
            </a:endParaRPr>
          </a:p>
          <a:p>
            <a:pPr marL="0" indent="0" algn="l" rtl="0">
              <a:buNone/>
            </a:pPr>
            <a:r>
              <a:rPr lang="en-US" sz="2800" dirty="0">
                <a:latin typeface="Arial"/>
                <a:ea typeface="Times New Roman"/>
              </a:rPr>
              <a:t>                   </a:t>
            </a:r>
            <a:r>
              <a:rPr lang="en-US" sz="2800" dirty="0" smtClean="0">
                <a:latin typeface="Arial"/>
                <a:ea typeface="Times New Roman"/>
              </a:rPr>
              <a:t>    Tooth extraction</a:t>
            </a:r>
          </a:p>
          <a:p>
            <a:pPr marL="0" indent="0" algn="l" rtl="0">
              <a:buNone/>
            </a:pPr>
            <a:r>
              <a:rPr lang="en-US" sz="2800" dirty="0" smtClean="0">
                <a:latin typeface="Arial"/>
                <a:ea typeface="Times New Roman"/>
              </a:rPr>
              <a:t>                      </a:t>
            </a:r>
            <a:endParaRPr lang="ar-IQ" dirty="0"/>
          </a:p>
        </p:txBody>
      </p:sp>
    </p:spTree>
    <p:extLst>
      <p:ext uri="{BB962C8B-B14F-4D97-AF65-F5344CB8AC3E}">
        <p14:creationId xmlns:p14="http://schemas.microsoft.com/office/powerpoint/2010/main" val="40743884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640960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48680"/>
            <a:ext cx="7776864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91330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US" sz="6600" b="1" dirty="0">
                <a:solidFill>
                  <a:prstClr val="black"/>
                </a:solidFill>
                <a:latin typeface="Script MT Bold" pitchFamily="66" charset="0"/>
              </a:rPr>
              <a:t>Furcation involvement</a:t>
            </a:r>
            <a:endParaRPr lang="ar-IQ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57200" y="1628801"/>
            <a:ext cx="8229600" cy="3384375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just" rtl="0">
              <a:spcAft>
                <a:spcPts val="0"/>
              </a:spcAft>
              <a:buNone/>
            </a:pPr>
            <a:r>
              <a:rPr lang="en-US" sz="4000" dirty="0">
                <a:latin typeface="Arial"/>
                <a:ea typeface="Times New Roman"/>
              </a:rPr>
              <a:t>The term furcation </a:t>
            </a:r>
            <a:r>
              <a:rPr lang="en-US" sz="4000" dirty="0" smtClean="0">
                <a:latin typeface="Arial"/>
                <a:ea typeface="Times New Roman"/>
              </a:rPr>
              <a:t>involvement</a:t>
            </a:r>
            <a:r>
              <a:rPr lang="en-US" sz="4000" dirty="0" smtClean="0">
                <a:latin typeface="Times New Roman"/>
                <a:ea typeface="Times New Roman"/>
              </a:rPr>
              <a:t> </a:t>
            </a:r>
            <a:r>
              <a:rPr lang="en-US" sz="4000" dirty="0" smtClean="0">
                <a:latin typeface="Arial"/>
                <a:ea typeface="Times New Roman"/>
              </a:rPr>
              <a:t>refers </a:t>
            </a:r>
            <a:r>
              <a:rPr lang="en-US" sz="4000" dirty="0">
                <a:latin typeface="Arial"/>
                <a:ea typeface="Times New Roman"/>
              </a:rPr>
              <a:t>to the involvement of bifurcation or trifurcation of the </a:t>
            </a:r>
            <a:r>
              <a:rPr lang="en-US" sz="4000" dirty="0" err="1">
                <a:latin typeface="Arial"/>
                <a:ea typeface="Times New Roman"/>
              </a:rPr>
              <a:t>multirooted</a:t>
            </a:r>
            <a:r>
              <a:rPr lang="en-US" sz="4000" dirty="0">
                <a:latin typeface="Arial"/>
                <a:ea typeface="Times New Roman"/>
              </a:rPr>
              <a:t> teeth by the periodontal </a:t>
            </a:r>
            <a:r>
              <a:rPr lang="en-US" sz="4000" dirty="0" smtClean="0">
                <a:latin typeface="Arial"/>
                <a:ea typeface="Times New Roman"/>
              </a:rPr>
              <a:t>diseases.</a:t>
            </a:r>
            <a:endParaRPr lang="ar-IQ" sz="4000" dirty="0"/>
          </a:p>
        </p:txBody>
      </p:sp>
    </p:spTree>
    <p:extLst>
      <p:ext uri="{BB962C8B-B14F-4D97-AF65-F5344CB8AC3E}">
        <p14:creationId xmlns:p14="http://schemas.microsoft.com/office/powerpoint/2010/main" val="3886410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6"/>
            <a:ext cx="8208912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23048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8280920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28335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179512" y="260648"/>
            <a:ext cx="8712968" cy="6408712"/>
          </a:xfrm>
        </p:spPr>
        <p:txBody>
          <a:bodyPr>
            <a:normAutofit fontScale="92500"/>
          </a:bodyPr>
          <a:lstStyle/>
          <a:p>
            <a:pPr marL="0" indent="0" algn="ctr" rtl="0">
              <a:spcAft>
                <a:spcPts val="0"/>
              </a:spcAft>
              <a:buNone/>
            </a:pPr>
            <a:r>
              <a:rPr lang="en-US" sz="4300" b="1" dirty="0">
                <a:solidFill>
                  <a:srgbClr val="FF0000"/>
                </a:solidFill>
                <a:latin typeface="Arial"/>
                <a:ea typeface="Times New Roman"/>
              </a:rPr>
              <a:t>Furcation </a:t>
            </a:r>
            <a:r>
              <a:rPr lang="en-US" sz="4300" b="1" dirty="0" err="1" smtClean="0">
                <a:solidFill>
                  <a:srgbClr val="FF0000"/>
                </a:solidFill>
                <a:latin typeface="Arial"/>
                <a:ea typeface="Times New Roman"/>
              </a:rPr>
              <a:t>plasty</a:t>
            </a:r>
            <a:endParaRPr lang="en-US" sz="4300" b="1" dirty="0" smtClean="0">
              <a:solidFill>
                <a:srgbClr val="FF0000"/>
              </a:solidFill>
              <a:latin typeface="Arial"/>
              <a:ea typeface="Times New Roman"/>
            </a:endParaRPr>
          </a:p>
          <a:p>
            <a:pPr marL="0" indent="0" algn="l" rtl="0">
              <a:spcAft>
                <a:spcPts val="0"/>
              </a:spcAft>
              <a:buNone/>
            </a:pPr>
            <a:r>
              <a:rPr lang="en-US" b="1" dirty="0" smtClean="0">
                <a:latin typeface="Arial"/>
                <a:ea typeface="Times New Roman"/>
              </a:rPr>
              <a:t>Include </a:t>
            </a:r>
            <a:r>
              <a:rPr lang="en-US" b="1" dirty="0">
                <a:latin typeface="Arial"/>
                <a:ea typeface="Times New Roman"/>
              </a:rPr>
              <a:t>the following procedures:-</a:t>
            </a:r>
            <a:endParaRPr lang="en-US" sz="1800" b="1" dirty="0">
              <a:latin typeface="Times New Roman"/>
              <a:ea typeface="Times New Roman"/>
            </a:endParaRPr>
          </a:p>
          <a:p>
            <a:pPr lvl="0" algn="just" rtl="0">
              <a:buFont typeface="+mj-lt"/>
              <a:buAutoNum type="arabicPeriod"/>
              <a:tabLst>
                <a:tab pos="457200" algn="l"/>
              </a:tabLst>
            </a:pPr>
            <a:r>
              <a:rPr lang="en-US" dirty="0">
                <a:latin typeface="Arial"/>
                <a:ea typeface="Times New Roman"/>
              </a:rPr>
              <a:t>Reflection of </a:t>
            </a:r>
            <a:r>
              <a:rPr lang="en-US" dirty="0" err="1">
                <a:latin typeface="Arial"/>
                <a:ea typeface="Times New Roman"/>
              </a:rPr>
              <a:t>mucoperiosteal</a:t>
            </a:r>
            <a:r>
              <a:rPr lang="en-US" dirty="0">
                <a:latin typeface="Arial"/>
                <a:ea typeface="Times New Roman"/>
              </a:rPr>
              <a:t> flap to </a:t>
            </a:r>
            <a:r>
              <a:rPr lang="en-US" dirty="0" smtClean="0">
                <a:latin typeface="Arial"/>
                <a:ea typeface="Times New Roman"/>
              </a:rPr>
              <a:t>get  </a:t>
            </a:r>
            <a:r>
              <a:rPr lang="en-US" dirty="0">
                <a:latin typeface="Arial"/>
                <a:ea typeface="Times New Roman"/>
              </a:rPr>
              <a:t>better access to the </a:t>
            </a:r>
            <a:r>
              <a:rPr lang="en-US" dirty="0" err="1">
                <a:latin typeface="Arial"/>
                <a:ea typeface="Times New Roman"/>
              </a:rPr>
              <a:t>interradicular</a:t>
            </a:r>
            <a:r>
              <a:rPr lang="en-US" dirty="0">
                <a:latin typeface="Arial"/>
                <a:ea typeface="Times New Roman"/>
              </a:rPr>
              <a:t> area.</a:t>
            </a:r>
            <a:endParaRPr lang="en-US" sz="1800" dirty="0">
              <a:latin typeface="Times New Roman"/>
              <a:ea typeface="Times New Roman"/>
            </a:endParaRPr>
          </a:p>
          <a:p>
            <a:pPr lvl="0" algn="just" rtl="0">
              <a:buFont typeface="+mj-lt"/>
              <a:buAutoNum type="arabicPeriod"/>
              <a:tabLst>
                <a:tab pos="457200" algn="l"/>
              </a:tabLst>
            </a:pPr>
            <a:r>
              <a:rPr lang="en-US" dirty="0">
                <a:latin typeface="Arial"/>
                <a:ea typeface="Times New Roman"/>
              </a:rPr>
              <a:t>Removal of soft and hard bacterial deposits and inflammatory soft tissue from furcation area.</a:t>
            </a:r>
            <a:endParaRPr lang="en-US" sz="1800" dirty="0">
              <a:latin typeface="Times New Roman"/>
              <a:ea typeface="Times New Roman"/>
            </a:endParaRPr>
          </a:p>
          <a:p>
            <a:pPr lvl="0" algn="just" rtl="0">
              <a:buFont typeface="+mj-lt"/>
              <a:buAutoNum type="arabicPeriod"/>
              <a:tabLst>
                <a:tab pos="457200" algn="l"/>
              </a:tabLst>
            </a:pPr>
            <a:r>
              <a:rPr lang="en-US" dirty="0" err="1">
                <a:latin typeface="Arial"/>
                <a:ea typeface="Times New Roman"/>
              </a:rPr>
              <a:t>Odontoplasty</a:t>
            </a:r>
            <a:r>
              <a:rPr lang="en-US" dirty="0">
                <a:latin typeface="Arial"/>
                <a:ea typeface="Times New Roman"/>
              </a:rPr>
              <a:t>  </a:t>
            </a:r>
            <a:r>
              <a:rPr lang="en-US" dirty="0" err="1">
                <a:latin typeface="Arial"/>
                <a:ea typeface="Times New Roman"/>
              </a:rPr>
              <a:t>i.e</a:t>
            </a:r>
            <a:r>
              <a:rPr lang="en-US" dirty="0">
                <a:latin typeface="Arial"/>
                <a:ea typeface="Times New Roman"/>
              </a:rPr>
              <a:t> removal of tooth substance in the furcation area in order to widen an arrow entrance of the </a:t>
            </a:r>
            <a:r>
              <a:rPr lang="en-US" dirty="0" err="1">
                <a:latin typeface="Arial"/>
                <a:ea typeface="Times New Roman"/>
              </a:rPr>
              <a:t>furcas</a:t>
            </a:r>
            <a:r>
              <a:rPr lang="en-US" dirty="0">
                <a:latin typeface="Arial"/>
                <a:ea typeface="Times New Roman"/>
              </a:rPr>
              <a:t>.</a:t>
            </a:r>
            <a:endParaRPr lang="en-US" sz="1800" dirty="0">
              <a:latin typeface="Times New Roman"/>
              <a:ea typeface="Times New Roman"/>
            </a:endParaRPr>
          </a:p>
          <a:p>
            <a:pPr lvl="0" algn="just" rtl="0">
              <a:buFont typeface="+mj-lt"/>
              <a:buAutoNum type="arabicPeriod"/>
              <a:tabLst>
                <a:tab pos="457200" algn="l"/>
              </a:tabLst>
            </a:pPr>
            <a:r>
              <a:rPr lang="en-US" dirty="0" err="1">
                <a:latin typeface="Arial"/>
                <a:ea typeface="Times New Roman"/>
              </a:rPr>
              <a:t>Osteoplasty</a:t>
            </a:r>
            <a:r>
              <a:rPr lang="en-US" dirty="0">
                <a:latin typeface="Arial"/>
                <a:ea typeface="Times New Roman"/>
              </a:rPr>
              <a:t> :</a:t>
            </a:r>
            <a:r>
              <a:rPr lang="en-US" dirty="0" err="1">
                <a:latin typeface="Arial"/>
                <a:ea typeface="Times New Roman"/>
              </a:rPr>
              <a:t>i.e</a:t>
            </a:r>
            <a:r>
              <a:rPr lang="en-US" dirty="0">
                <a:latin typeface="Arial"/>
                <a:ea typeface="Times New Roman"/>
              </a:rPr>
              <a:t> </a:t>
            </a:r>
            <a:r>
              <a:rPr lang="en-US" dirty="0" err="1">
                <a:latin typeface="Arial"/>
                <a:ea typeface="Times New Roman"/>
              </a:rPr>
              <a:t>recontouring</a:t>
            </a:r>
            <a:r>
              <a:rPr lang="en-US" dirty="0">
                <a:latin typeface="Arial"/>
                <a:ea typeface="Times New Roman"/>
              </a:rPr>
              <a:t> of bony defect in the furcation area.</a:t>
            </a:r>
            <a:endParaRPr lang="en-US" sz="1800" dirty="0">
              <a:latin typeface="Times New Roman"/>
              <a:ea typeface="Times New Roman"/>
            </a:endParaRPr>
          </a:p>
          <a:p>
            <a:pPr lvl="0" algn="just" rtl="0">
              <a:buFont typeface="+mj-lt"/>
              <a:buAutoNum type="arabicPeriod"/>
              <a:tabLst>
                <a:tab pos="457200" algn="l"/>
              </a:tabLst>
            </a:pPr>
            <a:r>
              <a:rPr lang="en-US" dirty="0">
                <a:latin typeface="Arial"/>
                <a:ea typeface="Times New Roman"/>
              </a:rPr>
              <a:t>Repositioning and suturing of the </a:t>
            </a:r>
            <a:r>
              <a:rPr lang="en-US" dirty="0" smtClean="0">
                <a:latin typeface="Arial"/>
                <a:ea typeface="Times New Roman"/>
              </a:rPr>
              <a:t>flap</a:t>
            </a:r>
            <a:endParaRPr lang="ar-IQ" dirty="0"/>
          </a:p>
        </p:txBody>
      </p:sp>
    </p:spTree>
    <p:extLst>
      <p:ext uri="{BB962C8B-B14F-4D97-AF65-F5344CB8AC3E}">
        <p14:creationId xmlns:p14="http://schemas.microsoft.com/office/powerpoint/2010/main" val="18679168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57200" y="428604"/>
            <a:ext cx="8229600" cy="4525963"/>
          </a:xfrm>
        </p:spPr>
        <p:txBody>
          <a:bodyPr>
            <a:normAutofit/>
          </a:bodyPr>
          <a:lstStyle/>
          <a:p>
            <a:pPr marL="0" indent="0" algn="l" rtl="0">
              <a:buNone/>
            </a:pPr>
            <a:endParaRPr lang="ar-IQ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8640"/>
            <a:ext cx="8424936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24877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عنصر نائب للمحتوى 3" descr="1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504" y="980728"/>
            <a:ext cx="5364088" cy="5157192"/>
          </a:xfr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980728"/>
            <a:ext cx="4211960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57200" y="142852"/>
            <a:ext cx="8229600" cy="4525963"/>
          </a:xfrm>
        </p:spPr>
        <p:txBody>
          <a:bodyPr>
            <a:normAutofit fontScale="92500" lnSpcReduction="10000"/>
          </a:bodyPr>
          <a:lstStyle/>
          <a:p>
            <a:pPr marL="514350" indent="-514350" algn="l" rtl="0">
              <a:buFont typeface="+mj-lt"/>
              <a:buAutoNum type="arabicPeriod" startAt="3"/>
            </a:pPr>
            <a:r>
              <a:rPr lang="en-US" sz="3500" b="1" dirty="0" smtClean="0">
                <a:latin typeface="Times New Roman" pitchFamily="18" charset="0"/>
                <a:cs typeface="Times New Roman" pitchFamily="18" charset="0"/>
              </a:rPr>
              <a:t>Tunnel preparation</a:t>
            </a:r>
          </a:p>
          <a:p>
            <a:pPr marL="514350" indent="-514350" algn="l" rtl="0">
              <a:buFont typeface="Wingdings" pitchFamily="2" charset="2"/>
              <a:buChar char="Ø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used in degree  II ,III(long and divergent roots)</a:t>
            </a:r>
          </a:p>
          <a:p>
            <a:pPr marL="514350" indent="-514350" algn="l" rtl="0">
              <a:buFont typeface="Wingdings" pitchFamily="2" charset="2"/>
              <a:buChar char="Ø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following tissue resection, enough space has been established to be used during self plaque control</a:t>
            </a:r>
          </a:p>
          <a:p>
            <a:pPr marL="514350" indent="-514350" algn="l" rtl="0">
              <a:buFont typeface="Wingdings" pitchFamily="2" charset="2"/>
              <a:buChar char="Ø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The flap apically positioned</a:t>
            </a:r>
          </a:p>
          <a:p>
            <a:pPr marL="514350" indent="-514350" algn="l" rtl="0">
              <a:buFont typeface="Wingdings" pitchFamily="2" charset="2"/>
              <a:buChar char="Ø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The exposed root should be treated by topical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chlorhexidine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 algn="l" rtl="0">
              <a:buNone/>
            </a:pPr>
            <a:r>
              <a:rPr lang="en-US" dirty="0" smtClean="0"/>
              <a:t>      </a:t>
            </a:r>
            <a:endParaRPr lang="ar-IQ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77072"/>
            <a:ext cx="8280920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8280919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169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57200" y="214290"/>
            <a:ext cx="8229600" cy="4525963"/>
          </a:xfrm>
        </p:spPr>
        <p:txBody>
          <a:bodyPr/>
          <a:lstStyle/>
          <a:p>
            <a:pPr marL="514350" indent="-514350" algn="l" rtl="0">
              <a:buFont typeface="+mj-lt"/>
              <a:buAutoNum type="arabicPeriod" startAt="4"/>
            </a:pP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Root separation and resection</a:t>
            </a:r>
          </a:p>
          <a:p>
            <a:pPr marL="514350" indent="-514350" algn="l" rtl="0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Root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seperation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sectioning of root complex and maintenance of all roots</a:t>
            </a:r>
          </a:p>
          <a:p>
            <a:pPr marL="514350" indent="-514350" algn="l" rtl="0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Root resection sectioning and remove</a:t>
            </a:r>
          </a:p>
          <a:p>
            <a:pPr marL="0" indent="0" algn="l" rtl="0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 of one or two roots in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multirooted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tooth</a:t>
            </a:r>
          </a:p>
          <a:p>
            <a:pPr marL="514350" indent="-514350" algn="l" rtl="0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RSR used in grade II,III </a:t>
            </a:r>
            <a:endParaRPr lang="ar-IQ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717033"/>
            <a:ext cx="3672408" cy="2880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717033"/>
            <a:ext cx="4320480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>
            <a:normAutofit/>
          </a:bodyPr>
          <a:lstStyle/>
          <a:p>
            <a:r>
              <a:rPr lang="en-US" b="1" dirty="0" smtClean="0"/>
              <a:t>Indications</a:t>
            </a:r>
            <a:endParaRPr lang="ar-IQ" b="1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92696"/>
            <a:ext cx="7632848" cy="3009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541530"/>
            <a:ext cx="4287961" cy="3127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513" y="3541531"/>
            <a:ext cx="4311845" cy="3127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68893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12968" cy="655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2951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008112"/>
          </a:xfrm>
        </p:spPr>
        <p:txBody>
          <a:bodyPr>
            <a:normAutofit fontScale="90000"/>
          </a:bodyPr>
          <a:lstStyle/>
          <a:p>
            <a:pPr rtl="0"/>
            <a:r>
              <a:rPr lang="en-US" sz="6600" dirty="0">
                <a:solidFill>
                  <a:prstClr val="black"/>
                </a:solidFill>
                <a:ea typeface="+mn-ea"/>
                <a:cs typeface="+mn-cs"/>
              </a:rPr>
              <a:t>Terminology</a:t>
            </a:r>
            <a:endParaRPr lang="ar-IQ" sz="6600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57200" y="2420888"/>
            <a:ext cx="8229600" cy="2448272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indent="0" algn="l" rtl="0">
              <a:buNone/>
            </a:pPr>
            <a:r>
              <a:rPr lang="en-US" dirty="0"/>
              <a:t/>
            </a:r>
            <a:br>
              <a:rPr lang="en-US" dirty="0"/>
            </a:br>
            <a:r>
              <a:rPr lang="en-US" sz="3600" b="1" dirty="0" smtClean="0"/>
              <a:t>root </a:t>
            </a:r>
            <a:r>
              <a:rPr lang="en-US" sz="3600" b="1" dirty="0"/>
              <a:t>complex is the portion of tooth that is located apical to (CEJ</a:t>
            </a:r>
            <a:r>
              <a:rPr lang="en-US" sz="3600" b="1" dirty="0" smtClean="0"/>
              <a:t>).</a:t>
            </a:r>
          </a:p>
          <a:p>
            <a:pPr algn="l" rtl="0"/>
            <a:endParaRPr lang="en-US" sz="3600" dirty="0" smtClean="0"/>
          </a:p>
          <a:p>
            <a:pPr algn="l" rtl="0"/>
            <a:endParaRPr lang="ar-IQ" dirty="0"/>
          </a:p>
        </p:txBody>
      </p:sp>
    </p:spTree>
    <p:extLst>
      <p:ext uri="{BB962C8B-B14F-4D97-AF65-F5344CB8AC3E}">
        <p14:creationId xmlns:p14="http://schemas.microsoft.com/office/powerpoint/2010/main" val="3399707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Regeneration of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furcation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defect</a:t>
            </a:r>
            <a:endParaRPr lang="ar-IQ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sat\Desktop\download (3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571612"/>
            <a:ext cx="4000528" cy="2286016"/>
          </a:xfrm>
          <a:prstGeom prst="rect">
            <a:avLst/>
          </a:prstGeom>
          <a:noFill/>
        </p:spPr>
      </p:pic>
      <p:pic>
        <p:nvPicPr>
          <p:cNvPr id="7171" name="Picture 3" descr="C:\Users\sat\Desktop\download (4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37074" y="1571612"/>
            <a:ext cx="4178329" cy="2286016"/>
          </a:xfrm>
          <a:prstGeom prst="rect">
            <a:avLst/>
          </a:prstGeom>
          <a:noFill/>
        </p:spPr>
      </p:pic>
      <p:pic>
        <p:nvPicPr>
          <p:cNvPr id="7172" name="Picture 4" descr="C:\Users\sat\Desktop\download (5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28860" y="3857628"/>
            <a:ext cx="4500594" cy="229552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 dirty="0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96752"/>
            <a:ext cx="8280919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4342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6"/>
            <a:ext cx="8064895" cy="5832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59226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1843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712968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2450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9036496" cy="655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9911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742950" indent="-742950" algn="l" rtl="0">
              <a:buFont typeface="+mj-lt"/>
              <a:buAutoNum type="arabicPeriod" startAt="6"/>
            </a:pP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Extraction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ar-IQ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When the attachment loss is so extensive.</a:t>
            </a:r>
          </a:p>
          <a:p>
            <a:pPr algn="l" rtl="0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When the treatment will not result  in a tooth/gingival anatomy which allow self plaque-control measures.</a:t>
            </a:r>
          </a:p>
          <a:p>
            <a:pPr algn="l" rtl="0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When the maintenance or affected tooth will not improve the treatment plan.</a:t>
            </a:r>
          </a:p>
          <a:p>
            <a:pPr algn="l" rtl="0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When preservation of the affected tooth will represent a risk factor for long </a:t>
            </a:r>
            <a:r>
              <a:rPr lang="en-US" smtClean="0">
                <a:latin typeface="Times New Roman" pitchFamily="18" charset="0"/>
                <a:cs typeface="Times New Roman" pitchFamily="18" charset="0"/>
              </a:rPr>
              <a:t>term prognosis.</a:t>
            </a:r>
            <a:endParaRPr lang="ar-IQ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C:\Users\sat\Desktop\download (6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24625" y="0"/>
            <a:ext cx="2619375" cy="17430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900" dirty="0">
                <a:solidFill>
                  <a:prstClr val="black"/>
                </a:solidFill>
              </a:rPr>
              <a:t>Terminology</a:t>
            </a:r>
            <a:endParaRPr lang="ar-IQ" dirty="0"/>
          </a:p>
        </p:txBody>
      </p:sp>
      <p:pic>
        <p:nvPicPr>
          <p:cNvPr id="1433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56792"/>
            <a:ext cx="8496944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75455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1340768"/>
            <a:ext cx="8064897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803752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6600" b="1" dirty="0" smtClean="0">
                <a:latin typeface="Script MT Bold" pitchFamily="66" charset="0"/>
              </a:rPr>
              <a:t>Furcation involvement</a:t>
            </a:r>
            <a:endParaRPr lang="ar-IQ" sz="6600" b="1" dirty="0">
              <a:latin typeface="Script MT Bold" pitchFamily="66" charset="0"/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328998"/>
          </a:xfrm>
        </p:spPr>
        <p:txBody>
          <a:bodyPr>
            <a:normAutofit fontScale="92500"/>
          </a:bodyPr>
          <a:lstStyle/>
          <a:p>
            <a:pPr algn="l" rtl="0">
              <a:buNone/>
            </a:pPr>
            <a:r>
              <a:rPr lang="en-US" dirty="0" smtClean="0">
                <a:cs typeface="+mj-cs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Hamp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et al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 classify the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furcation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involvement as follow:</a:t>
            </a:r>
          </a:p>
          <a:p>
            <a:pPr algn="l" rtl="0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Degree 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 not exceed one third of the width of                                                                                                                                                   the tooth</a:t>
            </a:r>
          </a:p>
          <a:p>
            <a:pPr algn="l" rtl="0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Degree II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 exceed one third of width of the tooth</a:t>
            </a:r>
          </a:p>
          <a:p>
            <a:pPr algn="l" rtl="0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Degree III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 through and through</a:t>
            </a:r>
          </a:p>
          <a:p>
            <a:pPr algn="l" rtl="0"/>
            <a:endParaRPr lang="ar-IQ" dirty="0"/>
          </a:p>
        </p:txBody>
      </p:sp>
      <p:pic>
        <p:nvPicPr>
          <p:cNvPr id="1026" name="Picture 2" descr="C:\Users\sat\Desktop\downloa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5143512"/>
            <a:ext cx="8072494" cy="15001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23322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1143000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latin typeface="Script MT Bold" pitchFamily="66" charset="0"/>
              </a:rPr>
              <a:t>Diagnosis of the </a:t>
            </a:r>
            <a:r>
              <a:rPr lang="en-US" sz="4800" b="1" dirty="0" err="1" smtClean="0">
                <a:latin typeface="Script MT Bold" pitchFamily="66" charset="0"/>
              </a:rPr>
              <a:t>furcation</a:t>
            </a:r>
            <a:r>
              <a:rPr lang="en-US" sz="4000" b="1" dirty="0" smtClean="0">
                <a:latin typeface="Script MT Bold" pitchFamily="66" charset="0"/>
              </a:rPr>
              <a:t> involvement </a:t>
            </a:r>
            <a:endParaRPr lang="ar-IQ" sz="4000" b="1" dirty="0">
              <a:latin typeface="Script MT Bold" pitchFamily="66" charset="0"/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 rtl="0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Clinical examination</a:t>
            </a:r>
          </a:p>
          <a:p>
            <a:pPr algn="l" rtl="0"/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l" rtl="0"/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l" rtl="0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Careful Probing </a:t>
            </a:r>
          </a:p>
          <a:p>
            <a:pPr algn="l" rtl="0"/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l" rtl="0">
              <a:buNone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9" name="Picture 11" descr="C:\Users\sat\Desktop\images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99992" y="980728"/>
            <a:ext cx="4176464" cy="1852945"/>
          </a:xfrm>
          <a:prstGeom prst="rect">
            <a:avLst/>
          </a:prstGeom>
          <a:noFill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7" y="4524371"/>
            <a:ext cx="4464496" cy="2190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833673"/>
            <a:ext cx="4176464" cy="1690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8861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2034"/>
          </a:xfrm>
        </p:spPr>
        <p:txBody>
          <a:bodyPr>
            <a:normAutofit fontScale="90000"/>
          </a:bodyPr>
          <a:lstStyle/>
          <a:p>
            <a:endParaRPr lang="ar-IQ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8640960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2652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22413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marL="342900" lvl="0" indent="-342900" rtl="0">
              <a:spcBef>
                <a:spcPct val="20000"/>
              </a:spcBef>
            </a:pPr>
            <a:r>
              <a:rPr lang="en-US" sz="6000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en-US" sz="6000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en-US" sz="6000" dirty="0" smtClean="0">
                <a:solidFill>
                  <a:prstClr val="black"/>
                </a:solidFill>
                <a:latin typeface="Simplified Arabic" pitchFamily="18" charset="-78"/>
                <a:cs typeface="Simplified Arabic" pitchFamily="18" charset="-78"/>
              </a:rPr>
              <a:t>Radiograph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en-US" sz="30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ar-IQ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algn="l" rtl="0">
              <a:buFont typeface="Wingdings" pitchFamily="2" charset="2"/>
              <a:buChar char="Ø"/>
            </a:pPr>
            <a:r>
              <a:rPr lang="en-US" sz="3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Periapical</a:t>
            </a:r>
            <a:endParaRPr lang="en-US" sz="3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l" rtl="0">
              <a:buFont typeface="Wingdings" pitchFamily="2" charset="2"/>
              <a:buChar char="Ø"/>
            </a:pP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Bite-wings</a:t>
            </a:r>
            <a:endParaRPr lang="ar-IQ" sz="3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ar-IQ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988840"/>
            <a:ext cx="5112568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2673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1679</TotalTime>
  <Words>509</Words>
  <Application>Microsoft Office PowerPoint</Application>
  <PresentationFormat>عرض على الشاشة (3:4)‏</PresentationFormat>
  <Paragraphs>70</Paragraphs>
  <Slides>35</Slides>
  <Notes>0</Notes>
  <HiddenSlides>0</HiddenSlides>
  <MMClips>0</MMClips>
  <ScaleCrop>false</ScaleCrop>
  <HeadingPairs>
    <vt:vector size="4" baseType="variant">
      <vt:variant>
        <vt:lpstr>نسق</vt:lpstr>
      </vt:variant>
      <vt:variant>
        <vt:i4>2</vt:i4>
      </vt:variant>
      <vt:variant>
        <vt:lpstr>عناوين الشرائح</vt:lpstr>
      </vt:variant>
      <vt:variant>
        <vt:i4>35</vt:i4>
      </vt:variant>
    </vt:vector>
  </HeadingPairs>
  <TitlesOfParts>
    <vt:vector size="37" baseType="lpstr">
      <vt:lpstr>سمة Office</vt:lpstr>
      <vt:lpstr>1_سمة Office</vt:lpstr>
      <vt:lpstr>عرض تقديمي في PowerPoint</vt:lpstr>
      <vt:lpstr>Furcation involvement</vt:lpstr>
      <vt:lpstr>Terminology</vt:lpstr>
      <vt:lpstr>Terminology</vt:lpstr>
      <vt:lpstr>عرض تقديمي في PowerPoint</vt:lpstr>
      <vt:lpstr>Furcation involvement</vt:lpstr>
      <vt:lpstr>Diagnosis of the furcation involvement </vt:lpstr>
      <vt:lpstr>عرض تقديمي في PowerPoint</vt:lpstr>
      <vt:lpstr> Radiograph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Therapy of furcation involvement</vt:lpstr>
      <vt:lpstr>Therapy of furcation involvement</vt:lpstr>
      <vt:lpstr>Rational therapy of furcation involvement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Indications</vt:lpstr>
      <vt:lpstr>عرض تقديمي في PowerPoint</vt:lpstr>
      <vt:lpstr>Regeneration of furcation defect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Extraction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Furcation involvement</dc:title>
  <dc:creator>sat</dc:creator>
  <cp:lastModifiedBy>admin</cp:lastModifiedBy>
  <cp:revision>59</cp:revision>
  <dcterms:created xsi:type="dcterms:W3CDTF">2016-04-20T18:54:54Z</dcterms:created>
  <dcterms:modified xsi:type="dcterms:W3CDTF">2009-01-03T01:45:49Z</dcterms:modified>
</cp:coreProperties>
</file>