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82" r:id="rId2"/>
    <p:sldId id="256" r:id="rId3"/>
    <p:sldId id="257" r:id="rId4"/>
    <p:sldId id="258" r:id="rId5"/>
    <p:sldId id="259" r:id="rId6"/>
    <p:sldId id="263"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9" r:id="rId22"/>
    <p:sldId id="280" r:id="rId23"/>
    <p:sldId id="275" r:id="rId24"/>
    <p:sldId id="276" r:id="rId25"/>
    <p:sldId id="277" r:id="rId26"/>
    <p:sldId id="278" r:id="rId27"/>
    <p:sldId id="281" r:id="rId28"/>
    <p:sldId id="283" r:id="rId29"/>
    <p:sldId id="284"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1" d="100"/>
          <a:sy n="31" d="100"/>
        </p:scale>
        <p:origin x="-1123"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CD1659A-FF31-4F80-9990-D936C8EA2DFA}" type="datetimeFigureOut">
              <a:rPr lang="ar-IQ" smtClean="0"/>
              <a:pPr/>
              <a:t>03/03/1437</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303631A-FDDC-481C-B094-C6E90614B3B2}" type="slidenum">
              <a:rPr lang="ar-IQ" smtClean="0"/>
              <a:pPr/>
              <a:t>‹#›</a:t>
            </a:fld>
            <a:endParaRPr lang="ar-IQ"/>
          </a:p>
        </p:txBody>
      </p:sp>
    </p:spTree>
    <p:extLst>
      <p:ext uri="{BB962C8B-B14F-4D97-AF65-F5344CB8AC3E}">
        <p14:creationId xmlns:p14="http://schemas.microsoft.com/office/powerpoint/2010/main" val="42215667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1303631A-FDDC-481C-B094-C6E90614B3B2}" type="slidenum">
              <a:rPr lang="ar-IQ" smtClean="0"/>
              <a:pPr/>
              <a:t>21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D11F26D-B3CC-4485-9645-16B69DC3D052}" type="datetimeFigureOut">
              <a:rPr lang="ar-SA" smtClean="0"/>
              <a:pPr/>
              <a:t>03/03/37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24217E0-72B5-4FE6-96EE-B09EBBDF1F8F}"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D11F26D-B3CC-4485-9645-16B69DC3D052}" type="datetimeFigureOut">
              <a:rPr lang="ar-SA" smtClean="0"/>
              <a:pPr/>
              <a:t>03/03/37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24217E0-72B5-4FE6-96EE-B09EBBDF1F8F}"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D11F26D-B3CC-4485-9645-16B69DC3D052}" type="datetimeFigureOut">
              <a:rPr lang="ar-SA" smtClean="0"/>
              <a:pPr/>
              <a:t>03/03/37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24217E0-72B5-4FE6-96EE-B09EBBDF1F8F}"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D11F26D-B3CC-4485-9645-16B69DC3D052}" type="datetimeFigureOut">
              <a:rPr lang="ar-SA" smtClean="0"/>
              <a:pPr/>
              <a:t>03/03/37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24217E0-72B5-4FE6-96EE-B09EBBDF1F8F}"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D11F26D-B3CC-4485-9645-16B69DC3D052}" type="datetimeFigureOut">
              <a:rPr lang="ar-SA" smtClean="0"/>
              <a:pPr/>
              <a:t>03/03/37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24217E0-72B5-4FE6-96EE-B09EBBDF1F8F}"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D11F26D-B3CC-4485-9645-16B69DC3D052}" type="datetimeFigureOut">
              <a:rPr lang="ar-SA" smtClean="0"/>
              <a:pPr/>
              <a:t>03/03/37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24217E0-72B5-4FE6-96EE-B09EBBDF1F8F}"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D11F26D-B3CC-4485-9645-16B69DC3D052}" type="datetimeFigureOut">
              <a:rPr lang="ar-SA" smtClean="0"/>
              <a:pPr/>
              <a:t>03/03/37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24217E0-72B5-4FE6-96EE-B09EBBDF1F8F}"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D11F26D-B3CC-4485-9645-16B69DC3D052}" type="datetimeFigureOut">
              <a:rPr lang="ar-SA" smtClean="0"/>
              <a:pPr/>
              <a:t>03/03/37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24217E0-72B5-4FE6-96EE-B09EBBDF1F8F}"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D11F26D-B3CC-4485-9645-16B69DC3D052}" type="datetimeFigureOut">
              <a:rPr lang="ar-SA" smtClean="0"/>
              <a:pPr/>
              <a:t>03/03/37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24217E0-72B5-4FE6-96EE-B09EBBDF1F8F}"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D11F26D-B3CC-4485-9645-16B69DC3D052}" type="datetimeFigureOut">
              <a:rPr lang="ar-SA" smtClean="0"/>
              <a:pPr/>
              <a:t>03/03/37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24217E0-72B5-4FE6-96EE-B09EBBDF1F8F}"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D11F26D-B3CC-4485-9645-16B69DC3D052}" type="datetimeFigureOut">
              <a:rPr lang="ar-SA" smtClean="0"/>
              <a:pPr/>
              <a:t>03/03/37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24217E0-72B5-4FE6-96EE-B09EBBDF1F8F}"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D11F26D-B3CC-4485-9645-16B69DC3D052}" type="datetimeFigureOut">
              <a:rPr lang="ar-SA" smtClean="0"/>
              <a:pPr/>
              <a:t>03/03/37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24217E0-72B5-4FE6-96EE-B09EBBDF1F8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en-US" sz="8000" b="1" dirty="0" smtClean="0"/>
              <a:t>HYDATID DISEASE</a:t>
            </a:r>
            <a:endParaRPr lang="ar-SA" sz="8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b="1" dirty="0" smtClean="0"/>
              <a:t>Clinical features</a:t>
            </a:r>
            <a:br>
              <a:rPr lang="en-US" sz="2400" b="1" dirty="0" smtClean="0"/>
            </a:br>
            <a:r>
              <a:rPr lang="en-US" sz="2400" dirty="0" smtClean="0"/>
              <a:t>As the parasite can </a:t>
            </a:r>
            <a:r>
              <a:rPr lang="en-US" sz="2400" dirty="0" err="1" smtClean="0"/>
              <a:t>colonise</a:t>
            </a:r>
            <a:r>
              <a:rPr lang="en-US" sz="2400" dirty="0" smtClean="0"/>
              <a:t> virtually every organ in the body, the</a:t>
            </a:r>
            <a:br>
              <a:rPr lang="en-US" sz="2400" dirty="0" smtClean="0"/>
            </a:br>
            <a:r>
              <a:rPr lang="en-US" sz="2400" dirty="0" smtClean="0"/>
              <a:t>condition can be protean in its presentation. When a sheep</a:t>
            </a:r>
            <a:br>
              <a:rPr lang="en-US" sz="2400" dirty="0" smtClean="0"/>
            </a:br>
            <a:r>
              <a:rPr lang="en-US" sz="2400" dirty="0" smtClean="0"/>
              <a:t>farmer, who is otherwise healthy, complains of a gradually enlarging painful mass in the right upper quadrant with the physical findings of a liver swelling, a </a:t>
            </a:r>
            <a:r>
              <a:rPr lang="en-US" sz="2400" dirty="0" err="1" smtClean="0"/>
              <a:t>hydatid</a:t>
            </a:r>
            <a:r>
              <a:rPr lang="en-US" sz="2400" dirty="0" smtClean="0"/>
              <a:t> liver cyst should be considered.</a:t>
            </a:r>
            <a:endParaRPr lang="ar-IQ"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dirty="0" smtClean="0"/>
              <a:t>The liver is the organ most often affected. The lung is the next</a:t>
            </a:r>
            <a:br>
              <a:rPr lang="en-US" sz="2400" dirty="0" smtClean="0"/>
            </a:br>
            <a:r>
              <a:rPr lang="en-US" sz="2400" dirty="0" smtClean="0"/>
              <a:t>most common. The parasite can affect any organ or several organs in the same patient</a:t>
            </a:r>
            <a:endParaRPr lang="ar-IQ"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dirty="0" smtClean="0"/>
              <a:t>The disease may be asymptomatic and discovered incidentally</a:t>
            </a:r>
            <a:br>
              <a:rPr lang="en-US" sz="2400" dirty="0" smtClean="0"/>
            </a:br>
            <a:r>
              <a:rPr lang="en-US" sz="2400" dirty="0" smtClean="0"/>
              <a:t>at post mortem or when an ultrasound or CT scan is done</a:t>
            </a:r>
            <a:br>
              <a:rPr lang="en-US" sz="2400" dirty="0" smtClean="0"/>
            </a:br>
            <a:r>
              <a:rPr lang="en-US" sz="2400" dirty="0" smtClean="0"/>
              <a:t>for some other condition. Symptomatic disease presents with a</a:t>
            </a:r>
            <a:br>
              <a:rPr lang="en-US" sz="2400" dirty="0" smtClean="0"/>
            </a:br>
            <a:r>
              <a:rPr lang="en-US" sz="2400" dirty="0" smtClean="0"/>
              <a:t>swelling causing pressure effects. Thus, a hepatic lesion causes</a:t>
            </a:r>
            <a:br>
              <a:rPr lang="en-US" sz="2400" dirty="0" smtClean="0"/>
            </a:br>
            <a:r>
              <a:rPr lang="en-US" sz="2400" dirty="0" smtClean="0"/>
              <a:t>dull pain from stretching of the liver capsule, and a pulmonary</a:t>
            </a:r>
            <a:br>
              <a:rPr lang="en-US" sz="2400" dirty="0" smtClean="0"/>
            </a:br>
            <a:r>
              <a:rPr lang="en-US" sz="2400" dirty="0" smtClean="0"/>
              <a:t>lesion, if large enough, causes </a:t>
            </a:r>
            <a:r>
              <a:rPr lang="en-US" sz="2400" dirty="0" err="1" smtClean="0"/>
              <a:t>dyspnoea</a:t>
            </a:r>
            <a:r>
              <a:rPr lang="en-US" sz="2400" dirty="0" smtClean="0"/>
              <a:t>.</a:t>
            </a:r>
            <a:endParaRPr lang="ar-IQ"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dirty="0" smtClean="0"/>
              <a:t>Daughter cysts may communicate with the </a:t>
            </a:r>
            <a:r>
              <a:rPr lang="en-US" sz="2400" dirty="0" err="1" smtClean="0"/>
              <a:t>biliary</a:t>
            </a:r>
            <a:r>
              <a:rPr lang="en-US" sz="2400" dirty="0" smtClean="0"/>
              <a:t> tree causing obstructive jaundice and all the usual clinical features associated with it in addition to symptoms attributable to a parasitic infestation</a:t>
            </a:r>
            <a:endParaRPr lang="ar-IQ"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rmAutofit/>
          </a:bodyPr>
          <a:lstStyle/>
          <a:p>
            <a:pPr algn="l"/>
            <a:r>
              <a:rPr lang="en-US" sz="2400" dirty="0" smtClean="0"/>
              <a:t>Features of raised intracranial pressure or unexplained headaches in a patient from a sheep-rearing community should raise the suspicion of a cerebral </a:t>
            </a:r>
            <a:r>
              <a:rPr lang="en-US" sz="2400" dirty="0" err="1" smtClean="0"/>
              <a:t>hydatid</a:t>
            </a:r>
            <a:r>
              <a:rPr lang="en-US" sz="2400" dirty="0" smtClean="0"/>
              <a:t> cyst.</a:t>
            </a:r>
            <a:endParaRPr lang="ar-IQ"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dirty="0" smtClean="0"/>
              <a:t>The patient may present as an emergency with severe abdominal pain following minor trauma when the CT scan may be diagnostic. Rarely, a patient may present as an emergency</a:t>
            </a:r>
            <a:br>
              <a:rPr lang="en-US" sz="2400" dirty="0" smtClean="0"/>
            </a:br>
            <a:r>
              <a:rPr lang="en-US" sz="2400" dirty="0" smtClean="0"/>
              <a:t>with features of anaphylactic shock without any obvious cause.</a:t>
            </a:r>
            <a:br>
              <a:rPr lang="en-US" sz="2400" dirty="0" smtClean="0"/>
            </a:br>
            <a:r>
              <a:rPr lang="en-US" sz="2400" dirty="0" smtClean="0"/>
              <a:t>Such a patient may subsequently cough up white material that contains </a:t>
            </a:r>
            <a:r>
              <a:rPr lang="en-US" sz="2400" dirty="0" err="1" smtClean="0"/>
              <a:t>scolices</a:t>
            </a:r>
            <a:r>
              <a:rPr lang="en-US" sz="2400" dirty="0" smtClean="0"/>
              <a:t> that have travelled into the </a:t>
            </a:r>
            <a:r>
              <a:rPr lang="en-US" sz="2400" dirty="0" err="1" smtClean="0"/>
              <a:t>tracheobronchial</a:t>
            </a:r>
            <a:r>
              <a:rPr lang="en-US" sz="2400" dirty="0" smtClean="0"/>
              <a:t/>
            </a:r>
            <a:br>
              <a:rPr lang="en-US" sz="2400" dirty="0" smtClean="0"/>
            </a:br>
            <a:r>
              <a:rPr lang="en-US" sz="2400" dirty="0" smtClean="0"/>
              <a:t>tree from rupture of a hepatic </a:t>
            </a:r>
            <a:r>
              <a:rPr lang="en-US" sz="2400" dirty="0" err="1" smtClean="0"/>
              <a:t>hydatid</a:t>
            </a:r>
            <a:r>
              <a:rPr lang="en-US" sz="2400" dirty="0" smtClean="0"/>
              <a:t> on the diaphragmatic surface of the liver. </a:t>
            </a:r>
            <a:endParaRPr lang="ar-IQ"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40510"/>
          </a:xfrm>
        </p:spPr>
        <p:txBody>
          <a:bodyPr>
            <a:normAutofit/>
          </a:bodyPr>
          <a:lstStyle/>
          <a:p>
            <a:pPr algn="l"/>
            <a:r>
              <a:rPr lang="en-US" sz="2400" b="1" dirty="0" smtClean="0"/>
              <a:t>Diagnosis</a:t>
            </a:r>
            <a:br>
              <a:rPr lang="en-US" sz="2400" b="1" dirty="0" smtClean="0"/>
            </a:br>
            <a:r>
              <a:rPr lang="en-US" sz="2400" dirty="0" smtClean="0"/>
              <a:t>There should be a high index of suspicion. Investigations show a</a:t>
            </a:r>
            <a:br>
              <a:rPr lang="en-US" sz="2400" dirty="0" smtClean="0"/>
            </a:br>
            <a:r>
              <a:rPr lang="en-US" sz="2400" dirty="0" smtClean="0"/>
              <a:t>raised </a:t>
            </a:r>
            <a:r>
              <a:rPr lang="en-US" sz="2400" dirty="0" err="1" smtClean="0"/>
              <a:t>eosinophil</a:t>
            </a:r>
            <a:r>
              <a:rPr lang="en-US" sz="2400" dirty="0" smtClean="0"/>
              <a:t> count; serological tests such as ELISA and</a:t>
            </a:r>
            <a:br>
              <a:rPr lang="en-US" sz="2400" dirty="0" smtClean="0"/>
            </a:br>
            <a:r>
              <a:rPr lang="en-US" sz="2400" dirty="0" err="1" smtClean="0"/>
              <a:t>immunoelectrophoresis</a:t>
            </a:r>
            <a:r>
              <a:rPr lang="en-US" sz="2400" dirty="0" smtClean="0"/>
              <a:t> point towards the diagnosis.</a:t>
            </a:r>
            <a:endParaRPr lang="ar-IQ"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40510"/>
          </a:xfrm>
        </p:spPr>
        <p:txBody>
          <a:bodyPr>
            <a:normAutofit/>
          </a:bodyPr>
          <a:lstStyle/>
          <a:p>
            <a:pPr algn="l"/>
            <a:r>
              <a:rPr lang="en-US" sz="2400" dirty="0" smtClean="0"/>
              <a:t>Ultrasound and CT scan are the investigations of choice. The CT scan shows a smooth space-occupying lesion with several septa .</a:t>
            </a:r>
            <a:br>
              <a:rPr lang="en-US" sz="2400" dirty="0" smtClean="0"/>
            </a:br>
            <a:r>
              <a:rPr lang="en-US" sz="2400" dirty="0" smtClean="0"/>
              <a:t>An ultrasound of the </a:t>
            </a:r>
            <a:r>
              <a:rPr lang="en-US" sz="2400" dirty="0" err="1" smtClean="0"/>
              <a:t>biliary</a:t>
            </a:r>
            <a:r>
              <a:rPr lang="en-US" sz="2400" dirty="0" smtClean="0"/>
              <a:t> tract may show abnormality in the</a:t>
            </a:r>
            <a:br>
              <a:rPr lang="en-US" sz="2400" dirty="0" smtClean="0"/>
            </a:br>
            <a:r>
              <a:rPr lang="en-US" sz="2400" dirty="0" smtClean="0"/>
              <a:t>gall bladder and bile ducts. </a:t>
            </a:r>
            <a:r>
              <a:rPr lang="en-US" sz="2400" dirty="0" err="1" smtClean="0"/>
              <a:t>Hydatid</a:t>
            </a:r>
            <a:r>
              <a:rPr lang="en-US" sz="2400" dirty="0" smtClean="0"/>
              <a:t> infestation of the </a:t>
            </a:r>
            <a:r>
              <a:rPr lang="en-US" sz="2400" dirty="0" err="1" smtClean="0"/>
              <a:t>biliary</a:t>
            </a:r>
            <a:r>
              <a:rPr lang="en-US" sz="2400" dirty="0" smtClean="0"/>
              <a:t> system should then be suspected.</a:t>
            </a:r>
            <a:endParaRPr lang="ar-IQ"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endParaRPr lang="ar-IQ" sz="2400" dirty="0"/>
          </a:p>
        </p:txBody>
      </p:sp>
      <p:pic>
        <p:nvPicPr>
          <p:cNvPr id="2050" name="Picture 2"/>
          <p:cNvPicPr>
            <a:picLocks noChangeAspect="1" noChangeArrowheads="1"/>
          </p:cNvPicPr>
          <p:nvPr/>
        </p:nvPicPr>
        <p:blipFill>
          <a:blip r:embed="rId2"/>
          <a:srcRect/>
          <a:stretch>
            <a:fillRect/>
          </a:stretch>
        </p:blipFill>
        <p:spPr bwMode="auto">
          <a:xfrm>
            <a:off x="1071538" y="428604"/>
            <a:ext cx="7000923"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endParaRPr lang="ar-IQ" sz="6600" dirty="0"/>
          </a:p>
        </p:txBody>
      </p:sp>
      <p:pic>
        <p:nvPicPr>
          <p:cNvPr id="3074" name="Picture 2"/>
          <p:cNvPicPr>
            <a:picLocks noChangeAspect="1" noChangeArrowheads="1"/>
          </p:cNvPicPr>
          <p:nvPr/>
        </p:nvPicPr>
        <p:blipFill>
          <a:blip r:embed="rId2"/>
          <a:srcRect/>
          <a:stretch>
            <a:fillRect/>
          </a:stretch>
        </p:blipFill>
        <p:spPr bwMode="auto">
          <a:xfrm>
            <a:off x="1357291" y="785794"/>
            <a:ext cx="6215106"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6583362"/>
          </a:xfrm>
        </p:spPr>
        <p:txBody>
          <a:bodyPr>
            <a:normAutofit/>
          </a:bodyPr>
          <a:lstStyle/>
          <a:p>
            <a:pPr algn="l"/>
            <a:r>
              <a:rPr lang="en-US" sz="2400" b="1" dirty="0"/>
              <a:t>HYDATID DISEASE</a:t>
            </a:r>
            <a:br>
              <a:rPr lang="en-US" sz="2400" b="1" dirty="0"/>
            </a:br>
            <a:r>
              <a:rPr lang="en-US" sz="2400" b="1" dirty="0"/>
              <a:t>Introduction and pathology</a:t>
            </a:r>
            <a:br>
              <a:rPr lang="en-US" sz="2400" b="1" dirty="0"/>
            </a:br>
            <a:r>
              <a:rPr lang="en-US" sz="2400" dirty="0"/>
              <a:t>Commonly called dog tape worm, </a:t>
            </a:r>
            <a:r>
              <a:rPr lang="en-US" sz="2400" dirty="0" err="1"/>
              <a:t>hydatid</a:t>
            </a:r>
            <a:r>
              <a:rPr lang="en-US" sz="2400" dirty="0"/>
              <a:t> disease is caused by</a:t>
            </a:r>
            <a:br>
              <a:rPr lang="en-US" sz="2400" dirty="0"/>
            </a:br>
            <a:r>
              <a:rPr lang="en-US" sz="2400" i="1" dirty="0" err="1"/>
              <a:t>Ecchinococcus</a:t>
            </a:r>
            <a:r>
              <a:rPr lang="en-US" sz="2400" i="1" dirty="0"/>
              <a:t> </a:t>
            </a:r>
            <a:r>
              <a:rPr lang="en-US" sz="2400" i="1" dirty="0" err="1"/>
              <a:t>granulosus</a:t>
            </a:r>
            <a:r>
              <a:rPr lang="en-US" sz="2400" i="1" dirty="0"/>
              <a:t>. While it is common in the tropics, in</a:t>
            </a:r>
            <a:br>
              <a:rPr lang="en-US" sz="2400" i="1" dirty="0"/>
            </a:br>
            <a:r>
              <a:rPr lang="en-US" sz="2400" dirty="0"/>
              <a:t>the UK, the occasional patient may come from a rural </a:t>
            </a:r>
            <a:r>
              <a:rPr lang="en-US" sz="2400" dirty="0" smtClean="0"/>
              <a:t>sheep farming community</a:t>
            </a:r>
            <a:r>
              <a:rPr lang="en-US" sz="2400" dirty="0"/>
              <a:t>.</a:t>
            </a:r>
            <a:endParaRPr lang="ar-SA"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lstStyle/>
          <a:p>
            <a:endParaRPr lang="ar-IQ" dirty="0"/>
          </a:p>
        </p:txBody>
      </p:sp>
      <p:pic>
        <p:nvPicPr>
          <p:cNvPr id="4098" name="Picture 2"/>
          <p:cNvPicPr>
            <a:picLocks noChangeAspect="1" noChangeArrowheads="1"/>
          </p:cNvPicPr>
          <p:nvPr/>
        </p:nvPicPr>
        <p:blipFill>
          <a:blip r:embed="rId2"/>
          <a:srcRect/>
          <a:stretch>
            <a:fillRect/>
          </a:stretch>
        </p:blipFill>
        <p:spPr bwMode="auto">
          <a:xfrm>
            <a:off x="1785919" y="928670"/>
            <a:ext cx="6000792"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lstStyle/>
          <a:p>
            <a:endParaRPr lang="ar-IQ" dirty="0"/>
          </a:p>
        </p:txBody>
      </p:sp>
      <p:pic>
        <p:nvPicPr>
          <p:cNvPr id="5122" name="Picture 2"/>
          <p:cNvPicPr>
            <a:picLocks noChangeAspect="1" noChangeArrowheads="1"/>
          </p:cNvPicPr>
          <p:nvPr/>
        </p:nvPicPr>
        <p:blipFill>
          <a:blip r:embed="rId3"/>
          <a:srcRect/>
          <a:stretch>
            <a:fillRect/>
          </a:stretch>
        </p:blipFill>
        <p:spPr bwMode="auto">
          <a:xfrm>
            <a:off x="1000101" y="785794"/>
            <a:ext cx="7358114" cy="5072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lstStyle/>
          <a:p>
            <a:endParaRPr lang="ar-IQ" dirty="0"/>
          </a:p>
        </p:txBody>
      </p:sp>
      <p:pic>
        <p:nvPicPr>
          <p:cNvPr id="6146" name="Picture 2"/>
          <p:cNvPicPr>
            <a:picLocks noChangeAspect="1" noChangeArrowheads="1"/>
          </p:cNvPicPr>
          <p:nvPr/>
        </p:nvPicPr>
        <p:blipFill>
          <a:blip r:embed="rId2"/>
          <a:srcRect/>
          <a:stretch>
            <a:fillRect/>
          </a:stretch>
        </p:blipFill>
        <p:spPr bwMode="auto">
          <a:xfrm>
            <a:off x="1142977" y="571480"/>
            <a:ext cx="6786610"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b="1" dirty="0" smtClean="0"/>
              <a:t>Treatment</a:t>
            </a:r>
            <a:br>
              <a:rPr lang="en-US" sz="2400" b="1" dirty="0" smtClean="0"/>
            </a:br>
            <a:r>
              <a:rPr lang="en-US" sz="2400" dirty="0" smtClean="0"/>
              <a:t>Here, the treatment of hepatic </a:t>
            </a:r>
            <a:r>
              <a:rPr lang="en-US" sz="2400" dirty="0" err="1" smtClean="0"/>
              <a:t>hydatid</a:t>
            </a:r>
            <a:r>
              <a:rPr lang="en-US" sz="2400" dirty="0" smtClean="0"/>
              <a:t> is outlined as the liver is</a:t>
            </a:r>
            <a:br>
              <a:rPr lang="en-US" sz="2400" dirty="0" smtClean="0"/>
            </a:br>
            <a:r>
              <a:rPr lang="en-US" sz="2400" dirty="0" smtClean="0"/>
              <a:t>most commonly affected, but the same general principles apply</a:t>
            </a:r>
            <a:br>
              <a:rPr lang="en-US" sz="2400" dirty="0" smtClean="0"/>
            </a:br>
            <a:r>
              <a:rPr lang="en-US" sz="2400" dirty="0" smtClean="0"/>
              <a:t>whichever organ is involved</a:t>
            </a:r>
            <a:endParaRPr lang="ar-IQ"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b="1" dirty="0" smtClean="0"/>
              <a:t>Medical treatment</a:t>
            </a:r>
            <a:r>
              <a:rPr lang="en-US" sz="2400" dirty="0" smtClean="0"/>
              <a:t/>
            </a:r>
            <a:br>
              <a:rPr lang="en-US" sz="2400" dirty="0" smtClean="0"/>
            </a:br>
            <a:r>
              <a:rPr lang="en-US" sz="2400" dirty="0" smtClean="0"/>
              <a:t>Whether the patient is treated only medically or in combination</a:t>
            </a:r>
            <a:br>
              <a:rPr lang="en-US" sz="2400" dirty="0" smtClean="0"/>
            </a:br>
            <a:r>
              <a:rPr lang="en-US" sz="2400" dirty="0" smtClean="0"/>
              <a:t>with surgery will depend upon the clinical group (which</a:t>
            </a:r>
            <a:br>
              <a:rPr lang="en-US" sz="2400" dirty="0" smtClean="0"/>
            </a:br>
            <a:r>
              <a:rPr lang="en-US" sz="2400" dirty="0" smtClean="0"/>
              <a:t>gives an idea as to its activity), the number of cysts and their  anatomical </a:t>
            </a:r>
            <a:r>
              <a:rPr lang="en-US" sz="2400" dirty="0" err="1" smtClean="0"/>
              <a:t>position.srart</a:t>
            </a:r>
            <a:r>
              <a:rPr lang="en-US" sz="2400" dirty="0" smtClean="0"/>
              <a:t> by  </a:t>
            </a:r>
            <a:r>
              <a:rPr lang="en-US" sz="2400" dirty="0" err="1" smtClean="0"/>
              <a:t>albendazole</a:t>
            </a:r>
            <a:r>
              <a:rPr lang="en-US" sz="2400" dirty="0" smtClean="0"/>
              <a:t> 200mg single daily  for three months .other </a:t>
            </a:r>
            <a:r>
              <a:rPr lang="en-US" sz="2400" dirty="0" err="1" smtClean="0"/>
              <a:t>mebendazol</a:t>
            </a:r>
            <a:r>
              <a:rPr lang="en-US" sz="2400" dirty="0" smtClean="0"/>
              <a:t> or </a:t>
            </a:r>
            <a:r>
              <a:rPr lang="en-US" sz="2400" dirty="0" err="1" smtClean="0"/>
              <a:t>praziquantel</a:t>
            </a:r>
            <a:r>
              <a:rPr lang="en-US" sz="2400" dirty="0" smtClean="0"/>
              <a:t> has also been used .</a:t>
            </a:r>
            <a:endParaRPr lang="ar-IQ"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dirty="0" smtClean="0"/>
              <a:t>Surgical treatment by minimal access therapy is best </a:t>
            </a:r>
            <a:r>
              <a:rPr lang="en-US" sz="2400" dirty="0" err="1" smtClean="0"/>
              <a:t>summarised</a:t>
            </a:r>
            <a:r>
              <a:rPr lang="en-US" sz="2400" dirty="0" smtClean="0"/>
              <a:t> by the mnemonic PAIR – puncture, aspiration, injection and </a:t>
            </a:r>
            <a:r>
              <a:rPr lang="en-US" sz="2400" dirty="0" err="1" smtClean="0"/>
              <a:t>reaspiration</a:t>
            </a:r>
            <a:r>
              <a:rPr lang="en-US" sz="2400" dirty="0" smtClean="0"/>
              <a:t>. This is done after adequate drug treatment with </a:t>
            </a:r>
            <a:r>
              <a:rPr lang="en-US" sz="2400" dirty="0" err="1" smtClean="0"/>
              <a:t>albendazole</a:t>
            </a:r>
            <a:r>
              <a:rPr lang="en-US" sz="2400" dirty="0" smtClean="0"/>
              <a:t> or </a:t>
            </a:r>
            <a:r>
              <a:rPr lang="en-US" sz="2400" dirty="0" err="1" smtClean="0"/>
              <a:t>praziquantel</a:t>
            </a:r>
            <a:r>
              <a:rPr lang="en-US" sz="2400" dirty="0" smtClean="0"/>
              <a:t> .</a:t>
            </a:r>
            <a:endParaRPr lang="ar-IQ"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rmAutofit/>
          </a:bodyPr>
          <a:lstStyle/>
          <a:p>
            <a:pPr algn="l"/>
            <a:r>
              <a:rPr lang="en-US" sz="2400" b="1" dirty="0" err="1" smtClean="0"/>
              <a:t>Surical</a:t>
            </a:r>
            <a:r>
              <a:rPr lang="en-US" sz="2400" b="1" dirty="0" smtClean="0"/>
              <a:t> treatment</a:t>
            </a:r>
            <a:r>
              <a:rPr lang="en-US" sz="2400" dirty="0" smtClean="0"/>
              <a:t/>
            </a:r>
            <a:br>
              <a:rPr lang="en-US" sz="2400" dirty="0" smtClean="0"/>
            </a:br>
            <a:r>
              <a:rPr lang="en-US" sz="2400" dirty="0" smtClean="0"/>
              <a:t>Radical total or partial </a:t>
            </a:r>
            <a:r>
              <a:rPr lang="en-US" sz="2400" dirty="0" err="1" smtClean="0"/>
              <a:t>pericystectomy</a:t>
            </a:r>
            <a:r>
              <a:rPr lang="en-US" sz="2400" dirty="0" smtClean="0"/>
              <a:t> with</a:t>
            </a:r>
            <a:br>
              <a:rPr lang="en-US" sz="2400" dirty="0" smtClean="0"/>
            </a:br>
            <a:r>
              <a:rPr lang="en-US" sz="2400" dirty="0" err="1" smtClean="0"/>
              <a:t>omentoplasty</a:t>
            </a:r>
            <a:r>
              <a:rPr lang="en-US" sz="2400" dirty="0" smtClean="0"/>
              <a:t> or hepatic </a:t>
            </a:r>
            <a:r>
              <a:rPr lang="en-US" sz="2400" dirty="0" err="1" smtClean="0"/>
              <a:t>segmentectomy</a:t>
            </a:r>
            <a:r>
              <a:rPr lang="en-US" sz="2400" dirty="0" smtClean="0"/>
              <a:t> (especially if the lesion</a:t>
            </a:r>
            <a:br>
              <a:rPr lang="en-US" sz="2400" dirty="0" smtClean="0"/>
            </a:br>
            <a:r>
              <a:rPr lang="en-US" sz="2400" dirty="0" smtClean="0"/>
              <a:t>is in a peripheral part of the liver) are some of the surgical</a:t>
            </a:r>
            <a:br>
              <a:rPr lang="en-US" sz="2400" dirty="0" smtClean="0"/>
            </a:br>
            <a:r>
              <a:rPr lang="en-US" sz="2400" dirty="0" smtClean="0"/>
              <a:t>options. During the operation, </a:t>
            </a:r>
            <a:r>
              <a:rPr lang="en-US" sz="2400" dirty="0" err="1" smtClean="0"/>
              <a:t>scolicidal</a:t>
            </a:r>
            <a:r>
              <a:rPr lang="en-US" sz="2400" dirty="0" smtClean="0"/>
              <a:t> agents are used, such as</a:t>
            </a:r>
            <a:br>
              <a:rPr lang="en-US" sz="2400" dirty="0" smtClean="0"/>
            </a:br>
            <a:r>
              <a:rPr lang="en-US" sz="2400" dirty="0" smtClean="0"/>
              <a:t>hypertonic saline (15–20%), ethanol (75–95%) or 1% </a:t>
            </a:r>
            <a:r>
              <a:rPr lang="en-US" sz="2400" dirty="0" err="1" smtClean="0"/>
              <a:t>povidone</a:t>
            </a:r>
            <a:r>
              <a:rPr lang="en-US" sz="2400" dirty="0" smtClean="0"/>
              <a:t/>
            </a:r>
            <a:br>
              <a:rPr lang="en-US" sz="2400" dirty="0" smtClean="0"/>
            </a:br>
            <a:r>
              <a:rPr lang="en-US" sz="2400" dirty="0" smtClean="0"/>
              <a:t>iodine, although some use a 10% </a:t>
            </a:r>
            <a:r>
              <a:rPr lang="en-US" sz="2400" dirty="0" err="1" smtClean="0"/>
              <a:t>solution,This</a:t>
            </a:r>
            <a:r>
              <a:rPr lang="en-US" sz="2400" dirty="0" smtClean="0"/>
              <a:t> may cause </a:t>
            </a:r>
            <a:r>
              <a:rPr lang="en-US" sz="2400" dirty="0" err="1" smtClean="0"/>
              <a:t>sclerosing</a:t>
            </a:r>
            <a:r>
              <a:rPr lang="en-US" sz="2400" dirty="0" smtClean="0"/>
              <a:t> </a:t>
            </a:r>
            <a:r>
              <a:rPr lang="en-US" sz="2400" dirty="0" err="1" smtClean="0"/>
              <a:t>cholangitis</a:t>
            </a:r>
            <a:r>
              <a:rPr lang="en-US" sz="2400" dirty="0" smtClean="0"/>
              <a:t> if </a:t>
            </a:r>
            <a:r>
              <a:rPr lang="en-US" sz="2400" dirty="0" err="1" smtClean="0"/>
              <a:t>biliary</a:t>
            </a:r>
            <a:r>
              <a:rPr lang="en-US" sz="2400" dirty="0" smtClean="0"/>
              <a:t> tree  are in communication with the cyst wall...</a:t>
            </a:r>
            <a:endParaRPr lang="ar-IQ"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274638"/>
            <a:ext cx="8229600" cy="6583362"/>
          </a:xfrm>
        </p:spPr>
        <p:txBody>
          <a:bodyPr>
            <a:normAutofit/>
          </a:bodyPr>
          <a:lstStyle/>
          <a:p>
            <a:pPr algn="l"/>
            <a:r>
              <a:rPr lang="en-US" sz="2400" dirty="0" smtClean="0"/>
              <a:t>A laparoscopic approach to these procedures is</a:t>
            </a:r>
            <a:br>
              <a:rPr lang="en-US" sz="2400" dirty="0" smtClean="0"/>
            </a:br>
            <a:r>
              <a:rPr lang="en-US" sz="2400" dirty="0" smtClean="0"/>
              <a:t>being tried.</a:t>
            </a:r>
            <a:endParaRPr lang="ar-IQ"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dirty="0" smtClean="0"/>
              <a:t>Regarding </a:t>
            </a:r>
            <a:r>
              <a:rPr lang="en-US" sz="2400" dirty="0" err="1" smtClean="0"/>
              <a:t>hydatid</a:t>
            </a:r>
            <a:r>
              <a:rPr lang="en-US" sz="2400" dirty="0" smtClean="0"/>
              <a:t> disease, which one of the following is</a:t>
            </a:r>
            <a:br>
              <a:rPr lang="en-US" sz="2400" dirty="0" smtClean="0"/>
            </a:br>
            <a:r>
              <a:rPr lang="en-US" sz="2400" dirty="0" smtClean="0"/>
              <a:t>incorrect?</a:t>
            </a:r>
            <a:br>
              <a:rPr lang="en-US" sz="2400" dirty="0" smtClean="0"/>
            </a:br>
            <a:r>
              <a:rPr lang="en-US" sz="2400" dirty="0" smtClean="0"/>
              <a:t>a the human is an end host, which breaks the</a:t>
            </a:r>
            <a:br>
              <a:rPr lang="en-US" sz="2400" dirty="0" smtClean="0"/>
            </a:br>
            <a:r>
              <a:rPr lang="en-US" sz="2400" dirty="0" smtClean="0"/>
              <a:t>development cycle of the parasite</a:t>
            </a:r>
            <a:br>
              <a:rPr lang="en-US" sz="2400" dirty="0" smtClean="0"/>
            </a:br>
            <a:r>
              <a:rPr lang="en-US" sz="2400" dirty="0" smtClean="0"/>
              <a:t>b initial infection occurs through the alimentary tract and</a:t>
            </a:r>
            <a:br>
              <a:rPr lang="en-US" sz="2400" dirty="0" smtClean="0"/>
            </a:br>
            <a:r>
              <a:rPr lang="en-US" sz="2400" dirty="0" smtClean="0"/>
              <a:t>is asymptomatic</a:t>
            </a:r>
            <a:br>
              <a:rPr lang="en-US" sz="2400" dirty="0" smtClean="0"/>
            </a:br>
            <a:r>
              <a:rPr lang="en-US" sz="2400" dirty="0" smtClean="0"/>
              <a:t>c the natural history of a </a:t>
            </a:r>
            <a:r>
              <a:rPr lang="en-US" sz="2400" dirty="0" err="1" smtClean="0"/>
              <a:t>hydatid</a:t>
            </a:r>
            <a:r>
              <a:rPr lang="en-US" sz="2400" dirty="0" smtClean="0"/>
              <a:t> cyst in the human is</a:t>
            </a:r>
            <a:br>
              <a:rPr lang="en-US" sz="2400" dirty="0" smtClean="0"/>
            </a:br>
            <a:r>
              <a:rPr lang="en-US" sz="2400" dirty="0" smtClean="0"/>
              <a:t>one of slow progressive growth</a:t>
            </a:r>
            <a:br>
              <a:rPr lang="en-US" sz="2400" dirty="0" smtClean="0"/>
            </a:br>
            <a:r>
              <a:rPr lang="en-US" sz="2400" dirty="0" smtClean="0"/>
              <a:t>d rupture of a </a:t>
            </a:r>
            <a:r>
              <a:rPr lang="en-US" sz="2400" dirty="0" err="1" smtClean="0"/>
              <a:t>hydatid</a:t>
            </a:r>
            <a:r>
              <a:rPr lang="en-US" sz="2400" dirty="0" smtClean="0"/>
              <a:t> cyst is a common event</a:t>
            </a:r>
            <a:br>
              <a:rPr lang="en-US" sz="2400" dirty="0" smtClean="0"/>
            </a:br>
            <a:r>
              <a:rPr lang="en-US" sz="2400" dirty="0" smtClean="0"/>
              <a:t>e most symptoms are related to pressure effects on the</a:t>
            </a:r>
            <a:br>
              <a:rPr lang="en-US" sz="2400" dirty="0" smtClean="0"/>
            </a:br>
            <a:r>
              <a:rPr lang="en-US" sz="2400" dirty="0" smtClean="0"/>
              <a:t>liver and surrounding organs</a:t>
            </a:r>
            <a:endParaRPr lang="ar-SA"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dirty="0" smtClean="0"/>
              <a:t>Which one of the following statements regarding the</a:t>
            </a:r>
            <a:br>
              <a:rPr lang="en-US" sz="2400" dirty="0" smtClean="0"/>
            </a:br>
            <a:r>
              <a:rPr lang="en-US" sz="2400" dirty="0" smtClean="0"/>
              <a:t>management of </a:t>
            </a:r>
            <a:r>
              <a:rPr lang="en-US" sz="2400" dirty="0" err="1" smtClean="0"/>
              <a:t>hydatid</a:t>
            </a:r>
            <a:r>
              <a:rPr lang="en-US" sz="2400" dirty="0" smtClean="0"/>
              <a:t> cysts is false?</a:t>
            </a:r>
            <a:br>
              <a:rPr lang="en-US" sz="2400" dirty="0" smtClean="0"/>
            </a:br>
            <a:r>
              <a:rPr lang="en-US" sz="2400" dirty="0" smtClean="0"/>
              <a:t>a extremely small cysts may be managed conservatively</a:t>
            </a:r>
            <a:br>
              <a:rPr lang="en-US" sz="2400" dirty="0" smtClean="0"/>
            </a:br>
            <a:r>
              <a:rPr lang="en-US" sz="2400" dirty="0" smtClean="0"/>
              <a:t>provided they are followed up to monitor growth</a:t>
            </a:r>
            <a:br>
              <a:rPr lang="en-US" sz="2400" dirty="0" smtClean="0"/>
            </a:br>
            <a:r>
              <a:rPr lang="en-US" sz="2400" dirty="0" smtClean="0"/>
              <a:t>b medical management is successful in the majority of</a:t>
            </a:r>
            <a:br>
              <a:rPr lang="en-US" sz="2400" dirty="0" smtClean="0"/>
            </a:br>
            <a:r>
              <a:rPr lang="en-US" sz="2400" dirty="0" smtClean="0"/>
              <a:t>cases</a:t>
            </a:r>
            <a:br>
              <a:rPr lang="en-US" sz="2400" dirty="0" smtClean="0"/>
            </a:br>
            <a:r>
              <a:rPr lang="en-US" sz="2400" dirty="0" smtClean="0"/>
              <a:t>c medical therapy is usually used to supplement surgical</a:t>
            </a:r>
            <a:br>
              <a:rPr lang="en-US" sz="2400" dirty="0" smtClean="0"/>
            </a:br>
            <a:r>
              <a:rPr lang="en-US" sz="2400" dirty="0" smtClean="0"/>
              <a:t>intervention</a:t>
            </a:r>
            <a:br>
              <a:rPr lang="en-US" sz="2400" dirty="0" smtClean="0"/>
            </a:br>
            <a:r>
              <a:rPr lang="en-US" sz="2400" dirty="0" smtClean="0"/>
              <a:t>d the most common surgical technique is that of</a:t>
            </a:r>
            <a:br>
              <a:rPr lang="en-US" sz="2400" dirty="0" smtClean="0"/>
            </a:br>
            <a:r>
              <a:rPr lang="en-US" sz="2400" dirty="0" smtClean="0"/>
              <a:t>evacuation of the content and de-roofing of the cyst</a:t>
            </a:r>
            <a:br>
              <a:rPr lang="en-US" sz="2400" dirty="0" smtClean="0"/>
            </a:br>
            <a:r>
              <a:rPr lang="en-US" sz="2400" dirty="0" smtClean="0"/>
              <a:t>and the placement of an </a:t>
            </a:r>
            <a:r>
              <a:rPr lang="en-US" sz="2400" dirty="0" err="1" smtClean="0"/>
              <a:t>omental</a:t>
            </a:r>
            <a:r>
              <a:rPr lang="en-US" sz="2400" dirty="0" smtClean="0"/>
              <a:t> patch in the cavity</a:t>
            </a:r>
            <a:endParaRPr lang="ar-SA"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rmAutofit/>
          </a:bodyPr>
          <a:lstStyle/>
          <a:p>
            <a:pPr algn="l"/>
            <a:r>
              <a:rPr lang="en-US" sz="2400" dirty="0"/>
              <a:t>The dog is the definitive host </a:t>
            </a:r>
            <a:r>
              <a:rPr lang="en-US" sz="2400" dirty="0" smtClean="0"/>
              <a:t>and is </a:t>
            </a:r>
            <a:r>
              <a:rPr lang="en-US" sz="2400" dirty="0"/>
              <a:t>the commonest</a:t>
            </a:r>
            <a:br>
              <a:rPr lang="en-US" sz="2400" dirty="0"/>
            </a:br>
            <a:r>
              <a:rPr lang="en-US" sz="2400" dirty="0"/>
              <a:t>source of infection transmitted to the intermediate hosts –</a:t>
            </a:r>
            <a:br>
              <a:rPr lang="en-US" sz="2400" dirty="0"/>
            </a:br>
            <a:r>
              <a:rPr lang="en-US" sz="2400" dirty="0"/>
              <a:t>humans, sheep and cattle. In the dog, the adult worm reaches </a:t>
            </a:r>
            <a:r>
              <a:rPr lang="en-US" sz="2400" dirty="0" smtClean="0"/>
              <a:t>the small </a:t>
            </a:r>
            <a:r>
              <a:rPr lang="en-US" sz="2400" dirty="0"/>
              <a:t>intestine, and the eggs are passed in the </a:t>
            </a:r>
            <a:r>
              <a:rPr lang="en-US" sz="2400" dirty="0" err="1"/>
              <a:t>faeces</a:t>
            </a:r>
            <a:r>
              <a:rPr lang="en-US" sz="2400" dirty="0"/>
              <a:t>.</a:t>
            </a:r>
            <a:endParaRPr lang="ar-SA"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dirty="0"/>
              <a:t>These </a:t>
            </a:r>
            <a:r>
              <a:rPr lang="en-US" sz="2400" dirty="0" smtClean="0"/>
              <a:t>eggs are </a:t>
            </a:r>
            <a:r>
              <a:rPr lang="en-US" sz="2400" dirty="0"/>
              <a:t>highly resistant to extremes of temperature and may </a:t>
            </a:r>
            <a:r>
              <a:rPr lang="en-US" sz="2400" dirty="0" smtClean="0"/>
              <a:t>survive for </a:t>
            </a:r>
            <a:r>
              <a:rPr lang="en-US" sz="2400" dirty="0"/>
              <a:t>long periods. In the dog’s intestine, the cyst wall is </a:t>
            </a:r>
            <a:r>
              <a:rPr lang="en-US" sz="2400" dirty="0" smtClean="0"/>
              <a:t>digested, allowing </a:t>
            </a:r>
            <a:r>
              <a:rPr lang="en-US" sz="2400" dirty="0"/>
              <a:t>the </a:t>
            </a:r>
            <a:r>
              <a:rPr lang="en-US" sz="2400" dirty="0" err="1"/>
              <a:t>protoscolices</a:t>
            </a:r>
            <a:r>
              <a:rPr lang="en-US" sz="2400" dirty="0"/>
              <a:t> to develop into adult worms.</a:t>
            </a:r>
            <a:endParaRPr lang="ar-SA"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dirty="0" smtClean="0"/>
              <a:t>Close contact </a:t>
            </a:r>
            <a:r>
              <a:rPr lang="en-US" sz="2400" dirty="0"/>
              <a:t>with the infected dog causes contamination by the </a:t>
            </a:r>
            <a:r>
              <a:rPr lang="en-US" sz="2400" dirty="0" smtClean="0"/>
              <a:t>oral route</a:t>
            </a:r>
            <a:r>
              <a:rPr lang="en-US" sz="2400" dirty="0"/>
              <a:t>, with the ovum thus gaining entry into the human </a:t>
            </a:r>
            <a:r>
              <a:rPr lang="en-US" sz="2400" dirty="0" smtClean="0"/>
              <a:t>gastrointestinal, tract.</a:t>
            </a:r>
            <a:endParaRPr lang="ar-SA"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dirty="0" smtClean="0"/>
              <a:t>The cyst is </a:t>
            </a:r>
            <a:r>
              <a:rPr lang="en-US" sz="2400" dirty="0" err="1" smtClean="0"/>
              <a:t>characterised</a:t>
            </a:r>
            <a:r>
              <a:rPr lang="en-US" sz="2400" dirty="0" smtClean="0"/>
              <a:t> by three layers, an outer </a:t>
            </a:r>
            <a:r>
              <a:rPr lang="en-US" sz="2400" i="1" dirty="0" err="1" smtClean="0"/>
              <a:t>pericyst</a:t>
            </a:r>
            <a:r>
              <a:rPr lang="en-US" sz="2400" i="1" dirty="0" smtClean="0"/>
              <a:t/>
            </a:r>
            <a:br>
              <a:rPr lang="en-US" sz="2400" i="1" dirty="0" smtClean="0"/>
            </a:br>
            <a:r>
              <a:rPr lang="en-US" sz="2400" dirty="0" smtClean="0"/>
              <a:t>derived from compressed host organ tissues, an intermediate hyaline </a:t>
            </a:r>
            <a:r>
              <a:rPr lang="en-US" sz="2400" i="1" dirty="0" err="1" smtClean="0"/>
              <a:t>ectocyst</a:t>
            </a:r>
            <a:r>
              <a:rPr lang="en-US" sz="2400" i="1" dirty="0" smtClean="0"/>
              <a:t> which is non-infective and an inner </a:t>
            </a:r>
            <a:r>
              <a:rPr lang="en-US" sz="2400" i="1" dirty="0" err="1" smtClean="0"/>
              <a:t>endocyst</a:t>
            </a:r>
            <a:r>
              <a:rPr lang="en-US" sz="2400" i="1" dirty="0" smtClean="0"/>
              <a:t> that is </a:t>
            </a:r>
            <a:r>
              <a:rPr lang="en-US" sz="2400" dirty="0" smtClean="0"/>
              <a:t>the germinal membrane and contains viable parasites which can separate forming daughter cysts</a:t>
            </a:r>
            <a:endParaRPr lang="ar-IQ"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r>
              <a:rPr lang="ar-IQ" sz="2400" dirty="0" smtClean="0"/>
              <a:t>   </a:t>
            </a:r>
            <a:endParaRPr lang="ar-IQ" sz="2400" dirty="0"/>
          </a:p>
        </p:txBody>
      </p:sp>
      <p:pic>
        <p:nvPicPr>
          <p:cNvPr id="1026" name="Picture 2"/>
          <p:cNvPicPr>
            <a:picLocks noChangeAspect="1" noChangeArrowheads="1"/>
          </p:cNvPicPr>
          <p:nvPr/>
        </p:nvPicPr>
        <p:blipFill>
          <a:blip r:embed="rId2"/>
          <a:srcRect l="40430" t="21562" r="10351" b="10000"/>
          <a:stretch>
            <a:fillRect/>
          </a:stretch>
        </p:blipFill>
        <p:spPr bwMode="auto">
          <a:xfrm>
            <a:off x="0" y="0"/>
            <a:ext cx="9396536" cy="76054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rmAutofit/>
          </a:bodyPr>
          <a:lstStyle/>
          <a:p>
            <a:pPr algn="l"/>
            <a:r>
              <a:rPr lang="en-US" sz="2400" dirty="0" smtClean="0"/>
              <a:t>A variant of the disease occurs</a:t>
            </a:r>
            <a:br>
              <a:rPr lang="en-US" sz="2400" dirty="0" smtClean="0"/>
            </a:br>
            <a:r>
              <a:rPr lang="en-US" sz="2400" dirty="0" smtClean="0"/>
              <a:t>in colder climates caused by </a:t>
            </a:r>
            <a:r>
              <a:rPr lang="en-US" sz="2400" i="1" dirty="0" err="1" smtClean="0"/>
              <a:t>Echinococcus</a:t>
            </a:r>
            <a:r>
              <a:rPr lang="en-US" sz="2400" i="1" dirty="0" smtClean="0"/>
              <a:t> </a:t>
            </a:r>
            <a:r>
              <a:rPr lang="en-US" sz="2400" i="1" dirty="0" err="1" smtClean="0"/>
              <a:t>multilocularis</a:t>
            </a:r>
            <a:r>
              <a:rPr lang="en-US" sz="2400" i="1" dirty="0" smtClean="0"/>
              <a:t>, in which </a:t>
            </a:r>
            <a:r>
              <a:rPr lang="en-US" sz="2400" dirty="0" smtClean="0"/>
              <a:t>the cyst spreads from the outset by actual invasion rather than expansion.</a:t>
            </a:r>
            <a:endParaRPr lang="ar-IQ"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b="1" dirty="0" smtClean="0"/>
              <a:t>Classification</a:t>
            </a:r>
            <a:br>
              <a:rPr lang="en-US" sz="2400" b="1" dirty="0" smtClean="0"/>
            </a:br>
            <a:r>
              <a:rPr lang="en-US" sz="2400" dirty="0" smtClean="0"/>
              <a:t>In 2003, the WHO Informal Working Group on </a:t>
            </a:r>
            <a:r>
              <a:rPr lang="en-US" sz="2400" dirty="0" err="1" smtClean="0"/>
              <a:t>Echinococcosis</a:t>
            </a:r>
            <a:r>
              <a:rPr lang="en-US" sz="2400" dirty="0" smtClean="0"/>
              <a:t/>
            </a:r>
            <a:br>
              <a:rPr lang="en-US" sz="2400" dirty="0" smtClean="0"/>
            </a:br>
            <a:r>
              <a:rPr lang="en-US" sz="2400" dirty="0" smtClean="0"/>
              <a:t>proposed a </a:t>
            </a:r>
            <a:r>
              <a:rPr lang="en-US" sz="2400" dirty="0" err="1" smtClean="0"/>
              <a:t>standardised</a:t>
            </a:r>
            <a:r>
              <a:rPr lang="en-US" sz="2400" dirty="0" smtClean="0"/>
              <a:t> ultrasound classification based on the status of activity of the cyst. This is universally accepted, particularly because it helps to decide on the appropriate</a:t>
            </a:r>
            <a:br>
              <a:rPr lang="en-US" sz="2400" dirty="0" smtClean="0"/>
            </a:br>
            <a:r>
              <a:rPr lang="en-US" sz="2400" dirty="0" smtClean="0"/>
              <a:t>management. Three groups have been </a:t>
            </a:r>
            <a:r>
              <a:rPr lang="en-US" sz="2400" dirty="0" err="1" smtClean="0"/>
              <a:t>recognised</a:t>
            </a:r>
            <a:r>
              <a:rPr lang="en-US" sz="2400" dirty="0" smtClean="0"/>
              <a:t>:</a:t>
            </a:r>
            <a:br>
              <a:rPr lang="en-US" sz="2400" dirty="0" smtClean="0"/>
            </a:br>
            <a:r>
              <a:rPr lang="en-US" sz="2400" b="1" dirty="0" smtClean="0"/>
              <a:t>Group 1</a:t>
            </a:r>
            <a:r>
              <a:rPr lang="en-US" sz="2400" dirty="0" smtClean="0"/>
              <a:t>: Active group – cysts larger than 2 cm and often fertile.</a:t>
            </a:r>
            <a:br>
              <a:rPr lang="en-US" sz="2400" dirty="0" smtClean="0"/>
            </a:br>
            <a:r>
              <a:rPr lang="en-US" sz="2400" b="1" dirty="0" smtClean="0"/>
              <a:t>Group 2</a:t>
            </a:r>
            <a:r>
              <a:rPr lang="en-US" sz="2400" dirty="0" smtClean="0"/>
              <a:t>: Transition group – cysts starting to degenerate and</a:t>
            </a:r>
            <a:br>
              <a:rPr lang="en-US" sz="2400" dirty="0" smtClean="0"/>
            </a:br>
            <a:r>
              <a:rPr lang="en-US" sz="2400" dirty="0" smtClean="0"/>
              <a:t>entering a transitional stage because of host resistance or</a:t>
            </a:r>
            <a:br>
              <a:rPr lang="en-US" sz="2400" dirty="0" smtClean="0"/>
            </a:br>
            <a:r>
              <a:rPr lang="en-US" sz="2400" dirty="0" smtClean="0"/>
              <a:t>treatment, but may contain viable </a:t>
            </a:r>
            <a:r>
              <a:rPr lang="en-US" sz="2400" dirty="0" err="1" smtClean="0"/>
              <a:t>scolices</a:t>
            </a:r>
            <a:r>
              <a:rPr lang="en-US" sz="2400" dirty="0" smtClean="0"/>
              <a:t>.</a:t>
            </a:r>
            <a:br>
              <a:rPr lang="en-US" sz="2400" dirty="0" smtClean="0"/>
            </a:br>
            <a:r>
              <a:rPr lang="en-US" sz="2400" b="1" dirty="0" smtClean="0"/>
              <a:t>Group 3</a:t>
            </a:r>
            <a:r>
              <a:rPr lang="en-US" sz="2400" dirty="0" smtClean="0"/>
              <a:t>: Inactive group – degenerated, partially or totally calcified cysts; unlikely to contain viable </a:t>
            </a:r>
            <a:r>
              <a:rPr lang="en-US" sz="2400" dirty="0" err="1" smtClean="0"/>
              <a:t>scolices</a:t>
            </a:r>
            <a:r>
              <a:rPr lang="en-US" sz="2400" dirty="0" smtClean="0"/>
              <a:t>.</a:t>
            </a:r>
            <a:endParaRPr lang="ar-IQ"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292</Words>
  <Application>Microsoft Office PowerPoint</Application>
  <PresentationFormat>عرض على الشاشة (3:4)‏</PresentationFormat>
  <Paragraphs>25</Paragraphs>
  <Slides>29</Slides>
  <Notes>1</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سمة Office</vt:lpstr>
      <vt:lpstr>HYDATID DISEASE</vt:lpstr>
      <vt:lpstr>HYDATID DISEASE Introduction and pathology Commonly called dog tape worm, hydatid disease is caused by Ecchinococcus granulosus. While it is common in the tropics, in the UK, the occasional patient may come from a rural sheep farming community.</vt:lpstr>
      <vt:lpstr>The dog is the definitive host and is the commonest source of infection transmitted to the intermediate hosts – humans, sheep and cattle. In the dog, the adult worm reaches the small intestine, and the eggs are passed in the faeces.</vt:lpstr>
      <vt:lpstr>These eggs are highly resistant to extremes of temperature and may survive for long periods. In the dog’s intestine, the cyst wall is digested, allowing the protoscolices to develop into adult worms.</vt:lpstr>
      <vt:lpstr>Close contact with the infected dog causes contamination by the oral route, with the ovum thus gaining entry into the human gastrointestinal, tract.</vt:lpstr>
      <vt:lpstr>The cyst is characterised by three layers, an outer pericyst derived from compressed host organ tissues, an intermediate hyaline ectocyst which is non-infective and an inner endocyst that is the germinal membrane and contains viable parasites which can separate forming daughter cysts</vt:lpstr>
      <vt:lpstr>   </vt:lpstr>
      <vt:lpstr>A variant of the disease occurs in colder climates caused by Echinococcus multilocularis, in which the cyst spreads from the outset by actual invasion rather than expansion.</vt:lpstr>
      <vt:lpstr>Classification In 2003, the WHO Informal Working Group on Echinococcosis proposed a standardised ultrasound classification based on the status of activity of the cyst. This is universally accepted, particularly because it helps to decide on the appropriate management. Three groups have been recognised: Group 1: Active group – cysts larger than 2 cm and often fertile. Group 2: Transition group – cysts starting to degenerate and entering a transitional stage because of host resistance or treatment, but may contain viable scolices. Group 3: Inactive group – degenerated, partially or totally calcified cysts; unlikely to contain viable scolices.</vt:lpstr>
      <vt:lpstr>Clinical features As the parasite can colonise virtually every organ in the body, the condition can be protean in its presentation. When a sheep farmer, who is otherwise healthy, complains of a gradually enlarging painful mass in the right upper quadrant with the physical findings of a liver swelling, a hydatid liver cyst should be considered.</vt:lpstr>
      <vt:lpstr>The liver is the organ most often affected. The lung is the next most common. The parasite can affect any organ or several organs in the same patient</vt:lpstr>
      <vt:lpstr>The disease may be asymptomatic and discovered incidentally at post mortem or when an ultrasound or CT scan is done for some other condition. Symptomatic disease presents with a swelling causing pressure effects. Thus, a hepatic lesion causes dull pain from stretching of the liver capsule, and a pulmonary lesion, if large enough, causes dyspnoea.</vt:lpstr>
      <vt:lpstr>Daughter cysts may communicate with the biliary tree causing obstructive jaundice and all the usual clinical features associated with it in addition to symptoms attributable to a parasitic infestation</vt:lpstr>
      <vt:lpstr>Features of raised intracranial pressure or unexplained headaches in a patient from a sheep-rearing community should raise the suspicion of a cerebral hydatid cyst.</vt:lpstr>
      <vt:lpstr>The patient may present as an emergency with severe abdominal pain following minor trauma when the CT scan may be diagnostic. Rarely, a patient may present as an emergency with features of anaphylactic shock without any obvious cause. Such a patient may subsequently cough up white material that contains scolices that have travelled into the tracheobronchial tree from rupture of a hepatic hydatid on the diaphragmatic surface of the liver. </vt:lpstr>
      <vt:lpstr>Diagnosis There should be a high index of suspicion. Investigations show a raised eosinophil count; serological tests such as ELISA and immunoelectrophoresis point towards the diagnosis.</vt:lpstr>
      <vt:lpstr>Ultrasound and CT scan are the investigations of choice. The CT scan shows a smooth space-occupying lesion with several septa . An ultrasound of the biliary tract may show abnormality in the gall bladder and bile ducts. Hydatid infestation of the biliary system should then be suspected.</vt:lpstr>
      <vt:lpstr>عرض تقديمي في PowerPoint</vt:lpstr>
      <vt:lpstr>عرض تقديمي في PowerPoint</vt:lpstr>
      <vt:lpstr>عرض تقديمي في PowerPoint</vt:lpstr>
      <vt:lpstr>عرض تقديمي في PowerPoint</vt:lpstr>
      <vt:lpstr>عرض تقديمي في PowerPoint</vt:lpstr>
      <vt:lpstr>Treatment Here, the treatment of hepatic hydatid is outlined as the liver is most commonly affected, but the same general principles apply whichever organ is involved</vt:lpstr>
      <vt:lpstr>Medical treatment Whether the patient is treated only medically or in combination with surgery will depend upon the clinical group (which gives an idea as to its activity), the number of cysts and their  anatomical position.srart by  albendazole 200mg single daily  for three months .other mebendazol or praziquantel has also been used .</vt:lpstr>
      <vt:lpstr>Surgical treatment by minimal access therapy is best summarised by the mnemonic PAIR – puncture, aspiration, injection and reaspiration. This is done after adequate drug treatment with albendazole or praziquantel .</vt:lpstr>
      <vt:lpstr>Surical treatment Radical total or partial pericystectomy with omentoplasty or hepatic segmentectomy (especially if the lesion is in a peripheral part of the liver) are some of the surgical options. During the operation, scolicidal agents are used, such as hypertonic saline (15–20%), ethanol (75–95%) or 1% povidone iodine, although some use a 10% solution,This may cause sclerosing cholangitis if biliary tree  are in communication with the cyst wall...</vt:lpstr>
      <vt:lpstr>A laparoscopic approach to these procedures is being tried.</vt:lpstr>
      <vt:lpstr>Regarding hydatid disease, which one of the following is incorrect? a the human is an end host, which breaks the development cycle of the parasite b initial infection occurs through the alimentary tract and is asymptomatic c the natural history of a hydatid cyst in the human is one of slow progressive growth d rupture of a hydatid cyst is a common event e most symptoms are related to pressure effects on the liver and surrounding organs</vt:lpstr>
      <vt:lpstr>Which one of the following statements regarding the management of hydatid cysts is false? a extremely small cysts may be managed conservatively provided they are followed up to monitor growth b medical management is successful in the majority of cases c medical therapy is usually used to supplement surgical intervention d the most common surgical technique is that of evacuation of the content and de-roofing of the cyst and the placement of an omental patch in the cavity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HYDATID DISEASE Introduction and pathology Commonly called dog tape worm, hydatid disease is caused by Ecchinococcus granulosus. While it is common in the tropics, in the UK, the occasional patient may come from a rural sheep farming community.</dc:title>
  <dc:creator>dd</dc:creator>
  <cp:lastModifiedBy>ALI SAHIUNY</cp:lastModifiedBy>
  <cp:revision>14</cp:revision>
  <dcterms:created xsi:type="dcterms:W3CDTF">2013-10-28T05:42:23Z</dcterms:created>
  <dcterms:modified xsi:type="dcterms:W3CDTF">2015-12-14T18:11:07Z</dcterms:modified>
</cp:coreProperties>
</file>