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66" r:id="rId2"/>
    <p:sldId id="367" r:id="rId3"/>
    <p:sldId id="262" r:id="rId4"/>
    <p:sldId id="263" r:id="rId5"/>
    <p:sldId id="264" r:id="rId6"/>
    <p:sldId id="265" r:id="rId7"/>
    <p:sldId id="267" r:id="rId8"/>
    <p:sldId id="268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80" r:id="rId17"/>
    <p:sldId id="283" r:id="rId18"/>
    <p:sldId id="284" r:id="rId19"/>
    <p:sldId id="282" r:id="rId20"/>
    <p:sldId id="285" r:id="rId21"/>
    <p:sldId id="286" r:id="rId22"/>
    <p:sldId id="287" r:id="rId23"/>
    <p:sldId id="370" r:id="rId24"/>
    <p:sldId id="292" r:id="rId25"/>
    <p:sldId id="353" r:id="rId26"/>
    <p:sldId id="293" r:id="rId27"/>
    <p:sldId id="300" r:id="rId28"/>
    <p:sldId id="301" r:id="rId29"/>
    <p:sldId id="305" r:id="rId30"/>
    <p:sldId id="368" r:id="rId31"/>
    <p:sldId id="314" r:id="rId32"/>
    <p:sldId id="320" r:id="rId33"/>
    <p:sldId id="321" r:id="rId34"/>
    <p:sldId id="322" r:id="rId35"/>
    <p:sldId id="323" r:id="rId36"/>
    <p:sldId id="369" r:id="rId37"/>
    <p:sldId id="328" r:id="rId38"/>
    <p:sldId id="361" r:id="rId39"/>
    <p:sldId id="362" r:id="rId40"/>
    <p:sldId id="332" r:id="rId41"/>
    <p:sldId id="333" r:id="rId42"/>
    <p:sldId id="334" r:id="rId43"/>
    <p:sldId id="336" r:id="rId44"/>
    <p:sldId id="337" r:id="rId45"/>
    <p:sldId id="338" r:id="rId46"/>
    <p:sldId id="339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876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BFEDA2-20D3-4332-BFFE-8A1B01CBCCA6}" type="doc">
      <dgm:prSet loTypeId="urn:microsoft.com/office/officeart/2005/8/layout/vList4#1" loCatId="list" qsTypeId="urn:microsoft.com/office/officeart/2005/8/quickstyle/3d3" qsCatId="3D" csTypeId="urn:microsoft.com/office/officeart/2005/8/colors/accent1_2" csCatId="accent1" phldr="1"/>
      <dgm:spPr/>
    </dgm:pt>
    <dgm:pt modelId="{7F4F4CB7-595B-4195-A9F9-24F6A064C220}">
      <dgm:prSet phldrT="[Text]"/>
      <dgm:spPr/>
      <dgm:t>
        <a:bodyPr/>
        <a:lstStyle/>
        <a:p>
          <a:pPr algn="ctr"/>
          <a:r>
            <a:rPr lang="en-US" b="1" dirty="0" smtClean="0"/>
            <a:t>Accidents During Access Preparation</a:t>
          </a:r>
          <a:endParaRPr lang="en-US" dirty="0"/>
        </a:p>
      </dgm:t>
    </dgm:pt>
    <dgm:pt modelId="{D7117983-3374-4846-AA77-7E0F0894EE1D}" type="parTrans" cxnId="{AA143403-0ED1-4B12-8EED-171183B94F58}">
      <dgm:prSet/>
      <dgm:spPr/>
      <dgm:t>
        <a:bodyPr/>
        <a:lstStyle/>
        <a:p>
          <a:pPr algn="ctr"/>
          <a:endParaRPr lang="en-US"/>
        </a:p>
      </dgm:t>
    </dgm:pt>
    <dgm:pt modelId="{FEB904D4-C5A4-478C-98EA-F5155FB1B075}" type="sibTrans" cxnId="{AA143403-0ED1-4B12-8EED-171183B94F58}">
      <dgm:prSet/>
      <dgm:spPr/>
      <dgm:t>
        <a:bodyPr/>
        <a:lstStyle/>
        <a:p>
          <a:pPr algn="ctr"/>
          <a:endParaRPr lang="en-US"/>
        </a:p>
      </dgm:t>
    </dgm:pt>
    <dgm:pt modelId="{2F8046F1-068A-4A47-8BC9-4638EDF357A3}">
      <dgm:prSet phldrT="[Text]"/>
      <dgm:spPr/>
      <dgm:t>
        <a:bodyPr/>
        <a:lstStyle/>
        <a:p>
          <a:pPr algn="ctr"/>
          <a:r>
            <a:rPr lang="en-US" b="1" dirty="0" smtClean="0"/>
            <a:t>Accidents During </a:t>
          </a:r>
          <a:r>
            <a:rPr lang="en-US" b="1" dirty="0" err="1" smtClean="0"/>
            <a:t>Obturation</a:t>
          </a:r>
          <a:endParaRPr lang="en-US" dirty="0"/>
        </a:p>
      </dgm:t>
    </dgm:pt>
    <dgm:pt modelId="{CC425500-6322-4B72-A1E7-D9D2D4A9404D}" type="parTrans" cxnId="{7524ACB3-5F6E-4329-8863-8E3D8075107B}">
      <dgm:prSet/>
      <dgm:spPr/>
      <dgm:t>
        <a:bodyPr/>
        <a:lstStyle/>
        <a:p>
          <a:pPr algn="ctr"/>
          <a:endParaRPr lang="en-US"/>
        </a:p>
      </dgm:t>
    </dgm:pt>
    <dgm:pt modelId="{AB9BA4AE-09D9-4F8A-A1AC-3B2EFF50ACD6}" type="sibTrans" cxnId="{7524ACB3-5F6E-4329-8863-8E3D8075107B}">
      <dgm:prSet/>
      <dgm:spPr/>
      <dgm:t>
        <a:bodyPr/>
        <a:lstStyle/>
        <a:p>
          <a:pPr algn="ctr"/>
          <a:endParaRPr lang="en-US"/>
        </a:p>
      </dgm:t>
    </dgm:pt>
    <dgm:pt modelId="{DB2DA9EA-C8BF-4BF2-90B5-6FBAB8CBD4C3}">
      <dgm:prSet phldrT="[Text]"/>
      <dgm:spPr/>
      <dgm:t>
        <a:bodyPr/>
        <a:lstStyle/>
        <a:p>
          <a:pPr algn="ctr"/>
          <a:r>
            <a:rPr lang="en-US" b="1" dirty="0" smtClean="0"/>
            <a:t>Accident During Post Space Preparation</a:t>
          </a:r>
          <a:endParaRPr lang="en-US" b="1" dirty="0"/>
        </a:p>
      </dgm:t>
    </dgm:pt>
    <dgm:pt modelId="{73283A07-D271-45F2-85B1-A8520E2C9ADC}" type="parTrans" cxnId="{834996B3-7D71-4698-B6F7-4FAF39542945}">
      <dgm:prSet/>
      <dgm:spPr/>
      <dgm:t>
        <a:bodyPr/>
        <a:lstStyle/>
        <a:p>
          <a:pPr algn="ctr"/>
          <a:endParaRPr lang="en-US"/>
        </a:p>
      </dgm:t>
    </dgm:pt>
    <dgm:pt modelId="{3ADA7735-44C7-4A65-9C0B-1E7F12647E35}" type="sibTrans" cxnId="{834996B3-7D71-4698-B6F7-4FAF39542945}">
      <dgm:prSet/>
      <dgm:spPr/>
      <dgm:t>
        <a:bodyPr/>
        <a:lstStyle/>
        <a:p>
          <a:pPr algn="ctr"/>
          <a:endParaRPr lang="en-US"/>
        </a:p>
      </dgm:t>
    </dgm:pt>
    <dgm:pt modelId="{BD229A3E-5292-4A5F-AE03-B21B94EEE8AE}">
      <dgm:prSet/>
      <dgm:spPr/>
      <dgm:t>
        <a:bodyPr/>
        <a:lstStyle/>
        <a:p>
          <a:pPr algn="ctr"/>
          <a:r>
            <a:rPr lang="en-US" b="1" dirty="0" smtClean="0"/>
            <a:t>Accidents During Cleaning and Shaping</a:t>
          </a:r>
          <a:endParaRPr lang="en-US" dirty="0"/>
        </a:p>
      </dgm:t>
    </dgm:pt>
    <dgm:pt modelId="{3D9A2A7B-EF73-42E9-9D74-C4276AC7DF40}" type="parTrans" cxnId="{FCDDE883-6B67-493A-A4C5-37A4E2C37EF8}">
      <dgm:prSet/>
      <dgm:spPr/>
      <dgm:t>
        <a:bodyPr/>
        <a:lstStyle/>
        <a:p>
          <a:pPr algn="ctr"/>
          <a:endParaRPr lang="en-US"/>
        </a:p>
      </dgm:t>
    </dgm:pt>
    <dgm:pt modelId="{609C41AC-1C0C-4EAE-80A4-30C364FBF8CF}" type="sibTrans" cxnId="{FCDDE883-6B67-493A-A4C5-37A4E2C37EF8}">
      <dgm:prSet/>
      <dgm:spPr/>
      <dgm:t>
        <a:bodyPr/>
        <a:lstStyle/>
        <a:p>
          <a:pPr algn="ctr"/>
          <a:endParaRPr lang="en-US"/>
        </a:p>
      </dgm:t>
    </dgm:pt>
    <dgm:pt modelId="{D622F9F4-95D9-4B6A-9E74-5AC98C412610}" type="pres">
      <dgm:prSet presAssocID="{F1BFEDA2-20D3-4332-BFFE-8A1B01CBCCA6}" presName="linear" presStyleCnt="0">
        <dgm:presLayoutVars>
          <dgm:dir/>
          <dgm:resizeHandles val="exact"/>
        </dgm:presLayoutVars>
      </dgm:prSet>
      <dgm:spPr/>
    </dgm:pt>
    <dgm:pt modelId="{458CE03A-80C6-4315-A461-312FC5B21301}" type="pres">
      <dgm:prSet presAssocID="{7F4F4CB7-595B-4195-A9F9-24F6A064C220}" presName="comp" presStyleCnt="0"/>
      <dgm:spPr/>
    </dgm:pt>
    <dgm:pt modelId="{4EA53BFB-CAE1-42F3-B5F7-67834197C4EF}" type="pres">
      <dgm:prSet presAssocID="{7F4F4CB7-595B-4195-A9F9-24F6A064C220}" presName="box" presStyleLbl="node1" presStyleIdx="0" presStyleCnt="4"/>
      <dgm:spPr/>
      <dgm:t>
        <a:bodyPr/>
        <a:lstStyle/>
        <a:p>
          <a:endParaRPr lang="en-US"/>
        </a:p>
      </dgm:t>
    </dgm:pt>
    <dgm:pt modelId="{47B0F570-B593-499B-BC73-4F09A2E85693}" type="pres">
      <dgm:prSet presAssocID="{7F4F4CB7-595B-4195-A9F9-24F6A064C220}" presName="img" presStyleLbl="fgImgPlace1" presStyleIdx="0" presStyleCnt="4" custLinFactNeighborX="-1762" custLinFactNeighborY="-344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DB9E82E-D7F8-4984-957C-7FF3C3CE0116}" type="pres">
      <dgm:prSet presAssocID="{7F4F4CB7-595B-4195-A9F9-24F6A064C220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A38E26-0398-4D64-B70B-3AAF1D7A973D}" type="pres">
      <dgm:prSet presAssocID="{FEB904D4-C5A4-478C-98EA-F5155FB1B075}" presName="spacer" presStyleCnt="0"/>
      <dgm:spPr/>
    </dgm:pt>
    <dgm:pt modelId="{5325A718-49DF-4B7D-A91B-F99A120EEF38}" type="pres">
      <dgm:prSet presAssocID="{BD229A3E-5292-4A5F-AE03-B21B94EEE8AE}" presName="comp" presStyleCnt="0"/>
      <dgm:spPr/>
    </dgm:pt>
    <dgm:pt modelId="{675A10DA-5685-42B9-BB28-A063B7A74EC3}" type="pres">
      <dgm:prSet presAssocID="{BD229A3E-5292-4A5F-AE03-B21B94EEE8AE}" presName="box" presStyleLbl="node1" presStyleIdx="1" presStyleCnt="4"/>
      <dgm:spPr/>
      <dgm:t>
        <a:bodyPr/>
        <a:lstStyle/>
        <a:p>
          <a:endParaRPr lang="en-US"/>
        </a:p>
      </dgm:t>
    </dgm:pt>
    <dgm:pt modelId="{5D066F67-8248-4882-BF40-0EA817FD31C5}" type="pres">
      <dgm:prSet presAssocID="{BD229A3E-5292-4A5F-AE03-B21B94EEE8AE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C62CEC2-C6F0-4DE6-B948-2F3F804167AE}" type="pres">
      <dgm:prSet presAssocID="{BD229A3E-5292-4A5F-AE03-B21B94EEE8AE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0985C6-C0C5-4269-BA2C-BEA11FC83AFD}" type="pres">
      <dgm:prSet presAssocID="{609C41AC-1C0C-4EAE-80A4-30C364FBF8CF}" presName="spacer" presStyleCnt="0"/>
      <dgm:spPr/>
    </dgm:pt>
    <dgm:pt modelId="{F5810170-0337-4D6C-8CC0-07490818A9B9}" type="pres">
      <dgm:prSet presAssocID="{2F8046F1-068A-4A47-8BC9-4638EDF357A3}" presName="comp" presStyleCnt="0"/>
      <dgm:spPr/>
    </dgm:pt>
    <dgm:pt modelId="{DB28B721-9B74-41F2-BCFE-E1221419ECEF}" type="pres">
      <dgm:prSet presAssocID="{2F8046F1-068A-4A47-8BC9-4638EDF357A3}" presName="box" presStyleLbl="node1" presStyleIdx="2" presStyleCnt="4" custLinFactNeighborX="-926" custLinFactNeighborY="-2686"/>
      <dgm:spPr/>
      <dgm:t>
        <a:bodyPr/>
        <a:lstStyle/>
        <a:p>
          <a:endParaRPr lang="en-US"/>
        </a:p>
      </dgm:t>
    </dgm:pt>
    <dgm:pt modelId="{E7DECBBD-90FF-4ADA-9127-CF0630AFA424}" type="pres">
      <dgm:prSet presAssocID="{2F8046F1-068A-4A47-8BC9-4638EDF357A3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3EB2B64-DC28-4BB0-AEFD-F8F80BA781B1}" type="pres">
      <dgm:prSet presAssocID="{2F8046F1-068A-4A47-8BC9-4638EDF357A3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C79F9-AE9F-4EFA-B993-F57EEAB9AC19}" type="pres">
      <dgm:prSet presAssocID="{AB9BA4AE-09D9-4F8A-A1AC-3B2EFF50ACD6}" presName="spacer" presStyleCnt="0"/>
      <dgm:spPr/>
    </dgm:pt>
    <dgm:pt modelId="{6F6CF96D-AE37-49DC-85A2-E0EDE52FD0A0}" type="pres">
      <dgm:prSet presAssocID="{DB2DA9EA-C8BF-4BF2-90B5-6FBAB8CBD4C3}" presName="comp" presStyleCnt="0"/>
      <dgm:spPr/>
    </dgm:pt>
    <dgm:pt modelId="{A9DD23E5-AB39-4CC6-AB5B-00EBBED5C9E1}" type="pres">
      <dgm:prSet presAssocID="{DB2DA9EA-C8BF-4BF2-90B5-6FBAB8CBD4C3}" presName="box" presStyleLbl="node1" presStyleIdx="3" presStyleCnt="4"/>
      <dgm:spPr/>
      <dgm:t>
        <a:bodyPr/>
        <a:lstStyle/>
        <a:p>
          <a:endParaRPr lang="en-US"/>
        </a:p>
      </dgm:t>
    </dgm:pt>
    <dgm:pt modelId="{BF3EC89D-552B-4895-A0D3-CD304BBD4722}" type="pres">
      <dgm:prSet presAssocID="{DB2DA9EA-C8BF-4BF2-90B5-6FBAB8CBD4C3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AF3CBD1-3640-4C86-A9F4-3F48CF9445C9}" type="pres">
      <dgm:prSet presAssocID="{DB2DA9EA-C8BF-4BF2-90B5-6FBAB8CBD4C3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33BAB2-AF2A-4686-A5E0-1068C4FE5502}" type="presOf" srcId="{BD229A3E-5292-4A5F-AE03-B21B94EEE8AE}" destId="{675A10DA-5685-42B9-BB28-A063B7A74EC3}" srcOrd="0" destOrd="0" presId="urn:microsoft.com/office/officeart/2005/8/layout/vList4#1"/>
    <dgm:cxn modelId="{7F9F9789-8135-4E68-9AAD-868AFC0EBFE1}" type="presOf" srcId="{DB2DA9EA-C8BF-4BF2-90B5-6FBAB8CBD4C3}" destId="{A9DD23E5-AB39-4CC6-AB5B-00EBBED5C9E1}" srcOrd="0" destOrd="0" presId="urn:microsoft.com/office/officeart/2005/8/layout/vList4#1"/>
    <dgm:cxn modelId="{92CD416B-775C-4B8E-A01C-BCAF3117FCC7}" type="presOf" srcId="{F1BFEDA2-20D3-4332-BFFE-8A1B01CBCCA6}" destId="{D622F9F4-95D9-4B6A-9E74-5AC98C412610}" srcOrd="0" destOrd="0" presId="urn:microsoft.com/office/officeart/2005/8/layout/vList4#1"/>
    <dgm:cxn modelId="{CD5D518E-8437-48E1-8466-5596890BB67C}" type="presOf" srcId="{7F4F4CB7-595B-4195-A9F9-24F6A064C220}" destId="{BDB9E82E-D7F8-4984-957C-7FF3C3CE0116}" srcOrd="1" destOrd="0" presId="urn:microsoft.com/office/officeart/2005/8/layout/vList4#1"/>
    <dgm:cxn modelId="{CF9C9A47-7EFA-4043-BE0B-CB79A948CF58}" type="presOf" srcId="{BD229A3E-5292-4A5F-AE03-B21B94EEE8AE}" destId="{8C62CEC2-C6F0-4DE6-B948-2F3F804167AE}" srcOrd="1" destOrd="0" presId="urn:microsoft.com/office/officeart/2005/8/layout/vList4#1"/>
    <dgm:cxn modelId="{E1556B85-F9E6-4337-936B-7DD2230B053A}" type="presOf" srcId="{7F4F4CB7-595B-4195-A9F9-24F6A064C220}" destId="{4EA53BFB-CAE1-42F3-B5F7-67834197C4EF}" srcOrd="0" destOrd="0" presId="urn:microsoft.com/office/officeart/2005/8/layout/vList4#1"/>
    <dgm:cxn modelId="{AA143403-0ED1-4B12-8EED-171183B94F58}" srcId="{F1BFEDA2-20D3-4332-BFFE-8A1B01CBCCA6}" destId="{7F4F4CB7-595B-4195-A9F9-24F6A064C220}" srcOrd="0" destOrd="0" parTransId="{D7117983-3374-4846-AA77-7E0F0894EE1D}" sibTransId="{FEB904D4-C5A4-478C-98EA-F5155FB1B075}"/>
    <dgm:cxn modelId="{834996B3-7D71-4698-B6F7-4FAF39542945}" srcId="{F1BFEDA2-20D3-4332-BFFE-8A1B01CBCCA6}" destId="{DB2DA9EA-C8BF-4BF2-90B5-6FBAB8CBD4C3}" srcOrd="3" destOrd="0" parTransId="{73283A07-D271-45F2-85B1-A8520E2C9ADC}" sibTransId="{3ADA7735-44C7-4A65-9C0B-1E7F12647E35}"/>
    <dgm:cxn modelId="{FCDDE883-6B67-493A-A4C5-37A4E2C37EF8}" srcId="{F1BFEDA2-20D3-4332-BFFE-8A1B01CBCCA6}" destId="{BD229A3E-5292-4A5F-AE03-B21B94EEE8AE}" srcOrd="1" destOrd="0" parTransId="{3D9A2A7B-EF73-42E9-9D74-C4276AC7DF40}" sibTransId="{609C41AC-1C0C-4EAE-80A4-30C364FBF8CF}"/>
    <dgm:cxn modelId="{040883C6-2570-4597-B86C-E53BCB07C260}" type="presOf" srcId="{2F8046F1-068A-4A47-8BC9-4638EDF357A3}" destId="{63EB2B64-DC28-4BB0-AEFD-F8F80BA781B1}" srcOrd="1" destOrd="0" presId="urn:microsoft.com/office/officeart/2005/8/layout/vList4#1"/>
    <dgm:cxn modelId="{7524ACB3-5F6E-4329-8863-8E3D8075107B}" srcId="{F1BFEDA2-20D3-4332-BFFE-8A1B01CBCCA6}" destId="{2F8046F1-068A-4A47-8BC9-4638EDF357A3}" srcOrd="2" destOrd="0" parTransId="{CC425500-6322-4B72-A1E7-D9D2D4A9404D}" sibTransId="{AB9BA4AE-09D9-4F8A-A1AC-3B2EFF50ACD6}"/>
    <dgm:cxn modelId="{BC056F6A-E9DF-4230-A00E-4B42DA5F2667}" type="presOf" srcId="{2F8046F1-068A-4A47-8BC9-4638EDF357A3}" destId="{DB28B721-9B74-41F2-BCFE-E1221419ECEF}" srcOrd="0" destOrd="0" presId="urn:microsoft.com/office/officeart/2005/8/layout/vList4#1"/>
    <dgm:cxn modelId="{B037E9E3-0465-4A89-A913-1E11B1C274CB}" type="presOf" srcId="{DB2DA9EA-C8BF-4BF2-90B5-6FBAB8CBD4C3}" destId="{CAF3CBD1-3640-4C86-A9F4-3F48CF9445C9}" srcOrd="1" destOrd="0" presId="urn:microsoft.com/office/officeart/2005/8/layout/vList4#1"/>
    <dgm:cxn modelId="{5181FE07-A291-486F-B547-45D25D713E9B}" type="presParOf" srcId="{D622F9F4-95D9-4B6A-9E74-5AC98C412610}" destId="{458CE03A-80C6-4315-A461-312FC5B21301}" srcOrd="0" destOrd="0" presId="urn:microsoft.com/office/officeart/2005/8/layout/vList4#1"/>
    <dgm:cxn modelId="{B34D93DF-F2C3-488B-A754-0D6828C862DC}" type="presParOf" srcId="{458CE03A-80C6-4315-A461-312FC5B21301}" destId="{4EA53BFB-CAE1-42F3-B5F7-67834197C4EF}" srcOrd="0" destOrd="0" presId="urn:microsoft.com/office/officeart/2005/8/layout/vList4#1"/>
    <dgm:cxn modelId="{50BC34E7-59F5-48AF-BBCB-C41EA5EC7AAF}" type="presParOf" srcId="{458CE03A-80C6-4315-A461-312FC5B21301}" destId="{47B0F570-B593-499B-BC73-4F09A2E85693}" srcOrd="1" destOrd="0" presId="urn:microsoft.com/office/officeart/2005/8/layout/vList4#1"/>
    <dgm:cxn modelId="{D801A41D-A3EE-4FD0-B72D-70D627F195C7}" type="presParOf" srcId="{458CE03A-80C6-4315-A461-312FC5B21301}" destId="{BDB9E82E-D7F8-4984-957C-7FF3C3CE0116}" srcOrd="2" destOrd="0" presId="urn:microsoft.com/office/officeart/2005/8/layout/vList4#1"/>
    <dgm:cxn modelId="{B9CD1330-AF43-4704-8AF9-78AD5DF3224C}" type="presParOf" srcId="{D622F9F4-95D9-4B6A-9E74-5AC98C412610}" destId="{B5A38E26-0398-4D64-B70B-3AAF1D7A973D}" srcOrd="1" destOrd="0" presId="urn:microsoft.com/office/officeart/2005/8/layout/vList4#1"/>
    <dgm:cxn modelId="{9F2D7200-7521-4F5A-B464-AA3BAC1D8C92}" type="presParOf" srcId="{D622F9F4-95D9-4B6A-9E74-5AC98C412610}" destId="{5325A718-49DF-4B7D-A91B-F99A120EEF38}" srcOrd="2" destOrd="0" presId="urn:microsoft.com/office/officeart/2005/8/layout/vList4#1"/>
    <dgm:cxn modelId="{2152C982-8E6D-4F2A-AE91-7B4AAAAB5C7F}" type="presParOf" srcId="{5325A718-49DF-4B7D-A91B-F99A120EEF38}" destId="{675A10DA-5685-42B9-BB28-A063B7A74EC3}" srcOrd="0" destOrd="0" presId="urn:microsoft.com/office/officeart/2005/8/layout/vList4#1"/>
    <dgm:cxn modelId="{25A12F87-434F-479E-BB28-47CBB374DCB8}" type="presParOf" srcId="{5325A718-49DF-4B7D-A91B-F99A120EEF38}" destId="{5D066F67-8248-4882-BF40-0EA817FD31C5}" srcOrd="1" destOrd="0" presId="urn:microsoft.com/office/officeart/2005/8/layout/vList4#1"/>
    <dgm:cxn modelId="{3B404A8E-59E6-47A3-AC75-7ED1799B4E84}" type="presParOf" srcId="{5325A718-49DF-4B7D-A91B-F99A120EEF38}" destId="{8C62CEC2-C6F0-4DE6-B948-2F3F804167AE}" srcOrd="2" destOrd="0" presId="urn:microsoft.com/office/officeart/2005/8/layout/vList4#1"/>
    <dgm:cxn modelId="{A3379081-9C57-43D1-BEA2-80DA1C294742}" type="presParOf" srcId="{D622F9F4-95D9-4B6A-9E74-5AC98C412610}" destId="{250985C6-C0C5-4269-BA2C-BEA11FC83AFD}" srcOrd="3" destOrd="0" presId="urn:microsoft.com/office/officeart/2005/8/layout/vList4#1"/>
    <dgm:cxn modelId="{CF73FD3D-5CC3-447C-A99D-BCDA4CDCB8B5}" type="presParOf" srcId="{D622F9F4-95D9-4B6A-9E74-5AC98C412610}" destId="{F5810170-0337-4D6C-8CC0-07490818A9B9}" srcOrd="4" destOrd="0" presId="urn:microsoft.com/office/officeart/2005/8/layout/vList4#1"/>
    <dgm:cxn modelId="{1CE93284-D58A-45BA-A4CB-FDDA55B093D1}" type="presParOf" srcId="{F5810170-0337-4D6C-8CC0-07490818A9B9}" destId="{DB28B721-9B74-41F2-BCFE-E1221419ECEF}" srcOrd="0" destOrd="0" presId="urn:microsoft.com/office/officeart/2005/8/layout/vList4#1"/>
    <dgm:cxn modelId="{985D62F7-94B2-42C0-9848-A66741F53215}" type="presParOf" srcId="{F5810170-0337-4D6C-8CC0-07490818A9B9}" destId="{E7DECBBD-90FF-4ADA-9127-CF0630AFA424}" srcOrd="1" destOrd="0" presId="urn:microsoft.com/office/officeart/2005/8/layout/vList4#1"/>
    <dgm:cxn modelId="{6E3C18E1-59E6-44D3-A3E5-10217070FD65}" type="presParOf" srcId="{F5810170-0337-4D6C-8CC0-07490818A9B9}" destId="{63EB2B64-DC28-4BB0-AEFD-F8F80BA781B1}" srcOrd="2" destOrd="0" presId="urn:microsoft.com/office/officeart/2005/8/layout/vList4#1"/>
    <dgm:cxn modelId="{BB6BB436-EA69-43D0-B09A-35BCE27FFE75}" type="presParOf" srcId="{D622F9F4-95D9-4B6A-9E74-5AC98C412610}" destId="{528C79F9-AE9F-4EFA-B993-F57EEAB9AC19}" srcOrd="5" destOrd="0" presId="urn:microsoft.com/office/officeart/2005/8/layout/vList4#1"/>
    <dgm:cxn modelId="{6638E22C-F298-44F6-A624-EDEA08A24855}" type="presParOf" srcId="{D622F9F4-95D9-4B6A-9E74-5AC98C412610}" destId="{6F6CF96D-AE37-49DC-85A2-E0EDE52FD0A0}" srcOrd="6" destOrd="0" presId="urn:microsoft.com/office/officeart/2005/8/layout/vList4#1"/>
    <dgm:cxn modelId="{360F8455-2518-4254-92DC-96F07B99024F}" type="presParOf" srcId="{6F6CF96D-AE37-49DC-85A2-E0EDE52FD0A0}" destId="{A9DD23E5-AB39-4CC6-AB5B-00EBBED5C9E1}" srcOrd="0" destOrd="0" presId="urn:microsoft.com/office/officeart/2005/8/layout/vList4#1"/>
    <dgm:cxn modelId="{D43C0999-FCA3-4511-BC14-6ABB23537127}" type="presParOf" srcId="{6F6CF96D-AE37-49DC-85A2-E0EDE52FD0A0}" destId="{BF3EC89D-552B-4895-A0D3-CD304BBD4722}" srcOrd="1" destOrd="0" presId="urn:microsoft.com/office/officeart/2005/8/layout/vList4#1"/>
    <dgm:cxn modelId="{115251E7-BC2B-4B37-8382-4676336CD0E3}" type="presParOf" srcId="{6F6CF96D-AE37-49DC-85A2-E0EDE52FD0A0}" destId="{CAF3CBD1-3640-4C86-A9F4-3F48CF9445C9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A53BFB-CAE1-42F3-B5F7-67834197C4EF}">
      <dsp:nvSpPr>
        <dsp:cNvPr id="0" name=""/>
        <dsp:cNvSpPr/>
      </dsp:nvSpPr>
      <dsp:spPr>
        <a:xfrm>
          <a:off x="0" y="0"/>
          <a:ext cx="7696200" cy="12928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Accidents During Access Preparation</a:t>
          </a:r>
          <a:endParaRPr lang="en-US" sz="3600" kern="1200" dirty="0"/>
        </a:p>
      </dsp:txBody>
      <dsp:txXfrm>
        <a:off x="1668526" y="0"/>
        <a:ext cx="6027673" cy="1292869"/>
      </dsp:txXfrm>
    </dsp:sp>
    <dsp:sp modelId="{47B0F570-B593-499B-BC73-4F09A2E85693}">
      <dsp:nvSpPr>
        <dsp:cNvPr id="0" name=""/>
        <dsp:cNvSpPr/>
      </dsp:nvSpPr>
      <dsp:spPr>
        <a:xfrm>
          <a:off x="102165" y="93655"/>
          <a:ext cx="1539240" cy="10342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5A10DA-5685-42B9-BB28-A063B7A74EC3}">
      <dsp:nvSpPr>
        <dsp:cNvPr id="0" name=""/>
        <dsp:cNvSpPr/>
      </dsp:nvSpPr>
      <dsp:spPr>
        <a:xfrm>
          <a:off x="0" y="1422156"/>
          <a:ext cx="7696200" cy="12928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Accidents During Cleaning and Shaping</a:t>
          </a:r>
          <a:endParaRPr lang="en-US" sz="3600" kern="1200" dirty="0"/>
        </a:p>
      </dsp:txBody>
      <dsp:txXfrm>
        <a:off x="1668526" y="1422156"/>
        <a:ext cx="6027673" cy="1292869"/>
      </dsp:txXfrm>
    </dsp:sp>
    <dsp:sp modelId="{5D066F67-8248-4882-BF40-0EA817FD31C5}">
      <dsp:nvSpPr>
        <dsp:cNvPr id="0" name=""/>
        <dsp:cNvSpPr/>
      </dsp:nvSpPr>
      <dsp:spPr>
        <a:xfrm>
          <a:off x="129286" y="1551443"/>
          <a:ext cx="1539240" cy="10342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B28B721-9B74-41F2-BCFE-E1221419ECEF}">
      <dsp:nvSpPr>
        <dsp:cNvPr id="0" name=""/>
        <dsp:cNvSpPr/>
      </dsp:nvSpPr>
      <dsp:spPr>
        <a:xfrm>
          <a:off x="0" y="2809587"/>
          <a:ext cx="7696200" cy="12928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Accidents During </a:t>
          </a:r>
          <a:r>
            <a:rPr lang="en-US" sz="3600" b="1" kern="1200" dirty="0" err="1" smtClean="0"/>
            <a:t>Obturation</a:t>
          </a:r>
          <a:endParaRPr lang="en-US" sz="3600" kern="1200" dirty="0"/>
        </a:p>
      </dsp:txBody>
      <dsp:txXfrm>
        <a:off x="1668526" y="2809587"/>
        <a:ext cx="6027673" cy="1292869"/>
      </dsp:txXfrm>
    </dsp:sp>
    <dsp:sp modelId="{E7DECBBD-90FF-4ADA-9127-CF0630AFA424}">
      <dsp:nvSpPr>
        <dsp:cNvPr id="0" name=""/>
        <dsp:cNvSpPr/>
      </dsp:nvSpPr>
      <dsp:spPr>
        <a:xfrm>
          <a:off x="129286" y="2973600"/>
          <a:ext cx="1539240" cy="10342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9DD23E5-AB39-4CC6-AB5B-00EBBED5C9E1}">
      <dsp:nvSpPr>
        <dsp:cNvPr id="0" name=""/>
        <dsp:cNvSpPr/>
      </dsp:nvSpPr>
      <dsp:spPr>
        <a:xfrm>
          <a:off x="0" y="4266470"/>
          <a:ext cx="7696200" cy="12928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Accident During Post Space Preparation</a:t>
          </a:r>
          <a:endParaRPr lang="en-US" sz="3600" b="1" kern="1200" dirty="0"/>
        </a:p>
      </dsp:txBody>
      <dsp:txXfrm>
        <a:off x="1668526" y="4266470"/>
        <a:ext cx="6027673" cy="1292869"/>
      </dsp:txXfrm>
    </dsp:sp>
    <dsp:sp modelId="{BF3EC89D-552B-4895-A0D3-CD304BBD4722}">
      <dsp:nvSpPr>
        <dsp:cNvPr id="0" name=""/>
        <dsp:cNvSpPr/>
      </dsp:nvSpPr>
      <dsp:spPr>
        <a:xfrm>
          <a:off x="129286" y="4395757"/>
          <a:ext cx="1539240" cy="10342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DB47B-278E-4E47-ACEB-AB5FE7058A6F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1F4C4-12C2-45F9-BFE5-4AE40E3BC0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71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E30EFF-68F8-48AD-B1EB-26200F5D82AF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7C3B84-DBA4-4612-A2EF-CD7D837BE4E8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9AD01F-A1CF-474A-876A-E2412E65E5F8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33ADE6-3F1A-4558-9095-0101711C18DF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2CC28F-C4AF-48CA-A6E6-F97F57D68444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453391-3124-43DC-8AC2-67FA06B3E72F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456D84-96AB-4279-90BA-4CE6368096CE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1BB035-D354-4576-A6EE-0A94035DB003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5F04C8-7784-4292-A587-F6F28A47B32E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8AC6D3-CF68-48CF-8A43-CE2F7F9A3EBC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BF1F0-DA49-42A5-B2D6-D1AFB12DF4A5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CBBCA8-B031-413F-94D2-DD7A86E77D0B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E3B770-9EFC-4643-B4BE-35D92F2CC11B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BEC5FF-60E2-4668-A16F-0F223C6DE22C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5DE21-5294-4C67-9076-5A5AC5715CEC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E3115F-0DB5-42D9-81BB-59CA96753163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4A83F2-D7B4-43AC-808A-25B411144FDF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7E543-D223-4B19-8718-F6A1EBE325B0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265A83-21A1-444A-8134-196B0744D8A7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568937-0E3E-4451-BFE4-22F79FA70F53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3A5ABF-3444-4CA0-8080-7BF23CDBBC88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DCAA93-98EF-4133-B231-8C5AFB1AC563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7A3121-223D-4309-B21C-341CA3822812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13B8CA-8E70-423D-80D3-B000ABFEC01A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E6BEE9-FA3F-428E-BD96-87518D8BA3AB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3BFD58-2D2C-4297-BC81-620DB76A330C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50AB8C-1431-4C2D-9848-84E8CF9B960D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E938BB-F9D0-49F6-A6A1-872E4009C777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1CD6A0-A4FF-4CC2-A40E-C28254566932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5F94-0AEA-499E-8BB7-720CC5AA57D1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AD95E-3752-4A5B-9913-08E82EABA1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5F94-0AEA-499E-8BB7-720CC5AA57D1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AD95E-3752-4A5B-9913-08E82EABA1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5F94-0AEA-499E-8BB7-720CC5AA57D1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AD95E-3752-4A5B-9913-08E82EABA1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5F94-0AEA-499E-8BB7-720CC5AA57D1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AD95E-3752-4A5B-9913-08E82EABA1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5F94-0AEA-499E-8BB7-720CC5AA57D1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AD95E-3752-4A5B-9913-08E82EABA1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5F94-0AEA-499E-8BB7-720CC5AA57D1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AD95E-3752-4A5B-9913-08E82EABA1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5F94-0AEA-499E-8BB7-720CC5AA57D1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AD95E-3752-4A5B-9913-08E82EABA1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5F94-0AEA-499E-8BB7-720CC5AA57D1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AD95E-3752-4A5B-9913-08E82EABA1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5F94-0AEA-499E-8BB7-720CC5AA57D1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AD95E-3752-4A5B-9913-08E82EABA1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5F94-0AEA-499E-8BB7-720CC5AA57D1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AD95E-3752-4A5B-9913-08E82EABA1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5F94-0AEA-499E-8BB7-720CC5AA57D1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AD95E-3752-4A5B-9913-08E82EABA1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65F94-0AEA-499E-8BB7-720CC5AA57D1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AD95E-3752-4A5B-9913-08E82EABA1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Ammar\Downloads\splitdamtechnique-120130051541-phpapp01.pptx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 other complex of dentistry, an operator may encounter unwanted or unforeseen circumstances during root canal therapy that can affect the prognosis. </a:t>
            </a:r>
          </a:p>
          <a:p>
            <a:pPr marL="0" indent="0">
              <a:buNone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mishaps are collectively termed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procedural accidents or procedural error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smtClean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2253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95400" y="228600"/>
            <a:ext cx="6597221" cy="5335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1219200" y="5734050"/>
            <a:ext cx="68605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 held alongside radiograph to estimate the depth</a:t>
            </a: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penetration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0" y="69850"/>
            <a:ext cx="8686800" cy="5568950"/>
          </a:xfrm>
        </p:spPr>
        <p:txBody>
          <a:bodyPr>
            <a:normAutofit/>
          </a:bodyPr>
          <a:lstStyle/>
          <a:p>
            <a:pPr marL="609600" indent="-60960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Operative procedures</a:t>
            </a: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 using “split technique” is preferred in 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 cases.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    Use of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fiberoptic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light and magnifiers</a:t>
            </a: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    Removal of restorations when possible  </a:t>
            </a: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6" name="Picture 4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5707" y="1410839"/>
            <a:ext cx="2656686" cy="1713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707" y="3124200"/>
            <a:ext cx="2619899" cy="1883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13" y="4982463"/>
            <a:ext cx="3281363" cy="195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Recognition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752600"/>
            <a:ext cx="8229600" cy="4525963"/>
          </a:xfrm>
        </p:spPr>
        <p:txBody>
          <a:bodyPr>
            <a:normAutofit lnSpcReduction="10000"/>
          </a:bodyPr>
          <a:lstStyle/>
          <a:p>
            <a:pPr marL="609600" indent="-6096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Sudden pain</a:t>
            </a: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Sudden hemorrhage </a:t>
            </a: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Radiograph</a:t>
            </a: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Apex locator </a:t>
            </a: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Loss of apical resistance </a:t>
            </a: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133600" cy="3445960"/>
          </a:xfrm>
          <a:prstGeom prst="roundRect">
            <a:avLst>
              <a:gd name="adj" fmla="val 2813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560" y="4505325"/>
            <a:ext cx="3524440" cy="2352675"/>
          </a:xfrm>
          <a:prstGeom prst="roundRect">
            <a:avLst>
              <a:gd name="adj" fmla="val 3350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Types and Treatment</a:t>
            </a:r>
            <a:endParaRPr lang="en-US" dirty="0" smtClean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9144000" cy="5257800"/>
          </a:xfrm>
        </p:spPr>
        <p:txBody>
          <a:bodyPr>
            <a:normAutofit/>
          </a:bodyPr>
          <a:lstStyle/>
          <a:p>
            <a:pPr marL="609600" indent="-60960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chemeClr val="hlink"/>
                </a:solidFill>
              </a:rPr>
              <a:t>1- Lateral root perforation</a:t>
            </a:r>
          </a:p>
          <a:p>
            <a:pPr marL="609600" indent="-609600" fontAlgn="auto">
              <a:spcAft>
                <a:spcPts val="0"/>
              </a:spcAft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A-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Perforation at or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above the height of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crestal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bone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fontAlgn="auto">
              <a:spcAft>
                <a:spcPts val="0"/>
              </a:spcAft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Treatment: restorative treatment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609600" indent="-609600" fontAlgn="auto">
              <a:spcAft>
                <a:spcPts val="0"/>
              </a:spcAft>
              <a:buFontTx/>
              <a:buChar char="-"/>
              <a:defRPr/>
            </a:pPr>
            <a:endParaRPr lang="en-US" b="1" dirty="0" smtClean="0"/>
          </a:p>
          <a:p>
            <a:pPr marL="609600" indent="-609600" fontAlgn="auto">
              <a:spcAft>
                <a:spcPts val="0"/>
              </a:spcAft>
              <a:buFontTx/>
              <a:buNone/>
              <a:defRPr/>
            </a:pPr>
            <a:endParaRPr lang="en-US" b="1" dirty="0" smtClean="0"/>
          </a:p>
        </p:txBody>
      </p:sp>
      <p:pic>
        <p:nvPicPr>
          <p:cNvPr id="25605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2787501"/>
            <a:ext cx="4648200" cy="3198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606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87501"/>
            <a:ext cx="4495800" cy="3232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604" name="Text Box 13"/>
          <p:cNvSpPr txBox="1">
            <a:spLocks noChangeArrowheads="1"/>
          </p:cNvSpPr>
          <p:nvPr/>
        </p:nvSpPr>
        <p:spPr bwMode="auto">
          <a:xfrm>
            <a:off x="2514600" y="6165850"/>
            <a:ext cx="42062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Supracrestal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perforation repair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9144000" cy="5211763"/>
          </a:xfrm>
        </p:spPr>
        <p:txBody>
          <a:bodyPr>
            <a:normAutofit/>
          </a:bodyPr>
          <a:lstStyle/>
          <a:p>
            <a:pPr marL="609600" indent="-609600">
              <a:buNone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Perforation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below the height of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crestal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bone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coronal third of the root</a:t>
            </a:r>
          </a:p>
          <a:p>
            <a:pPr marL="609600" indent="-609600">
              <a:buNone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20638">
              <a:buFont typeface="Wingdings" pitchFamily="2" charset="2"/>
              <a:buChar char="Ø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treatment goal is to position the defect above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crestal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bone by orthodontic extrusion or crown lengthening .</a:t>
            </a:r>
          </a:p>
          <a:p>
            <a:pPr marL="0" indent="0">
              <a:buNone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20638">
              <a:buFont typeface="Wingdings" pitchFamily="2" charset="2"/>
              <a:buChar char="Ø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Internal repair by mineral trioxide aggregate (MTA) is also possible  .</a:t>
            </a:r>
          </a:p>
          <a:p>
            <a:pPr marL="609600" indent="-609600">
              <a:buFont typeface="Wingdings" pitchFamily="2" charset="2"/>
              <a:buNone/>
            </a:pP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8600"/>
            <a:ext cx="8229600" cy="5257800"/>
          </a:xfrm>
        </p:spPr>
        <p:txBody>
          <a:bodyPr>
            <a:normAutofit/>
          </a:bodyPr>
          <a:lstStyle/>
          <a:p>
            <a:pPr marL="609600" indent="-60960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Furcation perforation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Treatment: immediate sealing using the suitable restorative material (MTA)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7959" y="1828800"/>
            <a:ext cx="5361042" cy="4218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790700" y="6172200"/>
            <a:ext cx="5905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Furcation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repair using mineral trioxide aggregate (MTA)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smtClean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29699" name="Picture 4" descr="316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746" y="1835907"/>
            <a:ext cx="4064304" cy="4310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700" name="Picture 5" descr="316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9653" y="1835907"/>
            <a:ext cx="4119947" cy="4310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2066655" y="6336268"/>
            <a:ext cx="55305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Repair of stripping perforation (arrow)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Nonsurgical Treatment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686800" cy="6096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site of the perforation must be found.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floor of the preparation cleansed.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bleeding stopped.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ineral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trioxide aggregate (MTA) applied to the perforation .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it takes MTA more than 3 hours to set, it should be covered with a fast-setting cement.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other canal orifices should be protected by placing paper points or an instrument in the canals to prevent blockage.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event MTA cannot be immediately applied,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1" indent="-514350">
              <a:buFont typeface="+mj-lt"/>
              <a:buAutoNum type="arabicPeriod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is best to stop the bleeding,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calcium hydroxide over the “wound,”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good temporary filling,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appointment with the patient, the sooner the better.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perforation area will be dry at the next appointment;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MTA can be applied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reatment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continued.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PROGNOSIS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839200" cy="5715000"/>
          </a:xfrm>
        </p:spPr>
        <p:txBody>
          <a:bodyPr>
            <a:noAutofit/>
          </a:bodyPr>
          <a:lstStyle/>
          <a:p>
            <a:pPr marL="1588" indent="-1588">
              <a:buNone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Factors affecting the long-term prognosis of teeth after perforation repair include:-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 of the defect in relation to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crestal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bone.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accessibility for repair.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 of the defect.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presence or absence of a periodontal communication to the defect.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between perforation and repair.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sealing ability of restorative material.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skill of the dentist.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attitude and oral hygiene of the patient</a:t>
            </a:r>
          </a:p>
          <a:p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92362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When an accident occurs during root canal treatment, the patient should be informed about, </a:t>
            </a:r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611563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 The incident.</a:t>
            </a:r>
          </a:p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 Procedures necessary for correction.</a:t>
            </a:r>
          </a:p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(3)Alternative treatment modalities.</a:t>
            </a:r>
          </a:p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(4) The effect of this accident on prognosis. </a:t>
            </a:r>
          </a:p>
          <a:p>
            <a:pPr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Ethical point. 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of the Wrong Tooth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of the wrong tooth can be so easily prevented.</a:t>
            </a:r>
          </a:p>
          <a:p>
            <a:pPr marL="0" indent="0">
              <a:buNone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One should make sure through testing, examining, and radiography that one has confirmed which tooth requires treatment</a:t>
            </a:r>
          </a:p>
          <a:p>
            <a:pPr marL="0" indent="0">
              <a:buNone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Starting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(not completing)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access cavity before applying the rubber dam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985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Damage to an Existing Restoration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Porcelain crowns are the most susceptible to chipping and fracture.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Also, do not place a rubber dam clamp on the gingiva of any porcelain or </a:t>
            </a: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porcelain-faced crown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257" y="4038600"/>
            <a:ext cx="3744743" cy="2819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99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Missed Canals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5344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canals in the: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Mesial roots of maxillary molars MB2,3..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distal roots of mandibular molars.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canals in lower incisors,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econd canals in lower premolars,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hird canals in upper premolars are also missed. </a:t>
            </a:r>
          </a:p>
          <a:p>
            <a:pPr marL="0" indent="0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must be prepare adequate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occlusal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access.</a:t>
            </a:r>
          </a:p>
        </p:txBody>
      </p:sp>
    </p:spTree>
    <p:extLst>
      <p:ext uri="{BB962C8B-B14F-4D97-AF65-F5344CB8AC3E}">
        <p14:creationId xmlns:p14="http://schemas.microsoft.com/office/powerpoint/2010/main" val="243961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49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706562"/>
            <a:ext cx="8686800" cy="960438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67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1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- L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edge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Formation</a:t>
            </a:r>
            <a:r>
              <a:rPr lang="en-US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</a:t>
            </a:r>
            <a:endParaRPr lang="en-US" dirty="0" smtClean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590800"/>
            <a:ext cx="8991600" cy="3382963"/>
          </a:xfrm>
        </p:spPr>
        <p:txBody>
          <a:bodyPr>
            <a:normAutofit/>
          </a:bodyPr>
          <a:lstStyle/>
          <a:p>
            <a:pPr marL="609600" indent="-60960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Definition</a:t>
            </a:r>
            <a:r>
              <a:rPr lang="en-US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609600" indent="-609600" algn="l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ledge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been created when the working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length can not longer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negotiated and the original patency of the canal is lost.</a:t>
            </a:r>
            <a:endParaRPr lang="en-US" b="1" dirty="0" smtClean="0"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38912" y="4191000"/>
            <a:ext cx="2605088" cy="268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/>
          <p:nvPr/>
        </p:nvSpPr>
        <p:spPr>
          <a:xfrm>
            <a:off x="16373" y="228600"/>
            <a:ext cx="912762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Accidents During Cleaning and </a:t>
            </a:r>
            <a:r>
              <a:rPr 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Shapaing</a:t>
            </a:r>
            <a:endParaRPr lang="ar-IQ" sz="4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Causes</a:t>
            </a:r>
            <a:r>
              <a:rPr lang="en-US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 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915400" cy="6096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inadequate straight-line access into the canal.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inadequate irrigation or lubrication.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excessive enlargement of a curved canal with files.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packing debris in the apical portion of the canal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Starting with large file size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Jumping to larger file before the smallest one become loose 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</a:t>
            </a:r>
            <a:r>
              <a:rPr lang="en-US" sz="4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revention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507413" cy="4530725"/>
          </a:xfrm>
        </p:spPr>
        <p:txBody>
          <a:bodyPr>
            <a:noAutofit/>
          </a:bodyPr>
          <a:lstStyle/>
          <a:p>
            <a:pPr marL="609600" indent="-609600">
              <a:buFont typeface="+mj-lt"/>
              <a:buAutoNum type="arabicPeriod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Straight line access.</a:t>
            </a:r>
          </a:p>
          <a:p>
            <a:pPr marL="609600" indent="-609600">
              <a:buFont typeface="+mj-lt"/>
              <a:buAutoNum type="arabicPeriod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Accurate working length measurement .</a:t>
            </a:r>
          </a:p>
          <a:p>
            <a:pPr marL="609600" indent="-609600">
              <a:buFont typeface="+mj-lt"/>
              <a:buAutoNum type="arabicPeriod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Frequent recapitulation and irrigation.</a:t>
            </a:r>
          </a:p>
          <a:p>
            <a:pPr marL="609600" indent="-609600">
              <a:buFont typeface="+mj-lt"/>
              <a:buAutoNum type="arabicPeriod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of lubricant like RC-PREP.</a:t>
            </a:r>
          </a:p>
          <a:p>
            <a:pPr marL="609600" indent="-609600">
              <a:buFont typeface="+mj-lt"/>
              <a:buAutoNum type="arabicPeriod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of flexible Ni-Ti files in curved canals .</a:t>
            </a:r>
          </a:p>
          <a:p>
            <a:pPr marL="609600" indent="-609600">
              <a:buFont typeface="+mj-lt"/>
              <a:buAutoNum type="arabicPeriod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file must be used until it is loose before a larger size is used .</a:t>
            </a:r>
          </a:p>
          <a:p>
            <a:pPr marL="609600" indent="-609600">
              <a:buFont typeface="+mj-lt"/>
              <a:buAutoNum type="arabicPeriod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 application of severe forces during instrumentation .</a:t>
            </a:r>
          </a:p>
          <a:p>
            <a:pPr marL="609600" indent="-609600">
              <a:buFont typeface="+mj-lt"/>
              <a:buAutoNum type="arabicPeriod"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228600"/>
            <a:ext cx="8229600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2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-Root Perforations</a:t>
            </a:r>
            <a:endParaRPr lang="en-US" dirty="0" smtClean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28599" y="838200"/>
            <a:ext cx="8915401" cy="4525963"/>
          </a:xfrm>
        </p:spPr>
        <p:txBody>
          <a:bodyPr>
            <a:normAutofit/>
          </a:bodyPr>
          <a:lstStyle/>
          <a:p>
            <a:pPr marL="609600" indent="-60960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A- Apical perforation </a:t>
            </a: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Apical perforation through the apical foramen (over instrumentation)</a:t>
            </a:r>
          </a:p>
          <a:p>
            <a:pPr marL="0" indent="0"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caused by instrumentation of the canal beyond the apical constriction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(incorrect working length)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4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3851721"/>
            <a:ext cx="2971801" cy="3006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0" y="-18393"/>
            <a:ext cx="9144000" cy="1111987"/>
          </a:xfrm>
        </p:spPr>
        <p:txBody>
          <a:bodyPr/>
          <a:lstStyle/>
          <a:p>
            <a:pPr marL="609600" indent="-609600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Apical perforation through the body of the root in the apical third</a:t>
            </a:r>
          </a:p>
          <a:p>
            <a:pPr marL="609600" indent="-609600">
              <a:buFont typeface="Wingdings" pitchFamily="2" charset="2"/>
              <a:buNone/>
            </a:pPr>
            <a:endParaRPr lang="en-US" sz="2400" dirty="0" smtClean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6485" y="2209801"/>
            <a:ext cx="4431315" cy="419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6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09802"/>
            <a:ext cx="4548352" cy="4189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0966" name="Line 9"/>
          <p:cNvSpPr>
            <a:spLocks noChangeShapeType="1"/>
          </p:cNvSpPr>
          <p:nvPr/>
        </p:nvSpPr>
        <p:spPr bwMode="auto">
          <a:xfrm>
            <a:off x="2555875" y="4724400"/>
            <a:ext cx="0" cy="792163"/>
          </a:xfrm>
          <a:prstGeom prst="line">
            <a:avLst/>
          </a:prstGeom>
          <a:noFill/>
          <a:ln w="38100">
            <a:solidFill>
              <a:srgbClr val="CC33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67" name="Text Box 10"/>
          <p:cNvSpPr txBox="1">
            <a:spLocks noChangeArrowheads="1"/>
          </p:cNvSpPr>
          <p:nvPr/>
        </p:nvSpPr>
        <p:spPr bwMode="auto">
          <a:xfrm>
            <a:off x="2057400" y="6324600"/>
            <a:ext cx="55449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Ledge                                 apical perforation </a:t>
            </a:r>
          </a:p>
        </p:txBody>
      </p:sp>
      <p:sp>
        <p:nvSpPr>
          <p:cNvPr id="40968" name="Line 11"/>
          <p:cNvSpPr>
            <a:spLocks noChangeShapeType="1"/>
          </p:cNvSpPr>
          <p:nvPr/>
        </p:nvSpPr>
        <p:spPr bwMode="auto">
          <a:xfrm>
            <a:off x="3360738" y="6553200"/>
            <a:ext cx="1287462" cy="31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52400" y="1424670"/>
            <a:ext cx="8991600" cy="1143000"/>
          </a:xfrm>
        </p:spPr>
        <p:txBody>
          <a:bodyPr>
            <a:noAutofit/>
          </a:bodyPr>
          <a:lstStyle/>
          <a:p>
            <a:pPr marL="609600" indent="-609600" algn="l" fontAlgn="auto"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caused as a result of operator insistence to manage a ledge in the apical third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(especially in curved canals)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b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ar-IQ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Indicators</a:t>
            </a:r>
            <a:r>
              <a:rPr lang="en-US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458200" cy="5135563"/>
          </a:xfrm>
        </p:spPr>
        <p:txBody>
          <a:bodyPr>
            <a:normAutofit/>
          </a:bodyPr>
          <a:lstStyle/>
          <a:p>
            <a:pPr marL="609600" indent="-6096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Hemorrhage in the canal </a:t>
            </a: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Bleeding at the tip of paper point </a:t>
            </a: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Sudden pain</a:t>
            </a: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Sudden loss of the apical stop</a:t>
            </a: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Radiograph 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3733800"/>
            <a:ext cx="6403975" cy="2553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438400" y="6396335"/>
            <a:ext cx="51796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Aharoni" pitchFamily="2" charset="-79"/>
                <a:cs typeface="Aharoni" pitchFamily="2" charset="-79"/>
              </a:rPr>
              <a:t> Bleeding at the tip of paper point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Classification of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Procedural Accidents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7860793"/>
              </p:ext>
            </p:extLst>
          </p:nvPr>
        </p:nvGraphicFramePr>
        <p:xfrm>
          <a:off x="762000" y="1143000"/>
          <a:ext cx="76962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0" y="26276"/>
            <a:ext cx="8458200" cy="5440363"/>
          </a:xfrm>
        </p:spPr>
        <p:txBody>
          <a:bodyPr>
            <a:normAutofit lnSpcReduction="10000"/>
          </a:bodyPr>
          <a:lstStyle/>
          <a:p>
            <a:pPr marL="609600" indent="-609600" fontAlgn="auto">
              <a:spcAft>
                <a:spcPts val="0"/>
              </a:spcAft>
              <a:buNone/>
              <a:defRPr/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 Stripping perforation 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Usually results from excessive flaring with files or drills.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enlargement of canal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Direction of lateral pressure distally                                                                                           (Gates Glidden)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Treatment: </a:t>
            </a:r>
          </a:p>
          <a:p>
            <a:pPr marL="609600" indent="-609600" fontAlgn="auto">
              <a:spcAft>
                <a:spcPts val="0"/>
              </a:spcAft>
              <a:buFontTx/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non-surgical treatment by immediate sealing using MTA</a:t>
            </a:r>
          </a:p>
          <a:p>
            <a:pPr marL="609600" indent="-609600" fontAlgn="auto">
              <a:spcAft>
                <a:spcPts val="0"/>
              </a:spcAft>
              <a:buFontTx/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surgical treatment: hemi-section, and root amputation   </a:t>
            </a: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49081"/>
            <a:ext cx="4114800" cy="220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65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229600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Indicators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 </a:t>
            </a:r>
            <a:endParaRPr lang="en-US" dirty="0" smtClean="0">
              <a:solidFill>
                <a:schemeClr val="tx2">
                  <a:satMod val="20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884237"/>
            <a:ext cx="8382000" cy="4525963"/>
          </a:xfrm>
        </p:spPr>
        <p:txBody>
          <a:bodyPr>
            <a:normAutofit/>
          </a:bodyPr>
          <a:lstStyle/>
          <a:p>
            <a:pPr marL="68580" indent="0" fontAlgn="auto">
              <a:spcAft>
                <a:spcPts val="0"/>
              </a:spcAft>
              <a:buNone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are similar to those of apical perforation </a:t>
            </a:r>
          </a:p>
          <a:p>
            <a:pPr marL="411480" fontAlgn="auto">
              <a:spcAft>
                <a:spcPts val="0"/>
              </a:spcAft>
              <a:buFontTx/>
              <a:buNone/>
              <a:defRPr/>
            </a:pPr>
            <a:endParaRPr lang="en-US" sz="2400" dirty="0" smtClean="0"/>
          </a:p>
          <a:p>
            <a:pPr marL="411480" fontAlgn="auto">
              <a:spcAft>
                <a:spcPts val="0"/>
              </a:spcAft>
              <a:buFontTx/>
              <a:buNone/>
              <a:defRPr/>
            </a:pPr>
            <a:endParaRPr lang="en-US" sz="2400" dirty="0" smtClean="0"/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1684" y="1600200"/>
            <a:ext cx="7304116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392113" y="5401270"/>
            <a:ext cx="87518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The area of hemorrhage on the point indicates the area where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the strip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has occurred.</a:t>
            </a:r>
          </a:p>
          <a:p>
            <a:endParaRPr lang="en-US" b="1" dirty="0"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229600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Etiology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 </a:t>
            </a:r>
            <a:endParaRPr lang="en-US" dirty="0" smtClean="0">
              <a:solidFill>
                <a:schemeClr val="tx2">
                  <a:satMod val="20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49782" y="1600200"/>
            <a:ext cx="7875018" cy="4525963"/>
          </a:xfrm>
        </p:spPr>
        <p:txBody>
          <a:bodyPr>
            <a:normAutofit/>
          </a:bodyPr>
          <a:lstStyle/>
          <a:p>
            <a:pPr marL="58293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Limited flexibility </a:t>
            </a:r>
          </a:p>
          <a:p>
            <a:pPr marL="58293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 uses</a:t>
            </a:r>
          </a:p>
          <a:p>
            <a:pPr marL="58293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Excessive force applied to files </a:t>
            </a:r>
          </a:p>
          <a:p>
            <a:pPr marL="58293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Improper use, rotational movement when the apical part is engaged in dentin </a:t>
            </a:r>
          </a:p>
          <a:p>
            <a:pPr marL="58293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Uses of distorted instrument</a:t>
            </a:r>
          </a:p>
          <a:p>
            <a:pPr marL="411480" fontAlgn="auto">
              <a:spcAft>
                <a:spcPts val="0"/>
              </a:spcAft>
              <a:buFontTx/>
              <a:buNone/>
              <a:defRPr/>
            </a:pP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11480" fontAlgn="auto">
              <a:spcAft>
                <a:spcPts val="0"/>
              </a:spcAft>
              <a:buFontTx/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Notice: any instrument may break either steel,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NiTi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hand or rotary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49782" y="54114"/>
            <a:ext cx="63802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Separated Instruments </a:t>
            </a:r>
            <a:endParaRPr lang="ar-IQ" sz="44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246" y="3121573"/>
            <a:ext cx="1595953" cy="3728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96" y="816522"/>
            <a:ext cx="3098185" cy="2305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Recognition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 </a:t>
            </a:r>
            <a:endParaRPr lang="en-US" dirty="0" smtClean="0">
              <a:solidFill>
                <a:schemeClr val="tx2">
                  <a:satMod val="20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8686800" cy="5211763"/>
          </a:xfrm>
        </p:spPr>
        <p:txBody>
          <a:bodyPr>
            <a:normAutofit/>
          </a:bodyPr>
          <a:lstStyle/>
          <a:p>
            <a:pPr marL="58293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Removal of shortened file from the canal</a:t>
            </a:r>
          </a:p>
          <a:p>
            <a:pPr marL="58293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Loss of original working length</a:t>
            </a:r>
          </a:p>
          <a:p>
            <a:pPr marL="58293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Radiograph is essential for confirmation</a:t>
            </a:r>
          </a:p>
          <a:p>
            <a:pPr marL="68580" indent="0" fontAlgn="auto">
              <a:spcAft>
                <a:spcPts val="0"/>
              </a:spcAft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411480" fontAlgn="auto">
              <a:spcAft>
                <a:spcPts val="0"/>
              </a:spcAft>
              <a:buFontTx/>
              <a:buNone/>
              <a:defRPr/>
            </a:pP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11480" fontAlgn="auto">
              <a:spcAft>
                <a:spcPts val="0"/>
              </a:spcAft>
              <a:buFontTx/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endParaRPr lang="en-US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11480" fontAlgn="auto">
              <a:spcAft>
                <a:spcPts val="0"/>
              </a:spcAft>
              <a:buFontTx/>
              <a:buNone/>
              <a:defRPr/>
            </a:pPr>
            <a:endParaRPr lang="en-US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11480" fontAlgn="auto">
              <a:spcAft>
                <a:spcPts val="0"/>
              </a:spcAft>
              <a:buFontTx/>
              <a:buChar char="-"/>
              <a:defRPr/>
            </a:pPr>
            <a:endParaRPr lang="en-US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971800"/>
            <a:ext cx="5209338" cy="3733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0" y="769442"/>
            <a:ext cx="8686800" cy="5356722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limitations of files is critical.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Continual lubrication with either irrigating solution or lubricants is required EDTA paste.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Each instrument is examined before use ( flutes distortion).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files must be replaced often.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minimize binding, each file size is worked in the canal until it is very loose before the next file size is used.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Nickel-titanium files usually do not show visual signs of fatigue similar they should be discarded according to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times were the instruments used.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-304800" y="0"/>
            <a:ext cx="35681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44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Prevention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Treatment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 </a:t>
            </a:r>
            <a:endParaRPr lang="en-US" dirty="0" smtClean="0">
              <a:solidFill>
                <a:schemeClr val="tx2">
                  <a:satMod val="20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8686800" cy="5211763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three approaches: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Attempt to remove the instrument using: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file to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bypass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instrument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Removal by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ultrasonic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device 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 especially designed pliers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for removal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5410200" y="6396335"/>
            <a:ext cx="11099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Pliers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644" y="1752600"/>
            <a:ext cx="2851355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800600"/>
            <a:ext cx="3722687" cy="1957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0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0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0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0"/>
            <a:ext cx="4077493" cy="2611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658533"/>
            <a:ext cx="7696200" cy="1913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18" y="4572000"/>
            <a:ext cx="3840163" cy="2200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85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FF00"/>
                </a:solidFill>
                <a:latin typeface="Arial Rounded MT Bold" pitchFamily="34" charset="0"/>
              </a:rPr>
              <a:t>Instrument Aspiration or Ingestion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0" y="1493837"/>
            <a:ext cx="8229600" cy="4525963"/>
          </a:xfrm>
        </p:spPr>
        <p:txBody>
          <a:bodyPr>
            <a:normAutofit/>
          </a:bodyPr>
          <a:lstStyle/>
          <a:p>
            <a:pPr marL="41148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Prevention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58293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Rubber dam uses</a:t>
            </a:r>
          </a:p>
          <a:p>
            <a:pPr marL="58293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Tighten the clamp and file with dental floss</a:t>
            </a:r>
          </a:p>
          <a:p>
            <a:pPr marL="68580" indent="0" fontAlgn="auto">
              <a:spcAft>
                <a:spcPts val="0"/>
              </a:spcAft>
              <a:buNone/>
              <a:defRPr/>
            </a:pPr>
            <a:r>
              <a:rPr lang="ar-IQ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" indent="0" fontAlgn="auto">
              <a:spcAft>
                <a:spcPts val="0"/>
              </a:spcAft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411480" fontAlgn="auto">
              <a:spcAft>
                <a:spcPts val="0"/>
              </a:spcAft>
              <a:buFontTx/>
              <a:buNone/>
              <a:defRPr/>
            </a:pP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11480" fontAlgn="auto">
              <a:spcAft>
                <a:spcPts val="0"/>
              </a:spcAft>
              <a:buFontTx/>
              <a:buNone/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41148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4004385"/>
            <a:ext cx="3649716" cy="2827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14" y="4008438"/>
            <a:ext cx="3620914" cy="2849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Extrusion of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Irrigant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6839703" cy="5943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Causes:</a:t>
            </a:r>
          </a:p>
          <a:p>
            <a:pPr marL="0" indent="0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Wedging of a needle in the canal or out of a perforation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Prevention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Loose placement of irrigation needles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careful irrigation with light pressure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of a perforated needle prevent forcing the irrigating solution into the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periradicular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tissues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Signs and symptoms </a:t>
            </a:r>
          </a:p>
          <a:p>
            <a:pPr marL="514350" indent="-514350">
              <a:buAutoNum type="arabicPeriod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Sudden prolonged and sharp pain during irrigation </a:t>
            </a:r>
          </a:p>
          <a:p>
            <a:pPr marL="514350" indent="-514350">
              <a:buAutoNum type="arabicPeriod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Rapid diffuse swelling (sodium hypochlorite accident).</a:t>
            </a:r>
          </a:p>
          <a:p>
            <a:pPr marL="0" indent="0">
              <a:buNone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465" y="3886200"/>
            <a:ext cx="2562535" cy="2971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Classification of</a:t>
            </a:r>
            <a:b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</a:b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 Procedural Accidents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4572000" cy="4953000"/>
          </a:xfrm>
        </p:spPr>
        <p:txBody>
          <a:bodyPr>
            <a:normAutofit fontScale="62500" lnSpcReduction="20000"/>
          </a:bodyPr>
          <a:lstStyle/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Perforations During Access Preparation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Causes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Prevention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Recognition and Treatment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Prognosis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Underfilling</a:t>
            </a: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Overfilling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Vertical Root Fracture</a:t>
            </a:r>
          </a:p>
          <a:p>
            <a:pPr>
              <a:buNone/>
            </a:pP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95800" y="1600200"/>
            <a:ext cx="43434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endParaRPr lang="en-US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Ledge formation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Cervical canal perforations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droot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perforations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Apical perforations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Separated instruments and foreign objects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Canal blockage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1447800"/>
            <a:ext cx="4114800" cy="914400"/>
          </a:xfrm>
          <a:prstGeom prst="roundRect">
            <a:avLst>
              <a:gd name="adj" fmla="val 5000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Accidents During Access Preparation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495800" y="1447800"/>
            <a:ext cx="4114800" cy="914400"/>
          </a:xfrm>
          <a:prstGeom prst="roundRect">
            <a:avLst>
              <a:gd name="adj" fmla="val 5000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Accidents  During Cleaning and Shaping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95800" y="4648200"/>
            <a:ext cx="4114800" cy="914400"/>
          </a:xfrm>
          <a:prstGeom prst="roundRect">
            <a:avLst>
              <a:gd name="adj" fmla="val 5000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Accidents During Post Space Preparation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28600" y="4648200"/>
            <a:ext cx="4114800" cy="914400"/>
          </a:xfrm>
          <a:prstGeom prst="roundRect">
            <a:avLst>
              <a:gd name="adj" fmla="val 5000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Accidents During </a:t>
            </a:r>
            <a:r>
              <a:rPr lang="en-US" sz="2400" dirty="0" err="1" smtClean="0"/>
              <a:t>Obturation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smtClean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4095" y="46037"/>
            <a:ext cx="4616305" cy="5516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708" name="Text Box 6"/>
          <p:cNvSpPr txBox="1">
            <a:spLocks noChangeArrowheads="1"/>
          </p:cNvSpPr>
          <p:nvPr/>
        </p:nvSpPr>
        <p:spPr bwMode="auto">
          <a:xfrm>
            <a:off x="0" y="5766137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Severe swelling caused by injecting hydrogen peroxide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irrigant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into tissues.</a:t>
            </a:r>
          </a:p>
          <a:p>
            <a:pPr algn="ctr"/>
            <a:endParaRPr lang="en-US" sz="2000" b="1" dirty="0"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1" y="-69390"/>
            <a:ext cx="3600450" cy="5514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373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2430" y="-69390"/>
            <a:ext cx="3640970" cy="5514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3732" name="Text Box 8"/>
          <p:cNvSpPr txBox="1">
            <a:spLocks noChangeArrowheads="1"/>
          </p:cNvSpPr>
          <p:nvPr/>
        </p:nvSpPr>
        <p:spPr bwMode="auto">
          <a:xfrm>
            <a:off x="1295400" y="5997714"/>
            <a:ext cx="66105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A, Hemorrhagic reaction caused by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NaOCl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accident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B, Healing within few weeks </a:t>
            </a:r>
          </a:p>
        </p:txBody>
      </p:sp>
      <p:sp>
        <p:nvSpPr>
          <p:cNvPr id="73733" name="Text Box 9"/>
          <p:cNvSpPr txBox="1">
            <a:spLocks noChangeArrowheads="1"/>
          </p:cNvSpPr>
          <p:nvPr/>
        </p:nvSpPr>
        <p:spPr bwMode="auto">
          <a:xfrm>
            <a:off x="2700338" y="5516563"/>
            <a:ext cx="4128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                                                  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786"/>
            <a:ext cx="8229600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Treatment</a:t>
            </a:r>
            <a:r>
              <a:rPr lang="en-US" sz="4000" dirty="0" smtClean="0">
                <a:latin typeface="Aharoni" pitchFamily="2" charset="-79"/>
                <a:cs typeface="Aharoni" pitchFamily="2" charset="-79"/>
              </a:rPr>
              <a:t> </a:t>
            </a:r>
            <a:endParaRPr lang="en-US" dirty="0" smtClean="0">
              <a:solidFill>
                <a:schemeClr val="tx2">
                  <a:satMod val="20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8229600" cy="5068888"/>
          </a:xfrm>
        </p:spPr>
        <p:txBody>
          <a:bodyPr>
            <a:noAutofit/>
          </a:bodyPr>
          <a:lstStyle/>
          <a:p>
            <a:pPr marL="52578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ntibiotics in addition to analgesics for pain</a:t>
            </a:r>
          </a:p>
          <a:p>
            <a:pPr marL="52578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Antihistamines can also be helpful</a:t>
            </a:r>
          </a:p>
          <a:p>
            <a:pPr marL="52578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 packs applied initially to the area, followed by warm saline soaks the following day, should be initiated to reduce the swelling</a:t>
            </a:r>
          </a:p>
          <a:p>
            <a:pPr marL="52578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more severe cases, hospitalization and surgical intervention with wound debridement, may be necessary</a:t>
            </a:r>
          </a:p>
          <a:p>
            <a:pPr marL="52578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 reassurance </a:t>
            </a:r>
          </a:p>
          <a:p>
            <a:pPr marL="411480" fontAlgn="auto">
              <a:spcAft>
                <a:spcPts val="0"/>
              </a:spcAft>
              <a:buFontTx/>
              <a:buChar char="-"/>
              <a:defRPr/>
            </a:pPr>
            <a:endParaRPr lang="en-US" dirty="0" smtClean="0"/>
          </a:p>
          <a:p>
            <a:pPr marL="411480" fontAlgn="auto">
              <a:spcAft>
                <a:spcPts val="0"/>
              </a:spcAft>
              <a:buFontTx/>
              <a:buChar char="-"/>
              <a:defRPr/>
            </a:pPr>
            <a:endParaRPr lang="en-US" dirty="0" smtClean="0"/>
          </a:p>
          <a:p>
            <a:pPr marL="41148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066800"/>
            <a:ext cx="8229600" cy="762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Under filling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 </a:t>
            </a:r>
            <a:endParaRPr lang="en-US" dirty="0" smtClean="0">
              <a:solidFill>
                <a:schemeClr val="tx2">
                  <a:satMod val="20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905000"/>
            <a:ext cx="8229600" cy="4525963"/>
          </a:xfrm>
        </p:spPr>
        <p:txBody>
          <a:bodyPr>
            <a:normAutofit/>
          </a:bodyPr>
          <a:lstStyle/>
          <a:p>
            <a:pPr marL="68580" indent="0" fontAlgn="auto">
              <a:spcAft>
                <a:spcPts val="0"/>
              </a:spcAft>
              <a:buNone/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Causes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58293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barrier (calcification) in the canal.</a:t>
            </a:r>
          </a:p>
          <a:p>
            <a:pPr marL="58293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Ledge.</a:t>
            </a:r>
          </a:p>
          <a:p>
            <a:pPr marL="58293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Insufficient flaring.</a:t>
            </a:r>
          </a:p>
          <a:p>
            <a:pPr marL="58293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Poorly adapted master cone. </a:t>
            </a:r>
          </a:p>
          <a:p>
            <a:pPr marL="58293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Error in W.L determination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568" y="4114800"/>
            <a:ext cx="3456432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124016" y="143470"/>
            <a:ext cx="80872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Accident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obturation 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381000"/>
            <a:ext cx="8458200" cy="5715001"/>
          </a:xfrm>
        </p:spPr>
        <p:txBody>
          <a:bodyPr>
            <a:normAutofit/>
          </a:bodyPr>
          <a:lstStyle/>
          <a:p>
            <a:pPr marL="41148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Prevention</a:t>
            </a:r>
          </a:p>
          <a:p>
            <a:pPr marL="58293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Confirmatory of master cone by radiograph</a:t>
            </a:r>
          </a:p>
          <a:p>
            <a:pPr marL="58293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Proper enlargement and fairing of canal </a:t>
            </a:r>
          </a:p>
          <a:p>
            <a:pPr marL="411480" fontAlgn="auto">
              <a:spcAft>
                <a:spcPts val="0"/>
              </a:spcAft>
              <a:buFontTx/>
              <a:buNone/>
              <a:defRPr/>
            </a:pP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1148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</a:t>
            </a:r>
          </a:p>
          <a:p>
            <a:pPr marL="41148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Re-treatment </a:t>
            </a:r>
          </a:p>
          <a:p>
            <a:pPr marL="41148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2883810_JCD-13-58-g0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686229"/>
            <a:ext cx="3276600" cy="4171772"/>
          </a:xfrm>
          <a:prstGeom prst="roundRect">
            <a:avLst>
              <a:gd name="adj" fmla="val 1917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152400"/>
            <a:ext cx="8534400" cy="1265238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Overfilling</a:t>
            </a:r>
            <a:r>
              <a:rPr lang="en-US" sz="4000" dirty="0" smtClean="0">
                <a:latin typeface="Aharoni" pitchFamily="2" charset="-79"/>
                <a:cs typeface="Aharoni" pitchFamily="2" charset="-79"/>
              </a:rPr>
              <a:t> </a:t>
            </a:r>
            <a:endParaRPr lang="en-US" dirty="0" smtClean="0">
              <a:solidFill>
                <a:schemeClr val="tx2">
                  <a:satMod val="20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990600"/>
            <a:ext cx="8229600" cy="5257800"/>
          </a:xfrm>
        </p:spPr>
        <p:txBody>
          <a:bodyPr>
            <a:normAutofit/>
          </a:bodyPr>
          <a:lstStyle/>
          <a:p>
            <a:pPr marL="68580" indent="0" fontAlgn="auto">
              <a:spcAft>
                <a:spcPts val="0"/>
              </a:spcAft>
              <a:buNone/>
              <a:defRPr/>
            </a:pPr>
            <a:r>
              <a:rPr lang="en-US" sz="36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Causes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52578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instrumentation</a:t>
            </a:r>
          </a:p>
          <a:p>
            <a:pPr marL="52578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apex</a:t>
            </a:r>
          </a:p>
          <a:p>
            <a:pPr marL="52578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Uncontrolled condensation forces</a:t>
            </a:r>
          </a:p>
          <a:p>
            <a:pPr marL="411480" fontAlgn="auto">
              <a:spcAft>
                <a:spcPts val="0"/>
              </a:spcAft>
              <a:buFontTx/>
              <a:buNone/>
              <a:defRPr/>
            </a:pPr>
            <a:endParaRPr lang="en-US" sz="2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558" y="3733801"/>
            <a:ext cx="5428443" cy="312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304800"/>
            <a:ext cx="8686800" cy="4525963"/>
          </a:xfrm>
        </p:spPr>
        <p:txBody>
          <a:bodyPr>
            <a:noAutofit/>
          </a:bodyPr>
          <a:lstStyle/>
          <a:p>
            <a:pPr marL="68580" indent="0" fontAlgn="auto">
              <a:spcAft>
                <a:spcPts val="0"/>
              </a:spcAft>
              <a:buNone/>
              <a:defRPr/>
            </a:pPr>
            <a:r>
              <a:rPr lang="en-US" sz="40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Prevention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58293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 over instrumentation.</a:t>
            </a:r>
          </a:p>
          <a:p>
            <a:pPr marL="58293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Prepare apical matrix (seat).</a:t>
            </a:r>
          </a:p>
          <a:p>
            <a:pPr marL="58293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Confirmatory MAC radiograph.</a:t>
            </a:r>
          </a:p>
          <a:p>
            <a:pPr marL="58293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displacement of the MAC is suspected, a radiograph is made before excess gutta-percha removal.</a:t>
            </a:r>
          </a:p>
          <a:p>
            <a:pPr marL="58293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case of wide (open) apex, a solvent customized cone technique is preferred .</a:t>
            </a:r>
          </a:p>
          <a:p>
            <a:pPr marL="582930" indent="-51435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11530" indent="-74295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3058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Accidents During Access Preparation</a:t>
            </a: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524000"/>
            <a:ext cx="4495800" cy="5138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Perforations During Access</a:t>
            </a:r>
            <a:b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</a:b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Preparation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534400" cy="53340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prime objective of an access cavity is to provide an unobstructed or straight-line pathway to the apical foramen.</a:t>
            </a:r>
          </a:p>
          <a:p>
            <a:pPr marL="514350" indent="-514350">
              <a:buFont typeface="+mj-lt"/>
              <a:buAutoNum type="arabicPeriod"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Accidents such as excess removal of tooth structure or perforation may occur during attempts to locate canals.</a:t>
            </a:r>
          </a:p>
          <a:p>
            <a:pPr marL="514350" indent="-514350">
              <a:buFont typeface="+mj-lt"/>
              <a:buAutoNum type="arabicPeriod"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Perforations must be recognized early to avoid subsequent damage to the periodontal tissues with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intracanal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instruments and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irrigants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Perforations</a:t>
            </a:r>
            <a:r>
              <a:rPr lang="en-US" sz="5400" dirty="0" smtClean="0">
                <a:solidFill>
                  <a:schemeClr val="accent1"/>
                </a:solidFill>
              </a:rPr>
              <a:t> </a:t>
            </a:r>
            <a:endParaRPr lang="en-US" dirty="0" smtClean="0">
              <a:solidFill>
                <a:schemeClr val="accent1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>
            <a:normAutofit/>
          </a:bodyPr>
          <a:lstStyle/>
          <a:p>
            <a:pPr marL="609600" indent="-609600" fontAlgn="auto">
              <a:spcAft>
                <a:spcPts val="0"/>
              </a:spcAft>
              <a:buFontTx/>
              <a:buChar char="-"/>
              <a:defRPr/>
            </a:pPr>
            <a:endParaRPr lang="en-US" sz="2800" dirty="0" smtClean="0"/>
          </a:p>
          <a:p>
            <a:pPr marL="609600" indent="-609600" fontAlgn="auto">
              <a:spcAft>
                <a:spcPts val="0"/>
              </a:spcAft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There are two types of perforation during access:</a:t>
            </a:r>
          </a:p>
          <a:p>
            <a:pPr marL="609600" indent="-609600" fontAlgn="auto">
              <a:spcAft>
                <a:spcPts val="0"/>
              </a:spcAft>
              <a:buFontTx/>
              <a:buNone/>
              <a:defRPr/>
            </a:pPr>
            <a:endParaRPr lang="en-US" sz="2800" dirty="0" smtClean="0"/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 dirty="0" smtClean="0"/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3600" dirty="0" smtClean="0"/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3600" dirty="0" smtClean="0"/>
          </a:p>
          <a:p>
            <a:pPr marL="609600" indent="-609600" fontAlgn="auto">
              <a:spcAft>
                <a:spcPts val="0"/>
              </a:spcAft>
              <a:buFont typeface="Wingdings"/>
              <a:buChar char=""/>
              <a:defRPr/>
            </a:pPr>
            <a:endParaRPr lang="en-US" sz="3600" dirty="0" smtClean="0"/>
          </a:p>
          <a:p>
            <a:pPr marL="609600" indent="-609600" fontAlgn="auto">
              <a:spcAft>
                <a:spcPts val="0"/>
              </a:spcAft>
              <a:buFont typeface="Wingdings"/>
              <a:buChar char=""/>
              <a:defRPr/>
            </a:pPr>
            <a:endParaRPr lang="en-US" sz="3600" dirty="0" smtClean="0"/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2624858"/>
            <a:ext cx="4454121" cy="3242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209800"/>
            <a:ext cx="3886200" cy="3773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609600" y="6021388"/>
            <a:ext cx="82627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sz="2000" dirty="0">
                <a:solidFill>
                  <a:schemeClr val="folHlink"/>
                </a:solidFill>
                <a:latin typeface="Arial Rounded MT Bold" pitchFamily="34" charset="0"/>
              </a:rPr>
              <a:t>1.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Lateral </a:t>
            </a:r>
            <a:r>
              <a:rPr lang="en-US" sz="2000" dirty="0">
                <a:solidFill>
                  <a:schemeClr val="folHlink"/>
                </a:solidFill>
                <a:latin typeface="Arial Rounded MT Bold" pitchFamily="34" charset="0"/>
              </a:rPr>
              <a:t>root perforation                       2.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Furcation</a:t>
            </a:r>
            <a:r>
              <a:rPr lang="en-US" sz="2000" dirty="0">
                <a:solidFill>
                  <a:schemeClr val="folHlink"/>
                </a:solidFill>
                <a:latin typeface="Arial Rounded MT Bold" pitchFamily="34" charset="0"/>
              </a:rPr>
              <a:t> perforation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Causes</a:t>
            </a:r>
            <a:endParaRPr lang="en-US" dirty="0" smtClean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2628" y="609600"/>
            <a:ext cx="5026572" cy="6858001"/>
          </a:xfrm>
        </p:spPr>
        <p:txBody>
          <a:bodyPr>
            <a:noAutofit/>
          </a:bodyPr>
          <a:lstStyle/>
          <a:p>
            <a:pPr marL="609600" indent="-60960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Failure to direct the bur parallel to the long axis of the tooth.</a:t>
            </a:r>
          </a:p>
          <a:p>
            <a:pPr marL="609600" indent="-60960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AutoNum type="arabicPeriod"/>
              <a:defRPr/>
            </a:pPr>
            <a:endParaRPr lang="en-US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Searching for canals through an underprepared access cavity.</a:t>
            </a:r>
          </a:p>
          <a:p>
            <a:pPr marL="609600" indent="-60960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AutoNum type="arabicPeriod"/>
              <a:defRPr/>
            </a:pPr>
            <a:endParaRPr lang="en-US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 through a small or flattened (disk-like) pulp chamber in a </a:t>
            </a:r>
            <a:r>
              <a:rPr lang="en-US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multirooted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tooth. </a:t>
            </a:r>
          </a:p>
          <a:p>
            <a:pPr marL="609600" indent="-60960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AutoNum type="arabicPeriod"/>
              <a:defRPr/>
            </a:pPr>
            <a:endParaRPr lang="en-US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 through a cast crown often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not aligned in the long axis of the 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tooth.</a:t>
            </a:r>
          </a:p>
          <a:p>
            <a:pPr marL="609600" indent="-60960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AutoNum type="arabicPeriod"/>
              <a:defRPr/>
            </a:pPr>
            <a:endParaRPr lang="en-US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Shifted or rotated tooth.</a:t>
            </a:r>
          </a:p>
          <a:p>
            <a:pPr marL="609600" indent="-60960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82236"/>
            <a:ext cx="4343400" cy="5807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haroni" pitchFamily="2" charset="-79"/>
                <a:cs typeface="Aharoni" pitchFamily="2" charset="-79"/>
              </a:rPr>
              <a:t>Prevention</a:t>
            </a:r>
            <a:r>
              <a:rPr lang="en-US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14400"/>
            <a:ext cx="8458200" cy="5211763"/>
          </a:xfrm>
        </p:spPr>
        <p:txBody>
          <a:bodyPr>
            <a:noAutofit/>
          </a:bodyPr>
          <a:lstStyle/>
          <a:p>
            <a:pPr marL="609600" indent="-60960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 examination</a:t>
            </a: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Thorough knowledge of tooth morphology and outlines of the access cavities .</a:t>
            </a: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endParaRPr lang="en-US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Identification of tooth angulation according to the adjacent teeth.</a:t>
            </a: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endParaRPr lang="en-US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Proper reading of the preoperative (diagnostic) radiograph to get information about the size and extent of the pulp chamber and internal changes (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calcification or resorption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endParaRPr lang="en-US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Radiograph from different angles (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shifting technique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endParaRPr lang="en-US" sz="2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1559</TotalTime>
  <Words>1653</Words>
  <Application>Microsoft Office PowerPoint</Application>
  <PresentationFormat>عرض على الشاشة (3:4)‏</PresentationFormat>
  <Paragraphs>314</Paragraphs>
  <Slides>46</Slides>
  <Notes>29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46</vt:i4>
      </vt:variant>
    </vt:vector>
  </HeadingPairs>
  <TitlesOfParts>
    <vt:vector size="47" baseType="lpstr">
      <vt:lpstr>Office Theme</vt:lpstr>
      <vt:lpstr>عرض تقديمي في PowerPoint</vt:lpstr>
      <vt:lpstr>When an accident occurs during root canal treatment, the patient should be informed about, </vt:lpstr>
      <vt:lpstr>Classification of Procedural Accidents</vt:lpstr>
      <vt:lpstr>Classification of  Procedural Accidents</vt:lpstr>
      <vt:lpstr>Accidents During Access Preparation</vt:lpstr>
      <vt:lpstr>Perforations During Access Preparation</vt:lpstr>
      <vt:lpstr>Perforations </vt:lpstr>
      <vt:lpstr>Causes</vt:lpstr>
      <vt:lpstr>Prevention </vt:lpstr>
      <vt:lpstr>عرض تقديمي في PowerPoint</vt:lpstr>
      <vt:lpstr>عرض تقديمي في PowerPoint</vt:lpstr>
      <vt:lpstr>Recognition </vt:lpstr>
      <vt:lpstr>Types and Treatment</vt:lpstr>
      <vt:lpstr>عرض تقديمي في PowerPoint</vt:lpstr>
      <vt:lpstr>عرض تقديمي في PowerPoint</vt:lpstr>
      <vt:lpstr>عرض تقديمي في PowerPoint</vt:lpstr>
      <vt:lpstr>Nonsurgical Treatment</vt:lpstr>
      <vt:lpstr>In the event MTA cannot be immediately applied, </vt:lpstr>
      <vt:lpstr>PROGNOSIS</vt:lpstr>
      <vt:lpstr>Treatment of the Wrong Tooth</vt:lpstr>
      <vt:lpstr>Damage to an Existing Restoration</vt:lpstr>
      <vt:lpstr>Missed Canals</vt:lpstr>
      <vt:lpstr>عرض تقديمي في PowerPoint</vt:lpstr>
      <vt:lpstr>1- Ledge Formation </vt:lpstr>
      <vt:lpstr>Causes </vt:lpstr>
      <vt:lpstr>Prevention</vt:lpstr>
      <vt:lpstr>2-Root Perforations</vt:lpstr>
      <vt:lpstr>It is caused as a result of operator insistence to manage a ledge in the apical third (especially in curved canals)    </vt:lpstr>
      <vt:lpstr>Indicators </vt:lpstr>
      <vt:lpstr>عرض تقديمي في PowerPoint</vt:lpstr>
      <vt:lpstr>Indicators </vt:lpstr>
      <vt:lpstr>Etiology </vt:lpstr>
      <vt:lpstr>Recognition </vt:lpstr>
      <vt:lpstr>عرض تقديمي في PowerPoint</vt:lpstr>
      <vt:lpstr>Treatment </vt:lpstr>
      <vt:lpstr>عرض تقديمي في PowerPoint</vt:lpstr>
      <vt:lpstr>Instrument Aspiration or Ingestion</vt:lpstr>
      <vt:lpstr>عرض تقديمي في PowerPoint</vt:lpstr>
      <vt:lpstr>Extrusion of Irrigant </vt:lpstr>
      <vt:lpstr>عرض تقديمي في PowerPoint</vt:lpstr>
      <vt:lpstr>عرض تقديمي في PowerPoint</vt:lpstr>
      <vt:lpstr>Treatment </vt:lpstr>
      <vt:lpstr>Under filling </vt:lpstr>
      <vt:lpstr>عرض تقديمي في PowerPoint</vt:lpstr>
      <vt:lpstr>Overfilling </vt:lpstr>
      <vt:lpstr>عرض تقديمي في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Procedural Accidents in Root Canal Treatment</dc:title>
  <dc:creator>Ammar</dc:creator>
  <cp:lastModifiedBy>hp</cp:lastModifiedBy>
  <cp:revision>71</cp:revision>
  <dcterms:created xsi:type="dcterms:W3CDTF">2013-01-22T07:05:16Z</dcterms:created>
  <dcterms:modified xsi:type="dcterms:W3CDTF">2017-05-06T21:22:55Z</dcterms:modified>
</cp:coreProperties>
</file>