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73" r:id="rId14"/>
    <p:sldId id="275" r:id="rId15"/>
    <p:sldId id="274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64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91498-EB4F-4D92-BD8D-0D85906DF3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BBFB55-4EED-464A-B5AD-B346047F57B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The mucous membrane, it a moist lining of any body cavities that communicate with the exterior (such as gastrointestinal tract, respiratory passage, oral cavity …etc.).</a:t>
          </a:r>
        </a:p>
      </dgm:t>
    </dgm:pt>
    <dgm:pt modelId="{5F96C781-6CFE-49DC-A100-E662BB187732}" type="parTrans" cxnId="{317BEDD6-05D6-48F3-AECB-CE2077329A55}">
      <dgm:prSet/>
      <dgm:spPr/>
      <dgm:t>
        <a:bodyPr/>
        <a:lstStyle/>
        <a:p>
          <a:endParaRPr lang="en-US"/>
        </a:p>
      </dgm:t>
    </dgm:pt>
    <dgm:pt modelId="{2298D018-430C-4F3D-902E-9C4ECF42C00A}" type="sibTrans" cxnId="{317BEDD6-05D6-48F3-AECB-CE2077329A55}">
      <dgm:prSet/>
      <dgm:spPr/>
      <dgm:t>
        <a:bodyPr/>
        <a:lstStyle/>
        <a:p>
          <a:endParaRPr lang="en-US"/>
        </a:p>
      </dgm:t>
    </dgm:pt>
    <dgm:pt modelId="{A2D4967D-D6AF-46DD-8AC5-43B44A42CFA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The epithelium of the oral mucosa originates partly from the </a:t>
          </a:r>
          <a:r>
            <a: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ECTODERM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(lips, vestibule,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gingiva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cheeks, palate, floor of the mouth), and pertly from the </a:t>
          </a:r>
          <a:r>
            <a: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ENDODERM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(tongue).</a:t>
          </a:r>
          <a:endParaRPr lang="en-US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A4C126-D433-42B0-B2A7-5EAA3B717BB7}" type="parTrans" cxnId="{3D4D6189-552A-454C-8DB1-3195E32CB2CE}">
      <dgm:prSet/>
      <dgm:spPr/>
      <dgm:t>
        <a:bodyPr/>
        <a:lstStyle/>
        <a:p>
          <a:endParaRPr lang="en-US"/>
        </a:p>
      </dgm:t>
    </dgm:pt>
    <dgm:pt modelId="{34EC34ED-3A95-4D24-92CF-8735D2EE1504}" type="sibTrans" cxnId="{3D4D6189-552A-454C-8DB1-3195E32CB2CE}">
      <dgm:prSet/>
      <dgm:spPr/>
      <dgm:t>
        <a:bodyPr/>
        <a:lstStyle/>
        <a:p>
          <a:endParaRPr lang="en-US"/>
        </a:p>
      </dgm:t>
    </dgm:pt>
    <dgm:pt modelId="{DED4224A-68E2-497A-A01C-014FA6B527C1}" type="pres">
      <dgm:prSet presAssocID="{A0591498-EB4F-4D92-BD8D-0D85906DF3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70D32C-6AA9-46E1-B0B4-893BCB4E0F24}" type="pres">
      <dgm:prSet presAssocID="{D5BBFB55-4EED-464A-B5AD-B346047F57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BB77B-3BE4-4CF5-9B38-1D025B0BFD38}" type="pres">
      <dgm:prSet presAssocID="{2298D018-430C-4F3D-902E-9C4ECF42C00A}" presName="spacer" presStyleCnt="0"/>
      <dgm:spPr/>
      <dgm:t>
        <a:bodyPr/>
        <a:lstStyle/>
        <a:p>
          <a:endParaRPr lang="en-US"/>
        </a:p>
      </dgm:t>
    </dgm:pt>
    <dgm:pt modelId="{93AB0215-185F-4002-9950-36C5CCC1F4E2}" type="pres">
      <dgm:prSet presAssocID="{A2D4967D-D6AF-46DD-8AC5-43B44A42CFAF}" presName="parentText" presStyleLbl="node1" presStyleIdx="1" presStyleCnt="2" custLinFactY="1513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D6291-8482-4BDD-827F-DF47571B5C3D}" type="presOf" srcId="{A2D4967D-D6AF-46DD-8AC5-43B44A42CFAF}" destId="{93AB0215-185F-4002-9950-36C5CCC1F4E2}" srcOrd="0" destOrd="0" presId="urn:microsoft.com/office/officeart/2005/8/layout/vList2"/>
    <dgm:cxn modelId="{317BEDD6-05D6-48F3-AECB-CE2077329A55}" srcId="{A0591498-EB4F-4D92-BD8D-0D85906DF34E}" destId="{D5BBFB55-4EED-464A-B5AD-B346047F57BE}" srcOrd="0" destOrd="0" parTransId="{5F96C781-6CFE-49DC-A100-E662BB187732}" sibTransId="{2298D018-430C-4F3D-902E-9C4ECF42C00A}"/>
    <dgm:cxn modelId="{696D4E12-7D44-46A4-82D6-A490A52B0BCC}" type="presOf" srcId="{D5BBFB55-4EED-464A-B5AD-B346047F57BE}" destId="{1370D32C-6AA9-46E1-B0B4-893BCB4E0F24}" srcOrd="0" destOrd="0" presId="urn:microsoft.com/office/officeart/2005/8/layout/vList2"/>
    <dgm:cxn modelId="{0BA53AC2-5F1C-470B-8FC1-BE8E25E2CFE9}" type="presOf" srcId="{A0591498-EB4F-4D92-BD8D-0D85906DF34E}" destId="{DED4224A-68E2-497A-A01C-014FA6B527C1}" srcOrd="0" destOrd="0" presId="urn:microsoft.com/office/officeart/2005/8/layout/vList2"/>
    <dgm:cxn modelId="{3D4D6189-552A-454C-8DB1-3195E32CB2CE}" srcId="{A0591498-EB4F-4D92-BD8D-0D85906DF34E}" destId="{A2D4967D-D6AF-46DD-8AC5-43B44A42CFAF}" srcOrd="1" destOrd="0" parTransId="{02A4C126-D433-42B0-B2A7-5EAA3B717BB7}" sibTransId="{34EC34ED-3A95-4D24-92CF-8735D2EE1504}"/>
    <dgm:cxn modelId="{1DBC5D35-7836-4119-9CA6-083492E763A4}" type="presParOf" srcId="{DED4224A-68E2-497A-A01C-014FA6B527C1}" destId="{1370D32C-6AA9-46E1-B0B4-893BCB4E0F24}" srcOrd="0" destOrd="0" presId="urn:microsoft.com/office/officeart/2005/8/layout/vList2"/>
    <dgm:cxn modelId="{F9110B87-88EA-4F6C-926B-8049ACACCBF2}" type="presParOf" srcId="{DED4224A-68E2-497A-A01C-014FA6B527C1}" destId="{779BB77B-3BE4-4CF5-9B38-1D025B0BFD38}" srcOrd="1" destOrd="0" presId="urn:microsoft.com/office/officeart/2005/8/layout/vList2"/>
    <dgm:cxn modelId="{BD05BBF8-3F04-4EE1-A65D-9A19FFE364B1}" type="presParOf" srcId="{DED4224A-68E2-497A-A01C-014FA6B527C1}" destId="{93AB0215-185F-4002-9950-36C5CCC1F4E2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شكل حر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2D3A-161C-49C9-8DCC-BF8E205D6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5013-6FCD-4A1C-96DD-3A7DC13A0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DF24-EECB-4935-AC9B-F5C5DD1F4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B59FF-0CF6-4056-A04E-7EEFC2D71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2997A-ABF1-4067-B294-2532B15F4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0D86-43AB-480A-8666-685957793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8E74-567E-4B3A-A96C-A3C06AAFD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شكل حر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06B9-9729-4A3B-AD08-50D726DA1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DDEB-B7E4-4049-9710-4C00F6C09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7C7CF-4BC8-40CB-906B-BC175C01C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5037C-8F09-49E2-AD0B-BA700DDBE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E0C5-72D0-4ACF-B050-46CCBD884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F568-5E65-470E-A685-B73344EA7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A3E5-E245-4BA5-8A56-B5EC115AF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9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smtClean="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894084A-BA7B-44C0-93EC-C9BD66390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09" r:id="rId1"/>
    <p:sldLayoutId id="2147484503" r:id="rId2"/>
    <p:sldLayoutId id="2147484510" r:id="rId3"/>
    <p:sldLayoutId id="2147484504" r:id="rId4"/>
    <p:sldLayoutId id="2147484511" r:id="rId5"/>
    <p:sldLayoutId id="2147484505" r:id="rId6"/>
    <p:sldLayoutId id="2147484506" r:id="rId7"/>
    <p:sldLayoutId id="2147484512" r:id="rId8"/>
    <p:sldLayoutId id="2147484513" r:id="rId9"/>
    <p:sldLayoutId id="2147484507" r:id="rId10"/>
    <p:sldLayoutId id="2147484508" r:id="rId11"/>
    <p:sldLayoutId id="2147484514" r:id="rId12"/>
    <p:sldLayoutId id="2147484515" r:id="rId13"/>
    <p:sldLayoutId id="2147484516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Arial" charset="0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cs typeface="Arial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285729"/>
            <a:ext cx="7772400" cy="121444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4000" smtClean="0">
                <a:latin typeface="Times New Roman" pitchFamily="18" charset="0"/>
                <a:cs typeface="Times New Roman" pitchFamily="18" charset="0"/>
              </a:rPr>
              <a:t>Oral  mucous  membrane (O.M.M)</a:t>
            </a:r>
          </a:p>
        </p:txBody>
      </p:sp>
      <p:graphicFrame>
        <p:nvGraphicFramePr>
          <p:cNvPr id="4" name="رسم تخطيطي 3"/>
          <p:cNvGraphicFramePr/>
          <p:nvPr/>
        </p:nvGraphicFramePr>
        <p:xfrm>
          <a:off x="1357290" y="1643050"/>
          <a:ext cx="6143668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74638"/>
            <a:ext cx="6143668" cy="7969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838200" indent="-838200" algn="ctr" fontAlgn="auto">
              <a:spcAft>
                <a:spcPts val="0"/>
              </a:spcAft>
              <a:buFontTx/>
              <a:buAutoNum type="arabicPeriod" startAt="4"/>
              <a:defRPr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Stratum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cornium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4438"/>
            <a:ext cx="8229600" cy="25574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80000"/>
              </a:lnSpc>
              <a:buClr>
                <a:srgbClr val="0070C0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cells are larger and flatter than granular layer.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nuclei and other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cytoplasmic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organelles such 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&amp; mitochondria have disappeared.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layer is acidophilic ( red staining with H &amp; E).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Histologically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amorphous layer that the cell composed of densely packed filaments.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27746"/>
          <a:stretch>
            <a:fillRect/>
          </a:stretch>
        </p:blipFill>
        <p:spPr bwMode="auto">
          <a:xfrm>
            <a:off x="2500298" y="4071942"/>
            <a:ext cx="3857652" cy="23574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972452" cy="10080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Parakeratinized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epithelium:-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28750"/>
            <a:ext cx="8229600" cy="18573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33400" indent="-533400" algn="just">
              <a:lnSpc>
                <a:spcPct val="80000"/>
              </a:lnSpc>
              <a:buClrTx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keratinocytes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maintain their nuclei.</a:t>
            </a:r>
          </a:p>
          <a:p>
            <a:pPr marL="533400" indent="-533400" algn="just">
              <a:lnSpc>
                <a:spcPct val="80000"/>
              </a:lnSpc>
              <a:buClr>
                <a:srgbClr val="400FF5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Prickle cell layer.</a:t>
            </a:r>
          </a:p>
          <a:p>
            <a:pPr marL="533400" indent="-533400" algn="just">
              <a:lnSpc>
                <a:spcPct val="80000"/>
              </a:lnSpc>
              <a:buClr>
                <a:srgbClr val="0AB633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Basal layer.</a:t>
            </a:r>
          </a:p>
          <a:p>
            <a:pPr marL="533400" indent="-533400" algn="just">
              <a:lnSpc>
                <a:spcPct val="80000"/>
              </a:lnSpc>
              <a:buClr>
                <a:srgbClr val="FF0000"/>
              </a:buClr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pegs. </a:t>
            </a:r>
          </a:p>
          <a:p>
            <a:pPr marL="533400" indent="-533400" algn="just">
              <a:lnSpc>
                <a:spcPct val="80000"/>
              </a:lnSpc>
              <a:buClr>
                <a:srgbClr val="9D2386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Lamina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(underlying connective tissue).</a:t>
            </a:r>
          </a:p>
          <a:p>
            <a:pPr marL="533400" indent="-533400" algn="just">
              <a:lnSpc>
                <a:spcPct val="80000"/>
              </a:lnSpc>
              <a:buClr>
                <a:srgbClr val="0070C0"/>
              </a:buCl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429000"/>
            <a:ext cx="5395920" cy="3429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329510" cy="11398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Non-Keratinized epithelium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8229600" cy="14716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990600" lvl="1" indent="-533400">
              <a:buClr>
                <a:srgbClr val="0070C0"/>
              </a:buClr>
              <a:buFontTx/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Sratum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basali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>
              <a:buClr>
                <a:srgbClr val="0070C0"/>
              </a:buClr>
              <a:buFontTx/>
              <a:buAutoNum type="arabicPeriod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Sratum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intermedium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990600" lvl="1" indent="-533400">
              <a:buClr>
                <a:srgbClr val="0070C0"/>
              </a:buClr>
              <a:buFontTx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Superficial layer</a:t>
            </a:r>
          </a:p>
          <a:p>
            <a:pPr marL="1752600" lvl="3" indent="-381000">
              <a:buClr>
                <a:srgbClr val="0070C0"/>
              </a:buClr>
              <a:buFont typeface="Arial" charset="0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4" name="Picture 2" descr="نتيجة بحث الصور عن ‪Keratinized oral epithelium 1.Stratum basal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143248"/>
            <a:ext cx="4876800" cy="3714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20" y="1000108"/>
            <a:ext cx="5643602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Constitute the major part of epithelial cells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cells are arranged in different layers 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Always present in sheets &amp; attached to each other by one or more type of cellular junctions.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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attachment of epithelial cells to one another is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desmosome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while The attachment of epithelial cell to connective tissue is by Hemi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Desmosome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Cytoplasm of these cells is stained with H &amp; E.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Cytoplasm contains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tonofilaments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During maturation play important role;   they either change to keratin or share in keratin formation.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428728" y="214290"/>
            <a:ext cx="578647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KERATINOCYTES</a:t>
            </a:r>
          </a:p>
        </p:txBody>
      </p:sp>
      <p:pic>
        <p:nvPicPr>
          <p:cNvPr id="1025" name="Picture 1" descr="C:\Users\Shaker\Desktop\oral_mucosa_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000108"/>
            <a:ext cx="3000364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467600" cy="4286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NON-KERATINOCYTES</a:t>
            </a:r>
            <a:endParaRPr lang="en-US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642918"/>
            <a:ext cx="8786874" cy="6215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80000"/>
              </a:lnSpc>
              <a:buClr>
                <a:srgbClr val="0070C0"/>
              </a:buClr>
              <a:buNone/>
            </a:pPr>
            <a:r>
              <a:rPr lang="en-US" sz="2400" dirty="0" smtClean="0"/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Present in both keratinized &amp; non-keratinized epithelium &amp; have the following criteria:- 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Present as scattered cells &amp; not in sheets 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No cellular junctions 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Does not appear as clear cells by ordinary H&amp;E stain, they need special stains 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A clear hallows around their nuclei 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Their cytoplasm is free from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tonofilaments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Do not play any role in synthesis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keratohyaline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granules or keratin 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rgbClr val="0070C0"/>
              </a:buClr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Melanocytes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cell, present in basal layer, originates from neural crest cells, produce melanin.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rgbClr val="0070C0"/>
              </a:buClr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Langerhans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cell:-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present in supra basal layer, act as macrophage.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rgbClr val="0070C0"/>
              </a:buClr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Merkells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cell:-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non-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present in basal layer, act as   sensory cell.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0000"/>
              </a:lnSpc>
              <a:buClr>
                <a:srgbClr val="0070C0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Lymphocytes:-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present in any layer associated with inflammatory response.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286676" cy="571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Connective tissue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928670"/>
            <a:ext cx="8358246" cy="59293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Connective tissue can be differentiated as 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Submucosa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the connective tissue layer immediately below the epithelium, 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can be divided into: </a:t>
            </a: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1)papillary layer - prominent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masticatory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mucosa.</a:t>
            </a: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2)reticular layer-prominent in lining mucosa.</a:t>
            </a:r>
          </a:p>
          <a:p>
            <a:pPr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consists of blood vessels, cells like fibroblasts,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lymphatics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nerves.</a:t>
            </a:r>
          </a:p>
          <a:p>
            <a:pPr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variable thickness</a:t>
            </a:r>
          </a:p>
          <a:p>
            <a:pPr algn="just">
              <a:buClr>
                <a:srgbClr val="0070C0"/>
              </a:buClr>
              <a:buFont typeface="Courier New" pitchFamily="49" charset="0"/>
              <a:buChar char="o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Epithelium is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vascular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hence its metabolic needs come via the vessels of the 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366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Submucosa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(S.M.)</a:t>
            </a:r>
          </a:p>
        </p:txBody>
      </p:sp>
      <p:pic>
        <p:nvPicPr>
          <p:cNvPr id="30725" name="Picture 5" descr="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4857760"/>
            <a:ext cx="2543175" cy="1724025"/>
          </a:xfrm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1428736"/>
            <a:ext cx="8229600" cy="32147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consist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c.t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of varying thickness and density.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attach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m.m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to the underlying structures.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composed of glands,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b.v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, nerve &amp;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adepose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tissue.</a:t>
            </a:r>
          </a:p>
          <a:p>
            <a:pPr marL="420624" indent="-384048" algn="just" fontAlgn="auto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larger arteries divided into smaller branches, which enter the 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properia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give 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subepithelial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branches. </a:t>
            </a:r>
          </a:p>
        </p:txBody>
      </p:sp>
      <p:pic>
        <p:nvPicPr>
          <p:cNvPr id="5" name="Picture 2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 l="10165" t="1362" r="2259" b="5447"/>
          <a:stretch>
            <a:fillRect/>
          </a:stretch>
        </p:blipFill>
        <p:spPr bwMode="auto">
          <a:xfrm>
            <a:off x="5429256" y="4714884"/>
            <a:ext cx="2796596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77813"/>
            <a:ext cx="6643734" cy="7937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Basal Lamina ( B.L. 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95288" y="1214422"/>
            <a:ext cx="8229600" cy="12779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990600" lvl="1" indent="-533400">
              <a:buClr>
                <a:srgbClr val="0070C0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lucida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present on epithelial side.</a:t>
            </a:r>
          </a:p>
          <a:p>
            <a:pPr marL="990600" lvl="1" indent="-533400">
              <a:buClr>
                <a:srgbClr val="0070C0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present 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c.t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side.</a:t>
            </a:r>
          </a:p>
        </p:txBody>
      </p:sp>
      <p:pic>
        <p:nvPicPr>
          <p:cNvPr id="2050" name="Picture 2" descr="نتيجة بحث الصور عن ‪Lamina lucida    Lamina densa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496"/>
            <a:ext cx="6796089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14290"/>
            <a:ext cx="8572560" cy="64294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09600" indent="-609600" algn="just">
              <a:buClr>
                <a:srgbClr val="0070C0"/>
              </a:buClr>
              <a:buFont typeface="Wingdings" pitchFamily="2" charset="2"/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Functions of oral mucosa:-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buClr>
                <a:srgbClr val="0070C0"/>
              </a:buClr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Protection: ex. mechanical forces during chewing,</a:t>
            </a:r>
            <a:r>
              <a:rPr lang="en-US" sz="2800" dirty="0" smtClean="0"/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acts as major barrier to microorganisms.</a:t>
            </a:r>
          </a:p>
          <a:p>
            <a:pPr marL="609600" indent="-609600" algn="just">
              <a:buClr>
                <a:srgbClr val="0070C0"/>
              </a:buClr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Sensation:- </a:t>
            </a:r>
            <a:r>
              <a:rPr lang="en-US" sz="2800" dirty="0" smtClean="0"/>
              <a:t>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receptors that respond to</a:t>
            </a:r>
            <a:r>
              <a:rPr lang="en-US" sz="2800" dirty="0" smtClean="0"/>
              <a:t> 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temperature (heat and cold), touch, pain, taste buds, thirst , reflexes such as swallowing.</a:t>
            </a:r>
          </a:p>
          <a:p>
            <a:pPr marL="609600" indent="-609600" algn="just">
              <a:buClr>
                <a:srgbClr val="0070C0"/>
              </a:buClr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Secretion Salivary secretion, produced by minor salivary gland, to maintain the moist surface.</a:t>
            </a:r>
          </a:p>
          <a:p>
            <a:pPr marL="609600" indent="-609600" algn="just">
              <a:buClr>
                <a:srgbClr val="0070C0"/>
              </a:buClr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Thermal regulation: In some animals (dog), considerable body heat is dissipated through oral mucosa by panting. For these animals, oral mucosa plays a major role in regulating of body temperature. This function is not active in humans.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7643866" cy="7143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Classification of Oral Mucosa  </a:t>
            </a:r>
            <a:endParaRPr lang="en-US" sz="36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4"/>
            <a:ext cx="8229600" cy="25003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20624" indent="-38404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3main types of mucosa identified according to their primary function</a:t>
            </a:r>
          </a:p>
          <a:p>
            <a:pPr marL="420624" indent="-38404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(1)-Lining mucosa (60%) 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lips, cheeks, floor of the mouth, interior surface of the tongue.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(2)-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Masticatory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mucosa (25%) </a:t>
            </a:r>
            <a:r>
              <a:rPr lang="en-US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palate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20624" indent="-384048" algn="just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(3)-Specialized mucosa (15%) </a:t>
            </a:r>
            <a:r>
              <a:rPr lang="en-US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the dorsal surface (dorsum) of the tongue.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3"/>
            <a:ext cx="2476500" cy="157163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714752"/>
            <a:ext cx="2628900" cy="15716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929066"/>
            <a:ext cx="2400293" cy="266223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5357802"/>
            <a:ext cx="4610100" cy="150019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نجمة مكونة من 12 نقطة 7"/>
          <p:cNvSpPr/>
          <p:nvPr/>
        </p:nvSpPr>
        <p:spPr>
          <a:xfrm>
            <a:off x="214282" y="4000504"/>
            <a:ext cx="357190" cy="50006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نجمة مكونة من 12 نقطة 9"/>
          <p:cNvSpPr/>
          <p:nvPr/>
        </p:nvSpPr>
        <p:spPr>
          <a:xfrm>
            <a:off x="6072198" y="3857628"/>
            <a:ext cx="357190" cy="57150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نجمة مكونة من 12 نقطة 10"/>
          <p:cNvSpPr/>
          <p:nvPr/>
        </p:nvSpPr>
        <p:spPr>
          <a:xfrm>
            <a:off x="928662" y="5643578"/>
            <a:ext cx="357190" cy="57150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Histological appearance of O.M.M.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285874"/>
            <a:ext cx="5715040" cy="52149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09600" indent="-609600" algn="just">
              <a:lnSpc>
                <a:spcPct val="9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mainly 2 components </a:t>
            </a:r>
          </a:p>
          <a:p>
            <a:pPr marL="609600" indent="-609600" algn="just">
              <a:lnSpc>
                <a:spcPct val="90000"/>
              </a:lnSpc>
              <a:buClr>
                <a:srgbClr val="0070C0"/>
              </a:buClr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oral epithelium made up of stratified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epithelium </a:t>
            </a:r>
          </a:p>
          <a:p>
            <a:pPr marL="609600" indent="-609600" algn="just">
              <a:lnSpc>
                <a:spcPct val="90000"/>
              </a:lnSpc>
              <a:buClr>
                <a:srgbClr val="0070C0"/>
              </a:buClr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underlying connective tissue called lamina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algn="just">
              <a:lnSpc>
                <a:spcPct val="90000"/>
              </a:lnSpc>
              <a:buClr>
                <a:srgbClr val="0070C0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structural interface between epithelium and connective tissue called the basement membrane</a:t>
            </a:r>
          </a:p>
          <a:p>
            <a:pPr marL="609600" indent="-609600" algn="just">
              <a:lnSpc>
                <a:spcPct val="90000"/>
              </a:lnSpc>
              <a:buClr>
                <a:srgbClr val="0070C0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Submucosa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attaches the mucosa to the underlying structures, it could be absent.</a:t>
            </a:r>
          </a:p>
        </p:txBody>
      </p:sp>
      <p:pic>
        <p:nvPicPr>
          <p:cNvPr id="15362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 l="10165" t="1362" r="2259" b="5447"/>
          <a:stretch>
            <a:fillRect/>
          </a:stretch>
        </p:blipFill>
        <p:spPr bwMode="auto">
          <a:xfrm>
            <a:off x="6072198" y="1285860"/>
            <a:ext cx="2796596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 autoUpdateAnimBg="0"/>
      <p:bldP spid="512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7972452" cy="7969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Oral epithelium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285860"/>
            <a:ext cx="8043890" cy="48403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is derived from the embryonic ectoderm.</a:t>
            </a: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Its stratified squamous variety, it may be:-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ClrTx/>
              <a:buFontTx/>
              <a:buAutoNum type="alphaLcPeriod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Keratinized .</a:t>
            </a: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ClrTx/>
              <a:buFontTx/>
              <a:buAutoNum type="alphaLcPeriod"/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Parakeratinized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ClrTx/>
              <a:buFontTx/>
              <a:buAutoNum type="alphaLcPeriod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Non-keratinized.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epithelial cell of the O.M. called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keratinocyts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indent="-533400" algn="just" fontAlgn="auto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common  feature of all epithelial cells is that contain keratin intermediate filaments.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Keratinized oral epithelium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buClr>
                <a:srgbClr val="0070C0"/>
              </a:buClr>
              <a:buFontTx/>
              <a:buAutoNum type="arabicPeriod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Stratum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basali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Clr>
                <a:srgbClr val="0070C0"/>
              </a:buClr>
              <a:buFontTx/>
              <a:buAutoNum type="arabicPeriod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Stratum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spinosum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Clr>
                <a:srgbClr val="0070C0"/>
              </a:buClr>
              <a:buFontTx/>
              <a:buAutoNum type="arabicPeriod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Stratum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granulosum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Clr>
                <a:srgbClr val="0070C0"/>
              </a:buClr>
              <a:buFontTx/>
              <a:buAutoNum type="arabicPeriod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Stratum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cornium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85728"/>
            <a:ext cx="6500858" cy="7937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838200" indent="-838200" algn="ctr" fontAlgn="auto">
              <a:spcAft>
                <a:spcPts val="0"/>
              </a:spcAft>
              <a:defRPr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1.Stratum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basali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285860"/>
            <a:ext cx="8229600" cy="19288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420624" indent="-384048" algn="just" fontAlgn="auto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Layer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cubodial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columnar cells.</a:t>
            </a:r>
          </a:p>
          <a:p>
            <a:pPr marL="420624" indent="-384048" algn="just" fontAlgn="auto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Adjacent to the basement membrane.</a:t>
            </a:r>
          </a:p>
          <a:p>
            <a:pPr marL="420624" indent="-384048" algn="just" fontAlgn="auto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cells have a capacity to divides and proliferates to replace the desquamating surface cells. </a:t>
            </a:r>
          </a:p>
        </p:txBody>
      </p:sp>
      <p:pic>
        <p:nvPicPr>
          <p:cNvPr id="12290" name="Picture 2" descr="نتيجة بحث الصور عن ‪Keratinized oral epithelium 1.Stratum basal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429000"/>
            <a:ext cx="6215106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222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838200" indent="-838200" algn="ctr" fontAlgn="auto">
              <a:spcAft>
                <a:spcPts val="0"/>
              </a:spcAft>
              <a:buFontTx/>
              <a:buAutoNum type="arabicPeriod" startAt="2"/>
              <a:defRPr/>
            </a:pPr>
            <a:r>
              <a:rPr lang="en-US" sz="5000" b="1" dirty="0" smtClean="0">
                <a:latin typeface="Times New Roman" pitchFamily="18" charset="0"/>
                <a:cs typeface="Times New Roman" pitchFamily="18" charset="0"/>
              </a:rPr>
              <a:t>Stratum </a:t>
            </a:r>
            <a:r>
              <a:rPr lang="en-US" sz="5000" b="1" dirty="0" err="1" smtClean="0">
                <a:latin typeface="Times New Roman" pitchFamily="18" charset="0"/>
                <a:cs typeface="Times New Roman" pitchFamily="18" charset="0"/>
              </a:rPr>
              <a:t>Spinosum</a:t>
            </a:r>
            <a:endParaRPr lang="en-US" sz="5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142984"/>
            <a:ext cx="8229600" cy="278608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indent="-384048" algn="just" fontAlgn="auto">
              <a:lnSpc>
                <a:spcPct val="8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Composed of several rows of larger elliptical or spherical cells ( termed as prickle cell )</a:t>
            </a:r>
          </a:p>
          <a:p>
            <a:pPr marL="420624" indent="-384048" algn="just" fontAlgn="auto">
              <a:lnSpc>
                <a:spcPct val="8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remain in contact through intercellular bridges or desmosomes.</a:t>
            </a:r>
          </a:p>
          <a:p>
            <a:pPr marL="420624" indent="-384048" algn="just" fontAlgn="auto">
              <a:lnSpc>
                <a:spcPct val="8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are active in protein synthesis.</a:t>
            </a:r>
          </a:p>
          <a:p>
            <a:pPr marL="420624" indent="-384048" algn="just" fontAlgn="auto">
              <a:lnSpc>
                <a:spcPct val="80000"/>
              </a:lnSpc>
              <a:spcAft>
                <a:spcPts val="0"/>
              </a:spcAft>
              <a:buClr>
                <a:srgbClr val="0070C0"/>
              </a:buClr>
              <a:buFont typeface="Wingdings 2"/>
              <a:buChar char="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basal cells layer &amp;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parabasal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spinous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cells are known as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germinative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layer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نتيجة بحث الصور عن ‪Keratinized oral epithelium 1.Stratum basal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71942"/>
            <a:ext cx="6215106" cy="27860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405580" y="4667254"/>
            <a:ext cx="2786061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6572296" cy="6508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838200" indent="-838200" algn="ctr" fontAlgn="auto">
              <a:spcAft>
                <a:spcPts val="0"/>
              </a:spcAft>
              <a:buFontTx/>
              <a:buAutoNum type="arabicPeriod" startAt="3"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Stratum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granulosum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00125"/>
            <a:ext cx="8229600" cy="335756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80000"/>
              </a:lnSpc>
              <a:buClr>
                <a:srgbClr val="0070C0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 of stratum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granulosum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flat and are found in layers of three to five cells thick 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layer is prominent in keratinized epithelium (and absent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nonkeratinized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epithelium)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cells have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keratohyaline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granules in their cytoplasm</a:t>
            </a:r>
          </a:p>
          <a:p>
            <a:pPr algn="just">
              <a:lnSpc>
                <a:spcPct val="80000"/>
              </a:lnSpc>
              <a:buClr>
                <a:srgbClr val="0070C0"/>
              </a:buClr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Keratohyaline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granules help to form the matrix of the keratin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429132"/>
            <a:ext cx="2781300" cy="242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1144</TotalTime>
  <Words>741</Words>
  <Application>Microsoft Office PowerPoint</Application>
  <PresentationFormat>عرض على الشاشة (3:4)‏</PresentationFormat>
  <Paragraphs>102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تقنية</vt:lpstr>
      <vt:lpstr>Oral  mucous  membrane (O.M.M)</vt:lpstr>
      <vt:lpstr>الشريحة 2</vt:lpstr>
      <vt:lpstr>Classification of Oral Mucosa  </vt:lpstr>
      <vt:lpstr>Histological appearance of O.M.M. </vt:lpstr>
      <vt:lpstr>Oral epithelium</vt:lpstr>
      <vt:lpstr>Keratinized oral epithelium</vt:lpstr>
      <vt:lpstr> 1.Stratum basali </vt:lpstr>
      <vt:lpstr>Stratum Spinosum</vt:lpstr>
      <vt:lpstr>Stratum granulosum</vt:lpstr>
      <vt:lpstr>Stratum cornium</vt:lpstr>
      <vt:lpstr>Parakeratinized epithelium:-</vt:lpstr>
      <vt:lpstr>Non-Keratinized epithelium</vt:lpstr>
      <vt:lpstr>الشريحة 13</vt:lpstr>
      <vt:lpstr>NON-KERATINOCYTES</vt:lpstr>
      <vt:lpstr>Connective tissue</vt:lpstr>
      <vt:lpstr>Submucosa (S.M.)</vt:lpstr>
      <vt:lpstr>Basal Lamina ( B.L. )</vt:lpstr>
    </vt:vector>
  </TitlesOfParts>
  <Company>Iraqi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mucous membrane (O.M.M)</dc:title>
  <dc:creator>Miss.Intsar</dc:creator>
  <cp:lastModifiedBy>Shaker</cp:lastModifiedBy>
  <cp:revision>97</cp:revision>
  <dcterms:created xsi:type="dcterms:W3CDTF">2006-01-20T09:01:55Z</dcterms:created>
  <dcterms:modified xsi:type="dcterms:W3CDTF">2017-05-15T20:07:01Z</dcterms:modified>
</cp:coreProperties>
</file>