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9" r:id="rId13"/>
  </p:sldIdLst>
  <p:sldSz cx="1080135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33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" y="-102"/>
      </p:cViewPr>
      <p:guideLst>
        <p:guide orient="horz" pos="2160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EACF6-47B9-4B7E-AA7E-6DA74CC6D42A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9367A-9C56-4CB8-85E5-C27412C1C3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0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9367A-9C56-4CB8-85E5-C27412C1C35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7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0809724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10101" y="1752602"/>
            <a:ext cx="9181148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10101" y="3611607"/>
            <a:ext cx="9181148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447" y="4953000"/>
            <a:ext cx="10805797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1481330"/>
            <a:ext cx="9721215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84491" y="274641"/>
            <a:ext cx="2099636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274641"/>
            <a:ext cx="7470934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306" y="1059712"/>
            <a:ext cx="9181148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3705" y="2931712"/>
            <a:ext cx="5400675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295828" y="3005472"/>
            <a:ext cx="21602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4075624" y="3005472"/>
            <a:ext cx="21602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481329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1481329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273050"/>
            <a:ext cx="9721215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5410200"/>
            <a:ext cx="4772472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86937" y="5410200"/>
            <a:ext cx="477434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0068" y="1444295"/>
            <a:ext cx="4772472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444295"/>
            <a:ext cx="477434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5" y="4876800"/>
            <a:ext cx="8837848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220652" y="5355102"/>
            <a:ext cx="4694987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80135" y="274320"/>
            <a:ext cx="8835504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946306" y="6407944"/>
            <a:ext cx="2268284" cy="365760"/>
          </a:xfrm>
        </p:spPr>
        <p:txBody>
          <a:bodyPr/>
          <a:lstStyle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8080" y="5443402"/>
            <a:ext cx="846105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034" y="189968"/>
            <a:ext cx="10261283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73961" y="6407945"/>
            <a:ext cx="277674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34" y="4865122"/>
            <a:ext cx="9539104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9766" y="5944936"/>
            <a:ext cx="5836112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73754" y="5939011"/>
            <a:ext cx="4359345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7137" y="5791253"/>
            <a:ext cx="4018983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911" y="5787739"/>
            <a:ext cx="402275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0234482" y="4988440"/>
            <a:ext cx="21602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10014278" y="4988440"/>
            <a:ext cx="21602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89766" y="5944936"/>
            <a:ext cx="5836112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73754" y="5939011"/>
            <a:ext cx="4359345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7137" y="5791253"/>
            <a:ext cx="4018983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911" y="5787739"/>
            <a:ext cx="402275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0068" y="1481329"/>
            <a:ext cx="9721215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946306" y="6407944"/>
            <a:ext cx="2268284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6EE403-1CE4-4C07-BE5E-87C69C5B6313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173961" y="6407945"/>
            <a:ext cx="277674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214590" y="6407945"/>
            <a:ext cx="432054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F97C58-22A5-4811-ACBA-426054FB45E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72" y="0"/>
            <a:ext cx="10825121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801350" cy="6858000"/>
          </a:xfrm>
        </p:spPr>
      </p:pic>
    </p:spTree>
    <p:extLst>
      <p:ext uri="{BB962C8B-B14F-4D97-AF65-F5344CB8AC3E}">
        <p14:creationId xmlns:p14="http://schemas.microsoft.com/office/powerpoint/2010/main" val="17530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131" y="620688"/>
            <a:ext cx="9721215" cy="4525963"/>
          </a:xfrm>
        </p:spPr>
        <p:txBody>
          <a:bodyPr/>
          <a:lstStyle/>
          <a:p>
            <a:pPr algn="just"/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Pharmacologic  Therapy:</a:t>
            </a:r>
          </a:p>
          <a:p>
            <a:pPr marL="109728" indent="0" algn="just">
              <a:buNone/>
            </a:pPr>
            <a:endParaRPr lang="en-US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Desmopressin :</a:t>
            </a:r>
            <a:r>
              <a:rPr lang="en-US" dirty="0"/>
              <a:t> Short-term relief from </a:t>
            </a:r>
            <a:r>
              <a:rPr lang="en-US" dirty="0" smtClean="0"/>
              <a:t>bedwetting.</a:t>
            </a:r>
          </a:p>
          <a:p>
            <a:pPr marL="393192" lvl="1" indent="0" algn="just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Imipramine:</a:t>
            </a:r>
            <a:r>
              <a:rPr lang="en-US" dirty="0" smtClean="0"/>
              <a:t> the drug may affect </a:t>
            </a:r>
            <a:r>
              <a:rPr lang="en-US" dirty="0"/>
              <a:t>heart rhythm </a:t>
            </a:r>
            <a:r>
              <a:rPr lang="en-US" dirty="0" smtClean="0"/>
              <a:t>&amp; therefore, If </a:t>
            </a:r>
            <a:r>
              <a:rPr lang="en-US" dirty="0"/>
              <a:t>there is any </a:t>
            </a:r>
            <a:r>
              <a:rPr lang="en-US" dirty="0" smtClean="0"/>
              <a:t>history of palpitations, syncope or </a:t>
            </a:r>
            <a:r>
              <a:rPr lang="en-US" dirty="0"/>
              <a:t>long QT syndrome</a:t>
            </a:r>
            <a:r>
              <a:rPr lang="en-US" dirty="0" smtClean="0"/>
              <a:t> </a:t>
            </a:r>
            <a:r>
              <a:rPr lang="en-US" dirty="0"/>
              <a:t>in the child, or sudden cardiac death </a:t>
            </a:r>
            <a:r>
              <a:rPr lang="en-US" dirty="0" smtClean="0"/>
              <a:t>or unstable </a:t>
            </a:r>
            <a:r>
              <a:rPr lang="en-US" dirty="0"/>
              <a:t>arrhythmia in the family</a:t>
            </a:r>
            <a:r>
              <a:rPr lang="en-US" dirty="0" smtClean="0"/>
              <a:t>, the drug should not given.</a:t>
            </a:r>
          </a:p>
          <a:p>
            <a:pPr lvl="1" algn="just"/>
            <a:endParaRPr lang="en-US" dirty="0"/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Anticholinergic therapy  </a:t>
            </a:r>
            <a:r>
              <a:rPr lang="en-US" dirty="0" smtClean="0"/>
              <a:t>as  oxybutynin.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8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6" y="0"/>
            <a:ext cx="1082256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2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0116" y="1196752"/>
            <a:ext cx="9901168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Enuresis is defined as the repeated voiding of urine into clothes or bed at least twice a week for at least 3 consecutive months in a child who 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dirty="0">
                <a:latin typeface="Arial" pitchFamily="34" charset="0"/>
                <a:cs typeface="Arial" pitchFamily="34" charset="0"/>
              </a:rPr>
              <a:t>least 5 yr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age (</a:t>
            </a:r>
            <a:r>
              <a:rPr lang="en-US" dirty="0">
                <a:latin typeface="Arial" pitchFamily="34" charset="0"/>
                <a:cs typeface="Arial" pitchFamily="34" charset="0"/>
              </a:rPr>
              <a:t>the age when volitional control of micturition 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expected).</a:t>
            </a:r>
          </a:p>
          <a:p>
            <a:pPr marL="109728" indent="0"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Enuresis </a:t>
            </a:r>
            <a:r>
              <a:rPr lang="en-US" dirty="0">
                <a:latin typeface="Arial" pitchFamily="34" charset="0"/>
                <a:cs typeface="Arial" pitchFamily="34" charset="0"/>
              </a:rPr>
              <a:t>is classified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as: </a:t>
            </a:r>
          </a:p>
          <a:p>
            <a:pPr lvl="1"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Diurnal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daytime).</a:t>
            </a:r>
          </a:p>
          <a:p>
            <a:pPr lvl="1"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Nocturnal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(nighttime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393192" lvl="1" indent="0"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Another </a:t>
            </a:r>
            <a:r>
              <a:rPr lang="en-US" dirty="0">
                <a:latin typeface="Arial" pitchFamily="34" charset="0"/>
                <a:cs typeface="Arial" pitchFamily="34" charset="0"/>
              </a:rPr>
              <a:t>useful classification of enuresis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is:</a:t>
            </a:r>
          </a:p>
          <a:p>
            <a:pPr lvl="1"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Primary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(incontinence in a child who has never achieved dryness) </a:t>
            </a:r>
          </a:p>
          <a:p>
            <a:pPr lvl="1" algn="just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econdary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(incontinence in a child who has been dry for at least 6 months).  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0" dirty="0" smtClean="0">
                <a:ln w="9525"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Arial Black"/>
              </a:rPr>
              <a:t>ENURESIS  </a:t>
            </a:r>
            <a:r>
              <a:rPr lang="en-US" sz="4400" kern="10" dirty="0">
                <a:ln w="9525"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Arial Black"/>
              </a:rPr>
              <a:t>( Bed-wetting ) </a:t>
            </a:r>
            <a:r>
              <a:rPr lang="en-US" sz="4400" kern="10" dirty="0">
                <a:ln w="9525"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/>
            </a:r>
            <a:br>
              <a:rPr lang="en-US" sz="4400" kern="10" dirty="0">
                <a:ln w="9525"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Approximately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60%</a:t>
            </a:r>
            <a:r>
              <a:rPr lang="en-US" dirty="0">
                <a:latin typeface="Arial" pitchFamily="34" charset="0"/>
                <a:cs typeface="Arial" pitchFamily="34" charset="0"/>
              </a:rPr>
              <a:t> of children with nocturnal enuresis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boys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Nocturnal enuresis has a reported prevalence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of: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5% in 5 </a:t>
            </a:r>
            <a:r>
              <a:rPr lang="en-US" dirty="0">
                <a:latin typeface="Arial" pitchFamily="34" charset="0"/>
                <a:cs typeface="Arial" pitchFamily="34" charset="0"/>
              </a:rPr>
              <a:t>year olds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dirty="0">
                <a:latin typeface="Arial" pitchFamily="34" charset="0"/>
                <a:cs typeface="Arial" pitchFamily="34" charset="0"/>
              </a:rPr>
              <a:t>%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in 8 year olds.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%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in </a:t>
            </a:r>
            <a:r>
              <a:rPr lang="en-US" dirty="0">
                <a:latin typeface="Arial" pitchFamily="34" charset="0"/>
                <a:cs typeface="Arial" pitchFamily="34" charset="0"/>
              </a:rPr>
              <a:t>15-year-olds.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2">
                    <a:lumMod val="25000"/>
                  </a:schemeClr>
                </a:solidFill>
                <a:latin typeface="Brush Script MT" pitchFamily="66" charset="0"/>
              </a:rPr>
              <a:t>Epidemiology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851" y="4005064"/>
            <a:ext cx="3528392" cy="269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Multifactorial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Genetic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+ physiologic + psychologic factors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PRIMARY ENURESIS: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109728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Often </a:t>
            </a:r>
            <a:r>
              <a:rPr lang="en-US" dirty="0">
                <a:latin typeface="Arial" pitchFamily="34" charset="0"/>
                <a:cs typeface="Arial" pitchFamily="34" charset="0"/>
              </a:rPr>
              <a:t>is associated with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family history </a:t>
            </a:r>
            <a:r>
              <a:rPr lang="en-US" dirty="0">
                <a:latin typeface="Arial" pitchFamily="34" charset="0"/>
                <a:cs typeface="Arial" pitchFamily="34" charset="0"/>
              </a:rPr>
              <a:t>of delayed acquisition of bladder control.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>
                <a:latin typeface="Arial" pitchFamily="34" charset="0"/>
                <a:cs typeface="Arial" pitchFamily="34" charset="0"/>
              </a:rPr>
              <a:t>genetic etiology has been hypothesized, and familial groups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 inheritance have </a:t>
            </a:r>
            <a:r>
              <a:rPr lang="en-US" dirty="0">
                <a:latin typeface="Arial" pitchFamily="34" charset="0"/>
                <a:cs typeface="Arial" pitchFamily="34" charset="0"/>
              </a:rPr>
              <a:t>been identified.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0068" y="44624"/>
            <a:ext cx="9721215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2">
                    <a:lumMod val="25000"/>
                  </a:schemeClr>
                </a:solidFill>
                <a:latin typeface="Brush Script MT" pitchFamily="66" charset="0"/>
              </a:rPr>
              <a:t>Etiology </a:t>
            </a:r>
          </a:p>
        </p:txBody>
      </p:sp>
    </p:spTree>
    <p:extLst>
      <p:ext uri="{BB962C8B-B14F-4D97-AF65-F5344CB8AC3E}">
        <p14:creationId xmlns:p14="http://schemas.microsoft.com/office/powerpoint/2010/main" val="321120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6139" y="908720"/>
            <a:ext cx="9721215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SECONDARY ENURESIS: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endParaRPr lang="en-US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09728" indent="0" algn="just">
              <a:lnSpc>
                <a:spcPct val="80000"/>
              </a:lnSpc>
              <a:buNone/>
            </a:pP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Psychosocial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stress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UTI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Faecal </a:t>
            </a:r>
            <a:r>
              <a:rPr lang="en-US" dirty="0">
                <a:latin typeface="Arial" pitchFamily="34" charset="0"/>
                <a:cs typeface="Arial" pitchFamily="34" charset="0"/>
              </a:rPr>
              <a:t>retention severe enough to reduce bladder volume and cause bladder neck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dysfunction.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Polyuria </a:t>
            </a:r>
            <a:r>
              <a:rPr lang="en-US" dirty="0">
                <a:latin typeface="Arial" pitchFamily="34" charset="0"/>
                <a:cs typeface="Arial" pitchFamily="34" charset="0"/>
              </a:rPr>
              <a:t>from osmotic diuresis, e.g.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DM, </a:t>
            </a:r>
            <a:r>
              <a:rPr lang="en-US" dirty="0">
                <a:latin typeface="Arial" pitchFamily="34" charset="0"/>
                <a:cs typeface="Arial" pitchFamily="34" charset="0"/>
              </a:rPr>
              <a:t>or renal concentrating disorders, e.g.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CRF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0068" y="1783357"/>
            <a:ext cx="10045183" cy="4525963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Urinalysis:</a:t>
            </a:r>
            <a:r>
              <a:rPr lang="en-US" dirty="0" smtClean="0"/>
              <a:t> pus, protien &amp; cast, glucose &amp; specific gravity. To </a:t>
            </a:r>
            <a:r>
              <a:rPr lang="en-US" dirty="0"/>
              <a:t>look </a:t>
            </a:r>
            <a:r>
              <a:rPr lang="en-US" dirty="0" smtClean="0"/>
              <a:t>for evidence of </a:t>
            </a:r>
            <a:r>
              <a:rPr lang="en-US" dirty="0"/>
              <a:t>chronic </a:t>
            </a:r>
            <a:r>
              <a:rPr lang="en-US" dirty="0" smtClean="0"/>
              <a:t>UTI, </a:t>
            </a:r>
            <a:r>
              <a:rPr lang="en-US" dirty="0"/>
              <a:t>renal disease, and diabetes mellitus. </a:t>
            </a:r>
            <a:endParaRPr lang="en-US" dirty="0" smtClean="0"/>
          </a:p>
          <a:p>
            <a:pPr algn="just"/>
            <a:r>
              <a:rPr lang="en-US" dirty="0" smtClean="0"/>
              <a:t>Further </a:t>
            </a:r>
            <a:r>
              <a:rPr lang="en-US" dirty="0"/>
              <a:t>testing, such as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culture</a:t>
            </a:r>
            <a:r>
              <a:rPr lang="en-US" dirty="0"/>
              <a:t>, is based on the urinalysis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Children with complicated enuresis, </a:t>
            </a:r>
            <a:r>
              <a:rPr lang="en-US" dirty="0" smtClean="0"/>
              <a:t>may need evaluation  </a:t>
            </a:r>
            <a:r>
              <a:rPr lang="en-US" dirty="0"/>
              <a:t>with a renal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sonogram</a:t>
            </a:r>
            <a:r>
              <a:rPr lang="en-US" dirty="0"/>
              <a:t> and a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voiding cystourethrogram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2">
                    <a:lumMod val="25000"/>
                  </a:schemeClr>
                </a:solidFill>
                <a:latin typeface="Brush Script MT" pitchFamily="66" charset="0"/>
              </a:rPr>
              <a:t>Laboratory Test</a:t>
            </a:r>
          </a:p>
        </p:txBody>
      </p:sp>
    </p:spTree>
    <p:extLst>
      <p:ext uri="{BB962C8B-B14F-4D97-AF65-F5344CB8AC3E}">
        <p14:creationId xmlns:p14="http://schemas.microsoft.com/office/powerpoint/2010/main" val="27840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0068" y="1124744"/>
            <a:ext cx="9721215" cy="518457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Non  Pharmacologic  Therapy:</a:t>
            </a:r>
          </a:p>
          <a:p>
            <a:pPr lvl="1" algn="just"/>
            <a:r>
              <a:rPr lang="en-US" dirty="0"/>
              <a:t>The best approach to treatment is to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reassure</a:t>
            </a:r>
            <a:r>
              <a:rPr lang="en-US" dirty="0"/>
              <a:t> the child and parents </a:t>
            </a:r>
            <a:r>
              <a:rPr lang="en-US" dirty="0" smtClean="0"/>
              <a:t>that the </a:t>
            </a:r>
            <a:r>
              <a:rPr lang="en-US" dirty="0"/>
              <a:t>condition is self-limited and to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punitive </a:t>
            </a:r>
            <a:r>
              <a:rPr lang="en-US" dirty="0"/>
              <a:t>measures that </a:t>
            </a:r>
            <a:r>
              <a:rPr lang="en-US" dirty="0" smtClean="0"/>
              <a:t>can affect </a:t>
            </a:r>
            <a:r>
              <a:rPr lang="en-US" dirty="0"/>
              <a:t>the child’s psychologic development adversely. </a:t>
            </a:r>
            <a:endParaRPr lang="en-US" dirty="0" smtClean="0"/>
          </a:p>
          <a:p>
            <a:pPr marL="393192" lvl="1" indent="0" algn="just">
              <a:buNone/>
            </a:pPr>
            <a:endParaRPr lang="en-US" dirty="0" smtClean="0"/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Fluid intake should be restricted </a:t>
            </a:r>
            <a:r>
              <a:rPr lang="en-US" dirty="0"/>
              <a:t>to 2 oz after 6 or 7 pm</a:t>
            </a:r>
            <a:r>
              <a:rPr lang="en-US" dirty="0" smtClean="0"/>
              <a:t>.</a:t>
            </a:r>
          </a:p>
          <a:p>
            <a:pPr marL="393192" lvl="1" indent="0" algn="just">
              <a:buNone/>
            </a:pP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parents should </a:t>
            </a:r>
            <a:r>
              <a:rPr lang="en-US" dirty="0" smtClean="0"/>
              <a:t>be certain </a:t>
            </a:r>
            <a:r>
              <a:rPr lang="en-US" dirty="0"/>
              <a:t>that the child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voids at bedtime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93192" lvl="1" indent="0" algn="just">
              <a:buNone/>
            </a:pPr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Avoiding extraneous sugar and caffeine </a:t>
            </a:r>
            <a:r>
              <a:rPr lang="en-US" dirty="0"/>
              <a:t>after 4 pm also is beneficial. </a:t>
            </a:r>
            <a:endParaRPr lang="en-US" dirty="0" smtClean="0"/>
          </a:p>
          <a:p>
            <a:pPr marL="393192" lvl="1" indent="0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the child snores and the </a:t>
            </a:r>
            <a:r>
              <a:rPr lang="en-US" dirty="0" smtClean="0"/>
              <a:t>adenoids are </a:t>
            </a:r>
            <a:r>
              <a:rPr lang="en-US" dirty="0"/>
              <a:t>enlarged, referral to an otolaryngologist should be </a:t>
            </a:r>
            <a:r>
              <a:rPr lang="en-US" dirty="0" smtClean="0"/>
              <a:t>considered, because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adenoidectomy </a:t>
            </a:r>
            <a:r>
              <a:rPr lang="en-US" dirty="0"/>
              <a:t>can cure the enuresis.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0068" y="-27384"/>
            <a:ext cx="9721215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2">
                    <a:lumMod val="25000"/>
                  </a:schemeClr>
                </a:solidFill>
                <a:latin typeface="Brush Script MT" pitchFamily="66" charset="0"/>
              </a:rPr>
              <a:t>Treatment </a:t>
            </a:r>
          </a:p>
        </p:txBody>
      </p:sp>
    </p:spTree>
    <p:extLst>
      <p:ext uri="{BB962C8B-B14F-4D97-AF65-F5344CB8AC3E}">
        <p14:creationId xmlns:p14="http://schemas.microsoft.com/office/powerpoint/2010/main" val="19650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 </a:t>
            </a:r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chart for dry nights, </a:t>
            </a:r>
            <a:r>
              <a:rPr lang="en-US" dirty="0"/>
              <a:t>child earns praise and a star each morning if his bed is dry. </a:t>
            </a:r>
            <a:r>
              <a:rPr lang="en-US" dirty="0" smtClean="0"/>
              <a:t>The </a:t>
            </a:r>
            <a:r>
              <a:rPr lang="en-US" dirty="0"/>
              <a:t>child should not be blamed for wet </a:t>
            </a:r>
            <a:r>
              <a:rPr lang="en-US" dirty="0" smtClean="0"/>
              <a:t>bed. Waking </a:t>
            </a:r>
            <a:r>
              <a:rPr lang="en-US" dirty="0"/>
              <a:t>children a few hours after they </a:t>
            </a:r>
            <a:r>
              <a:rPr lang="en-US" dirty="0" smtClean="0"/>
              <a:t>go to </a:t>
            </a:r>
            <a:r>
              <a:rPr lang="en-US" dirty="0"/>
              <a:t>sleep to have them void often allows them to awaken </a:t>
            </a:r>
            <a:r>
              <a:rPr lang="en-US" dirty="0" smtClean="0"/>
              <a:t>dry. </a:t>
            </a:r>
          </a:p>
          <a:p>
            <a:pPr marL="393192" lvl="1" indent="0" algn="just">
              <a:buNone/>
            </a:pPr>
            <a:endParaRPr lang="en-US" dirty="0" smtClean="0"/>
          </a:p>
          <a:p>
            <a:pPr lvl="1" algn="just"/>
            <a:r>
              <a:rPr lang="en-US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Enuresis 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alarm: </a:t>
            </a:r>
            <a:r>
              <a:rPr lang="en-US" dirty="0" smtClean="0"/>
              <a:t>effective </a:t>
            </a:r>
            <a:r>
              <a:rPr lang="en-US" dirty="0"/>
              <a:t>in most </a:t>
            </a:r>
            <a:r>
              <a:rPr lang="en-US" dirty="0" smtClean="0"/>
              <a:t>cases.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963" y="3645024"/>
            <a:ext cx="271822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g.photobucket.com/albums/v652/cworts/drinites/006-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013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0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427</TotalTime>
  <Words>441</Words>
  <Application>Microsoft Office PowerPoint</Application>
  <PresentationFormat>Custom</PresentationFormat>
  <Paragraphs>57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PowerPoint Presentation</vt:lpstr>
      <vt:lpstr>ENURESIS  ( Bed-wetting )  </vt:lpstr>
      <vt:lpstr>Epidemiology</vt:lpstr>
      <vt:lpstr>Etiology </vt:lpstr>
      <vt:lpstr>PowerPoint Presentation</vt:lpstr>
      <vt:lpstr>Laboratory Test</vt:lpstr>
      <vt:lpstr>Treatment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ENURESIS   ( BED-WETTING )</dc:title>
  <dc:creator>Athel</dc:creator>
  <cp:lastModifiedBy>Athel</cp:lastModifiedBy>
  <cp:revision>28</cp:revision>
  <dcterms:created xsi:type="dcterms:W3CDTF">2016-03-20T13:15:27Z</dcterms:created>
  <dcterms:modified xsi:type="dcterms:W3CDTF">2017-04-12T19:39:45Z</dcterms:modified>
</cp:coreProperties>
</file>