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95" r:id="rId5"/>
    <p:sldId id="294" r:id="rId6"/>
    <p:sldId id="293" r:id="rId7"/>
    <p:sldId id="292" r:id="rId8"/>
    <p:sldId id="291" r:id="rId9"/>
    <p:sldId id="290" r:id="rId10"/>
    <p:sldId id="289" r:id="rId11"/>
    <p:sldId id="288" r:id="rId12"/>
    <p:sldId id="286" r:id="rId13"/>
    <p:sldId id="285" r:id="rId14"/>
    <p:sldId id="284" r:id="rId15"/>
    <p:sldId id="283" r:id="rId16"/>
    <p:sldId id="282" r:id="rId17"/>
    <p:sldId id="281" r:id="rId18"/>
    <p:sldId id="280" r:id="rId19"/>
    <p:sldId id="257" r:id="rId20"/>
    <p:sldId id="278" r:id="rId21"/>
    <p:sldId id="277" r:id="rId22"/>
    <p:sldId id="276" r:id="rId23"/>
    <p:sldId id="275" r:id="rId24"/>
    <p:sldId id="274" r:id="rId25"/>
    <p:sldId id="273" r:id="rId26"/>
    <p:sldId id="272" r:id="rId27"/>
    <p:sldId id="271" r:id="rId28"/>
    <p:sldId id="270"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i="1" dirty="0" smtClean="0">
              <a:solidFill>
                <a:srgbClr val="000000"/>
              </a:solidFill>
            </a:endParaRPr>
          </a:p>
        </p:txBody>
      </p:sp>
      <p:sp>
        <p:nvSpPr>
          <p:cNvPr id="5"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i="1" dirty="0" smtClean="0">
              <a:solidFill>
                <a:srgbClr val="000000"/>
              </a:solidFill>
            </a:endParaRPr>
          </a:p>
        </p:txBody>
      </p:sp>
      <p:sp>
        <p:nvSpPr>
          <p:cNvPr id="91139" name="Rectangle 1027"/>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91140" name="Rectangle 1028"/>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1029"/>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7" name="Rectangle 1030"/>
          <p:cNvSpPr>
            <a:spLocks noGrp="1" noChangeArrowheads="1"/>
          </p:cNvSpPr>
          <p:nvPr>
            <p:ph type="ftr" sz="quarter" idx="11"/>
          </p:nvPr>
        </p:nvSpPr>
        <p:spPr/>
        <p:txBody>
          <a:bodyPr/>
          <a:lstStyle>
            <a:lvl1pPr>
              <a:defRPr/>
            </a:lvl1pPr>
          </a:lstStyle>
          <a:p>
            <a:pPr>
              <a:defRPr/>
            </a:pPr>
            <a:r>
              <a:rPr lang="en-US" altLang="en-US" dirty="0">
                <a:solidFill>
                  <a:srgbClr val="000000"/>
                </a:solidFill>
              </a:rPr>
              <a:t>Dennis Breen M.D.</a:t>
            </a:r>
          </a:p>
        </p:txBody>
      </p:sp>
      <p:sp>
        <p:nvSpPr>
          <p:cNvPr id="8" name="Rectangle 1031"/>
          <p:cNvSpPr>
            <a:spLocks noGrp="1" noChangeArrowheads="1"/>
          </p:cNvSpPr>
          <p:nvPr>
            <p:ph type="sldNum" sz="quarter" idx="12"/>
          </p:nvPr>
        </p:nvSpPr>
        <p:spPr/>
        <p:txBody>
          <a:bodyPr/>
          <a:lstStyle>
            <a:lvl1pPr>
              <a:defRPr/>
            </a:lvl1pPr>
          </a:lstStyle>
          <a:p>
            <a:pPr>
              <a:defRPr/>
            </a:pPr>
            <a:fld id="{E79F77B2-8C3E-42E2-A201-1CE78896970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273644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6" name="Rectangle 7"/>
          <p:cNvSpPr>
            <a:spLocks noGrp="1" noChangeArrowheads="1"/>
          </p:cNvSpPr>
          <p:nvPr>
            <p:ph type="sldNum" sz="quarter" idx="12"/>
          </p:nvPr>
        </p:nvSpPr>
        <p:spPr>
          <a:ln/>
        </p:spPr>
        <p:txBody>
          <a:bodyPr/>
          <a:lstStyle>
            <a:lvl1pPr>
              <a:defRPr/>
            </a:lvl1pPr>
          </a:lstStyle>
          <a:p>
            <a:pPr>
              <a:defRPr/>
            </a:pPr>
            <a:fld id="{E7E1BD56-9B3C-4845-BD1C-DE1F4BE4FC3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419206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6" name="Rectangle 7"/>
          <p:cNvSpPr>
            <a:spLocks noGrp="1" noChangeArrowheads="1"/>
          </p:cNvSpPr>
          <p:nvPr>
            <p:ph type="sldNum" sz="quarter" idx="12"/>
          </p:nvPr>
        </p:nvSpPr>
        <p:spPr>
          <a:ln/>
        </p:spPr>
        <p:txBody>
          <a:bodyPr/>
          <a:lstStyle>
            <a:lvl1pPr>
              <a:defRPr/>
            </a:lvl1pPr>
          </a:lstStyle>
          <a:p>
            <a:pPr>
              <a:defRPr/>
            </a:pPr>
            <a:fld id="{44C3A2C6-6877-48C1-BBCC-3B037E89A69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831674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CE6B8078-0143-4641-82D0-5D5F3BE6F88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622818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9" name="Rectangle 7"/>
          <p:cNvSpPr>
            <a:spLocks noGrp="1" noChangeArrowheads="1"/>
          </p:cNvSpPr>
          <p:nvPr>
            <p:ph type="sldNum" sz="quarter" idx="12"/>
          </p:nvPr>
        </p:nvSpPr>
        <p:spPr>
          <a:ln/>
        </p:spPr>
        <p:txBody>
          <a:bodyPr/>
          <a:lstStyle>
            <a:lvl1pPr>
              <a:defRPr/>
            </a:lvl1pPr>
          </a:lstStyle>
          <a:p>
            <a:pPr>
              <a:defRPr/>
            </a:pPr>
            <a:fld id="{DF2DC05A-301B-46EB-BE76-C06F27DFBC2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980860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5" name="Rectangle 7"/>
          <p:cNvSpPr>
            <a:spLocks noGrp="1" noChangeArrowheads="1"/>
          </p:cNvSpPr>
          <p:nvPr>
            <p:ph type="sldNum" sz="quarter" idx="12"/>
          </p:nvPr>
        </p:nvSpPr>
        <p:spPr>
          <a:ln/>
        </p:spPr>
        <p:txBody>
          <a:bodyPr/>
          <a:lstStyle>
            <a:lvl1pPr>
              <a:defRPr/>
            </a:lvl1pPr>
          </a:lstStyle>
          <a:p>
            <a:pPr>
              <a:defRPr/>
            </a:pPr>
            <a:fld id="{73ADD145-5825-4569-8063-BD8FF948798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066497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4" name="Rectangle 7"/>
          <p:cNvSpPr>
            <a:spLocks noGrp="1" noChangeArrowheads="1"/>
          </p:cNvSpPr>
          <p:nvPr>
            <p:ph type="sldNum" sz="quarter" idx="12"/>
          </p:nvPr>
        </p:nvSpPr>
        <p:spPr>
          <a:ln/>
        </p:spPr>
        <p:txBody>
          <a:bodyPr/>
          <a:lstStyle>
            <a:lvl1pPr>
              <a:defRPr/>
            </a:lvl1pPr>
          </a:lstStyle>
          <a:p>
            <a:pPr>
              <a:defRPr/>
            </a:pPr>
            <a:fld id="{B282387A-BB0D-4791-B7A8-61474692B34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826419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2A19318F-3C23-479B-89AB-3227C72A125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67292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9563380F-B5A4-465E-8EF7-8192BFB42BE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463475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6" name="Rectangle 7"/>
          <p:cNvSpPr>
            <a:spLocks noGrp="1" noChangeArrowheads="1"/>
          </p:cNvSpPr>
          <p:nvPr>
            <p:ph type="sldNum" sz="quarter" idx="12"/>
          </p:nvPr>
        </p:nvSpPr>
        <p:spPr>
          <a:ln/>
        </p:spPr>
        <p:txBody>
          <a:bodyPr/>
          <a:lstStyle>
            <a:lvl1pPr>
              <a:defRPr/>
            </a:lvl1pPr>
          </a:lstStyle>
          <a:p>
            <a:pPr>
              <a:defRPr/>
            </a:pPr>
            <a:fld id="{B260989B-D7BD-4C3A-BB25-383ED05208E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255286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6" name="Rectangle 7"/>
          <p:cNvSpPr>
            <a:spLocks noGrp="1" noChangeArrowheads="1"/>
          </p:cNvSpPr>
          <p:nvPr>
            <p:ph type="sldNum" sz="quarter" idx="12"/>
          </p:nvPr>
        </p:nvSpPr>
        <p:spPr>
          <a:ln/>
        </p:spPr>
        <p:txBody>
          <a:bodyPr/>
          <a:lstStyle>
            <a:lvl1pPr>
              <a:defRPr/>
            </a:lvl1pPr>
          </a:lstStyle>
          <a:p>
            <a:pPr>
              <a:defRPr/>
            </a:pPr>
            <a:fld id="{8EC4DC42-AAE3-4728-A416-C9E6E543861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03269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dirty="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BDBECBDE-8981-4CFC-A011-7E7C47FBCFB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686332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9231518E-EA59-4E71-ACA1-01CBD78726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460791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6" name="Rectangle 7"/>
          <p:cNvSpPr>
            <a:spLocks noGrp="1" noChangeArrowheads="1"/>
          </p:cNvSpPr>
          <p:nvPr>
            <p:ph type="sldNum" sz="quarter" idx="12"/>
          </p:nvPr>
        </p:nvSpPr>
        <p:spPr>
          <a:ln/>
        </p:spPr>
        <p:txBody>
          <a:bodyPr/>
          <a:lstStyle>
            <a:lvl1pPr>
              <a:defRPr/>
            </a:lvl1pPr>
          </a:lstStyle>
          <a:p>
            <a:pPr>
              <a:defRPr/>
            </a:pPr>
            <a:fld id="{E9FC7DAD-D21F-4FA8-B285-7D515EAAC20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144444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7B694FE9-9E77-41D7-BFE7-E3E4A1DF3F5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129871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solidFill>
                  <a:srgbClr val="000000"/>
                </a:solidFill>
              </a:rPr>
              <a:t>Dennis Breen M.D.</a:t>
            </a:r>
          </a:p>
        </p:txBody>
      </p:sp>
      <p:sp>
        <p:nvSpPr>
          <p:cNvPr id="7" name="Rectangle 7"/>
          <p:cNvSpPr>
            <a:spLocks noGrp="1" noChangeArrowheads="1"/>
          </p:cNvSpPr>
          <p:nvPr>
            <p:ph type="sldNum" sz="quarter" idx="12"/>
          </p:nvPr>
        </p:nvSpPr>
        <p:spPr>
          <a:ln/>
        </p:spPr>
        <p:txBody>
          <a:bodyPr/>
          <a:lstStyle>
            <a:lvl1pPr>
              <a:defRPr/>
            </a:lvl1pPr>
          </a:lstStyle>
          <a:p>
            <a:pPr>
              <a:defRPr/>
            </a:pPr>
            <a:fld id="{3F5EF4EA-D4C0-4C84-AF06-EE203887135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05062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3"/>
          <p:cNvSpPr>
            <a:spLocks noChangeArrowheads="1"/>
          </p:cNvSpPr>
          <p:nvPr userDrawn="1"/>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sp>
        <p:nvSpPr>
          <p:cNvPr id="1027"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i="1" dirty="0" smtClean="0">
              <a:solidFill>
                <a:srgbClr val="000000"/>
              </a:solidFill>
            </a:endParaRPr>
          </a:p>
        </p:txBody>
      </p:sp>
      <p:sp>
        <p:nvSpPr>
          <p:cNvPr id="1028"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0"/>
            </a:lvl1pPr>
          </a:lstStyle>
          <a:p>
            <a:pPr fontAlgn="base">
              <a:spcBef>
                <a:spcPct val="0"/>
              </a:spcBef>
              <a:spcAft>
                <a:spcPct val="0"/>
              </a:spcAft>
              <a:defRPr/>
            </a:pPr>
            <a:endParaRPr lang="en-US" altLang="en-US" dirty="0">
              <a:solidFill>
                <a:srgbClr val="000000"/>
              </a:solidFill>
            </a:endParaRPr>
          </a:p>
        </p:txBody>
      </p:sp>
      <p:sp>
        <p:nvSpPr>
          <p:cNvPr id="9011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i="0"/>
            </a:lvl1pPr>
          </a:lstStyle>
          <a:p>
            <a:pPr fontAlgn="base">
              <a:spcBef>
                <a:spcPct val="0"/>
              </a:spcBef>
              <a:spcAft>
                <a:spcPct val="0"/>
              </a:spcAft>
              <a:defRPr/>
            </a:pPr>
            <a:r>
              <a:rPr lang="en-US" altLang="en-US" dirty="0">
                <a:solidFill>
                  <a:srgbClr val="000000"/>
                </a:solidFill>
              </a:rPr>
              <a:t>Dennis Breen M.D.</a:t>
            </a:r>
          </a:p>
        </p:txBody>
      </p:sp>
      <p:sp>
        <p:nvSpPr>
          <p:cNvPr id="901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i="0"/>
            </a:lvl1pPr>
          </a:lstStyle>
          <a:p>
            <a:pPr fontAlgn="base">
              <a:spcBef>
                <a:spcPct val="0"/>
              </a:spcBef>
              <a:spcAft>
                <a:spcPct val="0"/>
              </a:spcAft>
              <a:defRPr/>
            </a:pPr>
            <a:fld id="{067F4DEC-EFCE-4078-88A0-D7C33CB0FD33}"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grpSp>
        <p:nvGrpSpPr>
          <p:cNvPr id="1033" name="Group 40"/>
          <p:cNvGrpSpPr>
            <a:grpSpLocks/>
          </p:cNvGrpSpPr>
          <p:nvPr userDrawn="1"/>
        </p:nvGrpSpPr>
        <p:grpSpPr bwMode="auto">
          <a:xfrm>
            <a:off x="114300" y="76200"/>
            <a:ext cx="7815263" cy="762000"/>
            <a:chOff x="144" y="192"/>
            <a:chExt cx="5616" cy="480"/>
          </a:xfrm>
        </p:grpSpPr>
        <p:sp>
          <p:nvSpPr>
            <p:cNvPr id="1035" name="Rectangle 41"/>
            <p:cNvSpPr>
              <a:spLocks noChangeArrowheads="1"/>
            </p:cNvSpPr>
            <p:nvPr/>
          </p:nvSpPr>
          <p:spPr bwMode="auto">
            <a:xfrm>
              <a:off x="144" y="480"/>
              <a:ext cx="5616" cy="192"/>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1036" name="Picture 42" descr="TopNav400x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4" y="192"/>
              <a:ext cx="3168"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4" name="Picture 44" descr=" "/>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01000" y="358775"/>
            <a:ext cx="1143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accent2"/>
          </a:solidFill>
          <a:latin typeface="+mj-lt"/>
          <a:ea typeface="+mj-ea"/>
          <a:cs typeface="+mj-cs"/>
        </a:defRPr>
      </a:lvl1pPr>
      <a:lvl2pPr algn="l" rtl="0" eaLnBrk="0" fontAlgn="base" hangingPunct="0">
        <a:spcBef>
          <a:spcPct val="0"/>
        </a:spcBef>
        <a:spcAft>
          <a:spcPct val="0"/>
        </a:spcAft>
        <a:defRPr sz="3900" b="1">
          <a:solidFill>
            <a:schemeClr val="accent2"/>
          </a:solidFill>
          <a:latin typeface="Arial" charset="0"/>
        </a:defRPr>
      </a:lvl2pPr>
      <a:lvl3pPr algn="l" rtl="0" eaLnBrk="0" fontAlgn="base" hangingPunct="0">
        <a:spcBef>
          <a:spcPct val="0"/>
        </a:spcBef>
        <a:spcAft>
          <a:spcPct val="0"/>
        </a:spcAft>
        <a:defRPr sz="3900" b="1">
          <a:solidFill>
            <a:schemeClr val="accent2"/>
          </a:solidFill>
          <a:latin typeface="Arial" charset="0"/>
        </a:defRPr>
      </a:lvl3pPr>
      <a:lvl4pPr algn="l" rtl="0" eaLnBrk="0" fontAlgn="base" hangingPunct="0">
        <a:spcBef>
          <a:spcPct val="0"/>
        </a:spcBef>
        <a:spcAft>
          <a:spcPct val="0"/>
        </a:spcAft>
        <a:defRPr sz="3900" b="1">
          <a:solidFill>
            <a:schemeClr val="accent2"/>
          </a:solidFill>
          <a:latin typeface="Arial" charset="0"/>
        </a:defRPr>
      </a:lvl4pPr>
      <a:lvl5pPr algn="l" rtl="0" eaLnBrk="0" fontAlgn="base" hangingPunct="0">
        <a:spcBef>
          <a:spcPct val="0"/>
        </a:spcBef>
        <a:spcAft>
          <a:spcPct val="0"/>
        </a:spcAft>
        <a:defRPr sz="3900" b="1">
          <a:solidFill>
            <a:schemeClr val="accent2"/>
          </a:solidFill>
          <a:latin typeface="Arial" charset="0"/>
        </a:defRPr>
      </a:lvl5pPr>
      <a:lvl6pPr marL="457200" algn="l" rtl="0" fontAlgn="base">
        <a:spcBef>
          <a:spcPct val="0"/>
        </a:spcBef>
        <a:spcAft>
          <a:spcPct val="0"/>
        </a:spcAft>
        <a:defRPr sz="3900" b="1">
          <a:solidFill>
            <a:schemeClr val="accent2"/>
          </a:solidFill>
          <a:latin typeface="Arial" charset="0"/>
        </a:defRPr>
      </a:lvl6pPr>
      <a:lvl7pPr marL="914400" algn="l" rtl="0" fontAlgn="base">
        <a:spcBef>
          <a:spcPct val="0"/>
        </a:spcBef>
        <a:spcAft>
          <a:spcPct val="0"/>
        </a:spcAft>
        <a:defRPr sz="3900" b="1">
          <a:solidFill>
            <a:schemeClr val="accent2"/>
          </a:solidFill>
          <a:latin typeface="Arial" charset="0"/>
        </a:defRPr>
      </a:lvl7pPr>
      <a:lvl8pPr marL="1371600" algn="l" rtl="0" fontAlgn="base">
        <a:spcBef>
          <a:spcPct val="0"/>
        </a:spcBef>
        <a:spcAft>
          <a:spcPct val="0"/>
        </a:spcAft>
        <a:defRPr sz="3900" b="1">
          <a:solidFill>
            <a:schemeClr val="accent2"/>
          </a:solidFill>
          <a:latin typeface="Arial" charset="0"/>
        </a:defRPr>
      </a:lvl8pPr>
      <a:lvl9pPr marL="1828800" algn="l" rtl="0" fontAlgn="base">
        <a:spcBef>
          <a:spcPct val="0"/>
        </a:spcBef>
        <a:spcAft>
          <a:spcPct val="0"/>
        </a:spcAft>
        <a:defRPr sz="3900" b="1">
          <a:solidFill>
            <a:schemeClr val="accent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10" Type="http://schemas.microsoft.com/office/2007/relationships/hdphoto" Target="../media/hdphoto2.wdp"/><Relationship Id="rId4" Type="http://schemas.openxmlformats.org/officeDocument/2006/relationships/image" Target="../media/image4.jpe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iq/url?sa=i&amp;rct=j&amp;q=&amp;esrc=s&amp;frm=1&amp;source=images&amp;cd=&amp;cad=rja&amp;uact=8&amp;ved=0ahUKEwi79YuE7tLSAhVHWSwKHbZ8AvMQjRwIBw&amp;url=http://www.gmckollam.edu.in/department/details/43/ANATOMY&amp;psig=AFQjCNFpYVm4TK_CpfyA87WmXSMvATP1ig&amp;ust=1489473024134865"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hyperlink" Target="http://www.google.iq/url?sa=i&amp;rct=j&amp;q=&amp;esrc=s&amp;frm=1&amp;source=images&amp;cd=&amp;cad=rja&amp;uact=8&amp;ved=0ahUKEwjDqYG27tLSAhUDXCwKHZz2C3UQjRwIBw&amp;url=http://hdwallpaperbackgrounds.net/white-background/&amp;psig=AFQjCNGB7eg1NqfojUtslDa8xQk4dzwbng&amp;ust=1489473252646850"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2285999" y="2057400"/>
            <a:ext cx="5257799" cy="4068764"/>
          </a:xfrm>
        </p:spPr>
        <p:txBody>
          <a:bodyPr/>
          <a:lstStyle/>
          <a:p>
            <a:r>
              <a:rPr lang="en-US" sz="6000" b="1" dirty="0" smtClean="0">
                <a:solidFill>
                  <a:srgbClr val="669999"/>
                </a:solidFill>
                <a:ea typeface="+mj-ea"/>
                <a:cs typeface="+mj-cs"/>
              </a:rPr>
              <a:t>Knee joint         </a:t>
            </a:r>
            <a:r>
              <a:rPr lang="en-US" sz="800" b="1" dirty="0">
                <a:solidFill>
                  <a:srgbClr val="669999"/>
                </a:solidFill>
                <a:ea typeface="+mj-ea"/>
                <a:cs typeface="+mj-cs"/>
              </a:rPr>
              <a:t>.</a:t>
            </a:r>
            <a:r>
              <a:rPr lang="en-US" sz="6000" b="1" dirty="0" smtClean="0">
                <a:solidFill>
                  <a:srgbClr val="669999"/>
                </a:solidFill>
                <a:ea typeface="+mj-ea"/>
                <a:cs typeface="+mj-cs"/>
              </a:rPr>
              <a:t>anatomy</a:t>
            </a:r>
            <a:endParaRPr lang="en-US" sz="1600"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600200" y="4724400"/>
            <a:ext cx="5111750" cy="1371600"/>
          </a:xfrm>
        </p:spPr>
        <p:txBody>
          <a:bodyPr/>
          <a:lstStyle/>
          <a:p>
            <a:pPr marL="0" lvl="0" indent="0" algn="ctr" eaLnBrk="1" hangingPunct="1">
              <a:lnSpc>
                <a:spcPct val="80000"/>
              </a:lnSpc>
              <a:buClr>
                <a:srgbClr val="3333CC"/>
              </a:buClr>
              <a:buSzPct val="60000"/>
              <a:buNone/>
            </a:pPr>
            <a:r>
              <a:rPr lang="en-US" sz="3600" b="1" dirty="0" smtClean="0">
                <a:solidFill>
                  <a:srgbClr val="0000CC"/>
                </a:solidFill>
                <a:latin typeface="Monotype Corsiva" pitchFamily="66" charset="0"/>
                <a:ea typeface="ＭＳ Ｐゴシック" pitchFamily="34" charset="-128"/>
              </a:rPr>
              <a:t>Dr.Muayad  </a:t>
            </a:r>
            <a:r>
              <a:rPr lang="en-US" sz="3600" b="1" dirty="0">
                <a:solidFill>
                  <a:srgbClr val="0000CC"/>
                </a:solidFill>
                <a:latin typeface="Monotype Corsiva" pitchFamily="66" charset="0"/>
                <a:ea typeface="ＭＳ Ｐゴシック" pitchFamily="34" charset="-128"/>
              </a:rPr>
              <a:t>jawad</a:t>
            </a:r>
          </a:p>
          <a:p>
            <a:pPr marL="0" indent="0">
              <a:buNone/>
            </a:pPr>
            <a:endParaRPr lang="en-US" dirty="0"/>
          </a:p>
        </p:txBody>
      </p:sp>
      <p:pic>
        <p:nvPicPr>
          <p:cNvPr id="10" name="Picture 1030" descr="knees_onyell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7113" y="2971800"/>
            <a:ext cx="17668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6587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304800" y="1447800"/>
            <a:ext cx="4267200" cy="4691063"/>
          </a:xfrm>
        </p:spPr>
        <p:txBody>
          <a:bodyPr/>
          <a:lstStyle/>
          <a:p>
            <a:endParaRPr lang="en-US" dirty="0"/>
          </a:p>
          <a:p>
            <a:r>
              <a:rPr lang="en-US" dirty="0"/>
              <a:t> The </a:t>
            </a:r>
            <a:r>
              <a:rPr lang="en-US" b="1" dirty="0"/>
              <a:t>patellar ligament </a:t>
            </a:r>
            <a:r>
              <a:rPr lang="en-US" dirty="0"/>
              <a:t>connects the patella to the tuberosity of the tibia. </a:t>
            </a:r>
          </a:p>
          <a:p>
            <a:r>
              <a:rPr lang="en-US" dirty="0"/>
              <a:t> It is also occasionally called the patellar tendon because there is no definite separation between the quadriceps tendon (which surrounds the patella) and the area connecting the patella to the tibia. </a:t>
            </a:r>
          </a:p>
          <a:p>
            <a:endParaRPr lang="en-US" dirty="0"/>
          </a:p>
          <a:p>
            <a:endParaRPr lang="en-US" dirty="0"/>
          </a:p>
          <a:p>
            <a:r>
              <a:rPr lang="en-US" dirty="0"/>
              <a:t> This very strong ligament gives the patella its mechanical leverage and also functions as a cap for the condyles of the femur.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724400" y="1236214"/>
            <a:ext cx="4305300" cy="409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4464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434340" y="201769"/>
            <a:ext cx="3008313" cy="1162050"/>
          </a:xfrm>
        </p:spPr>
        <p:txBody>
          <a:bodyPr/>
          <a:lstStyle/>
          <a:p>
            <a:pPr eaLnBrk="1" hangingPunct="1"/>
            <a:r>
              <a:rPr lang="en-US" sz="5400" dirty="0" smtClean="0"/>
              <a:t> </a:t>
            </a:r>
          </a:p>
        </p:txBody>
      </p:sp>
      <p:sp>
        <p:nvSpPr>
          <p:cNvPr id="4" name="Text Placeholder 3"/>
          <p:cNvSpPr>
            <a:spLocks noGrp="1"/>
          </p:cNvSpPr>
          <p:nvPr>
            <p:ph type="body" sz="half" idx="2"/>
          </p:nvPr>
        </p:nvSpPr>
        <p:spPr>
          <a:xfrm>
            <a:off x="434340" y="1575582"/>
            <a:ext cx="3352800" cy="4691063"/>
          </a:xfrm>
        </p:spPr>
        <p:txBody>
          <a:bodyPr/>
          <a:lstStyle/>
          <a:p>
            <a:r>
              <a:rPr lang="en-US" dirty="0"/>
              <a:t>The </a:t>
            </a:r>
            <a:r>
              <a:rPr lang="en-US" b="1" dirty="0"/>
              <a:t>oblique popliteal ligament </a:t>
            </a:r>
            <a:r>
              <a:rPr lang="en-US" dirty="0"/>
              <a:t>is an expansion from the tendon of semimembranosus that blends with the capsule at the back of the joint and ascends laterally to the intercondylar fossa and lateral femoral condyle. The popliteal artery lies on it, and genicular vessels and nerves penetrate it.</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032249" y="1676400"/>
            <a:ext cx="5111752"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2352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457200" y="1435100"/>
            <a:ext cx="4267200" cy="4691063"/>
          </a:xfrm>
        </p:spPr>
        <p:txBody>
          <a:bodyPr/>
          <a:lstStyle/>
          <a:p>
            <a:r>
              <a:rPr lang="en-US" dirty="0"/>
              <a:t>The </a:t>
            </a:r>
            <a:r>
              <a:rPr lang="en-US" b="1" dirty="0"/>
              <a:t>arcuate popliteal ligament </a:t>
            </a:r>
            <a:r>
              <a:rPr lang="en-US" dirty="0"/>
              <a:t>is a Y-shaped thickening of posterior capsular fibres. The stem of the Y is attached to the head of the fibula. The medial limb arches over the tendon of popliteus to the posterior edge of the tibial intercondylar area. Some popliteus muscle fibres are attached to it. The lateral limb ascends to the lateral femoral condyle with the popliteus tendon.</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349239" y="918263"/>
            <a:ext cx="2194560" cy="496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7615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446146" y="1219200"/>
            <a:ext cx="3008313" cy="516837"/>
          </a:xfrm>
        </p:spPr>
        <p:txBody>
          <a:bodyPr/>
          <a:lstStyle/>
          <a:p>
            <a:pPr eaLnBrk="1" hangingPunct="1"/>
            <a:r>
              <a:rPr lang="en-US" sz="5400" dirty="0" smtClean="0"/>
              <a:t> </a:t>
            </a:r>
            <a:r>
              <a:rPr lang="en-US" sz="1800" u="sng" dirty="0" smtClean="0"/>
              <a:t>Intracapsular ligaments</a:t>
            </a:r>
            <a:r>
              <a:rPr lang="en-US" sz="1800" dirty="0"/>
              <a:t/>
            </a:r>
            <a:br>
              <a:rPr lang="en-US" sz="1800" dirty="0"/>
            </a:br>
            <a:endParaRPr lang="en-US" sz="1800" dirty="0" smtClean="0"/>
          </a:p>
        </p:txBody>
      </p:sp>
      <p:sp>
        <p:nvSpPr>
          <p:cNvPr id="4" name="Text Placeholder 3"/>
          <p:cNvSpPr>
            <a:spLocks noGrp="1"/>
          </p:cNvSpPr>
          <p:nvPr>
            <p:ph type="body" sz="half" idx="2"/>
          </p:nvPr>
        </p:nvSpPr>
        <p:spPr>
          <a:xfrm>
            <a:off x="381000" y="1535872"/>
            <a:ext cx="3581400" cy="4691063"/>
          </a:xfrm>
        </p:spPr>
        <p:txBody>
          <a:bodyPr/>
          <a:lstStyle/>
          <a:p>
            <a:r>
              <a:rPr lang="en-US" dirty="0" smtClean="0"/>
              <a:t>The </a:t>
            </a:r>
            <a:r>
              <a:rPr lang="en-US" b="1" dirty="0"/>
              <a:t>cruciate ligaments </a:t>
            </a:r>
            <a:r>
              <a:rPr lang="en-US" dirty="0"/>
              <a:t>are a pair of very strong ligaments connecting tibia to femur. They lie within the capsule of the knee joint, but not within the synovial membrane. It is as though they had been herniated into the synovial membrane from behind, so that they are covered by synovial membrane on their front and sides but not posteriorly. </a:t>
            </a:r>
          </a:p>
          <a:p>
            <a:r>
              <a:rPr lang="en-US" dirty="0"/>
              <a:t>The </a:t>
            </a:r>
            <a:r>
              <a:rPr lang="en-US" b="1" dirty="0"/>
              <a:t>anterior cruciate ligament </a:t>
            </a:r>
            <a:r>
              <a:rPr lang="en-US" dirty="0"/>
              <a:t>is attached to the anterior part of the tibial plateau between the attachments of the anterior horns of the medial and lateral menisci. The ligament ascends posterolaterally, twisting on itself, and is attached to the posteromedial aspect of the lateral femoral condyle.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145246" y="1648496"/>
            <a:ext cx="4884454" cy="457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4810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304800" y="1435100"/>
            <a:ext cx="3581400" cy="4691063"/>
          </a:xfrm>
        </p:spPr>
        <p:txBody>
          <a:bodyPr/>
          <a:lstStyle/>
          <a:p>
            <a:r>
              <a:rPr lang="en-US" dirty="0"/>
              <a:t>The </a:t>
            </a:r>
            <a:r>
              <a:rPr lang="en-US" b="1" dirty="0"/>
              <a:t>posterior cruciate ligament </a:t>
            </a:r>
            <a:r>
              <a:rPr lang="en-US" dirty="0"/>
              <a:t>is stronger, shorter and broader, and less oblique. It is attached to a smooth impression on the posterior part of the tibial intercondylar area which extends to the uppermost part of the posterior surface of the tibia. The ligament ascends anteromedially and is attached to the anterolateral aspect of the medial femoral condyle. The cruciate ligaments cross each other like the limbs of the letter X, the anterior ligament lying mainly anterolateral to the posterior ligament.</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032248" y="2133600"/>
            <a:ext cx="51117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9673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r>
              <a:rPr lang="en-US" sz="1800" dirty="0"/>
              <a:t>menisci</a:t>
            </a:r>
            <a:endParaRPr lang="en-US" sz="1800" dirty="0" smtClean="0"/>
          </a:p>
        </p:txBody>
      </p:sp>
      <p:sp>
        <p:nvSpPr>
          <p:cNvPr id="4" name="Text Placeholder 3"/>
          <p:cNvSpPr>
            <a:spLocks noGrp="1"/>
          </p:cNvSpPr>
          <p:nvPr>
            <p:ph type="body" sz="half" idx="2"/>
          </p:nvPr>
        </p:nvSpPr>
        <p:spPr>
          <a:xfrm>
            <a:off x="381000" y="1435100"/>
            <a:ext cx="4495800" cy="4691063"/>
          </a:xfrm>
        </p:spPr>
        <p:txBody>
          <a:bodyPr/>
          <a:lstStyle/>
          <a:p>
            <a:r>
              <a:rPr lang="en-US" dirty="0"/>
              <a:t>The </a:t>
            </a:r>
            <a:r>
              <a:rPr lang="en-US" b="1" dirty="0"/>
              <a:t>menisci</a:t>
            </a:r>
            <a:r>
              <a:rPr lang="en-US" dirty="0"/>
              <a:t>—formerly called semilunar cartilages— are crescentic discs of fibrocartilage comprising mainly collagenous fibrous tissue that lie on and are attached to the tibial plateau. They are triangular in cross-section, being thicker at their convex periphery. Their distal surfaces are flat, while their proximal surfaces are concave and articulate with the convex femoral condyles. The menisci are mainly avascular but their peripheral zone is vascularized by capillaries from the capsule. </a:t>
            </a:r>
          </a:p>
          <a:p>
            <a:r>
              <a:rPr lang="en-US" dirty="0"/>
              <a:t>The </a:t>
            </a:r>
            <a:r>
              <a:rPr lang="en-US" b="1" dirty="0"/>
              <a:t>medial meniscus </a:t>
            </a:r>
            <a:r>
              <a:rPr lang="en-US" dirty="0"/>
              <a:t>is almost a semicircle and is broader posteriorly. Its anterior horn is attached to the intercondylar area in front of the anterior cruciate ligament, while the posterior horn is similarly attached in front of the posterior cruciate ligament. As mentioned above, the medial meniscus is firmly attached to the capsule and the tibial collateral ligament.</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900634" y="2362200"/>
            <a:ext cx="421331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6055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304800" y="1435100"/>
            <a:ext cx="4419600" cy="4691063"/>
          </a:xfrm>
        </p:spPr>
        <p:txBody>
          <a:bodyPr/>
          <a:lstStyle/>
          <a:p>
            <a:r>
              <a:rPr lang="en-US" dirty="0"/>
              <a:t>The </a:t>
            </a:r>
            <a:r>
              <a:rPr lang="en-US" b="1" dirty="0"/>
              <a:t>lateral meniscus </a:t>
            </a:r>
            <a:r>
              <a:rPr lang="en-US" dirty="0"/>
              <a:t>is about four-fifths of a circle and is of uniform width. Its anterior horn is attached in front of the intercondylar eminence of the tibia, behind the anterior cruciate ligament with which it partly blends. The posterior horn is attached behind the intercondylar eminence, in front of the posterior horn of the medial meniscus. From the posterior convexity of the lateral meniscus fibrous bands pass upwards and medially to the medial femoral condyle, in front of and behind the posterior cruciate ligament . These are the anterior and posterior meniscofemoral ligaments (of Humphry and Wrisberg). More medially some fibres of the popliteus muscle are attached to the posterior convexity of the lateral meniscus. The transverse ligament is a variable band that connects the anterior convexity of the lateral meniscus to the anterior horn of the medial meniscus.</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930644" y="2286000"/>
            <a:ext cx="4060419" cy="237744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559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434340" y="465786"/>
            <a:ext cx="3008313" cy="1162050"/>
          </a:xfrm>
        </p:spPr>
        <p:txBody>
          <a:bodyPr/>
          <a:lstStyle/>
          <a:p>
            <a:pPr eaLnBrk="1" hangingPunct="1"/>
            <a:r>
              <a:rPr lang="en-US" sz="1800" dirty="0"/>
              <a:t>Synovial membrane</a:t>
            </a:r>
            <a:br>
              <a:rPr lang="en-US" sz="1800" dirty="0"/>
            </a:br>
            <a:r>
              <a:rPr lang="en-US" sz="1800" dirty="0" smtClean="0"/>
              <a:t> </a:t>
            </a:r>
          </a:p>
        </p:txBody>
      </p:sp>
      <p:sp>
        <p:nvSpPr>
          <p:cNvPr id="4" name="Text Placeholder 3"/>
          <p:cNvSpPr>
            <a:spLocks noGrp="1"/>
          </p:cNvSpPr>
          <p:nvPr>
            <p:ph type="body" sz="half" idx="2"/>
          </p:nvPr>
        </p:nvSpPr>
        <p:spPr>
          <a:xfrm>
            <a:off x="304800" y="1435100"/>
            <a:ext cx="4114800" cy="4691063"/>
          </a:xfrm>
        </p:spPr>
        <p:txBody>
          <a:bodyPr/>
          <a:lstStyle/>
          <a:p>
            <a:r>
              <a:rPr lang="en-US" dirty="0" smtClean="0"/>
              <a:t>The </a:t>
            </a:r>
            <a:r>
              <a:rPr lang="en-US" b="1" dirty="0"/>
              <a:t>synovial membrane </a:t>
            </a:r>
            <a:r>
              <a:rPr lang="en-US" dirty="0"/>
              <a:t>is the most extensive in the body but the amount of synovial fluid in a normal joint is only 0.5 ml—a mere capillary film. It is attached to the articular margins of the femur, tibia and patella and lines the deep aspect of the capsule, but it is separated from the capsule by the popliteus tendon and the cruciate ligaments, which are thereby excluded from the synovial cavity. Anteriorly the membrane is separated from the patellar ligament by the infrapatellar fat pad, which herniates the membrane into the joint cavity as a pair of folds, the alar folds; these converge in the midline into a single fold, the infrapatellar fold, which extends posteriorly and is attached to the femoral intercondylar fossa .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600977" y="1828800"/>
            <a:ext cx="4212780" cy="374904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9717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304800" y="1435100"/>
            <a:ext cx="3505200" cy="4691063"/>
          </a:xfrm>
        </p:spPr>
        <p:txBody>
          <a:bodyPr/>
          <a:lstStyle/>
          <a:p>
            <a:r>
              <a:rPr lang="en-US" dirty="0"/>
              <a:t>The synovial membrane does not cover the surfaces of the menisci. It is continuous with the lining of the suprapatellar bursa. Posteriorly a small pouch of membrane projects distally between the tendon of popliteus and the upper ends of the tibia and fibula; it may communicate with the superior tibiofibular joint. The synovial cavity of the knee joint often communicates with the bursa deep to the medial head of gastrocnemius, and sometimes communicates with the bursa deep to the lateral head of gastrocnemius.</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3886200" y="934362"/>
            <a:ext cx="2691770" cy="30175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2362" y="3048000"/>
            <a:ext cx="2761636"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7144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1800" dirty="0"/>
              <a:t>Bursae</a:t>
            </a:r>
            <a:endParaRPr lang="en-US" sz="1800" dirty="0" smtClean="0"/>
          </a:p>
        </p:txBody>
      </p:sp>
      <p:sp>
        <p:nvSpPr>
          <p:cNvPr id="4" name="Text Placeholder 3"/>
          <p:cNvSpPr>
            <a:spLocks noGrp="1"/>
          </p:cNvSpPr>
          <p:nvPr>
            <p:ph type="body" sz="half" idx="2"/>
          </p:nvPr>
        </p:nvSpPr>
        <p:spPr>
          <a:xfrm>
            <a:off x="447219" y="1588461"/>
            <a:ext cx="3008313" cy="4691063"/>
          </a:xfrm>
        </p:spPr>
        <p:txBody>
          <a:bodyPr/>
          <a:lstStyle/>
          <a:p>
            <a:r>
              <a:rPr lang="en-US" b="1" dirty="0"/>
              <a:t>Bursae related to the knee joint</a:t>
            </a:r>
          </a:p>
          <a:p>
            <a:r>
              <a:rPr lang="en-US" dirty="0"/>
              <a:t>numerous synovial sac , act as cushions between tendon and bone, ligament and bone, or skin and bone. </a:t>
            </a:r>
          </a:p>
          <a:p>
            <a:r>
              <a:rPr lang="en-US" dirty="0"/>
              <a:t>There are a dozen bursae related to the knee joint: four on the anterior aspect; two on either side; and four at the back. </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629148" y="1828800"/>
            <a:ext cx="37147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252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p:txBody>
          <a:bodyPr/>
          <a:lstStyle/>
          <a:p>
            <a:r>
              <a:rPr lang="en-US" dirty="0"/>
              <a:t>The knee joint is a synovial joint, the largest and most complicated in the body .It is a modified hinge joint; in addition to flexion and extension a small amount of rotation of the leg is possible in the flexed position of the knee.</a:t>
            </a:r>
          </a:p>
          <a:p>
            <a:endParaRPr lang="en-US" dirty="0"/>
          </a:p>
          <a:p>
            <a:r>
              <a:rPr lang="en-US" dirty="0"/>
              <a:t> Three bones take part in forming the knee joint : </a:t>
            </a:r>
          </a:p>
          <a:p>
            <a:r>
              <a:rPr lang="en-US" dirty="0"/>
              <a:t>1. Lower end of the femur </a:t>
            </a:r>
          </a:p>
          <a:p>
            <a:r>
              <a:rPr lang="en-US" dirty="0"/>
              <a:t>2. Upper end of tibia </a:t>
            </a:r>
          </a:p>
          <a:p>
            <a:r>
              <a:rPr lang="en-US" dirty="0"/>
              <a:t>3. Patella (knee cup). </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srcRect/>
          <a:stretch>
            <a:fillRect/>
          </a:stretch>
        </p:blipFill>
        <p:spPr bwMode="auto">
          <a:xfrm>
            <a:off x="4225925" y="1956594"/>
            <a:ext cx="3810000" cy="2486025"/>
          </a:xfrm>
          <a:prstGeom prst="rect">
            <a:avLst/>
          </a:prstGeom>
          <a:solidFill>
            <a:schemeClr val="accent4">
              <a:lumMod val="95000"/>
              <a:lumOff val="5000"/>
            </a:schemeClr>
          </a:solidFill>
          <a:ln>
            <a:noFill/>
          </a:ln>
          <a:effectLst/>
        </p:spPr>
      </p:pic>
    </p:spTree>
    <p:extLst>
      <p:ext uri="{BB962C8B-B14F-4D97-AF65-F5344CB8AC3E}">
        <p14:creationId xmlns:p14="http://schemas.microsoft.com/office/powerpoint/2010/main" val="182829275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477043" y="116554"/>
            <a:ext cx="3008313" cy="1162050"/>
          </a:xfrm>
        </p:spPr>
        <p:txBody>
          <a:bodyPr/>
          <a:lstStyle/>
          <a:p>
            <a:pPr eaLnBrk="1" hangingPunct="1"/>
            <a:r>
              <a:rPr lang="en-US" sz="5400" dirty="0" smtClean="0"/>
              <a:t> </a:t>
            </a:r>
            <a:r>
              <a:rPr lang="en-US" sz="1800" dirty="0"/>
              <a:t>B</a:t>
            </a:r>
            <a:r>
              <a:rPr lang="en-US" sz="1800" dirty="0" smtClean="0"/>
              <a:t>ursae</a:t>
            </a:r>
          </a:p>
        </p:txBody>
      </p:sp>
      <p:sp>
        <p:nvSpPr>
          <p:cNvPr id="4" name="Text Placeholder 3"/>
          <p:cNvSpPr>
            <a:spLocks noGrp="1"/>
          </p:cNvSpPr>
          <p:nvPr>
            <p:ph type="body" sz="half" idx="2"/>
          </p:nvPr>
        </p:nvSpPr>
        <p:spPr>
          <a:xfrm>
            <a:off x="89615" y="1143000"/>
            <a:ext cx="8875691" cy="5562600"/>
          </a:xfrm>
        </p:spPr>
        <p:txBody>
          <a:bodyPr/>
          <a:lstStyle/>
          <a:p>
            <a:r>
              <a:rPr lang="en-US" b="1" dirty="0"/>
              <a:t>Anterior bursae </a:t>
            </a:r>
            <a:r>
              <a:rPr lang="en-US" dirty="0"/>
              <a:t> are present in front of knee </a:t>
            </a:r>
          </a:p>
          <a:p>
            <a:r>
              <a:rPr lang="en-US" b="1" dirty="0"/>
              <a:t>1. Suprapatellar bursa  </a:t>
            </a:r>
            <a:r>
              <a:rPr lang="en-US" dirty="0" smtClean="0"/>
              <a:t>beneath </a:t>
            </a:r>
            <a:r>
              <a:rPr lang="en-US" dirty="0"/>
              <a:t>the quadriceps. </a:t>
            </a:r>
          </a:p>
          <a:p>
            <a:r>
              <a:rPr lang="en-US" b="1" dirty="0"/>
              <a:t>2. Prepatellar bursa </a:t>
            </a:r>
            <a:endParaRPr lang="en-US" dirty="0"/>
          </a:p>
          <a:p>
            <a:r>
              <a:rPr lang="en-US" dirty="0"/>
              <a:t>lies in the subcutaneous tissue between skin &amp; the front of the lower half of the patella &amp; the upper part of ligamentum patellae. </a:t>
            </a:r>
          </a:p>
          <a:p>
            <a:r>
              <a:rPr lang="en-US" b="1" dirty="0"/>
              <a:t>3. Superficial infrapatellar bursa </a:t>
            </a:r>
            <a:endParaRPr lang="en-US" dirty="0"/>
          </a:p>
          <a:p>
            <a:r>
              <a:rPr lang="en-US" dirty="0"/>
              <a:t>lies in the subcutaneous tissue between the skin and the </a:t>
            </a:r>
          </a:p>
          <a:p>
            <a:r>
              <a:rPr lang="en-US" dirty="0"/>
              <a:t>front of the lower part of the ligamentum patellae. </a:t>
            </a:r>
          </a:p>
          <a:p>
            <a:r>
              <a:rPr lang="en-US" b="1" dirty="0"/>
              <a:t>4. Deep infrapatellar bursa </a:t>
            </a:r>
            <a:r>
              <a:rPr lang="en-US" dirty="0" smtClean="0"/>
              <a:t> lies </a:t>
            </a:r>
            <a:r>
              <a:rPr lang="en-US" dirty="0"/>
              <a:t>between the ligamentum patellae and the tibia </a:t>
            </a:r>
          </a:p>
          <a:p>
            <a:r>
              <a:rPr lang="en-US" b="1" dirty="0"/>
              <a:t>Lateral bursa </a:t>
            </a:r>
            <a:endParaRPr lang="en-US" dirty="0"/>
          </a:p>
          <a:p>
            <a:r>
              <a:rPr lang="en-US" dirty="0"/>
              <a:t>1. Between LCL &amp; biceps femoris tendon </a:t>
            </a:r>
          </a:p>
          <a:p>
            <a:r>
              <a:rPr lang="en-US" dirty="0"/>
              <a:t>2. Between the LCL &amp; the capsule , where it overlies popliteus tendon </a:t>
            </a:r>
          </a:p>
          <a:p>
            <a:r>
              <a:rPr lang="en-US" b="1" dirty="0"/>
              <a:t>Medial bursa </a:t>
            </a:r>
            <a:endParaRPr lang="en-US" dirty="0"/>
          </a:p>
          <a:p>
            <a:r>
              <a:rPr lang="en-US" dirty="0"/>
              <a:t>1. between MCL &amp; the tendons of sartorius, gracilis &amp; semitendinosus </a:t>
            </a:r>
          </a:p>
          <a:p>
            <a:r>
              <a:rPr lang="en-US" dirty="0"/>
              <a:t>2. Between the MCL &amp; the tibia &amp; joint capsule </a:t>
            </a:r>
          </a:p>
          <a:p>
            <a:r>
              <a:rPr lang="en-US" b="1" dirty="0"/>
              <a:t>Posterior bursae </a:t>
            </a:r>
            <a:r>
              <a:rPr lang="en-US" dirty="0"/>
              <a:t> </a:t>
            </a:r>
          </a:p>
          <a:p>
            <a:r>
              <a:rPr lang="en-US" dirty="0"/>
              <a:t>1-Popliteal bursa : Under popliteus tendon </a:t>
            </a:r>
          </a:p>
          <a:p>
            <a:r>
              <a:rPr lang="en-US" dirty="0"/>
              <a:t>2-Semimembranosus bursa </a:t>
            </a:r>
          </a:p>
          <a:p>
            <a:r>
              <a:rPr lang="en-US" dirty="0"/>
              <a:t>3-Between joint capsule &amp; medial head of gastrocnemius </a:t>
            </a:r>
          </a:p>
          <a:p>
            <a:r>
              <a:rPr lang="en-US" dirty="0"/>
              <a:t>4-Between joint capsule &amp; lateral head of gastrocnemius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6744964" y="2819400"/>
            <a:ext cx="2139881" cy="213988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4391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r>
              <a:rPr lang="en-US" sz="1800" dirty="0" smtClean="0"/>
              <a:t>blood supply</a:t>
            </a:r>
          </a:p>
        </p:txBody>
      </p:sp>
      <p:sp>
        <p:nvSpPr>
          <p:cNvPr id="4" name="Text Placeholder 3"/>
          <p:cNvSpPr>
            <a:spLocks noGrp="1"/>
          </p:cNvSpPr>
          <p:nvPr>
            <p:ph type="body" sz="half" idx="2"/>
          </p:nvPr>
        </p:nvSpPr>
        <p:spPr>
          <a:xfrm>
            <a:off x="457200" y="1435100"/>
            <a:ext cx="5257800" cy="4691063"/>
          </a:xfrm>
        </p:spPr>
        <p:txBody>
          <a:bodyPr/>
          <a:lstStyle/>
          <a:p>
            <a:r>
              <a:rPr lang="en-US" dirty="0"/>
              <a:t>The knee joint receives blood supply from extensive genicular anastomosis mainly from </a:t>
            </a:r>
            <a:r>
              <a:rPr lang="en-US" b="1" dirty="0"/>
              <a:t>popliteal, anterior and posterior tibial artery</a:t>
            </a:r>
            <a:r>
              <a:rPr lang="en-US" dirty="0"/>
              <a:t>. </a:t>
            </a:r>
          </a:p>
          <a:p>
            <a:endParaRPr lang="en-US" dirty="0"/>
          </a:p>
          <a:p>
            <a:endParaRPr lang="en-US" dirty="0"/>
          </a:p>
          <a:p>
            <a:r>
              <a:rPr lang="en-US" dirty="0"/>
              <a:t> Popliteal artery in its course through the </a:t>
            </a:r>
          </a:p>
          <a:p>
            <a:r>
              <a:rPr lang="en-US" dirty="0"/>
              <a:t>fossa, it gives off medial and lateral </a:t>
            </a:r>
          </a:p>
          <a:p>
            <a:r>
              <a:rPr lang="en-US" dirty="0"/>
              <a:t>superior genicular arteries to form </a:t>
            </a:r>
          </a:p>
          <a:p>
            <a:r>
              <a:rPr lang="en-US" dirty="0"/>
              <a:t>collateral circulation around the knee joint </a:t>
            </a:r>
          </a:p>
          <a:p>
            <a:endParaRPr lang="en-US" dirty="0"/>
          </a:p>
          <a:p>
            <a:r>
              <a:rPr lang="en-US" dirty="0"/>
              <a:t> Also medial and lateral inferior genicular </a:t>
            </a:r>
          </a:p>
          <a:p>
            <a:r>
              <a:rPr lang="en-US" dirty="0"/>
              <a:t>arteries encircle the leg and form </a:t>
            </a:r>
          </a:p>
          <a:p>
            <a:r>
              <a:rPr lang="en-US" dirty="0"/>
              <a:t>anastomosis around the knee joint. </a:t>
            </a:r>
          </a:p>
          <a:p>
            <a:r>
              <a:rPr lang="en-US" dirty="0"/>
              <a:t>1. Superior medial &amp; lateral genicular arteries </a:t>
            </a:r>
          </a:p>
          <a:p>
            <a:r>
              <a:rPr lang="en-US" dirty="0"/>
              <a:t>2. Inferior medial &amp; lateral genicular arteries </a:t>
            </a:r>
          </a:p>
          <a:p>
            <a:r>
              <a:rPr lang="en-US" dirty="0"/>
              <a:t>3. Descending genicular artery from ( femoral artery ) </a:t>
            </a:r>
          </a:p>
          <a:p>
            <a:r>
              <a:rPr lang="en-US" dirty="0"/>
              <a:t>4. Recurrent branch of anterior tibial artery </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6096000" y="1828800"/>
            <a:ext cx="2779647"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1648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r>
              <a:rPr lang="en-US" sz="5400" dirty="0" smtClean="0"/>
              <a:t> </a:t>
            </a:r>
            <a:r>
              <a:rPr lang="en-US" sz="1800" dirty="0"/>
              <a:t>Nerve supply</a:t>
            </a:r>
          </a:p>
        </p:txBody>
      </p:sp>
      <p:sp>
        <p:nvSpPr>
          <p:cNvPr id="4" name="Text Placeholder 3"/>
          <p:cNvSpPr>
            <a:spLocks noGrp="1"/>
          </p:cNvSpPr>
          <p:nvPr>
            <p:ph type="body" sz="half" idx="2"/>
          </p:nvPr>
        </p:nvSpPr>
        <p:spPr>
          <a:xfrm>
            <a:off x="457200" y="1435100"/>
            <a:ext cx="3962400" cy="4691063"/>
          </a:xfrm>
        </p:spPr>
        <p:txBody>
          <a:bodyPr/>
          <a:lstStyle/>
          <a:p>
            <a:r>
              <a:rPr lang="en-US" dirty="0" smtClean="0"/>
              <a:t>The </a:t>
            </a:r>
            <a:r>
              <a:rPr lang="en-US" dirty="0"/>
              <a:t>joint is supplied from the </a:t>
            </a:r>
            <a:r>
              <a:rPr lang="en-US" b="1" dirty="0"/>
              <a:t>femoral nerve </a:t>
            </a:r>
            <a:r>
              <a:rPr lang="en-US" dirty="0"/>
              <a:t>through its branches to the three vasti, from the </a:t>
            </a:r>
            <a:r>
              <a:rPr lang="en-US" b="1" dirty="0"/>
              <a:t>sciatic nerve </a:t>
            </a:r>
            <a:r>
              <a:rPr lang="en-US" dirty="0"/>
              <a:t>by the genicular branches of its tibial and common peroneal components, and from the </a:t>
            </a:r>
            <a:r>
              <a:rPr lang="en-US" b="1" dirty="0"/>
              <a:t>obturator nerve </a:t>
            </a:r>
            <a:r>
              <a:rPr lang="en-US" dirty="0"/>
              <a:t>by the twig from its posterior division, which accompanies the femoral artery through the gap in the adductor magnus into the popliteal fossa. During arthroscopy it must be remembered that, although local anaesthesia affects the overlying skin, the cruciate ligaments remain sensitive (tibial nerve). The horns of the menisci are innervated but their central parts are devoid of sensory fibres.</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572000" y="1828800"/>
            <a:ext cx="4572000" cy="330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descr="نتيجة بحث الصور عن ‪white background‬‏">
            <a:hlinkClick r:id="rId5"/>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19800" y="4800600"/>
            <a:ext cx="1676400" cy="50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556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r>
              <a:rPr lang="en-US" sz="1800" dirty="0"/>
              <a:t>movements</a:t>
            </a:r>
            <a:endParaRPr lang="en-US" sz="1800" dirty="0" smtClean="0"/>
          </a:p>
        </p:txBody>
      </p:sp>
      <p:sp>
        <p:nvSpPr>
          <p:cNvPr id="4" name="Text Placeholder 3"/>
          <p:cNvSpPr>
            <a:spLocks noGrp="1"/>
          </p:cNvSpPr>
          <p:nvPr>
            <p:ph type="body" sz="half" idx="2"/>
          </p:nvPr>
        </p:nvSpPr>
        <p:spPr>
          <a:xfrm>
            <a:off x="457200" y="1435100"/>
            <a:ext cx="3733800" cy="4691063"/>
          </a:xfrm>
        </p:spPr>
        <p:txBody>
          <a:bodyPr/>
          <a:lstStyle/>
          <a:p>
            <a:r>
              <a:rPr lang="en-US" dirty="0"/>
              <a:t>The principle movements of the knee joint are flexion &amp; extension </a:t>
            </a:r>
          </a:p>
          <a:p>
            <a:r>
              <a:rPr lang="en-US" b="1" dirty="0"/>
              <a:t>1. Flexion </a:t>
            </a:r>
            <a:endParaRPr lang="en-US" dirty="0"/>
          </a:p>
          <a:p>
            <a:r>
              <a:rPr lang="en-US" dirty="0"/>
              <a:t>Produced by biceps femorus , semimembranosus &amp; semitendinosus Assisted by Gracillus , Sartorius &amp; popliteus </a:t>
            </a:r>
          </a:p>
          <a:p>
            <a:r>
              <a:rPr lang="en-US" b="1" dirty="0"/>
              <a:t>2. Extension </a:t>
            </a:r>
            <a:endParaRPr lang="en-US" dirty="0"/>
          </a:p>
          <a:p>
            <a:r>
              <a:rPr lang="en-US" dirty="0"/>
              <a:t>Produced by quadriceps femoris &amp; gluteus maximums </a:t>
            </a:r>
          </a:p>
          <a:p>
            <a:r>
              <a:rPr lang="en-US" b="1" dirty="0"/>
              <a:t>3. Medial rotation </a:t>
            </a:r>
            <a:endParaRPr lang="en-US" dirty="0"/>
          </a:p>
          <a:p>
            <a:r>
              <a:rPr lang="en-US" dirty="0"/>
              <a:t>Produced by Sartorius , Gracillus &amp; Semitendinosus </a:t>
            </a:r>
          </a:p>
          <a:p>
            <a:r>
              <a:rPr lang="en-US" b="1" dirty="0"/>
              <a:t>4. Lateral rotation </a:t>
            </a:r>
            <a:endParaRPr lang="en-US" dirty="0"/>
          </a:p>
          <a:p>
            <a:r>
              <a:rPr lang="en-US" dirty="0"/>
              <a:t>Produced by biceps femorus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buNone/>
            </a:pPr>
            <a:r>
              <a:rPr lang="en-US" sz="800" dirty="0" smtClean="0"/>
              <a:t>.</a:t>
            </a:r>
            <a:endParaRPr lang="en-US" sz="800" dirty="0"/>
          </a:p>
        </p:txBody>
      </p:sp>
    </p:spTree>
    <p:extLst>
      <p:ext uri="{BB962C8B-B14F-4D97-AF65-F5344CB8AC3E}">
        <p14:creationId xmlns:p14="http://schemas.microsoft.com/office/powerpoint/2010/main" val="19593368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1800" dirty="0"/>
              <a:t>stability</a:t>
            </a:r>
            <a:endParaRPr lang="en-US" sz="1800" dirty="0" smtClean="0"/>
          </a:p>
        </p:txBody>
      </p:sp>
      <p:sp>
        <p:nvSpPr>
          <p:cNvPr id="4" name="Text Placeholder 3"/>
          <p:cNvSpPr>
            <a:spLocks noGrp="1"/>
          </p:cNvSpPr>
          <p:nvPr>
            <p:ph type="body" sz="half" idx="2"/>
          </p:nvPr>
        </p:nvSpPr>
        <p:spPr>
          <a:xfrm>
            <a:off x="457200" y="1435100"/>
            <a:ext cx="3810000" cy="4691063"/>
          </a:xfrm>
        </p:spPr>
        <p:txBody>
          <a:bodyPr/>
          <a:lstStyle/>
          <a:p>
            <a:r>
              <a:rPr lang="en-US" dirty="0"/>
              <a:t>Factors responsible for knee joint stability are : </a:t>
            </a:r>
          </a:p>
          <a:p>
            <a:r>
              <a:rPr lang="it-IT" b="1" dirty="0"/>
              <a:t>1. Muscle tone : </a:t>
            </a:r>
            <a:r>
              <a:rPr lang="it-IT" dirty="0"/>
              <a:t>especially in quadriceps </a:t>
            </a:r>
          </a:p>
          <a:p>
            <a:r>
              <a:rPr lang="en-US" b="1" dirty="0"/>
              <a:t>2. Cruciate ligaments : </a:t>
            </a:r>
            <a:endParaRPr lang="en-US" dirty="0"/>
          </a:p>
          <a:p>
            <a:r>
              <a:rPr lang="en-US" dirty="0"/>
              <a:t> stabilize femur on tibia </a:t>
            </a:r>
          </a:p>
          <a:p>
            <a:r>
              <a:rPr lang="en-US" dirty="0"/>
              <a:t> preventing anteroposterior movement </a:t>
            </a:r>
          </a:p>
          <a:p>
            <a:endParaRPr lang="en-US" dirty="0"/>
          </a:p>
          <a:p>
            <a:r>
              <a:rPr lang="en-US" b="1" dirty="0"/>
              <a:t>3. Collateral ligaments : </a:t>
            </a:r>
            <a:r>
              <a:rPr lang="en-US" dirty="0"/>
              <a:t>assist in medial and lateral stability </a:t>
            </a:r>
          </a:p>
          <a:p>
            <a:r>
              <a:rPr lang="en-US" b="1" dirty="0"/>
              <a:t>4. Iliotibial tract : </a:t>
            </a:r>
            <a:r>
              <a:rPr lang="en-US" dirty="0"/>
              <a:t>stabilizes knee joint during extension </a:t>
            </a:r>
          </a:p>
          <a:p>
            <a:r>
              <a:rPr lang="fr-FR" b="1" dirty="0"/>
              <a:t>5. Oblique posterior ligament : </a:t>
            </a:r>
            <a:r>
              <a:rPr lang="fr-FR" dirty="0"/>
              <a:t>prevent hyperextension </a:t>
            </a:r>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buNone/>
            </a:pPr>
            <a:r>
              <a:rPr lang="en-US" sz="800" dirty="0" smtClean="0"/>
              <a:t>.</a:t>
            </a:r>
            <a:endParaRPr lang="en-US" sz="800" dirty="0"/>
          </a:p>
        </p:txBody>
      </p:sp>
    </p:spTree>
    <p:extLst>
      <p:ext uri="{BB962C8B-B14F-4D97-AF65-F5344CB8AC3E}">
        <p14:creationId xmlns:p14="http://schemas.microsoft.com/office/powerpoint/2010/main" val="34815153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r>
              <a:rPr lang="en-US" sz="1800" dirty="0" smtClean="0"/>
              <a:t>knee relations</a:t>
            </a:r>
          </a:p>
        </p:txBody>
      </p:sp>
      <p:sp>
        <p:nvSpPr>
          <p:cNvPr id="4" name="Text Placeholder 3"/>
          <p:cNvSpPr>
            <a:spLocks noGrp="1"/>
          </p:cNvSpPr>
          <p:nvPr>
            <p:ph type="body" sz="half" idx="2"/>
          </p:nvPr>
        </p:nvSpPr>
        <p:spPr>
          <a:xfrm>
            <a:off x="434339" y="1295400"/>
            <a:ext cx="7380565" cy="4691063"/>
          </a:xfrm>
        </p:spPr>
        <p:txBody>
          <a:bodyPr/>
          <a:lstStyle/>
          <a:p>
            <a:r>
              <a:rPr lang="en-US" sz="1600" b="1" dirty="0"/>
              <a:t>Anteriorly </a:t>
            </a:r>
            <a:r>
              <a:rPr lang="en-US" sz="1600" dirty="0"/>
              <a:t>	</a:t>
            </a:r>
          </a:p>
          <a:p>
            <a:r>
              <a:rPr lang="en-US" sz="1600" dirty="0"/>
              <a:t> The prepatellar bursa </a:t>
            </a:r>
          </a:p>
          <a:p>
            <a:r>
              <a:rPr lang="en-US" sz="1600" dirty="0"/>
              <a:t>	</a:t>
            </a:r>
          </a:p>
          <a:p>
            <a:r>
              <a:rPr lang="en-US" sz="1600" b="1" dirty="0"/>
              <a:t>Posteriorly </a:t>
            </a:r>
            <a:r>
              <a:rPr lang="en-US" sz="1600" dirty="0"/>
              <a:t>	</a:t>
            </a:r>
          </a:p>
          <a:p>
            <a:r>
              <a:rPr lang="en-US" sz="1600" dirty="0"/>
              <a:t> Popliteal vessels </a:t>
            </a:r>
          </a:p>
          <a:p>
            <a:endParaRPr lang="en-US" sz="1600" dirty="0"/>
          </a:p>
          <a:p>
            <a:r>
              <a:rPr lang="en-US" sz="1600" dirty="0"/>
              <a:t> tibial &amp; common peroneal nerves </a:t>
            </a:r>
          </a:p>
          <a:p>
            <a:endParaRPr lang="en-US" sz="1600" dirty="0"/>
          </a:p>
          <a:p>
            <a:r>
              <a:rPr lang="en-US" sz="1600" dirty="0"/>
              <a:t> lymph </a:t>
            </a:r>
            <a:r>
              <a:rPr lang="en-US" sz="1600" dirty="0" smtClean="0"/>
              <a:t>nodes</a:t>
            </a:r>
            <a:endParaRPr lang="en-US" sz="1600" dirty="0"/>
          </a:p>
          <a:p>
            <a:r>
              <a:rPr lang="en-US" sz="1600" dirty="0" smtClean="0"/>
              <a:t> </a:t>
            </a:r>
            <a:r>
              <a:rPr lang="en-US" sz="1600" dirty="0"/>
              <a:t>the semimembranosus </a:t>
            </a:r>
          </a:p>
          <a:p>
            <a:r>
              <a:rPr lang="en-US" sz="1600" dirty="0"/>
              <a:t> semitendinosus </a:t>
            </a:r>
          </a:p>
          <a:p>
            <a:r>
              <a:rPr lang="en-US" sz="1600" dirty="0"/>
              <a:t> biceps femoris </a:t>
            </a:r>
          </a:p>
          <a:p>
            <a:r>
              <a:rPr lang="en-US" sz="1600" dirty="0"/>
              <a:t> the heads of gastrocnemius </a:t>
            </a:r>
          </a:p>
          <a:p>
            <a:r>
              <a:rPr lang="en-US" sz="1600" dirty="0"/>
              <a:t> plantaris </a:t>
            </a:r>
          </a:p>
          <a:p>
            <a:r>
              <a:rPr lang="en-US" sz="1050" dirty="0"/>
              <a:t>	</a:t>
            </a:r>
          </a:p>
          <a:p>
            <a:endParaRPr lang="en-US" sz="1050" dirty="0"/>
          </a:p>
          <a:p>
            <a:r>
              <a:rPr lang="en-US" sz="1050" dirty="0"/>
              <a:t>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733800" y="1295400"/>
            <a:ext cx="5111750" cy="4724400"/>
          </a:xfrm>
        </p:spPr>
        <p:txBody>
          <a:bodyPr/>
          <a:lstStyle/>
          <a:p>
            <a:r>
              <a:rPr lang="en-US" sz="1600" dirty="0" smtClean="0"/>
              <a:t>.</a:t>
            </a:r>
            <a:r>
              <a:rPr lang="en-US" sz="1600" b="1" dirty="0"/>
              <a:t> Medially </a:t>
            </a:r>
            <a:r>
              <a:rPr lang="en-US" sz="1600" dirty="0"/>
              <a:t>	</a:t>
            </a:r>
          </a:p>
          <a:p>
            <a:r>
              <a:rPr lang="en-US" sz="1600" dirty="0"/>
              <a:t> Sartorius </a:t>
            </a:r>
          </a:p>
          <a:p>
            <a:r>
              <a:rPr lang="en-US" sz="1600" dirty="0"/>
              <a:t> Gracilis </a:t>
            </a:r>
          </a:p>
          <a:p>
            <a:r>
              <a:rPr lang="en-US" sz="1600" dirty="0"/>
              <a:t> Semitendinosus </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r>
              <a:rPr lang="en-US" sz="1600" b="1" dirty="0"/>
              <a:t>Laterally </a:t>
            </a:r>
            <a:r>
              <a:rPr lang="en-US" sz="1600" dirty="0"/>
              <a:t>	</a:t>
            </a:r>
          </a:p>
          <a:p>
            <a:r>
              <a:rPr lang="en-US" sz="1600" dirty="0"/>
              <a:t> Biceps femoris </a:t>
            </a:r>
          </a:p>
          <a:p>
            <a:r>
              <a:rPr lang="en-US" sz="1600" dirty="0"/>
              <a:t> common peroneal nerve </a:t>
            </a:r>
          </a:p>
        </p:txBody>
      </p:sp>
    </p:spTree>
    <p:extLst>
      <p:ext uri="{BB962C8B-B14F-4D97-AF65-F5344CB8AC3E}">
        <p14:creationId xmlns:p14="http://schemas.microsoft.com/office/powerpoint/2010/main" val="42141680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r>
              <a:rPr lang="en-US" sz="1800" dirty="0" smtClean="0"/>
              <a:t>clinical notes</a:t>
            </a:r>
          </a:p>
        </p:txBody>
      </p:sp>
      <p:sp>
        <p:nvSpPr>
          <p:cNvPr id="4" name="Text Placeholder 3"/>
          <p:cNvSpPr>
            <a:spLocks noGrp="1"/>
          </p:cNvSpPr>
          <p:nvPr>
            <p:ph type="body" sz="half" idx="2"/>
          </p:nvPr>
        </p:nvSpPr>
        <p:spPr>
          <a:xfrm>
            <a:off x="313064" y="1557337"/>
            <a:ext cx="4648200" cy="4691063"/>
          </a:xfrm>
        </p:spPr>
        <p:txBody>
          <a:bodyPr/>
          <a:lstStyle/>
          <a:p>
            <a:r>
              <a:rPr lang="en-US" dirty="0"/>
              <a:t>The menisci are liable to injury resulting from twisting strains applied to the flexed weight-bearing knee. The medial meniscus is more prone to damage, probably because it is firmly attached to the capsule and the collateral ligament. Likewise the flat medial ligament, which is attached to the posteromedial capsule, is more likely to be torn than the cord-like lateral ligament, which is unattached to the capsule. A combined rotation and impact injury to the flexed knee, as in sports injuries, may cause rupture of the anterior cruciate ligament. The stronger posterior cruciate ligament is less likely to be damaged, but it may be torn when the tibia is violently thrust backwards in relation to the femur.</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600700" y="33528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1447800"/>
            <a:ext cx="324639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7242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p:txBody>
          <a:bodyPr/>
          <a:lstStyle/>
          <a:p>
            <a:r>
              <a:rPr lang="en-US" dirty="0"/>
              <a:t>.</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81200" y="2590800"/>
            <a:ext cx="6705600" cy="3535363"/>
          </a:xfrm>
        </p:spPr>
        <p:txBody>
          <a:bodyPr/>
          <a:lstStyle/>
          <a:p>
            <a:pPr marL="0" indent="0">
              <a:buNone/>
            </a:pPr>
            <a:r>
              <a:rPr lang="en-US" sz="7200" b="1" i="1" dirty="0" smtClean="0">
                <a:solidFill>
                  <a:srgbClr val="C00000"/>
                </a:solidFill>
              </a:rPr>
              <a:t>THANK YOU</a:t>
            </a:r>
            <a:endParaRPr lang="en-US" sz="7200" b="1" i="1" dirty="0">
              <a:solidFill>
                <a:srgbClr val="C00000"/>
              </a:solidFill>
            </a:endParaRPr>
          </a:p>
        </p:txBody>
      </p:sp>
    </p:spTree>
    <p:extLst>
      <p:ext uri="{BB962C8B-B14F-4D97-AF65-F5344CB8AC3E}">
        <p14:creationId xmlns:p14="http://schemas.microsoft.com/office/powerpoint/2010/main" val="26212561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p:txBody>
          <a:bodyPr/>
          <a:lstStyle/>
          <a:p>
            <a:r>
              <a:rPr lang="en-US" dirty="0" smtClean="0"/>
              <a:t>.</a:t>
            </a:r>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0" indent="0">
              <a:buNone/>
            </a:pPr>
            <a:r>
              <a:rPr lang="en-US" sz="800" dirty="0" smtClean="0"/>
              <a:t>.</a:t>
            </a:r>
            <a:endParaRPr lang="en-US" sz="800" dirty="0"/>
          </a:p>
        </p:txBody>
      </p:sp>
    </p:spTree>
    <p:extLst>
      <p:ext uri="{BB962C8B-B14F-4D97-AF65-F5344CB8AC3E}">
        <p14:creationId xmlns:p14="http://schemas.microsoft.com/office/powerpoint/2010/main" val="4611164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1800" dirty="0" smtClean="0"/>
              <a:t> patella</a:t>
            </a:r>
          </a:p>
        </p:txBody>
      </p:sp>
      <p:sp>
        <p:nvSpPr>
          <p:cNvPr id="4" name="Text Placeholder 3"/>
          <p:cNvSpPr>
            <a:spLocks noGrp="1"/>
          </p:cNvSpPr>
          <p:nvPr>
            <p:ph type="body" sz="half" idx="2"/>
          </p:nvPr>
        </p:nvSpPr>
        <p:spPr>
          <a:xfrm>
            <a:off x="457200" y="1435100"/>
            <a:ext cx="5181600" cy="4691063"/>
          </a:xfrm>
        </p:spPr>
        <p:txBody>
          <a:bodyPr/>
          <a:lstStyle/>
          <a:p>
            <a:r>
              <a:rPr lang="en-US" dirty="0"/>
              <a:t>Also known as the knee cap or kneepan </a:t>
            </a:r>
          </a:p>
          <a:p>
            <a:r>
              <a:rPr lang="en-US" dirty="0"/>
              <a:t> is a thick , circular-triangular bone which articulates with the femur (only </a:t>
            </a:r>
            <a:r>
              <a:rPr lang="en-US" dirty="0" smtClean="0"/>
              <a:t>) </a:t>
            </a:r>
            <a:r>
              <a:rPr lang="en-US" dirty="0"/>
              <a:t>and covers and protects the knee joint. </a:t>
            </a:r>
          </a:p>
          <a:p>
            <a:r>
              <a:rPr lang="en-US" dirty="0"/>
              <a:t> It is the largest sesamoid bone in the human body. </a:t>
            </a:r>
          </a:p>
          <a:p>
            <a:r>
              <a:rPr lang="en-US" dirty="0"/>
              <a:t> It have apex (downward) and base (upward) . </a:t>
            </a:r>
          </a:p>
          <a:p>
            <a:r>
              <a:rPr lang="en-US" dirty="0"/>
              <a:t> It is attached to the tendon of the quadriceps femoris muscle, which contracts to extend/straighten the knee. </a:t>
            </a:r>
          </a:p>
          <a:p>
            <a:r>
              <a:rPr lang="en-US" dirty="0"/>
              <a:t>◊ The vastus intermedialis muscle is attached to the base of patella. </a:t>
            </a:r>
          </a:p>
          <a:p>
            <a:r>
              <a:rPr lang="en-US" dirty="0"/>
              <a:t>◊ The vastus lateralis and vastus medialis are attached to lateral and medial borders of patella respectively. </a:t>
            </a:r>
          </a:p>
          <a:p>
            <a:endParaRPr lang="en-US" dirty="0"/>
          </a:p>
          <a:p>
            <a:endParaRPr lang="en-US" dirty="0"/>
          </a:p>
          <a:p>
            <a:r>
              <a:rPr lang="en-US" dirty="0"/>
              <a:t> The primary functional role of the patella is </a:t>
            </a:r>
            <a:r>
              <a:rPr lang="en-US" b="1" dirty="0"/>
              <a:t>knee extension </a:t>
            </a:r>
            <a:r>
              <a:rPr lang="en-US" dirty="0"/>
              <a:t>, The patella increases the leverage that the tendon can exerts on the femur by increasing the angle at which it acts</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5792211" y="2133600"/>
            <a:ext cx="3154085" cy="2912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1943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381000" y="1143000"/>
            <a:ext cx="3008313" cy="1162050"/>
          </a:xfrm>
        </p:spPr>
        <p:txBody>
          <a:bodyPr/>
          <a:lstStyle/>
          <a:p>
            <a:pPr eaLnBrk="1" hangingPunct="1"/>
            <a:r>
              <a:rPr lang="en-US" sz="5400" dirty="0" smtClean="0"/>
              <a:t> </a:t>
            </a:r>
            <a:r>
              <a:rPr lang="en-US" sz="1800" dirty="0"/>
              <a:t>Articulation</a:t>
            </a:r>
            <a:r>
              <a:rPr lang="en-US" sz="5400" dirty="0"/>
              <a:t/>
            </a:r>
            <a:br>
              <a:rPr lang="en-US" sz="5400" dirty="0"/>
            </a:br>
            <a:endParaRPr lang="en-US" sz="5400" dirty="0" smtClean="0"/>
          </a:p>
        </p:txBody>
      </p:sp>
      <p:sp>
        <p:nvSpPr>
          <p:cNvPr id="4" name="Text Placeholder 3"/>
          <p:cNvSpPr>
            <a:spLocks noGrp="1"/>
          </p:cNvSpPr>
          <p:nvPr>
            <p:ph type="body" sz="half" idx="2"/>
          </p:nvPr>
        </p:nvSpPr>
        <p:spPr/>
        <p:txBody>
          <a:bodyPr/>
          <a:lstStyle/>
          <a:p>
            <a:r>
              <a:rPr lang="en-US" dirty="0" smtClean="0"/>
              <a:t>The </a:t>
            </a:r>
            <a:r>
              <a:rPr lang="en-US" dirty="0"/>
              <a:t>lower end of femur has a curved articular surface, covered by hyaline articular cartilages ; extends backward and called medial and lateral condyles. </a:t>
            </a:r>
          </a:p>
          <a:p>
            <a:r>
              <a:rPr lang="en-US" dirty="0"/>
              <a:t> The upper end of tibia has oval shaped articular surfaces, medial and lateral condyles. </a:t>
            </a:r>
          </a:p>
          <a:p>
            <a:r>
              <a:rPr lang="en-US" dirty="0"/>
              <a:t>The femoral and tibial condyles articulates forming femorotibial joint. </a:t>
            </a:r>
          </a:p>
          <a:p>
            <a:r>
              <a:rPr lang="en-US" dirty="0"/>
              <a:t>This joint flexes and extends the knee. </a:t>
            </a:r>
          </a:p>
          <a:p>
            <a:endParaRPr lang="en-US" dirty="0"/>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806950" y="2337593"/>
            <a:ext cx="4072871"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3474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p:txBody>
          <a:bodyPr/>
          <a:lstStyle/>
          <a:p>
            <a:endParaRPr lang="en-US" dirty="0"/>
          </a:p>
          <a:p>
            <a:r>
              <a:rPr lang="en-US" dirty="0"/>
              <a:t>Patella articulates with femur to form patellofemoral joint </a:t>
            </a:r>
          </a:p>
          <a:p>
            <a:r>
              <a:rPr lang="en-US" dirty="0"/>
              <a:t> is plane gliding joint , This joint allows the patella to glide over the surfaces of the femur as the knee flexes and extends. </a:t>
            </a:r>
          </a:p>
          <a:p>
            <a:endParaRPr lang="en-US" dirty="0"/>
          </a:p>
          <a:p>
            <a:r>
              <a:rPr lang="en-US" dirty="0"/>
              <a:t>The articular surfaces of femur, tibia, and patella are covered with hyaline cartilage. </a:t>
            </a:r>
          </a:p>
          <a:p>
            <a:r>
              <a:rPr lang="en-US" dirty="0"/>
              <a:t>upper end of fibula (head) does not adjoin the femur .it articulates with lateral side of tibia, just below the lateral tibial condyles .this joint allow slight movement.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697245" y="1930465"/>
            <a:ext cx="4028491" cy="35661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8720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445072" y="868894"/>
            <a:ext cx="3008313" cy="749300"/>
          </a:xfrm>
        </p:spPr>
        <p:txBody>
          <a:bodyPr/>
          <a:lstStyle/>
          <a:p>
            <a:pPr eaLnBrk="1" hangingPunct="1"/>
            <a:r>
              <a:rPr lang="en-US" sz="5400" dirty="0" smtClean="0"/>
              <a:t> </a:t>
            </a:r>
            <a:r>
              <a:rPr lang="en-US" sz="1800" dirty="0"/>
              <a:t>Capsule</a:t>
            </a:r>
            <a:br>
              <a:rPr lang="en-US" sz="1800" dirty="0"/>
            </a:br>
            <a:endParaRPr lang="en-US" sz="1800" dirty="0" smtClean="0"/>
          </a:p>
        </p:txBody>
      </p:sp>
      <p:sp>
        <p:nvSpPr>
          <p:cNvPr id="4" name="Text Placeholder 3"/>
          <p:cNvSpPr>
            <a:spLocks noGrp="1"/>
          </p:cNvSpPr>
          <p:nvPr>
            <p:ph type="body" sz="half" idx="2"/>
          </p:nvPr>
        </p:nvSpPr>
        <p:spPr/>
        <p:txBody>
          <a:bodyPr/>
          <a:lstStyle/>
          <a:p>
            <a:r>
              <a:rPr lang="en-US" b="1" dirty="0" smtClean="0"/>
              <a:t>Femoral attachments</a:t>
            </a:r>
          </a:p>
          <a:p>
            <a:r>
              <a:rPr lang="en-US" dirty="0" smtClean="0"/>
              <a:t>posteriorly</a:t>
            </a:r>
            <a:r>
              <a:rPr lang="en-US" dirty="0"/>
              <a:t>: to the proximal margins of the femoral condyles and the intercondylar fossa. </a:t>
            </a:r>
          </a:p>
          <a:p>
            <a:r>
              <a:rPr lang="en-US" dirty="0"/>
              <a:t>Medially: the capsule is attached to the articular margin of the femur, </a:t>
            </a:r>
          </a:p>
          <a:p>
            <a:r>
              <a:rPr lang="en-US" dirty="0"/>
              <a:t> laterally: the attachment is proximal to the groove for the popliteus tendon. </a:t>
            </a:r>
          </a:p>
          <a:p>
            <a:r>
              <a:rPr lang="en-US" dirty="0"/>
              <a:t>Anteriorly the capsule blends with the patellar retinacula and is attached to the sides of the patellar ligament (tendon) and patella. The capsule is deficient above the level of the patella, permitting the suprapatellar bursa to be in full communication with the joint. </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049833" y="1828006"/>
            <a:ext cx="2666686"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4512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p:txBody>
          <a:bodyPr/>
          <a:lstStyle/>
          <a:p>
            <a:pPr eaLnBrk="1" hangingPunct="1"/>
            <a:r>
              <a:rPr lang="en-US" sz="5400" dirty="0" smtClean="0"/>
              <a:t> </a:t>
            </a:r>
          </a:p>
        </p:txBody>
      </p:sp>
      <p:sp>
        <p:nvSpPr>
          <p:cNvPr id="4" name="Text Placeholder 3"/>
          <p:cNvSpPr>
            <a:spLocks noGrp="1"/>
          </p:cNvSpPr>
          <p:nvPr>
            <p:ph type="body" sz="half" idx="2"/>
          </p:nvPr>
        </p:nvSpPr>
        <p:spPr>
          <a:xfrm>
            <a:off x="457200" y="1143000"/>
            <a:ext cx="4876800" cy="4983163"/>
          </a:xfrm>
        </p:spPr>
        <p:txBody>
          <a:bodyPr/>
          <a:lstStyle/>
          <a:p>
            <a:r>
              <a:rPr lang="en-US" b="1" dirty="0" smtClean="0"/>
              <a:t>Tibial attachments</a:t>
            </a:r>
          </a:p>
          <a:p>
            <a:r>
              <a:rPr lang="en-US" dirty="0" smtClean="0"/>
              <a:t>Posteriorly </a:t>
            </a:r>
            <a:r>
              <a:rPr lang="en-US" dirty="0"/>
              <a:t>:on the tibia the capsule is attached to the margins of the tibial condyles, and in the intercondylar area to the distal edge of the groove for the posterior cruciate ligament; the attachment to the lateral condyle is interrupted by an aperture for the passage of the popliteus tendon.</a:t>
            </a:r>
          </a:p>
          <a:p>
            <a:r>
              <a:rPr lang="en-US" dirty="0"/>
              <a:t>On the sides: the capsule is attached to the  margins of the tibial condyles, and laterally to the head of the fibula as well. A thickening of the capsule on the medial side is a deep component of the tibial collateral ligament and is firmly attached to the medial meniscus. On its deep aspect the capsule has weak attachments to the rims of both menisci, the coronary ligaments, which connect them to the tibia.</a:t>
            </a:r>
          </a:p>
          <a:p>
            <a:r>
              <a:rPr lang="en-US" dirty="0"/>
              <a:t> Anteriorly the line of attachment on the tibia of the fused capsule and patellar retinacula inclines distally from the medial and lateral condyles to the tibial tuberosity</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5638800" y="1828800"/>
            <a:ext cx="2811323" cy="35661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537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327338" y="1295400"/>
            <a:ext cx="3008313" cy="1162050"/>
          </a:xfrm>
        </p:spPr>
        <p:txBody>
          <a:bodyPr/>
          <a:lstStyle/>
          <a:p>
            <a:r>
              <a:rPr lang="en-US" sz="5400" dirty="0" smtClean="0"/>
              <a:t> </a:t>
            </a:r>
            <a:r>
              <a:rPr lang="en-US" dirty="0">
                <a:latin typeface="+mn-lt"/>
              </a:rPr>
              <a:t>Ligaments</a:t>
            </a:r>
            <a:r>
              <a:rPr lang="en-US" sz="1800" dirty="0"/>
              <a:t/>
            </a:r>
            <a:br>
              <a:rPr lang="en-US" sz="1800" dirty="0"/>
            </a:br>
            <a:r>
              <a:rPr lang="en-US" sz="1800" u="sng" dirty="0"/>
              <a:t>Extracpsular ligaments</a:t>
            </a:r>
            <a:r>
              <a:rPr lang="en-US" sz="5400" dirty="0"/>
              <a:t/>
            </a:r>
            <a:br>
              <a:rPr lang="en-US" sz="5400" dirty="0"/>
            </a:br>
            <a:endParaRPr lang="en-US" sz="5400" dirty="0" smtClean="0"/>
          </a:p>
        </p:txBody>
      </p:sp>
      <p:sp>
        <p:nvSpPr>
          <p:cNvPr id="4" name="Text Placeholder 3"/>
          <p:cNvSpPr>
            <a:spLocks noGrp="1"/>
          </p:cNvSpPr>
          <p:nvPr>
            <p:ph type="body" sz="half" idx="2"/>
          </p:nvPr>
        </p:nvSpPr>
        <p:spPr>
          <a:xfrm>
            <a:off x="434340" y="1785937"/>
            <a:ext cx="4343400" cy="4691063"/>
          </a:xfrm>
        </p:spPr>
        <p:txBody>
          <a:bodyPr/>
          <a:lstStyle/>
          <a:p>
            <a:r>
              <a:rPr lang="en-US" dirty="0" smtClean="0"/>
              <a:t>The</a:t>
            </a:r>
            <a:r>
              <a:rPr lang="en-US" b="1" dirty="0" smtClean="0"/>
              <a:t> </a:t>
            </a:r>
            <a:r>
              <a:rPr lang="en-US" b="1" dirty="0"/>
              <a:t>tibial collateral ligament (medial ligament) </a:t>
            </a:r>
            <a:r>
              <a:rPr lang="en-US" dirty="0"/>
              <a:t>is a flat, triangular band attached above to the medial femoral epicondyle, just distal to the adductor tubercle, and attached below to the upper part of the medial surface of the tibia. Its anterior margin, which forms the vertical base of the triangle, is free except at its attached extremities. The posterior apex of the triangular ligament blends with the capsule and is thereby attached to the medial meniscus. Above its distal attachment the ligament is crossed by the tendons of sartorius, gracilis and semitendinosus with a bursa interposed. The medial inferior genicular vessels and nerve and the anterior expansion of the semimembranosus tendon are deep to the distal part of the ligament with another bursa intervening.</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034746" y="1752600"/>
            <a:ext cx="4102813"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3184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8"/>
          <p:cNvSpPr>
            <a:spLocks noGrp="1" noChangeArrowheads="1"/>
          </p:cNvSpPr>
          <p:nvPr>
            <p:ph type="title"/>
          </p:nvPr>
        </p:nvSpPr>
        <p:spPr>
          <a:xfrm>
            <a:off x="418241" y="465786"/>
            <a:ext cx="3008313" cy="1162050"/>
          </a:xfrm>
        </p:spPr>
        <p:txBody>
          <a:bodyPr/>
          <a:lstStyle/>
          <a:p>
            <a:pPr eaLnBrk="1" hangingPunct="1"/>
            <a:r>
              <a:rPr lang="en-US" sz="5400" dirty="0" smtClean="0"/>
              <a:t> </a:t>
            </a:r>
          </a:p>
        </p:txBody>
      </p:sp>
      <p:sp>
        <p:nvSpPr>
          <p:cNvPr id="4" name="Text Placeholder 3"/>
          <p:cNvSpPr>
            <a:spLocks noGrp="1"/>
          </p:cNvSpPr>
          <p:nvPr>
            <p:ph type="body" sz="half" idx="2"/>
          </p:nvPr>
        </p:nvSpPr>
        <p:spPr>
          <a:xfrm>
            <a:off x="373487" y="1447800"/>
            <a:ext cx="4953000" cy="4691063"/>
          </a:xfrm>
        </p:spPr>
        <p:txBody>
          <a:bodyPr/>
          <a:lstStyle/>
          <a:p>
            <a:r>
              <a:rPr lang="en-US" dirty="0"/>
              <a:t>The </a:t>
            </a:r>
            <a:r>
              <a:rPr lang="en-US" b="1" dirty="0"/>
              <a:t>fibular collateral ligament (lateral ligament) </a:t>
            </a:r>
            <a:r>
              <a:rPr lang="en-US" dirty="0"/>
              <a:t>is cord-like and is attached proximally to the lateral epicondyle, below the attachment of the lateral head of gastrocnemius and above that of the tendon of popliteus. Its distal attachment is to the head of the fibula overlapped by the tendon of biceps femoris, a bursa intervening between them. The ligament is not attached to the capsule and has no connection with the lateral meniscus. A bursa lies between the ligament and the capsule, and the tendon of popliteus lies deep to the capsule here. The lateral inferior genicular vessels and nerve run deep to the distal part of the ligament.</a:t>
            </a:r>
          </a:p>
        </p:txBody>
      </p:sp>
      <p:sp>
        <p:nvSpPr>
          <p:cNvPr id="3080" name="Rectangle 1033"/>
          <p:cNvSpPr>
            <a:spLocks noChangeArrowheads="1"/>
          </p:cNvSpPr>
          <p:nvPr/>
        </p:nvSpPr>
        <p:spPr bwMode="auto">
          <a:xfrm>
            <a:off x="381000" y="168499"/>
            <a:ext cx="3200400" cy="59350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2000" i="1" dirty="0" smtClean="0">
                <a:solidFill>
                  <a:srgbClr val="FFFFFF"/>
                </a:solidFill>
              </a:rPr>
              <a:t> </a:t>
            </a:r>
            <a:r>
              <a:rPr lang="ar-IQ" sz="2000" i="1" dirty="0" smtClean="0">
                <a:solidFill>
                  <a:srgbClr val="FFFFFF"/>
                </a:solidFill>
              </a:rPr>
              <a:t>            </a:t>
            </a:r>
            <a:r>
              <a:rPr lang="en-US" sz="2000" i="1" dirty="0" smtClean="0">
                <a:solidFill>
                  <a:srgbClr val="FFFFFF"/>
                </a:solidFill>
              </a:rPr>
              <a:t> </a:t>
            </a:r>
            <a:r>
              <a:rPr lang="en-US" sz="1600" dirty="0" smtClean="0">
                <a:solidFill>
                  <a:srgbClr val="FFFFFF"/>
                </a:solidFill>
              </a:rPr>
              <a:t>Jabir ibn Hayyan</a:t>
            </a:r>
          </a:p>
          <a:p>
            <a:pPr fontAlgn="base">
              <a:spcBef>
                <a:spcPct val="0"/>
              </a:spcBef>
              <a:spcAft>
                <a:spcPct val="0"/>
              </a:spcAft>
            </a:pPr>
            <a:r>
              <a:rPr lang="ar-IQ" sz="1600" b="1" dirty="0" smtClean="0">
                <a:solidFill>
                  <a:srgbClr val="FFFFFF"/>
                </a:solidFill>
              </a:rPr>
              <a:t>          </a:t>
            </a:r>
            <a:r>
              <a:rPr lang="en-US" sz="1600" b="1" dirty="0" smtClean="0">
                <a:solidFill>
                  <a:srgbClr val="FFFFFF"/>
                </a:solidFill>
              </a:rPr>
              <a:t> MEDICAL UNIVERSITY </a:t>
            </a:r>
          </a:p>
        </p:txBody>
      </p:sp>
      <p:sp>
        <p:nvSpPr>
          <p:cNvPr id="3078" name="Rectangle 1036"/>
          <p:cNvSpPr>
            <a:spLocks noChangeArrowheads="1"/>
          </p:cNvSpPr>
          <p:nvPr/>
        </p:nvSpPr>
        <p:spPr bwMode="auto">
          <a:xfrm>
            <a:off x="114300" y="6248400"/>
            <a:ext cx="8915400" cy="4572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i="1" dirty="0" smtClean="0">
              <a:solidFill>
                <a:srgbClr val="000000"/>
              </a:solidFill>
            </a:endParaRP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2192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نتيجة بحث الصور عن ‪departement of anatom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799" y="0"/>
            <a:ext cx="1600199" cy="9182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نتيجة بحث الصور عن ‪white background‬‏">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69254" y="13309"/>
            <a:ext cx="891302" cy="9049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259030" y="1676400"/>
            <a:ext cx="3770670" cy="4674051"/>
          </a:xfrm>
        </p:spPr>
        <p:txBody>
          <a:bodyPr/>
          <a:lstStyle/>
          <a:p>
            <a:pPr marL="0" indent="0">
              <a:buNone/>
            </a:pPr>
            <a:r>
              <a:rPr lang="en-US" sz="800" dirty="0" smtClean="0"/>
              <a:t>.</a:t>
            </a:r>
            <a:endParaRPr lang="en-US" sz="800" dirty="0"/>
          </a:p>
        </p:txBody>
      </p:sp>
    </p:spTree>
    <p:extLst>
      <p:ext uri="{BB962C8B-B14F-4D97-AF65-F5344CB8AC3E}">
        <p14:creationId xmlns:p14="http://schemas.microsoft.com/office/powerpoint/2010/main" val="20660219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TotalTime>
  <Words>2705</Words>
  <Application>Microsoft Office PowerPoint</Application>
  <PresentationFormat>On-screen Show (4:3)</PresentationFormat>
  <Paragraphs>230</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Network</vt:lpstr>
      <vt:lpstr>  </vt:lpstr>
      <vt:lpstr> </vt:lpstr>
      <vt:lpstr> patella</vt:lpstr>
      <vt:lpstr> Articulation </vt:lpstr>
      <vt:lpstr> </vt:lpstr>
      <vt:lpstr> Capsule </vt:lpstr>
      <vt:lpstr> </vt:lpstr>
      <vt:lpstr> Ligaments Extracpsular ligaments </vt:lpstr>
      <vt:lpstr> </vt:lpstr>
      <vt:lpstr> </vt:lpstr>
      <vt:lpstr> </vt:lpstr>
      <vt:lpstr> </vt:lpstr>
      <vt:lpstr> Intracapsular ligaments </vt:lpstr>
      <vt:lpstr> </vt:lpstr>
      <vt:lpstr> menisci</vt:lpstr>
      <vt:lpstr> </vt:lpstr>
      <vt:lpstr>Synovial membrane  </vt:lpstr>
      <vt:lpstr> </vt:lpstr>
      <vt:lpstr>Bursae</vt:lpstr>
      <vt:lpstr> Bursae</vt:lpstr>
      <vt:lpstr> blood supply</vt:lpstr>
      <vt:lpstr> Nerve supply</vt:lpstr>
      <vt:lpstr> movements</vt:lpstr>
      <vt:lpstr>stability</vt:lpstr>
      <vt:lpstr> knee relations</vt:lpstr>
      <vt:lpstr> clinical notes</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original</dc:creator>
  <cp:lastModifiedBy>dr moayed</cp:lastModifiedBy>
  <cp:revision>13</cp:revision>
  <dcterms:created xsi:type="dcterms:W3CDTF">2006-08-16T00:00:00Z</dcterms:created>
  <dcterms:modified xsi:type="dcterms:W3CDTF">2017-03-13T09:13:52Z</dcterms:modified>
</cp:coreProperties>
</file>