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8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4" r:id="rId12"/>
    <p:sldId id="285" r:id="rId13"/>
    <p:sldId id="265" r:id="rId14"/>
    <p:sldId id="266" r:id="rId15"/>
    <p:sldId id="267" r:id="rId16"/>
    <p:sldId id="277" r:id="rId17"/>
    <p:sldId id="278" r:id="rId18"/>
    <p:sldId id="280" r:id="rId19"/>
    <p:sldId id="279" r:id="rId20"/>
    <p:sldId id="268" r:id="rId21"/>
    <p:sldId id="281" r:id="rId22"/>
    <p:sldId id="287" r:id="rId23"/>
    <p:sldId id="269" r:id="rId24"/>
    <p:sldId id="271" r:id="rId25"/>
    <p:sldId id="272" r:id="rId26"/>
    <p:sldId id="273" r:id="rId27"/>
    <p:sldId id="274" r:id="rId28"/>
    <p:sldId id="275" r:id="rId29"/>
    <p:sldId id="282" r:id="rId30"/>
    <p:sldId id="283" r:id="rId31"/>
    <p:sldId id="276" r:id="rId3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99"/>
    <a:srgbClr val="FFFFCC"/>
    <a:srgbClr val="008000"/>
    <a:srgbClr val="800080"/>
    <a:srgbClr val="336600"/>
    <a:srgbClr val="993366"/>
    <a:srgbClr val="000066"/>
    <a:srgbClr val="0033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F985B73-4AB6-4DF1-ACCD-A472B0775F0C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B5D0F7B-89AD-4867-AB09-1F1335EE866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8177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D0F7B-89AD-4867-AB09-1F1335EE8662}" type="slidenum">
              <a:rPr lang="ar-IQ" smtClean="0"/>
              <a:t>19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6153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065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7778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778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6711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370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014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4599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861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728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186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437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6127A-1B3A-4082-B7CD-D86E1B679008}" type="datetimeFigureOut">
              <a:rPr lang="ar-IQ" smtClean="0"/>
              <a:t>29/07/1438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CE3AE-65EB-4573-980F-DE7FD4E3E33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979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8554" y="1124744"/>
            <a:ext cx="7947176" cy="45243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rtlCol="1">
            <a:spAutoFit/>
          </a:bodyPr>
          <a:lstStyle/>
          <a:p>
            <a:pPr algn="ctr" rtl="0"/>
            <a:r>
              <a:rPr lang="en-US" sz="96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GROWTH </a:t>
            </a:r>
          </a:p>
          <a:p>
            <a:pPr algn="ctr" rtl="0"/>
            <a:r>
              <a:rPr lang="en-US" sz="96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</a:p>
          <a:p>
            <a:pPr algn="ctr" rtl="0"/>
            <a:r>
              <a:rPr lang="en-US" sz="96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  <a:endParaRPr lang="ar-IQ" sz="9600" b="1" i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441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3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203" y="2060848"/>
            <a:ext cx="8856984" cy="20082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The head circumference at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birth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 is 35 cm, it increases to 40 cm by 3 months,43 cm by 6 months, 45 cm by 9 months, 47 cm by one year, 49 cm by two years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and 50 cm by 3 years. The approximate increase is 2.0 cm/month is the first 3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months, 1 cm/month in the next 3 months and 0.5 cm/month in the next 6 months.</a:t>
            </a:r>
          </a:p>
        </p:txBody>
      </p:sp>
    </p:spTree>
    <p:extLst>
      <p:ext uri="{BB962C8B-B14F-4D97-AF65-F5344CB8AC3E}">
        <p14:creationId xmlns:p14="http://schemas.microsoft.com/office/powerpoint/2010/main" val="33041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iwan\Desktop\growth_charts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16632"/>
            <a:ext cx="4667251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9" y="1700808"/>
            <a:ext cx="2966581" cy="21236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1">
            <a:spAutoFit/>
          </a:bodyPr>
          <a:lstStyle/>
          <a:p>
            <a:pPr algn="l" rtl="0"/>
            <a:r>
              <a:rPr lang="en-US" sz="660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Growth </a:t>
            </a:r>
          </a:p>
          <a:p>
            <a:pPr algn="l" rtl="0"/>
            <a:r>
              <a:rPr lang="en-US" sz="660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Chart</a:t>
            </a:r>
            <a:endParaRPr lang="ar-IQ" sz="6600" dirty="0">
              <a:solidFill>
                <a:srgbClr val="33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703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ciwan\Desktop\head-circum-birth-36-boy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15"/>
          <a:stretch/>
        </p:blipFill>
        <p:spPr bwMode="auto">
          <a:xfrm>
            <a:off x="2339752" y="0"/>
            <a:ext cx="50405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17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620689"/>
            <a:ext cx="8856984" cy="4154984"/>
          </a:xfrm>
          <a:prstGeom prst="rect">
            <a:avLst/>
          </a:prstGeom>
          <a:solidFill>
            <a:srgbClr val="FFFFCC"/>
          </a:solidFill>
          <a:ln cmpd="dbl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 rtl="0"/>
            <a:r>
              <a:rPr lang="en-US" sz="2400" b="1" dirty="0">
                <a:solidFill>
                  <a:srgbClr val="333399"/>
                </a:solidFill>
                <a:latin typeface="Arial"/>
              </a:rPr>
              <a:t>Teeth </a:t>
            </a:r>
            <a:r>
              <a:rPr lang="en-US" sz="2400" b="1" dirty="0" smtClean="0">
                <a:solidFill>
                  <a:srgbClr val="333399"/>
                </a:solidFill>
                <a:latin typeface="Arial"/>
              </a:rPr>
              <a:t>Development:</a:t>
            </a:r>
          </a:p>
          <a:p>
            <a:pPr lvl="0" algn="l" rtl="0"/>
            <a:endParaRPr lang="en-US" sz="2400" b="1" dirty="0">
              <a:solidFill>
                <a:srgbClr val="333399"/>
              </a:solidFill>
              <a:latin typeface="Arial"/>
            </a:endParaRPr>
          </a:p>
          <a:p>
            <a:pPr lvl="0" algn="l" rtl="0"/>
            <a:r>
              <a:rPr lang="en-US" sz="2400" dirty="0">
                <a:solidFill>
                  <a:srgbClr val="333399"/>
                </a:solidFill>
                <a:latin typeface="Times New Roman"/>
              </a:rPr>
              <a:t>The temporary, deciduous or milk set has 20 teeth (8 incisors, 4 canine and 8 molars). These appear by two and a half years of age. The first tooth appears by 5-9 months. By 1 year of age, 6-8 teeth are present. In the permanent set, there are 32 teeth including 8 incisors 4 canines, 8 premolars and 12 molars and the first molars appear by 6 </a:t>
            </a:r>
            <a:r>
              <a:rPr lang="en-US" sz="2400" dirty="0" smtClean="0">
                <a:solidFill>
                  <a:srgbClr val="333399"/>
                </a:solidFill>
                <a:latin typeface="Times New Roman"/>
              </a:rPr>
              <a:t>years.</a:t>
            </a:r>
          </a:p>
          <a:p>
            <a:pPr lvl="0" algn="l" rtl="0"/>
            <a:r>
              <a:rPr lang="en-US" sz="2400" dirty="0" smtClean="0">
                <a:solidFill>
                  <a:srgbClr val="333399"/>
                </a:solidFill>
                <a:latin typeface="Times New Roman"/>
              </a:rPr>
              <a:t>   </a:t>
            </a:r>
            <a:endParaRPr lang="en-US" sz="2400" dirty="0">
              <a:solidFill>
                <a:srgbClr val="333399"/>
              </a:solidFill>
              <a:latin typeface="Times New Roman"/>
            </a:endParaRPr>
          </a:p>
          <a:p>
            <a:pPr lvl="0" algn="l" rtl="0"/>
            <a:r>
              <a:rPr lang="en-US" sz="2400" dirty="0" smtClean="0">
                <a:solidFill>
                  <a:srgbClr val="333399"/>
                </a:solidFill>
                <a:latin typeface="Times New Roman"/>
              </a:rPr>
              <a:t>Eruption </a:t>
            </a:r>
            <a:r>
              <a:rPr lang="en-US" sz="2400" dirty="0">
                <a:solidFill>
                  <a:srgbClr val="333399"/>
                </a:solidFill>
                <a:latin typeface="Times New Roman"/>
              </a:rPr>
              <a:t>of the second molar marks puberty.</a:t>
            </a:r>
          </a:p>
          <a:p>
            <a:pPr lvl="0" algn="l" rtl="0"/>
            <a:r>
              <a:rPr lang="en-US" sz="2400" dirty="0">
                <a:solidFill>
                  <a:srgbClr val="333399"/>
                </a:solidFill>
                <a:latin typeface="Times New Roman"/>
              </a:rPr>
              <a:t>The eruption of the third molar (Wisdom tooth) is variable and occurs after 18 years of age</a:t>
            </a:r>
            <a:r>
              <a:rPr lang="en-US" sz="2400" dirty="0" smtClean="0">
                <a:solidFill>
                  <a:srgbClr val="333399"/>
                </a:solidFill>
                <a:latin typeface="Times New Roman"/>
              </a:rPr>
              <a:t>.</a:t>
            </a:r>
            <a:endParaRPr lang="en-US" sz="2400" dirty="0">
              <a:solidFill>
                <a:srgbClr val="333399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122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2844464"/>
            <a:ext cx="6040436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6000" b="1" i="1" u="none" strike="noStrike" baseline="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DEVELOPMENT</a:t>
            </a:r>
            <a:endParaRPr lang="ar-IQ" sz="6000" b="1" i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856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86310"/>
            <a:ext cx="8784976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dbl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b="1" i="0" u="none" strike="noStrike" baseline="0" dirty="0" smtClean="0">
                <a:solidFill>
                  <a:srgbClr val="333300"/>
                </a:solidFill>
                <a:latin typeface="Times New Roman"/>
              </a:rPr>
              <a:t>Development occurs in four areas namely</a:t>
            </a:r>
            <a:r>
              <a:rPr lang="en-US" sz="2400" b="0" i="0" u="none" strike="noStrike" baseline="0" dirty="0" smtClean="0">
                <a:solidFill>
                  <a:srgbClr val="333300"/>
                </a:solidFill>
                <a:latin typeface="Times New Roman"/>
              </a:rPr>
              <a:t>: </a:t>
            </a:r>
          </a:p>
          <a:p>
            <a:pPr algn="l" rtl="0"/>
            <a:r>
              <a:rPr lang="en-US" sz="2400" dirty="0" smtClean="0">
                <a:solidFill>
                  <a:srgbClr val="333300"/>
                </a:solidFill>
                <a:latin typeface="Times New Roman"/>
              </a:rPr>
              <a:t>-G</a:t>
            </a:r>
            <a:r>
              <a:rPr lang="en-US" sz="2400" b="0" i="0" u="none" strike="noStrike" baseline="0" dirty="0" smtClean="0">
                <a:solidFill>
                  <a:srgbClr val="333300"/>
                </a:solidFill>
                <a:latin typeface="Times New Roman"/>
              </a:rPr>
              <a:t>ross motor. </a:t>
            </a:r>
          </a:p>
          <a:p>
            <a:pPr algn="l" rtl="0"/>
            <a:r>
              <a:rPr lang="en-US" sz="2400" dirty="0" smtClean="0">
                <a:solidFill>
                  <a:srgbClr val="333300"/>
                </a:solidFill>
                <a:latin typeface="Times New Roman"/>
              </a:rPr>
              <a:t>-F</a:t>
            </a:r>
            <a:r>
              <a:rPr lang="en-US" sz="2400" b="0" i="0" u="none" strike="noStrike" baseline="0" dirty="0" smtClean="0">
                <a:solidFill>
                  <a:srgbClr val="333300"/>
                </a:solidFill>
                <a:latin typeface="Times New Roman"/>
              </a:rPr>
              <a:t>ine motor.</a:t>
            </a: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00"/>
                </a:solidFill>
                <a:latin typeface="Times New Roman"/>
              </a:rPr>
              <a:t>-Language. </a:t>
            </a:r>
          </a:p>
          <a:p>
            <a:pPr algn="l" rtl="0"/>
            <a:r>
              <a:rPr lang="en-US" sz="2400" dirty="0" smtClean="0">
                <a:solidFill>
                  <a:srgbClr val="333300"/>
                </a:solidFill>
                <a:latin typeface="Times New Roman"/>
              </a:rPr>
              <a:t>-S</a:t>
            </a:r>
            <a:r>
              <a:rPr lang="en-US" sz="2400" b="0" i="0" u="none" strike="noStrike" baseline="0" dirty="0" smtClean="0">
                <a:solidFill>
                  <a:srgbClr val="333300"/>
                </a:solidFill>
                <a:latin typeface="Times New Roman"/>
              </a:rPr>
              <a:t>ocial.</a:t>
            </a:r>
          </a:p>
          <a:p>
            <a:pPr algn="l" rtl="0"/>
            <a:endParaRPr lang="en-US" sz="2400" dirty="0">
              <a:solidFill>
                <a:srgbClr val="333300"/>
              </a:solidFill>
              <a:latin typeface="Times New Roman"/>
            </a:endParaRPr>
          </a:p>
          <a:p>
            <a:pPr algn="l" rtl="0"/>
            <a:endParaRPr lang="en-US" sz="2400" b="1" dirty="0" smtClean="0">
              <a:solidFill>
                <a:srgbClr val="333300"/>
              </a:solidFill>
              <a:latin typeface="Times New Roman"/>
            </a:endParaRPr>
          </a:p>
          <a:p>
            <a:pPr algn="l" rtl="0"/>
            <a:r>
              <a:rPr lang="en-US" sz="2400" b="1" dirty="0" smtClean="0">
                <a:solidFill>
                  <a:srgbClr val="333300"/>
                </a:solidFill>
                <a:latin typeface="Times New Roman"/>
              </a:rPr>
              <a:t>Gross </a:t>
            </a:r>
            <a:r>
              <a:rPr lang="en-US" sz="2400" b="1" dirty="0">
                <a:solidFill>
                  <a:srgbClr val="333300"/>
                </a:solidFill>
                <a:latin typeface="Times New Roman"/>
              </a:rPr>
              <a:t>Motor</a:t>
            </a:r>
            <a:r>
              <a:rPr lang="en-US" sz="2400" b="1" dirty="0" smtClean="0">
                <a:solidFill>
                  <a:srgbClr val="333300"/>
                </a:solidFill>
                <a:latin typeface="Times New Roman"/>
              </a:rPr>
              <a:t>:</a:t>
            </a:r>
          </a:p>
          <a:p>
            <a:pPr algn="l" rtl="0"/>
            <a:r>
              <a:rPr lang="en-US" sz="2400" dirty="0" smtClean="0">
                <a:solidFill>
                  <a:srgbClr val="333300"/>
                </a:solidFill>
                <a:latin typeface="Times New Roman"/>
              </a:rPr>
              <a:t>A </a:t>
            </a:r>
            <a:r>
              <a:rPr lang="en-US" sz="2400" i="1" dirty="0">
                <a:solidFill>
                  <a:srgbClr val="333300"/>
                </a:solidFill>
                <a:latin typeface="Times New Roman"/>
              </a:rPr>
              <a:t>newborn</a:t>
            </a:r>
            <a:r>
              <a:rPr lang="en-US" sz="2400" dirty="0">
                <a:solidFill>
                  <a:srgbClr val="333300"/>
                </a:solidFill>
                <a:latin typeface="Times New Roman"/>
              </a:rPr>
              <a:t> has head lag on pulling to sitting position. </a:t>
            </a:r>
            <a:r>
              <a:rPr lang="en-US" sz="2400" dirty="0" smtClean="0">
                <a:solidFill>
                  <a:srgbClr val="333300"/>
                </a:solidFill>
                <a:latin typeface="Times New Roman"/>
              </a:rPr>
              <a:t>In ventral </a:t>
            </a:r>
            <a:r>
              <a:rPr lang="en-US" sz="2400" dirty="0">
                <a:solidFill>
                  <a:srgbClr val="333300"/>
                </a:solidFill>
                <a:latin typeface="Times New Roman"/>
              </a:rPr>
              <a:t>suspension, the head and the limbs are flexed.</a:t>
            </a:r>
          </a:p>
          <a:p>
            <a:pPr algn="l" rtl="0"/>
            <a:endParaRPr lang="en-US" sz="2400" dirty="0" smtClean="0">
              <a:solidFill>
                <a:srgbClr val="3333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966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iwan\Desktop\newborn-head-la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8"/>
          <a:stretch/>
        </p:blipFill>
        <p:spPr bwMode="auto">
          <a:xfrm>
            <a:off x="766764" y="471488"/>
            <a:ext cx="7506379" cy="5915025"/>
          </a:xfrm>
          <a:prstGeom prst="rect">
            <a:avLst/>
          </a:prstGeom>
          <a:noFill/>
          <a:ln w="76200" cmpd="dbl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02158" y="6412342"/>
            <a:ext cx="1339687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/>
              <a:t>Head Lag</a:t>
            </a:r>
            <a:endParaRPr lang="ar-IQ" sz="24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8273143" y="471488"/>
            <a:ext cx="0" cy="591502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07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6136" y="6093296"/>
            <a:ext cx="3027624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txBody>
          <a:bodyPr wrap="none" rtlCol="1">
            <a:spAutoFit/>
          </a:bodyPr>
          <a:lstStyle/>
          <a:p>
            <a:pPr algn="l" rtl="0"/>
            <a:r>
              <a:rPr lang="en-US" sz="2800" b="1" dirty="0" smtClean="0"/>
              <a:t>Ventral Suspension</a:t>
            </a:r>
            <a:endParaRPr lang="ar-IQ" sz="2800" b="1" dirty="0"/>
          </a:p>
        </p:txBody>
      </p:sp>
      <p:pic>
        <p:nvPicPr>
          <p:cNvPr id="2051" name="Picture 3" descr="C:\Users\ciwan\Desktop\ventr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560840" cy="5832648"/>
          </a:xfrm>
          <a:prstGeom prst="rect">
            <a:avLst/>
          </a:prstGeom>
          <a:noFill/>
          <a:ln w="76200" cmpd="dbl">
            <a:solidFill>
              <a:schemeClr val="accent3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07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348881"/>
            <a:ext cx="8712968" cy="1200329"/>
          </a:xfrm>
          <a:prstGeom prst="rect">
            <a:avLst/>
          </a:prstGeom>
          <a:solidFill>
            <a:srgbClr val="FFFFCC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lvl="0"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3 months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head lag is minimal when pulled to sitting position. The baby can raise the chin in prone position. On ventral</a:t>
            </a:r>
          </a:p>
          <a:p>
            <a:pPr lvl="0" algn="l" rtl="0"/>
            <a:r>
              <a:rPr lang="en-US" sz="2400" dirty="0">
                <a:solidFill>
                  <a:srgbClr val="333300"/>
                </a:solidFill>
              </a:rPr>
              <a:t>suspension, the </a:t>
            </a:r>
            <a:r>
              <a:rPr lang="en-US" sz="2400">
                <a:solidFill>
                  <a:srgbClr val="333300"/>
                </a:solidFill>
              </a:rPr>
              <a:t>head </a:t>
            </a:r>
            <a:r>
              <a:rPr lang="en-US" sz="2400" smtClean="0">
                <a:solidFill>
                  <a:srgbClr val="333300"/>
                </a:solidFill>
              </a:rPr>
              <a:t>is </a:t>
            </a:r>
            <a:r>
              <a:rPr lang="en-US" sz="2400" dirty="0">
                <a:solidFill>
                  <a:srgbClr val="333300"/>
                </a:solidFill>
              </a:rPr>
              <a:t>in line with the body.</a:t>
            </a:r>
            <a:endParaRPr lang="ar-IQ" sz="2400" dirty="0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98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iwan\Desktop\hqdefau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8599"/>
            <a:ext cx="7560840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5856" y="6092938"/>
            <a:ext cx="295972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none" rtlCol="1">
            <a:spAutoFit/>
          </a:bodyPr>
          <a:lstStyle/>
          <a:p>
            <a:pPr algn="l" rtl="0"/>
            <a:r>
              <a:rPr lang="en-US" sz="2800" dirty="0" smtClean="0"/>
              <a:t>Ventral Suspension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8047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412776"/>
            <a:ext cx="8928992" cy="3046988"/>
          </a:xfrm>
          <a:prstGeom prst="rect">
            <a:avLst/>
          </a:prstGeom>
          <a:solidFill>
            <a:schemeClr val="accent4">
              <a:lumMod val="20000"/>
              <a:lumOff val="80000"/>
              <a:alpha val="23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US" sz="2400" b="1" i="0" u="none" strike="noStrike" baseline="0" dirty="0" smtClean="0">
                <a:solidFill>
                  <a:srgbClr val="333399"/>
                </a:solidFill>
                <a:latin typeface="Times New Roman"/>
              </a:rPr>
              <a:t>Growth: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is increase in size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of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the body or </a:t>
            </a:r>
            <a:r>
              <a:rPr lang="en-US" sz="2400" b="1" i="1" u="sng" strike="noStrike" baseline="0" dirty="0" smtClean="0">
                <a:solidFill>
                  <a:srgbClr val="333399"/>
                </a:solidFill>
                <a:latin typeface="Times New Roman"/>
              </a:rPr>
              <a:t>quantitative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 growth leading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               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to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physical maturation.</a:t>
            </a:r>
          </a:p>
          <a:p>
            <a:pPr algn="l"/>
            <a:endParaRPr lang="en-US" sz="2400" b="0" i="0" u="none" strike="noStrike" baseline="0" dirty="0" smtClean="0">
              <a:solidFill>
                <a:srgbClr val="333399"/>
              </a:solidFill>
              <a:latin typeface="Times New Roman"/>
            </a:endParaRPr>
          </a:p>
          <a:p>
            <a:pPr algn="l"/>
            <a:endParaRPr lang="en-US" sz="2400" dirty="0">
              <a:solidFill>
                <a:srgbClr val="333399"/>
              </a:solidFill>
              <a:latin typeface="Times New Roman"/>
            </a:endParaRPr>
          </a:p>
          <a:p>
            <a:pPr algn="l"/>
            <a:endParaRPr lang="en-US" sz="2400" b="0" i="0" u="none" strike="noStrike" baseline="0" dirty="0" smtClean="0">
              <a:solidFill>
                <a:srgbClr val="333399"/>
              </a:solidFill>
              <a:latin typeface="Times New Roman"/>
            </a:endParaRPr>
          </a:p>
          <a:p>
            <a:pPr algn="l"/>
            <a:r>
              <a:rPr lang="en-US" sz="2400" b="1" i="0" u="none" strike="noStrike" baseline="0" dirty="0" smtClean="0">
                <a:solidFill>
                  <a:srgbClr val="333399"/>
                </a:solidFill>
                <a:latin typeface="Times New Roman"/>
              </a:rPr>
              <a:t>Development</a:t>
            </a:r>
            <a:r>
              <a:rPr lang="en-US" sz="2400" b="1" dirty="0">
                <a:solidFill>
                  <a:srgbClr val="333399"/>
                </a:solidFill>
                <a:latin typeface="Times New Roman"/>
              </a:rPr>
              <a:t>:</a:t>
            </a:r>
            <a:r>
              <a:rPr lang="en-US" sz="2400" b="1" i="0" u="none" strike="noStrike" baseline="0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is maturation of function or </a:t>
            </a:r>
            <a:r>
              <a:rPr lang="en-US" sz="2400" b="1" i="1" u="sng" strike="noStrike" baseline="0" dirty="0" smtClean="0">
                <a:solidFill>
                  <a:srgbClr val="333399"/>
                </a:solidFill>
                <a:latin typeface="Times New Roman"/>
              </a:rPr>
              <a:t>qualitative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 growth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leading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   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                     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to mental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maturation.</a:t>
            </a:r>
            <a:endParaRPr lang="en-US" sz="2400" dirty="0">
              <a:solidFill>
                <a:srgbClr val="333399"/>
              </a:solidFill>
              <a:latin typeface="Times New Roman"/>
            </a:endParaRPr>
          </a:p>
          <a:p>
            <a:pPr algn="l"/>
            <a:endParaRPr lang="ar-IQ" sz="24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1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692697"/>
            <a:ext cx="8928992" cy="56323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 cmpd="dbl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4 months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baby has head control when held up. In prone </a:t>
            </a:r>
            <a:r>
              <a:rPr lang="en-US" sz="2400" dirty="0" smtClean="0">
                <a:solidFill>
                  <a:srgbClr val="333300"/>
                </a:solidFill>
              </a:rPr>
              <a:t>position, the </a:t>
            </a:r>
            <a:r>
              <a:rPr lang="en-US" sz="2400" dirty="0">
                <a:solidFill>
                  <a:srgbClr val="333300"/>
                </a:solidFill>
              </a:rPr>
              <a:t>baby can raise the head and </a:t>
            </a:r>
            <a:r>
              <a:rPr lang="en-US" sz="2400" dirty="0" smtClean="0">
                <a:solidFill>
                  <a:srgbClr val="333300"/>
                </a:solidFill>
              </a:rPr>
              <a:t>shoulder.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By </a:t>
            </a:r>
            <a:r>
              <a:rPr lang="en-US" sz="2400" i="1" dirty="0" smtClean="0">
                <a:solidFill>
                  <a:srgbClr val="333300"/>
                </a:solidFill>
              </a:rPr>
              <a:t>5 months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baby bears weight on the forearm in prone position and can </a:t>
            </a:r>
            <a:r>
              <a:rPr lang="en-US" sz="2400" dirty="0" smtClean="0">
                <a:solidFill>
                  <a:srgbClr val="333300"/>
                </a:solidFill>
              </a:rPr>
              <a:t>bear weight </a:t>
            </a:r>
            <a:r>
              <a:rPr lang="en-US" sz="2400" dirty="0">
                <a:solidFill>
                  <a:srgbClr val="333300"/>
                </a:solidFill>
              </a:rPr>
              <a:t>on </a:t>
            </a:r>
            <a:r>
              <a:rPr lang="en-US" sz="2400" dirty="0" smtClean="0">
                <a:solidFill>
                  <a:srgbClr val="333300"/>
                </a:solidFill>
              </a:rPr>
              <a:t>standing, also rolling over can be seen at this age.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6 months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baby bears weight on hands in </a:t>
            </a:r>
            <a:r>
              <a:rPr lang="en-US" sz="2400" dirty="0" smtClean="0">
                <a:solidFill>
                  <a:srgbClr val="333300"/>
                </a:solidFill>
              </a:rPr>
              <a:t>prone position.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endParaRPr lang="en-US" sz="2400" dirty="0" smtClean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7 months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baby can sit </a:t>
            </a:r>
            <a:r>
              <a:rPr lang="en-US" sz="2400" dirty="0" smtClean="0">
                <a:solidFill>
                  <a:srgbClr val="333300"/>
                </a:solidFill>
              </a:rPr>
              <a:t>with support </a:t>
            </a:r>
            <a:r>
              <a:rPr lang="en-US" sz="2400" dirty="0">
                <a:solidFill>
                  <a:srgbClr val="333300"/>
                </a:solidFill>
              </a:rPr>
              <a:t>and </a:t>
            </a:r>
            <a:r>
              <a:rPr lang="en-US" sz="2400" dirty="0" smtClean="0">
                <a:solidFill>
                  <a:srgbClr val="333300"/>
                </a:solidFill>
              </a:rPr>
              <a:t>lean forward </a:t>
            </a:r>
            <a:r>
              <a:rPr lang="en-US" sz="2400" dirty="0">
                <a:solidFill>
                  <a:srgbClr val="333300"/>
                </a:solidFill>
              </a:rPr>
              <a:t>and also bounce on </a:t>
            </a:r>
            <a:r>
              <a:rPr lang="en-US" sz="2400" dirty="0" smtClean="0">
                <a:solidFill>
                  <a:srgbClr val="333300"/>
                </a:solidFill>
              </a:rPr>
              <a:t>standing.</a:t>
            </a:r>
            <a:endParaRPr lang="en-US" sz="2400" dirty="0">
              <a:solidFill>
                <a:srgbClr val="333300"/>
              </a:solidFill>
            </a:endParaRPr>
          </a:p>
          <a:p>
            <a:pPr algn="l" rtl="0"/>
            <a:endParaRPr lang="en-US" sz="2400" dirty="0" smtClean="0">
              <a:solidFill>
                <a:srgbClr val="333300"/>
              </a:solidFill>
            </a:endParaRP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endParaRPr lang="ar-IQ" sz="2400" dirty="0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5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iwa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836712"/>
            <a:ext cx="604867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51920" y="5692606"/>
            <a:ext cx="2105576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1">
            <a:spAutoFit/>
          </a:bodyPr>
          <a:lstStyle/>
          <a:p>
            <a:pPr algn="l" rtl="0"/>
            <a:r>
              <a:rPr lang="en-US" sz="2800" dirty="0" smtClean="0"/>
              <a:t>Head Control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9686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iwan\Desktop\smiling-baby-sitting-up-179918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1055588"/>
            <a:ext cx="5080000" cy="4965700"/>
          </a:xfrm>
          <a:prstGeom prst="rect">
            <a:avLst/>
          </a:prstGeom>
          <a:noFill/>
          <a:ln w="76200" cmpd="dbl">
            <a:solidFill>
              <a:schemeClr val="accent6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18667" y="6057970"/>
            <a:ext cx="350666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1">
            <a:spAutoFit/>
          </a:bodyPr>
          <a:lstStyle/>
          <a:p>
            <a:pPr algn="l" rtl="0"/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Sitting with Support</a:t>
            </a:r>
            <a:endParaRPr lang="ar-IQ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59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5"/>
            <a:ext cx="8568952" cy="6001643"/>
          </a:xfrm>
          <a:prstGeom prst="rect">
            <a:avLst/>
          </a:prstGeom>
          <a:solidFill>
            <a:srgbClr val="FFFFFF"/>
          </a:solidFill>
          <a:ln w="76200" cmpd="dbl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8 months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baby crawls on the </a:t>
            </a:r>
            <a:r>
              <a:rPr lang="en-US" sz="2400" dirty="0" smtClean="0">
                <a:solidFill>
                  <a:srgbClr val="333300"/>
                </a:solidFill>
              </a:rPr>
              <a:t>abdomen, and can sits without </a:t>
            </a: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s</a:t>
            </a:r>
            <a:r>
              <a:rPr lang="en-US" sz="2400" dirty="0" smtClean="0">
                <a:solidFill>
                  <a:srgbClr val="333300"/>
                </a:solidFill>
              </a:rPr>
              <a:t>upport.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10 months</a:t>
            </a:r>
            <a:r>
              <a:rPr lang="en-US" sz="2400" dirty="0" smtClean="0">
                <a:solidFill>
                  <a:srgbClr val="333300"/>
                </a:solidFill>
              </a:rPr>
              <a:t>, </a:t>
            </a:r>
            <a:r>
              <a:rPr lang="en-US" sz="2400" dirty="0">
                <a:solidFill>
                  <a:srgbClr val="333300"/>
                </a:solidFill>
              </a:rPr>
              <a:t>most of the </a:t>
            </a:r>
            <a:r>
              <a:rPr lang="en-US" sz="2400" dirty="0" smtClean="0">
                <a:solidFill>
                  <a:srgbClr val="333300"/>
                </a:solidFill>
              </a:rPr>
              <a:t>babies pull </a:t>
            </a:r>
            <a:r>
              <a:rPr lang="en-US" sz="2400" dirty="0">
                <a:solidFill>
                  <a:srgbClr val="333300"/>
                </a:solidFill>
              </a:rPr>
              <a:t>to standing posture and walk holding on to a piece of furniture. This </a:t>
            </a:r>
            <a:r>
              <a:rPr lang="en-US" sz="2400" dirty="0" smtClean="0">
                <a:solidFill>
                  <a:srgbClr val="333300"/>
                </a:solidFill>
              </a:rPr>
              <a:t>is called “cruising”, they can </a:t>
            </a:r>
          </a:p>
          <a:p>
            <a:pPr algn="l" rtl="0"/>
            <a:r>
              <a:rPr lang="en-US" sz="2400" smtClean="0">
                <a:solidFill>
                  <a:srgbClr val="333300"/>
                </a:solidFill>
              </a:rPr>
              <a:t>crawl</a:t>
            </a:r>
            <a:r>
              <a:rPr lang="en-US" sz="2400" dirty="0" smtClean="0">
                <a:solidFill>
                  <a:srgbClr val="333300"/>
                </a:solidFill>
              </a:rPr>
              <a:t>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1 year</a:t>
            </a:r>
            <a:r>
              <a:rPr lang="en-US" sz="2400" dirty="0">
                <a:solidFill>
                  <a:srgbClr val="333300"/>
                </a:solidFill>
              </a:rPr>
              <a:t>, the baby can make a few steps </a:t>
            </a:r>
            <a:r>
              <a:rPr lang="en-US" sz="2400" dirty="0" smtClean="0">
                <a:solidFill>
                  <a:srgbClr val="333300"/>
                </a:solidFill>
              </a:rPr>
              <a:t>with support.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By </a:t>
            </a:r>
            <a:r>
              <a:rPr lang="en-US" sz="2400" i="1" dirty="0" smtClean="0">
                <a:solidFill>
                  <a:srgbClr val="333300"/>
                </a:solidFill>
              </a:rPr>
              <a:t>15 months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baby can </a:t>
            </a:r>
            <a:r>
              <a:rPr lang="en-US" sz="2400" dirty="0" smtClean="0">
                <a:solidFill>
                  <a:srgbClr val="333300"/>
                </a:solidFill>
              </a:rPr>
              <a:t>walks alone.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By </a:t>
            </a:r>
            <a:r>
              <a:rPr lang="en-US" sz="2400" i="1" dirty="0" smtClean="0">
                <a:solidFill>
                  <a:srgbClr val="333300"/>
                </a:solidFill>
              </a:rPr>
              <a:t>18 months, </a:t>
            </a:r>
            <a:r>
              <a:rPr lang="en-US" sz="2400" dirty="0" smtClean="0">
                <a:solidFill>
                  <a:srgbClr val="333300"/>
                </a:solidFill>
              </a:rPr>
              <a:t>the </a:t>
            </a:r>
            <a:r>
              <a:rPr lang="en-US" sz="2400" dirty="0">
                <a:solidFill>
                  <a:srgbClr val="333300"/>
                </a:solidFill>
              </a:rPr>
              <a:t>baby can </a:t>
            </a:r>
            <a:r>
              <a:rPr lang="en-US" sz="2400" dirty="0" smtClean="0">
                <a:solidFill>
                  <a:srgbClr val="333300"/>
                </a:solidFill>
              </a:rPr>
              <a:t>runs.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24 months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baby can climb stairs two feet per step and</a:t>
            </a: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the baby can also kick a </a:t>
            </a:r>
            <a:r>
              <a:rPr lang="en-US" sz="2400" dirty="0" smtClean="0">
                <a:solidFill>
                  <a:srgbClr val="333300"/>
                </a:solidFill>
              </a:rPr>
              <a:t>ball.</a:t>
            </a:r>
            <a:endParaRPr lang="en-US" sz="2400" dirty="0">
              <a:solidFill>
                <a:srgbClr val="333300"/>
              </a:solidFill>
            </a:endParaRP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57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12968" cy="6494085"/>
          </a:xfrm>
          <a:prstGeom prst="rect">
            <a:avLst/>
          </a:prstGeom>
          <a:solidFill>
            <a:srgbClr val="FFFFFF"/>
          </a:solidFill>
          <a:ln w="76200" cmpd="dbl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By </a:t>
            </a:r>
            <a:r>
              <a:rPr lang="en-US" sz="2400" i="1" dirty="0" smtClean="0">
                <a:solidFill>
                  <a:srgbClr val="333300"/>
                </a:solidFill>
              </a:rPr>
              <a:t>3 </a:t>
            </a:r>
            <a:r>
              <a:rPr lang="en-US" sz="2400" i="1" dirty="0">
                <a:solidFill>
                  <a:srgbClr val="333300"/>
                </a:solidFill>
              </a:rPr>
              <a:t>years</a:t>
            </a:r>
            <a:r>
              <a:rPr lang="en-US" sz="2400" dirty="0">
                <a:solidFill>
                  <a:srgbClr val="333300"/>
                </a:solidFill>
              </a:rPr>
              <a:t>, the baby can climb stairs 1 foot per </a:t>
            </a:r>
            <a:r>
              <a:rPr lang="en-US" sz="2400" dirty="0" smtClean="0">
                <a:solidFill>
                  <a:srgbClr val="333300"/>
                </a:solidFill>
              </a:rPr>
              <a:t>step and can ride</a:t>
            </a: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a</a:t>
            </a:r>
            <a:r>
              <a:rPr lang="en-US" sz="2400" dirty="0" smtClean="0">
                <a:solidFill>
                  <a:srgbClr val="333300"/>
                </a:solidFill>
              </a:rPr>
              <a:t> tricycle.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</a:t>
            </a:r>
            <a:r>
              <a:rPr lang="en-US" sz="2400" dirty="0" smtClean="0">
                <a:solidFill>
                  <a:srgbClr val="333300"/>
                </a:solidFill>
              </a:rPr>
              <a:t>y </a:t>
            </a:r>
            <a:r>
              <a:rPr lang="en-US" sz="2400" i="1" dirty="0">
                <a:solidFill>
                  <a:srgbClr val="333300"/>
                </a:solidFill>
              </a:rPr>
              <a:t>4 </a:t>
            </a:r>
            <a:r>
              <a:rPr lang="en-US" sz="2400" i="1" dirty="0" smtClean="0">
                <a:solidFill>
                  <a:srgbClr val="333300"/>
                </a:solidFill>
              </a:rPr>
              <a:t>years </a:t>
            </a:r>
            <a:r>
              <a:rPr lang="en-US" sz="2400" dirty="0" smtClean="0">
                <a:solidFill>
                  <a:srgbClr val="333300"/>
                </a:solidFill>
              </a:rPr>
              <a:t>the </a:t>
            </a:r>
            <a:r>
              <a:rPr lang="en-US" sz="2400" dirty="0">
                <a:solidFill>
                  <a:srgbClr val="333300"/>
                </a:solidFill>
              </a:rPr>
              <a:t>baby </a:t>
            </a:r>
            <a:r>
              <a:rPr lang="en-US" sz="2400" dirty="0" smtClean="0">
                <a:solidFill>
                  <a:srgbClr val="333300"/>
                </a:solidFill>
              </a:rPr>
              <a:t>can climb </a:t>
            </a:r>
            <a:r>
              <a:rPr lang="en-US" sz="2400" dirty="0">
                <a:solidFill>
                  <a:srgbClr val="333300"/>
                </a:solidFill>
              </a:rPr>
              <a:t>down stairs one foot per step</a:t>
            </a:r>
            <a:r>
              <a:rPr lang="en-US" sz="2400" dirty="0" smtClean="0">
                <a:solidFill>
                  <a:srgbClr val="333300"/>
                </a:solidFill>
              </a:rPr>
              <a:t>.</a:t>
            </a:r>
          </a:p>
          <a:p>
            <a:pPr algn="l" rtl="0"/>
            <a:endParaRPr lang="en-US" sz="2400" dirty="0" smtClean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5 years</a:t>
            </a:r>
            <a:r>
              <a:rPr lang="en-US" sz="2400" dirty="0">
                <a:solidFill>
                  <a:srgbClr val="333300"/>
                </a:solidFill>
              </a:rPr>
              <a:t>, the child can skip</a:t>
            </a:r>
            <a:r>
              <a:rPr lang="en-US" sz="2400" dirty="0" smtClean="0">
                <a:solidFill>
                  <a:srgbClr val="333300"/>
                </a:solidFill>
              </a:rPr>
              <a:t>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endParaRPr lang="en-US" sz="2400" dirty="0" smtClean="0">
              <a:solidFill>
                <a:srgbClr val="333300"/>
              </a:solidFill>
            </a:endParaRPr>
          </a:p>
          <a:p>
            <a:pPr algn="l" rtl="0"/>
            <a:r>
              <a:rPr lang="en-US" sz="3200" b="1" dirty="0" smtClean="0">
                <a:solidFill>
                  <a:srgbClr val="333300"/>
                </a:solidFill>
              </a:rPr>
              <a:t>Fine Motor:</a:t>
            </a: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The </a:t>
            </a:r>
            <a:r>
              <a:rPr lang="en-US" sz="2400" i="1" dirty="0" smtClean="0">
                <a:solidFill>
                  <a:srgbClr val="333300"/>
                </a:solidFill>
              </a:rPr>
              <a:t>newborn</a:t>
            </a:r>
            <a:r>
              <a:rPr lang="en-US" sz="2400" dirty="0" smtClean="0">
                <a:solidFill>
                  <a:srgbClr val="333300"/>
                </a:solidFill>
              </a:rPr>
              <a:t> can </a:t>
            </a:r>
            <a:r>
              <a:rPr lang="en-US" sz="2400" dirty="0">
                <a:solidFill>
                  <a:srgbClr val="333300"/>
                </a:solidFill>
              </a:rPr>
              <a:t>focus on objects</a:t>
            </a:r>
            <a:r>
              <a:rPr lang="en-US" sz="2400" dirty="0" smtClean="0">
                <a:solidFill>
                  <a:srgbClr val="333300"/>
                </a:solidFill>
              </a:rPr>
              <a:t>.</a:t>
            </a:r>
          </a:p>
          <a:p>
            <a:pPr algn="l" rtl="0"/>
            <a:endParaRPr lang="en-US" sz="2400" dirty="0" smtClean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1</a:t>
            </a:r>
            <a:r>
              <a:rPr lang="en-US" sz="2400" i="1" dirty="0" smtClean="0">
                <a:solidFill>
                  <a:srgbClr val="333300"/>
                </a:solidFill>
              </a:rPr>
              <a:t> month</a:t>
            </a:r>
            <a:r>
              <a:rPr lang="en-US" sz="2400" dirty="0" smtClean="0">
                <a:solidFill>
                  <a:srgbClr val="333300"/>
                </a:solidFill>
              </a:rPr>
              <a:t>, </a:t>
            </a:r>
            <a:r>
              <a:rPr lang="en-US" sz="2400" dirty="0">
                <a:solidFill>
                  <a:srgbClr val="333300"/>
                </a:solidFill>
              </a:rPr>
              <a:t>the </a:t>
            </a:r>
            <a:r>
              <a:rPr lang="en-US" sz="2400" dirty="0" smtClean="0">
                <a:solidFill>
                  <a:srgbClr val="333300"/>
                </a:solidFill>
              </a:rPr>
              <a:t>baby can follow objects for </a:t>
            </a:r>
            <a:r>
              <a:rPr lang="en-US" sz="2400" dirty="0">
                <a:solidFill>
                  <a:srgbClr val="333300"/>
                </a:solidFill>
              </a:rPr>
              <a:t>up to </a:t>
            </a:r>
            <a:r>
              <a:rPr lang="en-US" sz="2400" dirty="0" smtClean="0">
                <a:solidFill>
                  <a:srgbClr val="333300"/>
                </a:solidFill>
              </a:rPr>
              <a:t>90º  and for 180</a:t>
            </a: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degrees by 2 months. 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By </a:t>
            </a:r>
            <a:r>
              <a:rPr lang="en-US" sz="2400" dirty="0">
                <a:solidFill>
                  <a:srgbClr val="333300"/>
                </a:solidFill>
              </a:rPr>
              <a:t>4 months the baby can hold objects with both hands and take </a:t>
            </a:r>
            <a:r>
              <a:rPr lang="en-US" sz="2400" dirty="0" smtClean="0">
                <a:solidFill>
                  <a:srgbClr val="333300"/>
                </a:solidFill>
              </a:rPr>
              <a:t>them to </a:t>
            </a:r>
            <a:r>
              <a:rPr lang="en-US" sz="2400" dirty="0">
                <a:solidFill>
                  <a:srgbClr val="333300"/>
                </a:solidFill>
              </a:rPr>
              <a:t>the </a:t>
            </a:r>
            <a:r>
              <a:rPr lang="en-US" sz="2400" dirty="0" smtClean="0">
                <a:solidFill>
                  <a:srgbClr val="333300"/>
                </a:solidFill>
              </a:rPr>
              <a:t>mouth.</a:t>
            </a:r>
            <a:endParaRPr lang="en-US" sz="2400" dirty="0">
              <a:solidFill>
                <a:srgbClr val="333300"/>
              </a:solidFill>
            </a:endParaRPr>
          </a:p>
          <a:p>
            <a:pPr algn="l" rtl="0"/>
            <a:endParaRPr lang="ar-IQ" sz="2400" dirty="0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680"/>
            <a:ext cx="8712968" cy="5632311"/>
          </a:xfrm>
          <a:prstGeom prst="rect">
            <a:avLst/>
          </a:prstGeom>
          <a:solidFill>
            <a:srgbClr val="FFFFFF"/>
          </a:solidFill>
          <a:ln w="76200" cmpd="dbl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5 months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baby can take the feet to the mouth</a:t>
            </a:r>
            <a:r>
              <a:rPr lang="en-US" sz="2400" dirty="0" smtClean="0">
                <a:solidFill>
                  <a:srgbClr val="333300"/>
                </a:solidFill>
              </a:rPr>
              <a:t>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 smtClean="0">
                <a:solidFill>
                  <a:srgbClr val="333300"/>
                </a:solidFill>
              </a:rPr>
              <a:t>7 months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baby can transfer </a:t>
            </a:r>
            <a:r>
              <a:rPr lang="en-US" sz="2400" dirty="0" smtClean="0">
                <a:solidFill>
                  <a:srgbClr val="333300"/>
                </a:solidFill>
              </a:rPr>
              <a:t>objects from hand to hand and</a:t>
            </a: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having a palmar grasp. 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By </a:t>
            </a:r>
            <a:r>
              <a:rPr lang="en-US" sz="2400" i="1" dirty="0" smtClean="0">
                <a:solidFill>
                  <a:srgbClr val="333300"/>
                </a:solidFill>
              </a:rPr>
              <a:t>9 </a:t>
            </a:r>
            <a:r>
              <a:rPr lang="en-US" sz="2400" i="1" dirty="0">
                <a:solidFill>
                  <a:srgbClr val="333300"/>
                </a:solidFill>
              </a:rPr>
              <a:t>months</a:t>
            </a:r>
            <a:r>
              <a:rPr lang="en-US" sz="2400" dirty="0">
                <a:solidFill>
                  <a:srgbClr val="333300"/>
                </a:solidFill>
              </a:rPr>
              <a:t>, the baby can hit two cubes </a:t>
            </a:r>
            <a:r>
              <a:rPr lang="en-US" sz="2400" dirty="0" smtClean="0">
                <a:solidFill>
                  <a:srgbClr val="333300"/>
                </a:solidFill>
              </a:rPr>
              <a:t>together, </a:t>
            </a:r>
            <a:r>
              <a:rPr lang="en-US" sz="2400" dirty="0" smtClean="0">
                <a:solidFill>
                  <a:srgbClr val="333300"/>
                </a:solidFill>
              </a:rPr>
              <a:t>can </a:t>
            </a:r>
            <a:r>
              <a:rPr lang="en-US" sz="2400" dirty="0" smtClean="0">
                <a:solidFill>
                  <a:srgbClr val="333300"/>
                </a:solidFill>
              </a:rPr>
              <a:t>drink by a cup</a:t>
            </a:r>
          </a:p>
          <a:p>
            <a:pPr algn="l" rtl="0"/>
            <a:endParaRPr lang="en-US" sz="2400" dirty="0" smtClean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10 months</a:t>
            </a:r>
            <a:r>
              <a:rPr lang="en-US" sz="2400" dirty="0">
                <a:solidFill>
                  <a:srgbClr val="333300"/>
                </a:solidFill>
              </a:rPr>
              <a:t>, the baby </a:t>
            </a:r>
            <a:r>
              <a:rPr lang="en-US" sz="2400" dirty="0" smtClean="0">
                <a:solidFill>
                  <a:srgbClr val="333300"/>
                </a:solidFill>
              </a:rPr>
              <a:t>has a “pincer grasp” </a:t>
            </a:r>
            <a:r>
              <a:rPr lang="en-US" sz="2400" dirty="0">
                <a:solidFill>
                  <a:srgbClr val="333300"/>
                </a:solidFill>
              </a:rPr>
              <a:t>by approximating the thumb and the index finger and </a:t>
            </a:r>
            <a:r>
              <a:rPr lang="en-US" sz="2400" dirty="0" smtClean="0">
                <a:solidFill>
                  <a:srgbClr val="333300"/>
                </a:solidFill>
              </a:rPr>
              <a:t>can uncover </a:t>
            </a:r>
            <a:r>
              <a:rPr lang="en-US" sz="2400" dirty="0">
                <a:solidFill>
                  <a:srgbClr val="333300"/>
                </a:solidFill>
              </a:rPr>
              <a:t>hidden things</a:t>
            </a:r>
            <a:r>
              <a:rPr lang="en-US" sz="2400" dirty="0" smtClean="0">
                <a:solidFill>
                  <a:srgbClr val="333300"/>
                </a:solidFill>
              </a:rPr>
              <a:t>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By </a:t>
            </a:r>
            <a:r>
              <a:rPr lang="en-US" sz="2400" dirty="0">
                <a:solidFill>
                  <a:srgbClr val="333300"/>
                </a:solidFill>
              </a:rPr>
              <a:t>1 year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baby can release objects on request and can make a </a:t>
            </a:r>
            <a:r>
              <a:rPr lang="en-US" sz="2400" dirty="0" smtClean="0">
                <a:solidFill>
                  <a:srgbClr val="333300"/>
                </a:solidFill>
              </a:rPr>
              <a:t>tower of </a:t>
            </a:r>
            <a:r>
              <a:rPr lang="en-US" sz="2400" dirty="0">
                <a:solidFill>
                  <a:srgbClr val="333300"/>
                </a:solidFill>
              </a:rPr>
              <a:t>two cubes</a:t>
            </a:r>
            <a:r>
              <a:rPr lang="en-US" sz="2400" dirty="0" smtClean="0">
                <a:solidFill>
                  <a:srgbClr val="333300"/>
                </a:solidFill>
              </a:rPr>
              <a:t>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13 months</a:t>
            </a:r>
            <a:r>
              <a:rPr lang="en-US" sz="2400" dirty="0">
                <a:solidFill>
                  <a:srgbClr val="333300"/>
                </a:solidFill>
              </a:rPr>
              <a:t>, the baby can turn pages of a book, two to three</a:t>
            </a: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pages at a </a:t>
            </a:r>
            <a:r>
              <a:rPr lang="en-US" sz="2400" dirty="0" smtClean="0">
                <a:solidFill>
                  <a:srgbClr val="333300"/>
                </a:solidFill>
              </a:rPr>
              <a:t>time.</a:t>
            </a:r>
            <a:endParaRPr lang="en-US" sz="2400" dirty="0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7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76673"/>
            <a:ext cx="8856984" cy="452431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15 months</a:t>
            </a:r>
            <a:r>
              <a:rPr lang="en-US" sz="2400" dirty="0">
                <a:solidFill>
                  <a:srgbClr val="333300"/>
                </a:solidFill>
              </a:rPr>
              <a:t>, the baby can feed self with a spoon without much spilling</a:t>
            </a:r>
            <a:r>
              <a:rPr lang="en-US" sz="2400" dirty="0" smtClean="0">
                <a:solidFill>
                  <a:srgbClr val="333300"/>
                </a:solidFill>
              </a:rPr>
              <a:t>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By </a:t>
            </a:r>
            <a:r>
              <a:rPr lang="en-US" sz="2400" i="1" dirty="0" smtClean="0">
                <a:solidFill>
                  <a:srgbClr val="333300"/>
                </a:solidFill>
              </a:rPr>
              <a:t>18 months </a:t>
            </a:r>
            <a:r>
              <a:rPr lang="en-US" sz="2400" dirty="0" smtClean="0">
                <a:solidFill>
                  <a:srgbClr val="333300"/>
                </a:solidFill>
              </a:rPr>
              <a:t>the baby can build a tower of 3 cubes.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2 years</a:t>
            </a:r>
            <a:r>
              <a:rPr lang="en-US" sz="2400" dirty="0" smtClean="0">
                <a:solidFill>
                  <a:srgbClr val="333300"/>
                </a:solidFill>
              </a:rPr>
              <a:t>, the </a:t>
            </a:r>
            <a:r>
              <a:rPr lang="en-US" sz="2400" dirty="0">
                <a:solidFill>
                  <a:srgbClr val="333300"/>
                </a:solidFill>
              </a:rPr>
              <a:t>baby can turn page by </a:t>
            </a:r>
            <a:r>
              <a:rPr lang="en-US" sz="2400" dirty="0" smtClean="0">
                <a:solidFill>
                  <a:srgbClr val="333300"/>
                </a:solidFill>
              </a:rPr>
              <a:t>page, and can build a tower of </a:t>
            </a: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6 cubes also he can scribble lines.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The baby can </a:t>
            </a:r>
            <a:r>
              <a:rPr lang="en-US" sz="2400" dirty="0" smtClean="0">
                <a:solidFill>
                  <a:srgbClr val="333300"/>
                </a:solidFill>
              </a:rPr>
              <a:t>draw </a:t>
            </a:r>
            <a:r>
              <a:rPr lang="en-US" sz="2400" dirty="0">
                <a:solidFill>
                  <a:srgbClr val="333300"/>
                </a:solidFill>
              </a:rPr>
              <a:t>a circle by 3 </a:t>
            </a:r>
            <a:r>
              <a:rPr lang="en-US" sz="2400" dirty="0" smtClean="0">
                <a:solidFill>
                  <a:srgbClr val="333300"/>
                </a:solidFill>
              </a:rPr>
              <a:t>years, a square by 4 years and a </a:t>
            </a: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triangle by 6 years. 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Baby can dress and undress alone by 4 years.</a:t>
            </a:r>
            <a:endParaRPr lang="ar-IQ" sz="2400" dirty="0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6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3" y="476672"/>
            <a:ext cx="8712969" cy="4401205"/>
          </a:xfrm>
          <a:prstGeom prst="rect">
            <a:avLst/>
          </a:prstGeom>
          <a:solidFill>
            <a:srgbClr val="FFFFCC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3200" b="1" dirty="0">
                <a:solidFill>
                  <a:srgbClr val="333300"/>
                </a:solidFill>
              </a:rPr>
              <a:t>Language </a:t>
            </a:r>
            <a:r>
              <a:rPr lang="en-US" sz="3200" b="1" dirty="0" smtClean="0">
                <a:solidFill>
                  <a:srgbClr val="333300"/>
                </a:solidFill>
              </a:rPr>
              <a:t>Development:</a:t>
            </a:r>
          </a:p>
          <a:p>
            <a:pPr algn="l" rtl="0"/>
            <a:endParaRPr lang="en-US" sz="3200" b="1" dirty="0" smtClean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</a:t>
            </a:r>
            <a:r>
              <a:rPr lang="en-US" sz="2400" dirty="0" smtClean="0">
                <a:solidFill>
                  <a:srgbClr val="333300"/>
                </a:solidFill>
              </a:rPr>
              <a:t>aby </a:t>
            </a:r>
            <a:r>
              <a:rPr lang="en-US" sz="2400" dirty="0">
                <a:solidFill>
                  <a:srgbClr val="333300"/>
                </a:solidFill>
              </a:rPr>
              <a:t>makes </a:t>
            </a:r>
            <a:r>
              <a:rPr lang="en-US" sz="2400" dirty="0" smtClean="0">
                <a:solidFill>
                  <a:srgbClr val="333300"/>
                </a:solidFill>
              </a:rPr>
              <a:t>cooing sounds </a:t>
            </a:r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dirty="0" smtClean="0">
                <a:solidFill>
                  <a:srgbClr val="333300"/>
                </a:solidFill>
              </a:rPr>
              <a:t>3 months.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dirty="0" smtClean="0">
                <a:solidFill>
                  <a:srgbClr val="333300"/>
                </a:solidFill>
              </a:rPr>
              <a:t>4 </a:t>
            </a:r>
            <a:r>
              <a:rPr lang="en-US" sz="2400" dirty="0">
                <a:solidFill>
                  <a:srgbClr val="333300"/>
                </a:solidFill>
              </a:rPr>
              <a:t>months, the baby can </a:t>
            </a:r>
            <a:r>
              <a:rPr lang="en-US" sz="2400" dirty="0" smtClean="0">
                <a:solidFill>
                  <a:srgbClr val="333300"/>
                </a:solidFill>
              </a:rPr>
              <a:t>babble.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7 </a:t>
            </a:r>
            <a:r>
              <a:rPr lang="en-US" sz="2400" dirty="0" smtClean="0">
                <a:solidFill>
                  <a:srgbClr val="333300"/>
                </a:solidFill>
              </a:rPr>
              <a:t>months the </a:t>
            </a:r>
            <a:r>
              <a:rPr lang="en-US" sz="2400" dirty="0">
                <a:solidFill>
                  <a:srgbClr val="333300"/>
                </a:solidFill>
              </a:rPr>
              <a:t>baby responds to his/her name</a:t>
            </a:r>
            <a:r>
              <a:rPr lang="en-US" sz="2400" dirty="0" smtClean="0">
                <a:solidFill>
                  <a:srgbClr val="333300"/>
                </a:solidFill>
              </a:rPr>
              <a:t>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7-8 months, </a:t>
            </a:r>
            <a:r>
              <a:rPr lang="en-US" sz="2400" dirty="0" smtClean="0">
                <a:solidFill>
                  <a:srgbClr val="333300"/>
                </a:solidFill>
              </a:rPr>
              <a:t>baby vocalizes monosyllables.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By </a:t>
            </a:r>
            <a:r>
              <a:rPr lang="en-US" sz="2400" smtClean="0">
                <a:solidFill>
                  <a:srgbClr val="333300"/>
                </a:solidFill>
              </a:rPr>
              <a:t>10 </a:t>
            </a:r>
            <a:r>
              <a:rPr lang="en-US" sz="2400" smtClean="0">
                <a:solidFill>
                  <a:srgbClr val="333300"/>
                </a:solidFill>
              </a:rPr>
              <a:t>months </a:t>
            </a:r>
            <a:r>
              <a:rPr lang="en-US" sz="2400" dirty="0">
                <a:solidFill>
                  <a:srgbClr val="333300"/>
                </a:solidFill>
              </a:rPr>
              <a:t>understands spoken speech</a:t>
            </a:r>
            <a:r>
              <a:rPr lang="en-US" sz="2400" dirty="0" smtClean="0">
                <a:solidFill>
                  <a:srgbClr val="3333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37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5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i="1" dirty="0">
                <a:solidFill>
                  <a:srgbClr val="333300"/>
                </a:solidFill>
              </a:rPr>
              <a:t>By 1 year</a:t>
            </a:r>
            <a:r>
              <a:rPr lang="en-US" sz="2400" dirty="0">
                <a:solidFill>
                  <a:srgbClr val="333300"/>
                </a:solidFill>
              </a:rPr>
              <a:t>, the baby speaks 2-3 words with meaning</a:t>
            </a:r>
            <a:r>
              <a:rPr lang="en-US" sz="2400" dirty="0" smtClean="0">
                <a:solidFill>
                  <a:srgbClr val="333300"/>
                </a:solidFill>
              </a:rPr>
              <a:t>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By </a:t>
            </a:r>
            <a:r>
              <a:rPr lang="en-US" sz="2400" i="1" dirty="0">
                <a:solidFill>
                  <a:srgbClr val="333300"/>
                </a:solidFill>
              </a:rPr>
              <a:t>18 months</a:t>
            </a:r>
            <a:r>
              <a:rPr lang="en-US" sz="2400" dirty="0">
                <a:solidFill>
                  <a:srgbClr val="333300"/>
                </a:solidFill>
              </a:rPr>
              <a:t>, </a:t>
            </a:r>
            <a:r>
              <a:rPr lang="en-US" sz="2400" dirty="0" smtClean="0">
                <a:solidFill>
                  <a:srgbClr val="333300"/>
                </a:solidFill>
              </a:rPr>
              <a:t>one can </a:t>
            </a:r>
            <a:r>
              <a:rPr lang="en-US" sz="2400" dirty="0">
                <a:solidFill>
                  <a:srgbClr val="333300"/>
                </a:solidFill>
              </a:rPr>
              <a:t>speak 20 </a:t>
            </a:r>
            <a:r>
              <a:rPr lang="en-US" sz="2400" dirty="0" smtClean="0">
                <a:solidFill>
                  <a:srgbClr val="333300"/>
                </a:solidFill>
              </a:rPr>
              <a:t>words.</a:t>
            </a:r>
          </a:p>
          <a:p>
            <a:pPr algn="l" rtl="0"/>
            <a:endParaRPr lang="en-US" sz="2400" dirty="0" smtClean="0">
              <a:solidFill>
                <a:srgbClr val="333300"/>
              </a:solidFill>
            </a:endParaRPr>
          </a:p>
          <a:p>
            <a:pPr algn="l" rtl="0"/>
            <a:r>
              <a:rPr lang="en-US" sz="2400" dirty="0" smtClean="0">
                <a:solidFill>
                  <a:srgbClr val="333300"/>
                </a:solidFill>
              </a:rPr>
              <a:t>By 2 years  baby can speaks about 200 words and can make a 2 words</a:t>
            </a: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s</a:t>
            </a:r>
            <a:r>
              <a:rPr lang="en-US" sz="2400" dirty="0" smtClean="0">
                <a:solidFill>
                  <a:srgbClr val="333300"/>
                </a:solidFill>
              </a:rPr>
              <a:t>entence.</a:t>
            </a:r>
          </a:p>
          <a:p>
            <a:pPr algn="l" rtl="0"/>
            <a:endParaRPr lang="en-US" sz="2400" dirty="0">
              <a:solidFill>
                <a:srgbClr val="333300"/>
              </a:solidFill>
            </a:endParaRPr>
          </a:p>
          <a:p>
            <a:pPr algn="l" rtl="0"/>
            <a:r>
              <a:rPr lang="en-US" sz="3200" b="1" dirty="0">
                <a:solidFill>
                  <a:srgbClr val="333300"/>
                </a:solidFill>
              </a:rPr>
              <a:t>Personal Social </a:t>
            </a:r>
            <a:r>
              <a:rPr lang="en-US" sz="3200" b="1" dirty="0" smtClean="0">
                <a:solidFill>
                  <a:srgbClr val="333300"/>
                </a:solidFill>
              </a:rPr>
              <a:t>Development:</a:t>
            </a:r>
          </a:p>
          <a:p>
            <a:pPr algn="l" rtl="0"/>
            <a:endParaRPr lang="en-US" sz="3200" b="1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The baby regards faces by 1 month, has social smile by 6 weeks and </a:t>
            </a:r>
            <a:r>
              <a:rPr lang="en-US" sz="2400" dirty="0" smtClean="0">
                <a:solidFill>
                  <a:srgbClr val="333300"/>
                </a:solidFill>
              </a:rPr>
              <a:t>recognizes the </a:t>
            </a:r>
            <a:r>
              <a:rPr lang="en-US" sz="2400" dirty="0">
                <a:solidFill>
                  <a:srgbClr val="333300"/>
                </a:solidFill>
              </a:rPr>
              <a:t>mother and caretakers by 3 </a:t>
            </a:r>
            <a:r>
              <a:rPr lang="en-US" sz="2400" dirty="0" smtClean="0">
                <a:solidFill>
                  <a:srgbClr val="333300"/>
                </a:solidFill>
              </a:rPr>
              <a:t>months, can laugh loudly by 4 months.</a:t>
            </a:r>
            <a:endParaRPr lang="en-US" sz="3200" b="1" dirty="0" smtClean="0">
              <a:solidFill>
                <a:srgbClr val="333300"/>
              </a:solidFill>
            </a:endParaRPr>
          </a:p>
          <a:p>
            <a:pPr algn="l" rtl="0"/>
            <a:endParaRPr lang="en-US" sz="3200" b="1" dirty="0">
              <a:solidFill>
                <a:srgbClr val="333300"/>
              </a:solidFill>
            </a:endParaRPr>
          </a:p>
          <a:p>
            <a:pPr algn="l" rtl="0"/>
            <a:r>
              <a:rPr lang="en-US" sz="2400" dirty="0">
                <a:solidFill>
                  <a:srgbClr val="333300"/>
                </a:solidFill>
              </a:rPr>
              <a:t>The baby enjoys looking at the </a:t>
            </a:r>
            <a:r>
              <a:rPr lang="en-US" sz="2400" dirty="0" smtClean="0">
                <a:solidFill>
                  <a:srgbClr val="333300"/>
                </a:solidFill>
              </a:rPr>
              <a:t>mirror by </a:t>
            </a:r>
            <a:r>
              <a:rPr lang="en-US" sz="2400" dirty="0">
                <a:solidFill>
                  <a:srgbClr val="333300"/>
                </a:solidFill>
              </a:rPr>
              <a:t>6 </a:t>
            </a:r>
            <a:r>
              <a:rPr lang="en-US" sz="2400" dirty="0" smtClean="0">
                <a:solidFill>
                  <a:srgbClr val="333300"/>
                </a:solidFill>
              </a:rPr>
              <a:t>months and </a:t>
            </a:r>
            <a:r>
              <a:rPr lang="en-US" sz="2400" dirty="0">
                <a:solidFill>
                  <a:srgbClr val="333300"/>
                </a:solidFill>
              </a:rPr>
              <a:t>imitates other by 1 </a:t>
            </a:r>
            <a:r>
              <a:rPr lang="en-US" sz="2400" dirty="0" smtClean="0">
                <a:solidFill>
                  <a:srgbClr val="333300"/>
                </a:solidFill>
              </a:rPr>
              <a:t>year.</a:t>
            </a:r>
          </a:p>
        </p:txBody>
      </p:sp>
    </p:spTree>
    <p:extLst>
      <p:ext uri="{BB962C8B-B14F-4D97-AF65-F5344CB8AC3E}">
        <p14:creationId xmlns:p14="http://schemas.microsoft.com/office/powerpoint/2010/main" val="414157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iwan\Desktop\article-baby-soci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90735"/>
            <a:ext cx="5832648" cy="532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91880" y="5930161"/>
            <a:ext cx="1901482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1">
            <a:spAutoFit/>
          </a:bodyPr>
          <a:lstStyle/>
          <a:p>
            <a:pPr algn="l" rtl="0"/>
            <a:r>
              <a:rPr lang="en-US" sz="2800" dirty="0" smtClean="0"/>
              <a:t>Social Smile</a:t>
            </a:r>
            <a:endParaRPr lang="ar-IQ" sz="2800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691680" y="490735"/>
            <a:ext cx="5832648" cy="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91680" y="490735"/>
            <a:ext cx="0" cy="5328591"/>
          </a:xfrm>
          <a:prstGeom prst="line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91680" y="490735"/>
            <a:ext cx="0" cy="5328591"/>
          </a:xfrm>
          <a:prstGeom prst="line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91680" y="490735"/>
            <a:ext cx="0" cy="5328591"/>
          </a:xfrm>
          <a:prstGeom prst="line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91680" y="490735"/>
            <a:ext cx="0" cy="5328591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524328" y="490735"/>
            <a:ext cx="0" cy="5328591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691680" y="5819326"/>
            <a:ext cx="5832648" cy="0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96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2492896"/>
            <a:ext cx="3706719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rtlCol="1">
            <a:spAutoFit/>
          </a:bodyPr>
          <a:lstStyle/>
          <a:p>
            <a:pPr algn="l" rtl="0"/>
            <a:r>
              <a:rPr lang="en-US" sz="7200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GROWTH</a:t>
            </a:r>
            <a:endParaRPr lang="ar-IQ" sz="7200" i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794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3366">
            <a:alpha val="2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iwan\Desktop\cute-laughing-bab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191" y="632903"/>
            <a:ext cx="3456384" cy="4290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73780" y="5186687"/>
            <a:ext cx="2284473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 rtlCol="1">
            <a:spAutoFit/>
          </a:bodyPr>
          <a:lstStyle/>
          <a:p>
            <a:pPr algn="l"/>
            <a:r>
              <a:rPr lang="en-US" sz="2800" dirty="0" smtClean="0"/>
              <a:t>Laughing baby</a:t>
            </a:r>
            <a:endParaRPr lang="ar-IQ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191" y="632903"/>
            <a:ext cx="0" cy="4290020"/>
          </a:xfrm>
          <a:prstGeom prst="line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71191" y="632903"/>
            <a:ext cx="3473017" cy="0"/>
          </a:xfrm>
          <a:prstGeom prst="line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427575" y="632903"/>
            <a:ext cx="16633" cy="275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27575" y="632903"/>
            <a:ext cx="0" cy="4290020"/>
          </a:xfrm>
          <a:prstGeom prst="line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71191" y="4922923"/>
            <a:ext cx="3456384" cy="0"/>
          </a:xfrm>
          <a:prstGeom prst="line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2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1"/>
            <a:ext cx="8640960" cy="5632311"/>
          </a:xfrm>
          <a:prstGeom prst="rect">
            <a:avLst/>
          </a:prstGeom>
          <a:solidFill>
            <a:srgbClr val="FFFFCC"/>
          </a:solidFill>
          <a:ln w="762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By 6 months, the baby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shows sadness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when mother leaves and has stranger anxiety by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8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months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algn="l" rtl="0"/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l" rtl="0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By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9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months, the baby can drink from a cup and by 15 months</a:t>
            </a:r>
          </a:p>
          <a:p>
            <a:pPr algn="l" rtl="0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the baby can self feed with a cup and a spoon with little spilling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algn="l" rtl="0"/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l" rtl="0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By 10 months baby can wave bye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bye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algn="l" rtl="0"/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rtl="0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The baby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starts toilet training by around 2 years, being dry during day by around 3 years. Bowel control is before urine control, and</a:t>
            </a:r>
          </a:p>
          <a:p>
            <a:pPr algn="l" rtl="0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g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irls can control before boys.</a:t>
            </a:r>
          </a:p>
          <a:p>
            <a:pPr algn="l" rtl="0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rtl="0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By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2 years of age, baby refers to self as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“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“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l" rtl="0"/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rtl="0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By 3 years, the baby also has gender identity. 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3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7"/>
            <a:ext cx="8856984" cy="5239896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b="1" i="1" u="none" strike="noStrike" baseline="0" dirty="0" smtClean="0">
                <a:solidFill>
                  <a:srgbClr val="333399"/>
                </a:solidFill>
                <a:latin typeface="Times New Roman"/>
              </a:rPr>
              <a:t>The factors</a:t>
            </a:r>
            <a:r>
              <a:rPr lang="en-US" sz="2800" b="1" i="1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800" b="1" i="1" u="none" strike="noStrike" baseline="0" dirty="0" smtClean="0">
                <a:solidFill>
                  <a:srgbClr val="333399"/>
                </a:solidFill>
                <a:latin typeface="Times New Roman"/>
              </a:rPr>
              <a:t>affecting growth and development are the following:</a:t>
            </a:r>
          </a:p>
          <a:p>
            <a:pPr algn="l" rtl="0"/>
            <a:endParaRPr lang="en-US" sz="2800" b="1" i="1" u="none" strike="noStrike" baseline="0" dirty="0" smtClean="0">
              <a:solidFill>
                <a:srgbClr val="333399"/>
              </a:solidFill>
              <a:latin typeface="Times New Roman"/>
            </a:endParaRP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1. Host or genetic factors like genetic make up (genotype).</a:t>
            </a:r>
          </a:p>
          <a:p>
            <a:pPr marL="457200" indent="-457200" algn="l" rtl="0">
              <a:buAutoNum type="arabicPeriod"/>
            </a:pPr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2. Physical expression (phenotype).</a:t>
            </a:r>
          </a:p>
          <a:p>
            <a:pPr algn="l" rtl="0"/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3. Demographic factors like race and sex or gender.</a:t>
            </a:r>
          </a:p>
          <a:p>
            <a:pPr algn="l"/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4. Nutritional factors like maternal nutritional status,  </a:t>
            </a:r>
          </a:p>
          <a:p>
            <a:pPr algn="l"/>
            <a:r>
              <a:rPr lang="en-US" sz="2400" dirty="0" smtClean="0">
                <a:solidFill>
                  <a:srgbClr val="333399"/>
                </a:solidFill>
                <a:latin typeface="Arial"/>
              </a:rPr>
              <a:t>   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breastfeeding and weaning</a:t>
            </a:r>
            <a:r>
              <a:rPr lang="en-US" sz="2400" dirty="0" smtClean="0">
                <a:solidFill>
                  <a:srgbClr val="333399"/>
                </a:solidFill>
                <a:latin typeface="Arial"/>
              </a:rPr>
              <a:t>,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complementary feeding </a:t>
            </a:r>
          </a:p>
          <a:p>
            <a:pPr algn="l"/>
            <a:r>
              <a:rPr lang="en-US" sz="2400" dirty="0" smtClean="0">
                <a:solidFill>
                  <a:srgbClr val="333399"/>
                </a:solidFill>
                <a:latin typeface="Arial"/>
              </a:rPr>
              <a:t>   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practices, diet during illness, supplementary feeding.</a:t>
            </a:r>
          </a:p>
          <a:p>
            <a:pPr algn="l" rtl="0"/>
            <a:endParaRPr lang="ar-IQ" sz="2800" b="1" i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50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836713"/>
            <a:ext cx="8928992" cy="5632311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5. Environmental factors like socio-economic status.</a:t>
            </a:r>
          </a:p>
          <a:p>
            <a:pPr algn="l" rtl="0"/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6. Physical factors like climate, pollution.</a:t>
            </a:r>
          </a:p>
          <a:p>
            <a:pPr algn="l" rtl="0"/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7. Biological factors like infections, exercise, drugs and   </a:t>
            </a:r>
          </a:p>
          <a:p>
            <a:pPr algn="l" rtl="0"/>
            <a:r>
              <a:rPr lang="en-US" sz="2400" dirty="0" smtClean="0">
                <a:solidFill>
                  <a:srgbClr val="333399"/>
                </a:solidFill>
                <a:latin typeface="Arial"/>
              </a:rPr>
              <a:t>   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chemicals.</a:t>
            </a:r>
          </a:p>
          <a:p>
            <a:pPr algn="l" rtl="0"/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8. Emotional factors like mother infant bonding, parent child   </a:t>
            </a:r>
          </a:p>
          <a:p>
            <a:pPr algn="l"/>
            <a:r>
              <a:rPr lang="en-US" sz="2400" dirty="0" smtClean="0">
                <a:solidFill>
                  <a:srgbClr val="333399"/>
                </a:solidFill>
                <a:latin typeface="Arial"/>
              </a:rPr>
              <a:t>   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interaction, family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Arial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harmony, stimulation and tender loving   </a:t>
            </a:r>
          </a:p>
          <a:p>
            <a:pPr algn="l"/>
            <a:r>
              <a:rPr lang="en-US" sz="2400" dirty="0" smtClean="0">
                <a:solidFill>
                  <a:srgbClr val="333399"/>
                </a:solidFill>
                <a:latin typeface="Arial"/>
              </a:rPr>
              <a:t>   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care.</a:t>
            </a:r>
          </a:p>
          <a:p>
            <a:pPr algn="l"/>
            <a:endParaRPr lang="en-US" sz="2400" dirty="0">
              <a:solidFill>
                <a:srgbClr val="333399"/>
              </a:solidFill>
              <a:latin typeface="Arial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9.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Antenatal, natal and postnatal factors like infections, irradiation,  </a:t>
            </a:r>
          </a:p>
          <a:p>
            <a:pPr algn="l"/>
            <a:r>
              <a:rPr lang="en-US" sz="2400" dirty="0" smtClean="0">
                <a:solidFill>
                  <a:srgbClr val="333399"/>
                </a:solidFill>
                <a:latin typeface="Times New Roman"/>
              </a:rPr>
              <a:t>   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drugs and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placental insufficiency affect the potential for growth and   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 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development to a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great extent.</a:t>
            </a:r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     </a:t>
            </a:r>
            <a:endParaRPr lang="en-US" sz="2400" b="1" i="1" dirty="0">
              <a:solidFill>
                <a:srgbClr val="333399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110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061" y="404665"/>
            <a:ext cx="8856984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2400" b="1" i="0" u="none" strike="noStrike" baseline="0" dirty="0" smtClean="0">
                <a:solidFill>
                  <a:srgbClr val="333399"/>
                </a:solidFill>
                <a:latin typeface="Arial"/>
              </a:rPr>
              <a:t>Stages of Growth</a:t>
            </a: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The different stages of growth are:</a:t>
            </a: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1. Ovum (0-14 days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).</a:t>
            </a:r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2. Embryo (2-9 weeks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).</a:t>
            </a:r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3. Fetus (9 weeks-birth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).</a:t>
            </a:r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4. Newborn (first </a:t>
            </a:r>
            <a:r>
              <a:rPr lang="en-US" sz="2400" dirty="0">
                <a:solidFill>
                  <a:srgbClr val="333399"/>
                </a:solidFill>
                <a:latin typeface="Arial"/>
              </a:rPr>
              <a:t>7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days of life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).</a:t>
            </a:r>
          </a:p>
          <a:p>
            <a:pPr algn="l" rtl="0"/>
            <a:r>
              <a:rPr lang="en-US" sz="2400" dirty="0" smtClean="0">
                <a:solidFill>
                  <a:srgbClr val="333399"/>
                </a:solidFill>
                <a:latin typeface="Arial"/>
              </a:rPr>
              <a:t>5. Neonate (from birth to 28 days).</a:t>
            </a:r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 rtl="0"/>
            <a:r>
              <a:rPr lang="en-US" sz="2400" dirty="0">
                <a:solidFill>
                  <a:srgbClr val="333399"/>
                </a:solidFill>
                <a:latin typeface="Arial"/>
              </a:rPr>
              <a:t>6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.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Infant (first year of life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).</a:t>
            </a:r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 rtl="0"/>
            <a:r>
              <a:rPr lang="en-US" sz="2400" dirty="0">
                <a:solidFill>
                  <a:srgbClr val="333399"/>
                </a:solidFill>
                <a:latin typeface="Arial"/>
              </a:rPr>
              <a:t>7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.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Toddler (1-3 years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).</a:t>
            </a:r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 rtl="0"/>
            <a:r>
              <a:rPr lang="en-US" sz="2400" dirty="0" smtClean="0">
                <a:solidFill>
                  <a:srgbClr val="333399"/>
                </a:solidFill>
                <a:latin typeface="Arial"/>
              </a:rPr>
              <a:t>8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.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Preschool child (3-5 years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).</a:t>
            </a:r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 rtl="0"/>
            <a:r>
              <a:rPr lang="en-US" sz="2400" dirty="0">
                <a:solidFill>
                  <a:srgbClr val="333399"/>
                </a:solidFill>
                <a:latin typeface="Arial"/>
              </a:rPr>
              <a:t>9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.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School child (5-9 years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).</a:t>
            </a:r>
            <a:endParaRPr lang="en-US" sz="2400" b="0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/>
            <a:r>
              <a:rPr lang="en-US" sz="2400" dirty="0" smtClean="0">
                <a:solidFill>
                  <a:srgbClr val="333399"/>
                </a:solidFill>
                <a:latin typeface="Arial"/>
              </a:rPr>
              <a:t>10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.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Adolescence is divided into </a:t>
            </a:r>
            <a:r>
              <a:rPr lang="en-US" sz="2400" b="0" i="0" u="none" strike="noStrike" baseline="0" dirty="0" err="1" smtClean="0">
                <a:solidFill>
                  <a:srgbClr val="333399"/>
                </a:solidFill>
                <a:latin typeface="Arial"/>
              </a:rPr>
              <a:t>prepubertal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, pubertal and post   </a:t>
            </a:r>
          </a:p>
          <a:p>
            <a:pPr algn="l"/>
            <a:r>
              <a:rPr lang="en-US" sz="2400" dirty="0" smtClean="0">
                <a:solidFill>
                  <a:srgbClr val="333399"/>
                </a:solidFill>
                <a:latin typeface="Arial"/>
              </a:rPr>
              <a:t>    </a:t>
            </a:r>
            <a:r>
              <a:rPr lang="en-US" sz="2400" dirty="0" smtClean="0">
                <a:solidFill>
                  <a:srgbClr val="333399"/>
                </a:solidFill>
                <a:latin typeface="Arial"/>
              </a:rPr>
              <a:t> 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pubertal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stages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Arial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(10-19 years)</a:t>
            </a:r>
            <a:endParaRPr lang="ar-IQ" sz="24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29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9"/>
            <a:ext cx="8784976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 cmpd="dbl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b="1" i="0" u="none" strike="noStrike" baseline="0" dirty="0" smtClean="0">
                <a:solidFill>
                  <a:srgbClr val="333399"/>
                </a:solidFill>
                <a:latin typeface="Arial"/>
              </a:rPr>
              <a:t>Growth of Different Tissues:</a:t>
            </a:r>
          </a:p>
          <a:p>
            <a:pPr algn="l" rtl="0"/>
            <a:endParaRPr lang="en-US" sz="2400" b="1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Different tissues grow at different rates. Somatic growth of the body is very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fast in the first 2 years of life and then it slows down. </a:t>
            </a:r>
          </a:p>
          <a:p>
            <a:pPr algn="l"/>
            <a:endParaRPr lang="en-US" sz="2400" dirty="0">
              <a:solidFill>
                <a:srgbClr val="333399"/>
              </a:solidFill>
              <a:latin typeface="Times New Roman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The second spurt is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seen in adolescence and then it practically stops. </a:t>
            </a:r>
          </a:p>
          <a:p>
            <a:pPr algn="l"/>
            <a:endParaRPr lang="en-US" sz="2400" dirty="0">
              <a:solidFill>
                <a:srgbClr val="333399"/>
              </a:solidFill>
              <a:latin typeface="Times New Roman"/>
            </a:endParaRP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Brain growth is maximum in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the first two years of life and then it slows down. It becomes almost 80% of th</a:t>
            </a:r>
            <a:r>
              <a:rPr lang="en-US" sz="2400" dirty="0" smtClean="0">
                <a:solidFill>
                  <a:srgbClr val="333399"/>
                </a:solidFill>
                <a:latin typeface="Times New Roman"/>
              </a:rPr>
              <a:t>e adult size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by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two years of age and body growth is up to 20%.</a:t>
            </a: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 </a:t>
            </a: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Lymphoid growth especially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of the tonsils and lymph node picks up slowly and peaks before puberty and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then it slows down. </a:t>
            </a:r>
          </a:p>
          <a:p>
            <a:pPr algn="l" rtl="0"/>
            <a:endParaRPr lang="en-US" sz="2400" dirty="0">
              <a:solidFill>
                <a:srgbClr val="333399"/>
              </a:solidFill>
              <a:latin typeface="Times New Roman"/>
            </a:endParaRP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Gonadal growth is noted around puberty only.</a:t>
            </a:r>
            <a:endParaRPr lang="ar-IQ" sz="24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3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52" y="476673"/>
            <a:ext cx="8856984" cy="6001643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b="1" i="0" u="none" strike="noStrike" baseline="0" dirty="0" smtClean="0">
                <a:solidFill>
                  <a:srgbClr val="333399"/>
                </a:solidFill>
                <a:latin typeface="Arial"/>
              </a:rPr>
              <a:t>Newborn Growth</a:t>
            </a:r>
          </a:p>
          <a:p>
            <a:pPr algn="l" rtl="0"/>
            <a:endParaRPr lang="en-US" sz="2400" b="1" i="0" u="none" strike="noStrike" baseline="0" dirty="0" smtClean="0">
              <a:solidFill>
                <a:srgbClr val="333399"/>
              </a:solidFill>
              <a:latin typeface="Arial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-The newborn has around 3 Kg weight (2.5-4 Kg) and 50 cm length       (45-55cm). </a:t>
            </a:r>
          </a:p>
          <a:p>
            <a:pPr algn="l"/>
            <a:endParaRPr lang="en-US" sz="2400" dirty="0">
              <a:solidFill>
                <a:srgbClr val="333399"/>
              </a:solidFill>
              <a:latin typeface="Times New Roman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-The head circumference is 35 cm (33-37 cm). </a:t>
            </a:r>
          </a:p>
          <a:p>
            <a:pPr algn="l"/>
            <a:endParaRPr lang="en-US" sz="2400" dirty="0">
              <a:solidFill>
                <a:srgbClr val="333399"/>
              </a:solidFill>
              <a:latin typeface="Times New Roman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-The midpoint of the body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is umbilicus unlike pubic symphysis in the    adult.</a:t>
            </a: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 </a:t>
            </a: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-The upper segment to the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lower segment ratio from the vertex to  </a:t>
            </a:r>
          </a:p>
          <a:p>
            <a:pPr algn="l"/>
            <a:r>
              <a:rPr lang="en-US" sz="2400" dirty="0" smtClean="0">
                <a:solidFill>
                  <a:srgbClr val="333399"/>
                </a:solidFill>
                <a:latin typeface="Times New Roman"/>
              </a:rPr>
              <a:t> 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pubic symphysis and the pubic symphysis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to the heels respectively is   1.7:1.  </a:t>
            </a:r>
          </a:p>
          <a:p>
            <a:pPr algn="l"/>
            <a:endParaRPr lang="en-US" sz="2400" dirty="0">
              <a:solidFill>
                <a:srgbClr val="333399"/>
              </a:solidFill>
              <a:latin typeface="Times New Roman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-Most newborns lose up to 10% weight initially and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regain birth  </a:t>
            </a:r>
          </a:p>
          <a:p>
            <a:pPr algn="l"/>
            <a:r>
              <a:rPr lang="en-US" sz="2400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weight by 10 days.</a:t>
            </a:r>
            <a:endParaRPr lang="ar-IQ" sz="24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91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815" y="764704"/>
            <a:ext cx="8784976" cy="422423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-The weight gain is around 200 g/week in the first 3 months,       150 g/week in the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Arial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next 3 months and 100 g/week in the next 6            </a:t>
            </a:r>
          </a:p>
          <a:p>
            <a:pPr algn="l" rtl="0"/>
            <a:r>
              <a:rPr lang="en-US" sz="2400" dirty="0" smtClean="0">
                <a:solidFill>
                  <a:srgbClr val="333399"/>
                </a:solidFill>
                <a:latin typeface="Arial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Arial"/>
              </a:rPr>
              <a:t>months.</a:t>
            </a:r>
          </a:p>
          <a:p>
            <a:pPr algn="l" rtl="0"/>
            <a:endParaRPr lang="en-US" sz="2400" dirty="0">
              <a:solidFill>
                <a:srgbClr val="333399"/>
              </a:solidFill>
              <a:latin typeface="Arial"/>
            </a:endParaRPr>
          </a:p>
          <a:p>
            <a:pPr algn="l" rtl="0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The birth weight doubles by 5 months, triples by one year, quadruples by two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years. Thereafter 2 kg is added on every year till six years and thereafter 3 kg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is added on every year till puberty.</a:t>
            </a:r>
          </a:p>
          <a:p>
            <a:pPr algn="l" rtl="0"/>
            <a:endParaRPr lang="en-US" sz="2400" dirty="0">
              <a:solidFill>
                <a:srgbClr val="333399"/>
              </a:solidFill>
              <a:latin typeface="Times New Roman"/>
            </a:endParaRPr>
          </a:p>
          <a:p>
            <a:pPr algn="l"/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The birth length is 50 cm; it becomes 66 cm by 6 months, 75 cm by 1 year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and 87 cm by 2 years. It doubles by 4 years and thereafter 6 cm is added on</a:t>
            </a:r>
            <a:r>
              <a:rPr lang="en-US" sz="2400" b="0" i="0" u="none" strike="noStrike" dirty="0" smtClean="0">
                <a:solidFill>
                  <a:srgbClr val="333399"/>
                </a:solidFill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solidFill>
                  <a:srgbClr val="333399"/>
                </a:solidFill>
                <a:latin typeface="Times New Roman"/>
              </a:rPr>
              <a:t>every year till puberty. Birth length triples by 12 years.</a:t>
            </a:r>
            <a:endParaRPr lang="ar-IQ" sz="24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51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</TotalTime>
  <Words>1654</Words>
  <Application>Microsoft Office PowerPoint</Application>
  <PresentationFormat>On-screen Show (4:3)</PresentationFormat>
  <Paragraphs>204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Faris</dc:creator>
  <cp:lastModifiedBy>Bassam</cp:lastModifiedBy>
  <cp:revision>236</cp:revision>
  <dcterms:created xsi:type="dcterms:W3CDTF">2016-02-22T14:21:05Z</dcterms:created>
  <dcterms:modified xsi:type="dcterms:W3CDTF">2017-04-25T16:45:03Z</dcterms:modified>
</cp:coreProperties>
</file>