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16/07/1438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ctrTitle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b="1" dirty="0" err="1" smtClean="0">
                <a:solidFill>
                  <a:srgbClr val="FF0000"/>
                </a:solidFill>
              </a:rPr>
              <a:t>Thalassemias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ubTitle" idx="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b="1" dirty="0" smtClean="0"/>
              <a:t>   </a:t>
            </a:r>
            <a:r>
              <a:rPr lang="en-US" b="1" u="sng" dirty="0" smtClean="0"/>
              <a:t>Therapy:</a:t>
            </a:r>
            <a:r>
              <a:rPr lang="en-US" b="1" dirty="0" smtClean="0"/>
              <a:t> </a:t>
            </a:r>
            <a:r>
              <a:rPr lang="en-US" dirty="0" smtClean="0"/>
              <a:t> No treatment is necessary. </a:t>
            </a:r>
          </a:p>
          <a:p>
            <a:pPr algn="l" rtl="0" eaLnBrk="1" hangingPunct="1">
              <a:buFont typeface="Wingdings" pitchFamily="2" charset="2"/>
              <a:buChar char=""/>
              <a:defRPr/>
            </a:pPr>
            <a:r>
              <a:rPr lang="en-US" dirty="0" smtClean="0"/>
              <a:t>   It is important, however, that thalassemia minor is distinguished from ID to prevent inappropriate therapy with medicinal iron.</a:t>
            </a:r>
          </a:p>
          <a:p>
            <a:pPr algn="l" rtl="0" eaLnBrk="1" hangingPunct="1">
              <a:buFont typeface="Wingdings" pitchFamily="2" charset="2"/>
              <a:buChar char=""/>
              <a:defRPr/>
            </a:pPr>
            <a:r>
              <a:rPr lang="en-US" dirty="0" smtClean="0"/>
              <a:t>   Folic acid may be given. </a:t>
            </a:r>
          </a:p>
          <a:p>
            <a:pPr algn="l" rtl="0" eaLnBrk="1" hangingPunct="1">
              <a:buFont typeface="Wingdings" pitchFamily="2" charset="2"/>
              <a:buChar char=""/>
              <a:defRPr/>
            </a:pPr>
            <a:r>
              <a:rPr lang="en-US" dirty="0" smtClean="0"/>
              <a:t>   Genetic counseling is also important.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48" name="Rectangle 2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Homozygous</a:t>
            </a:r>
            <a:r>
              <a:rPr lang="en-US" smtClean="0"/>
              <a:t> </a:t>
            </a:r>
            <a:r>
              <a:rPr lang="en-US" b="1" smtClean="0"/>
              <a:t>β-thalassemia</a:t>
            </a:r>
            <a:r>
              <a:rPr lang="en-US" smtClean="0"/>
              <a:t> </a:t>
            </a:r>
          </a:p>
        </p:txBody>
      </p:sp>
      <p:sp>
        <p:nvSpPr>
          <p:cNvPr id="44249" name="Rectangle 217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8639175" cy="4114800"/>
          </a:xfrm>
        </p:spPr>
        <p:txBody>
          <a:bodyPr/>
          <a:lstStyle/>
          <a:p>
            <a:pPr lvl="2" algn="l" eaLnBrk="1" hangingPunct="1">
              <a:buFontTx/>
              <a:buNone/>
              <a:defRPr/>
            </a:pPr>
            <a:r>
              <a:rPr lang="en-US" sz="2800" dirty="0" smtClean="0"/>
              <a:t>Homozygous </a:t>
            </a:r>
            <a:r>
              <a:rPr lang="en-US" dirty="0" smtClean="0"/>
              <a:t>β-thalassemia (β-thalassemia major, Cooley anemia, and </a:t>
            </a:r>
            <a:r>
              <a:rPr lang="en-US" dirty="0" err="1" smtClean="0"/>
              <a:t>intermedia</a:t>
            </a:r>
            <a:r>
              <a:rPr lang="en-US" dirty="0" smtClean="0"/>
              <a:t>). Patients who have this form of anemia are usually of Mediterranean background.</a:t>
            </a:r>
          </a:p>
          <a:p>
            <a:pPr lvl="2" algn="l" eaLnBrk="1" hangingPunct="1">
              <a:buFontTx/>
              <a:buNone/>
              <a:defRPr/>
            </a:pPr>
            <a:endParaRPr lang="en-US" dirty="0" smtClean="0"/>
          </a:p>
          <a:p>
            <a:pPr lvl="3" algn="l" eaLnBrk="1" hangingPunct="1">
              <a:buFont typeface="Wingdings" pitchFamily="2" charset="2"/>
              <a:buNone/>
              <a:defRPr/>
            </a:pPr>
            <a:r>
              <a:rPr lang="en-US" sz="2800" b="1" u="sng" dirty="0" smtClean="0"/>
              <a:t>Defect.</a:t>
            </a:r>
            <a:r>
              <a:rPr lang="en-US" sz="2800" dirty="0" smtClean="0"/>
              <a:t> </a:t>
            </a:r>
            <a:r>
              <a:rPr lang="en-US" sz="2400" dirty="0" smtClean="0"/>
              <a:t>Molecular defects range from complete absence of β-globin synthesis (genotype β0/β0) to partial reduction in the gene product from the affected locus (genotype β+/β+).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9371012" cy="4525963"/>
          </a:xfrm>
        </p:spPr>
        <p:txBody>
          <a:bodyPr/>
          <a:lstStyle/>
          <a:p>
            <a:pPr lvl="3" algn="l" eaLnBrk="1" hangingPunct="1">
              <a:buFont typeface="Wingdings" pitchFamily="2" charset="2"/>
              <a:buNone/>
              <a:defRPr/>
            </a:pPr>
            <a:r>
              <a:rPr lang="en-US" sz="2800" b="1" dirty="0" smtClean="0"/>
              <a:t>Clinical features:</a:t>
            </a:r>
            <a:r>
              <a:rPr lang="en-US" sz="2800" dirty="0" smtClean="0"/>
              <a:t> beginning in the middle of the first year of life</a:t>
            </a:r>
          </a:p>
          <a:p>
            <a:pPr lvl="3" algn="l"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1-</a:t>
            </a:r>
            <a:r>
              <a:rPr lang="en-US" sz="2800" dirty="0" smtClean="0"/>
              <a:t> the infant manifests a </a:t>
            </a:r>
            <a:r>
              <a:rPr lang="en-US" sz="2800" u="sng" dirty="0" smtClean="0"/>
              <a:t>progressively</a:t>
            </a:r>
            <a:r>
              <a:rPr lang="en-US" sz="2800" dirty="0" smtClean="0"/>
              <a:t> severe HA &amp; jaundice .</a:t>
            </a:r>
          </a:p>
          <a:p>
            <a:pPr lvl="3" algn="l"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2-</a:t>
            </a:r>
            <a:r>
              <a:rPr lang="en-US" sz="2800" dirty="0" smtClean="0"/>
              <a:t> marked HSM.</a:t>
            </a:r>
          </a:p>
          <a:p>
            <a:pPr lvl="3" algn="l"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3-</a:t>
            </a:r>
            <a:r>
              <a:rPr lang="en-US" sz="2800" dirty="0" smtClean="0"/>
              <a:t>  FTT</a:t>
            </a:r>
          </a:p>
          <a:p>
            <a:pPr lvl="3" algn="l"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4-</a:t>
            </a:r>
            <a:r>
              <a:rPr lang="en-US" sz="2800" dirty="0" smtClean="0"/>
              <a:t> BM hyperplasia produces characteristic features such as tower skull, frontal bossing, maxillary hypertrophy with prominent cheekbones, and overbite. </a:t>
            </a:r>
            <a:r>
              <a:rPr lang="en-US" sz="2400" dirty="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229600" cy="4525962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5-</a:t>
            </a:r>
            <a:r>
              <a:rPr lang="en-US" sz="2800" dirty="0" smtClean="0"/>
              <a:t> Hemochromatosis: Even in the </a:t>
            </a:r>
            <a:r>
              <a:rPr lang="en-US" sz="2800" dirty="0" err="1" smtClean="0"/>
              <a:t>untransfused</a:t>
            </a:r>
            <a:r>
              <a:rPr lang="en-US" sz="2800" dirty="0" smtClean="0"/>
              <a:t> state, iron overload develops in </a:t>
            </a:r>
            <a:r>
              <a:rPr lang="en-US" sz="2800" dirty="0" err="1" smtClean="0"/>
              <a:t>thalassemic</a:t>
            </a:r>
            <a:r>
              <a:rPr lang="en-US" sz="2800" dirty="0" smtClean="0"/>
              <a:t> </a:t>
            </a:r>
            <a:r>
              <a:rPr lang="en-US" sz="2800" dirty="0" err="1" smtClean="0"/>
              <a:t>pt</a:t>
            </a:r>
            <a:r>
              <a:rPr lang="en-US" sz="2800" dirty="0" smtClean="0"/>
              <a:t> because of </a:t>
            </a:r>
            <a:r>
              <a:rPr lang="en-US" sz="2800" dirty="0" err="1" smtClean="0"/>
              <a:t>hyperabsorption</a:t>
            </a:r>
            <a:r>
              <a:rPr lang="en-US" sz="2800" dirty="0" smtClean="0"/>
              <a:t> of dietary iron.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The iron load becomes even greater with chronic transfusion therapy. When the BM storage capacity for iron is exceeded, iron accumulates in parenchymal organs such as the </a:t>
            </a:r>
            <a:r>
              <a:rPr lang="en-US" sz="2800" dirty="0" smtClean="0">
                <a:solidFill>
                  <a:srgbClr val="FFC000"/>
                </a:solidFill>
              </a:rPr>
              <a:t>liver, heart, pancreas, gonads, and skin</a:t>
            </a:r>
            <a:r>
              <a:rPr lang="en-US" sz="2800" dirty="0" smtClean="0"/>
              <a:t>, producing the complications of hemochromatosis (“bronzed diabetes”).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Many patients succumb to congestive HF , </a:t>
            </a:r>
            <a:r>
              <a:rPr lang="en-US" sz="2800" dirty="0" err="1" smtClean="0"/>
              <a:t>hypoparathyroidism</a:t>
            </a:r>
            <a:r>
              <a:rPr lang="en-US" sz="2800" dirty="0" smtClean="0"/>
              <a:t>, </a:t>
            </a:r>
            <a:r>
              <a:rPr lang="en-US" sz="2800" dirty="0" err="1" smtClean="0"/>
              <a:t>hypogonadism</a:t>
            </a:r>
            <a:r>
              <a:rPr lang="en-US" sz="2800" dirty="0" smtClean="0"/>
              <a:t> , DM , liver cirrhosis and short stature.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4" descr="beta th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6775" y="95250"/>
            <a:ext cx="7410450" cy="66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578850" cy="452596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u="sng" dirty="0" smtClean="0"/>
              <a:t>Investigations:</a:t>
            </a:r>
            <a:endParaRPr lang="en-US" sz="2800" dirty="0" smtClean="0"/>
          </a:p>
          <a:p>
            <a:pPr algn="l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1-CBC : hypochromic microcytic anemia, with nucleated RBC and </a:t>
            </a:r>
            <a:r>
              <a:rPr lang="en-US" sz="2800" dirty="0" err="1" smtClean="0"/>
              <a:t>retics</a:t>
            </a:r>
            <a:r>
              <a:rPr lang="en-US" sz="2800" dirty="0" smtClean="0"/>
              <a:t> count commonly less than 8% which is </a:t>
            </a:r>
            <a:r>
              <a:rPr lang="en-US" sz="2800" dirty="0" err="1" smtClean="0"/>
              <a:t>inappropraitely</a:t>
            </a:r>
            <a:r>
              <a:rPr lang="en-US" sz="2800" dirty="0" smtClean="0"/>
              <a:t> low to the degree of anemia due to ineffective </a:t>
            </a:r>
            <a:r>
              <a:rPr lang="en-US" sz="2800" dirty="0" err="1" smtClean="0"/>
              <a:t>rythropoiesis</a:t>
            </a:r>
            <a:r>
              <a:rPr lang="en-US" sz="2800" dirty="0" smtClean="0"/>
              <a:t>).</a:t>
            </a:r>
          </a:p>
          <a:p>
            <a:pPr algn="l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dirty="0" smtClean="0"/>
          </a:p>
          <a:p>
            <a:pPr algn="l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2-Elevated </a:t>
            </a:r>
            <a:r>
              <a:rPr lang="en-US" sz="2800" dirty="0" err="1" smtClean="0"/>
              <a:t>unconjucated</a:t>
            </a:r>
            <a:r>
              <a:rPr lang="en-US" sz="2800" dirty="0" smtClean="0"/>
              <a:t> bilirubin.</a:t>
            </a:r>
          </a:p>
          <a:p>
            <a:pPr algn="l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dirty="0" smtClean="0"/>
          </a:p>
          <a:p>
            <a:pPr algn="l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3-On </a:t>
            </a:r>
            <a:r>
              <a:rPr lang="en-US" sz="2800" dirty="0" err="1" smtClean="0"/>
              <a:t>Hb</a:t>
            </a:r>
            <a:r>
              <a:rPr lang="en-US" sz="2800" dirty="0" smtClean="0"/>
              <a:t> electrophoresis, </a:t>
            </a:r>
            <a:r>
              <a:rPr lang="en-US" sz="2800" dirty="0" err="1" smtClean="0"/>
              <a:t>Hb</a:t>
            </a:r>
            <a:r>
              <a:rPr lang="en-US" sz="2800" dirty="0" smtClean="0"/>
              <a:t> A is either markedly decreased or totally absent. Of the total </a:t>
            </a:r>
            <a:r>
              <a:rPr lang="en-US" sz="2800" dirty="0" err="1" smtClean="0"/>
              <a:t>Hb</a:t>
            </a:r>
            <a:r>
              <a:rPr lang="en-US" sz="2800" dirty="0" smtClean="0"/>
              <a:t> concentration, 30% to 90% is </a:t>
            </a:r>
            <a:r>
              <a:rPr lang="en-US" sz="2800" dirty="0" err="1" smtClean="0"/>
              <a:t>Hb</a:t>
            </a:r>
            <a:r>
              <a:rPr lang="en-US" sz="2800" dirty="0" smtClean="0"/>
              <a:t> F.</a:t>
            </a:r>
          </a:p>
          <a:p>
            <a:pPr algn="l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dirty="0" smtClean="0"/>
          </a:p>
          <a:p>
            <a:pPr algn="l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4-BM hyperplasia is seen in bone XR.</a:t>
            </a:r>
          </a:p>
          <a:p>
            <a:pPr algn="l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5-Elevated </a:t>
            </a:r>
            <a:r>
              <a:rPr lang="en-US" sz="2800" dirty="0" err="1" smtClean="0"/>
              <a:t>S.ferretin</a:t>
            </a:r>
            <a:r>
              <a:rPr lang="en-US" sz="2800" dirty="0" smtClean="0"/>
              <a:t> &amp; transferrin saturation.</a:t>
            </a:r>
          </a:p>
          <a:p>
            <a:pPr algn="l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4" descr="hair on e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15888"/>
            <a:ext cx="7620000" cy="590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7" name="TextBox 1"/>
          <p:cNvSpPr txBox="1">
            <a:spLocks noChangeArrowheads="1"/>
          </p:cNvSpPr>
          <p:nvPr/>
        </p:nvSpPr>
        <p:spPr bwMode="auto">
          <a:xfrm>
            <a:off x="684213" y="6099175"/>
            <a:ext cx="7620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Skull X-ray showing ‘hair on end’ appearance caused by marrow hyperplasia and expansion</a:t>
            </a:r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eaLnBrk="1" hangingPunct="1">
              <a:buFont typeface="Wingdings" pitchFamily="2" charset="2"/>
              <a:buNone/>
              <a:defRPr/>
            </a:pPr>
            <a:r>
              <a:rPr lang="en-US" sz="2400" u="sng" dirty="0" smtClean="0"/>
              <a:t>Treatment:</a:t>
            </a:r>
          </a:p>
          <a:p>
            <a:pPr algn="l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FFC000"/>
                </a:solidFill>
              </a:rPr>
              <a:t>1-</a:t>
            </a:r>
            <a:r>
              <a:rPr lang="en-US" sz="2400" dirty="0" smtClean="0"/>
              <a:t> The mainstay of treatment is </a:t>
            </a:r>
            <a:r>
              <a:rPr lang="en-US" sz="2400" b="1" dirty="0" smtClean="0"/>
              <a:t>transfusion with packed RBCs</a:t>
            </a:r>
            <a:r>
              <a:rPr lang="en-US" sz="2400" dirty="0" smtClean="0"/>
              <a:t> using irradiated CMV –</a:t>
            </a:r>
            <a:r>
              <a:rPr lang="en-US" sz="2400" dirty="0" err="1" smtClean="0"/>
              <a:t>ve</a:t>
            </a:r>
            <a:r>
              <a:rPr lang="en-US" sz="2400" dirty="0" smtClean="0"/>
              <a:t> blood, a post transfusion </a:t>
            </a:r>
            <a:r>
              <a:rPr lang="en-US" sz="2400" dirty="0" err="1" smtClean="0"/>
              <a:t>Hb</a:t>
            </a:r>
            <a:r>
              <a:rPr lang="en-US" sz="2400" dirty="0" smtClean="0"/>
              <a:t> level of 9.5-10 </a:t>
            </a:r>
            <a:r>
              <a:rPr lang="en-US" sz="2400" dirty="0" err="1" smtClean="0"/>
              <a:t>gm</a:t>
            </a:r>
            <a:r>
              <a:rPr lang="en-US" sz="2400" dirty="0" smtClean="0"/>
              <a:t>/dl is the goal.</a:t>
            </a:r>
          </a:p>
          <a:p>
            <a:pPr algn="l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FFC000"/>
                </a:solidFill>
              </a:rPr>
              <a:t>2-</a:t>
            </a:r>
            <a:r>
              <a:rPr lang="en-US" sz="2400" dirty="0" smtClean="0"/>
              <a:t> In an effort to prevent hemochromatosis, </a:t>
            </a:r>
            <a:r>
              <a:rPr lang="en-US" sz="2400" dirty="0" err="1" smtClean="0"/>
              <a:t>pts</a:t>
            </a:r>
            <a:r>
              <a:rPr lang="en-US" sz="2400" dirty="0" smtClean="0"/>
              <a:t> who receive chronic transfusion regimens are treated with chelating agents (e.g., </a:t>
            </a:r>
            <a:r>
              <a:rPr lang="en-US" sz="2400" dirty="0" err="1" smtClean="0"/>
              <a:t>deferoxamine</a:t>
            </a:r>
            <a:r>
              <a:rPr lang="en-US" sz="2400" dirty="0" smtClean="0"/>
              <a:t>, </a:t>
            </a:r>
            <a:r>
              <a:rPr lang="en-US" sz="2400" dirty="0" err="1" smtClean="0"/>
              <a:t>deferiprone</a:t>
            </a:r>
            <a:r>
              <a:rPr lang="en-US" sz="2400" dirty="0" smtClean="0"/>
              <a:t>) that promote iron removal from the body through excretion in the urine &amp; stool.</a:t>
            </a:r>
          </a:p>
          <a:p>
            <a:pPr algn="l" eaLnBrk="1" hangingPunct="1">
              <a:buFont typeface="Wingdings" pitchFamily="2" charset="2"/>
              <a:buNone/>
              <a:defRPr/>
            </a:pPr>
            <a:r>
              <a:rPr lang="en-US" sz="2400" dirty="0" err="1" smtClean="0"/>
              <a:t>Deferoxamine</a:t>
            </a:r>
            <a:r>
              <a:rPr lang="en-US" sz="2400" dirty="0" smtClean="0"/>
              <a:t> is given subcutaneously over 10-12 hrs,5-6 days a week.</a:t>
            </a:r>
          </a:p>
          <a:p>
            <a:pPr algn="l" eaLnBrk="1" hangingPunct="1">
              <a:buFont typeface="Wingdings" pitchFamily="2" charset="2"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eaLnBrk="1" hangingPunct="1">
              <a:buFont typeface="Wingdings" pitchFamily="2" charset="2"/>
              <a:buNone/>
              <a:defRPr/>
            </a:pPr>
            <a:r>
              <a:rPr lang="en-US" smtClean="0"/>
              <a:t>Side effects of deferoxamine includes:</a:t>
            </a:r>
          </a:p>
          <a:p>
            <a:pPr algn="l" eaLnBrk="1" hangingPunct="1">
              <a:buFont typeface="Wingdings" pitchFamily="2" charset="2"/>
              <a:buNone/>
              <a:defRPr/>
            </a:pPr>
            <a:r>
              <a:rPr lang="en-US" smtClean="0"/>
              <a:t> a-ototoxisity.</a:t>
            </a:r>
          </a:p>
          <a:p>
            <a:pPr algn="l" eaLnBrk="1" hangingPunct="1">
              <a:buFont typeface="Wingdings" pitchFamily="2" charset="2"/>
              <a:buNone/>
              <a:defRPr/>
            </a:pPr>
            <a:r>
              <a:rPr lang="en-US" smtClean="0"/>
              <a:t> b-retinal changes.</a:t>
            </a:r>
          </a:p>
          <a:p>
            <a:pPr algn="l" eaLnBrk="1" hangingPunct="1">
              <a:buFont typeface="Wingdings" pitchFamily="2" charset="2"/>
              <a:buNone/>
              <a:defRPr/>
            </a:pPr>
            <a:r>
              <a:rPr lang="en-US" smtClean="0"/>
              <a:t> c-bone dysplasia with truncal shortening.</a:t>
            </a:r>
          </a:p>
          <a:p>
            <a:pPr algn="l" eaLnBrk="1" hangingPunct="1">
              <a:buFont typeface="Wingdings" pitchFamily="2" charset="2"/>
              <a:buNone/>
              <a:defRPr/>
            </a:pPr>
            <a:r>
              <a:rPr lang="en-US" smtClean="0"/>
              <a:t> d-Yersinia bacteria over growth.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FFC000"/>
                </a:solidFill>
              </a:rPr>
              <a:t>3-</a:t>
            </a:r>
            <a:r>
              <a:rPr lang="en-US" dirty="0" smtClean="0"/>
              <a:t> </a:t>
            </a:r>
            <a:r>
              <a:rPr lang="en-US" dirty="0" err="1" smtClean="0"/>
              <a:t>Splenectomy</a:t>
            </a:r>
            <a:r>
              <a:rPr lang="en-US" dirty="0" smtClean="0"/>
              <a:t> is usually considered when transfusion requirements exceed 250 mL/kg/year.</a:t>
            </a:r>
          </a:p>
          <a:p>
            <a:pPr algn="l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FFC000"/>
                </a:solidFill>
              </a:rPr>
              <a:t>4-</a:t>
            </a:r>
            <a:r>
              <a:rPr lang="en-US" dirty="0" smtClean="0"/>
              <a:t> bone marrow transplantation can cure the patients .</a:t>
            </a:r>
          </a:p>
          <a:p>
            <a:pPr algn="l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FFC000"/>
                </a:solidFill>
              </a:rPr>
              <a:t>5-</a:t>
            </a:r>
            <a:r>
              <a:rPr lang="en-US" dirty="0" smtClean="0"/>
              <a:t> Genetic counseling .</a:t>
            </a:r>
          </a:p>
          <a:p>
            <a:pPr algn="l"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468313" y="1600200"/>
            <a:ext cx="9155113" cy="4525963"/>
          </a:xfrm>
        </p:spPr>
        <p:txBody>
          <a:bodyPr/>
          <a:lstStyle/>
          <a:p>
            <a:pPr lvl="1" algn="l" rtl="0" eaLnBrk="1" hangingPunct="1">
              <a:buFont typeface="Courier New" pitchFamily="49" charset="0"/>
              <a:buNone/>
              <a:defRPr/>
            </a:pPr>
            <a:r>
              <a:rPr lang="en-US" b="1" dirty="0" smtClean="0"/>
              <a:t>   Definition.</a:t>
            </a:r>
            <a:r>
              <a:rPr lang="en-US" dirty="0" smtClean="0"/>
              <a:t> </a:t>
            </a:r>
            <a:r>
              <a:rPr lang="en-US" dirty="0" err="1" smtClean="0"/>
              <a:t>Thalassemias</a:t>
            </a:r>
            <a:r>
              <a:rPr lang="en-US" dirty="0" smtClean="0"/>
              <a:t> are hereditary hemolytic </a:t>
            </a:r>
            <a:r>
              <a:rPr lang="en-US" dirty="0" err="1" smtClean="0"/>
              <a:t>anemias</a:t>
            </a:r>
            <a:r>
              <a:rPr lang="en-US" dirty="0" smtClean="0"/>
              <a:t> characterized by decreased or absent synthesis of one or more globin subunits of the </a:t>
            </a:r>
            <a:r>
              <a:rPr lang="en-US" dirty="0" err="1" smtClean="0"/>
              <a:t>Hb</a:t>
            </a:r>
            <a:r>
              <a:rPr lang="en-US" dirty="0" smtClean="0"/>
              <a:t> molecule. </a:t>
            </a:r>
          </a:p>
          <a:p>
            <a:pPr lvl="1" algn="l" rtl="0" eaLnBrk="1" hangingPunct="1">
              <a:buFont typeface="Courier New" pitchFamily="49" charset="0"/>
              <a:buNone/>
              <a:defRPr/>
            </a:pPr>
            <a:endParaRPr lang="en-US" dirty="0" smtClean="0"/>
          </a:p>
          <a:p>
            <a:pPr lvl="1" algn="l" rtl="0" eaLnBrk="1" hangingPunct="1">
              <a:buFont typeface="Courier New" pitchFamily="49" charset="0"/>
              <a:buNone/>
              <a:defRPr/>
            </a:pPr>
            <a:r>
              <a:rPr lang="en-US" dirty="0" smtClean="0"/>
              <a:t>   </a:t>
            </a:r>
            <a:r>
              <a:rPr lang="en-US" b="1" i="1" dirty="0" smtClean="0"/>
              <a:t>α-Thalassemia</a:t>
            </a:r>
            <a:r>
              <a:rPr lang="en-US" dirty="0" smtClean="0"/>
              <a:t>  results from reduced synthesis of α-globin chains.</a:t>
            </a:r>
          </a:p>
          <a:p>
            <a:pPr lvl="1" algn="l" rtl="0" eaLnBrk="1" hangingPunct="1">
              <a:buFont typeface="Courier New" pitchFamily="49" charset="0"/>
              <a:buNone/>
              <a:defRPr/>
            </a:pPr>
            <a:endParaRPr lang="en-US" dirty="0" smtClean="0"/>
          </a:p>
          <a:p>
            <a:pPr lvl="1" algn="l" rtl="0" eaLnBrk="1" hangingPunct="1">
              <a:buFont typeface="Courier New" pitchFamily="49" charset="0"/>
              <a:buNone/>
              <a:defRPr/>
            </a:pPr>
            <a:r>
              <a:rPr lang="en-US" dirty="0" smtClean="0"/>
              <a:t>   </a:t>
            </a:r>
            <a:r>
              <a:rPr lang="en-US" b="1" dirty="0" smtClean="0"/>
              <a:t>β-thalassemia</a:t>
            </a:r>
            <a:r>
              <a:rPr lang="en-US" dirty="0" smtClean="0"/>
              <a:t> results from reduced synthesis of β-globin chains.</a:t>
            </a:r>
          </a:p>
          <a:p>
            <a:pPr algn="l"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867775" cy="4525963"/>
          </a:xfrm>
        </p:spPr>
        <p:txBody>
          <a:bodyPr/>
          <a:lstStyle/>
          <a:p>
            <a:pPr lvl="2" algn="l"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An imbalance in globin chain production is a hazard to the RBC because excess unpaired globin chains produce insoluble tetramers that precipitate, causing membrane damage.</a:t>
            </a:r>
          </a:p>
          <a:p>
            <a:pPr lvl="2" algn="l"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 </a:t>
            </a:r>
          </a:p>
          <a:p>
            <a:pPr lvl="2" algn="l"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This makes RBCs susceptible to destruction within the </a:t>
            </a:r>
            <a:r>
              <a:rPr lang="en-US" sz="2800" dirty="0" err="1" smtClean="0"/>
              <a:t>reticuloendothelial</a:t>
            </a:r>
            <a:r>
              <a:rPr lang="en-US" sz="2800" dirty="0" smtClean="0"/>
              <a:t> system of the BM (resulting in ineffective erythropoiesis) as well as the RES of the liver and spleen (resulting in hemolytic anemia).</a:t>
            </a:r>
          </a:p>
          <a:p>
            <a:pPr algn="l" eaLnBrk="1" hangingPunct="1">
              <a:buFont typeface="Wingdings" pitchFamily="2" charset="2"/>
              <a:buNone/>
              <a:defRPr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726" name="Group 118"/>
          <p:cNvGraphicFramePr>
            <a:graphicFrameLocks noGrp="1"/>
          </p:cNvGraphicFramePr>
          <p:nvPr/>
        </p:nvGraphicFramePr>
        <p:xfrm>
          <a:off x="827088" y="1412875"/>
          <a:ext cx="7253287" cy="3024188"/>
        </p:xfrm>
        <a:graphic>
          <a:graphicData uri="http://schemas.openxmlformats.org/drawingml/2006/table">
            <a:tbl>
              <a:tblPr rtl="1"/>
              <a:tblGrid>
                <a:gridCol w="1119163"/>
                <a:gridCol w="988267"/>
                <a:gridCol w="1011173"/>
                <a:gridCol w="4134684"/>
              </a:tblGrid>
              <a:tr h="87947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 The types and quantities of different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Hb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 in infancy &amp; adulthood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marL="91446" marR="9144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HbA</a:t>
                      </a:r>
                      <a:r>
                        <a:rPr kumimoji="0" 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horzOverflow="overflow">
                    <a:lnL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HbF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horzOverflow="overflow">
                    <a:lnL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HbA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horzOverflow="overflow">
                    <a:lnL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Type of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Hb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46" marR="91446" horzOverflow="overflow">
                    <a:lnL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α2δ2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horzOverflow="overflow">
                    <a:lnL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α2γ2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horzOverflow="overflow">
                    <a:lnL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α2β2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horzOverflow="overflow">
                    <a:lnL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Notation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46" marR="91446" horzOverflow="overflow">
                    <a:lnL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horzOverflow="overflow">
                    <a:lnL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80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horzOverflow="overflow">
                    <a:lnL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horzOverflow="overflow">
                    <a:lnL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Normal % at birth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horzOverflow="overflow">
                    <a:lnL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horzOverflow="overflow">
                    <a:lnL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horzOverflow="overflow">
                    <a:lnL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98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horzOverflow="overflow">
                    <a:lnL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Normal % in older children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horzOverflow="overflow">
                    <a:lnL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i="1" dirty="0" smtClean="0">
                <a:solidFill>
                  <a:srgbClr val="FFFF00"/>
                </a:solidFill>
              </a:rPr>
              <a:t>α-</a:t>
            </a:r>
            <a:r>
              <a:rPr lang="en-US" b="1" i="1" dirty="0" err="1" smtClean="0">
                <a:solidFill>
                  <a:srgbClr val="FFFF00"/>
                </a:solidFill>
              </a:rPr>
              <a:t>Thalassemias</a:t>
            </a:r>
            <a:endParaRPr lang="en-US" b="1" i="1" dirty="0" smtClean="0">
              <a:solidFill>
                <a:srgbClr val="FFFF00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algn="l" eaLnBrk="1" hangingPunct="1">
              <a:buFont typeface="Wingdings" pitchFamily="2" charset="2"/>
              <a:buNone/>
              <a:defRPr/>
            </a:pPr>
            <a:r>
              <a:rPr lang="en-US" i="1" smtClean="0"/>
              <a:t>α-Thalassemias</a:t>
            </a:r>
            <a:r>
              <a:rPr lang="en-US" smtClean="0"/>
              <a:t> are usually the result of gene deletion.</a:t>
            </a:r>
          </a:p>
          <a:p>
            <a:pPr lvl="2" algn="l" eaLnBrk="1" hangingPunct="1">
              <a:buFontTx/>
              <a:buNone/>
              <a:defRPr/>
            </a:pPr>
            <a:r>
              <a:rPr lang="en-US" sz="2800" smtClean="0"/>
              <a:t>α-Thalassemia variants are found most often in populations of African or East Asian ancestry.</a:t>
            </a:r>
          </a:p>
          <a:p>
            <a:pPr algn="l" eaLnBrk="1" hangingPunct="1">
              <a:buFont typeface="Wingdings" pitchFamily="2" charset="2"/>
              <a:buNone/>
              <a:defRPr/>
            </a:pPr>
            <a:r>
              <a:rPr lang="en-US" sz="2800" smtClean="0"/>
              <a:t>Normally there are four α-globin genes; clinical manifestations of α-thalassemia variants reflect the number of genes affected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5787"/>
          </a:xfrm>
        </p:spPr>
        <p:txBody>
          <a:bodyPr/>
          <a:lstStyle/>
          <a:p>
            <a:pPr eaLnBrk="1" hangingPunct="1">
              <a:defRPr/>
            </a:pPr>
            <a:endParaRPr lang="en-US" sz="400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772400" cy="4683125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1-α-thalassemia major: 4 genes deleted     (</a:t>
            </a:r>
            <a:r>
              <a:rPr lang="en-US" dirty="0" err="1" smtClean="0"/>
              <a:t>Hb</a:t>
            </a:r>
            <a:r>
              <a:rPr lang="en-US" dirty="0" smtClean="0"/>
              <a:t> Bart ) , </a:t>
            </a:r>
            <a:r>
              <a:rPr lang="en-US" dirty="0" err="1" smtClean="0"/>
              <a:t>Hydrops</a:t>
            </a:r>
            <a:r>
              <a:rPr lang="en-US" dirty="0" smtClean="0"/>
              <a:t> </a:t>
            </a:r>
            <a:r>
              <a:rPr lang="en-US" dirty="0" err="1" smtClean="0"/>
              <a:t>fetalis</a:t>
            </a:r>
            <a:r>
              <a:rPr lang="en-US" dirty="0" smtClean="0"/>
              <a:t>/death in         utero .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2-Hemoglobin H disease:3 genes deleted,  (</a:t>
            </a:r>
            <a:r>
              <a:rPr lang="en-US" dirty="0" err="1" smtClean="0"/>
              <a:t>Hb</a:t>
            </a:r>
            <a:r>
              <a:rPr lang="en-US" dirty="0" smtClean="0"/>
              <a:t> H ), baby born with severe anemia,   mild jaundice &amp; splenomegaly 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3-α-Thalassemia minor : 2 genes deleted,   Mild anemia .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4-Silent carrier :one gene deleted, No         anemia</a:t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48131" name="Picture 7" descr="alpha thal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1703388"/>
            <a:ext cx="4033838" cy="4319587"/>
          </a:xfrm>
        </p:spPr>
      </p:pic>
      <p:pic>
        <p:nvPicPr>
          <p:cNvPr id="48132" name="Picture 8" descr="hydrop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652963" y="1793875"/>
            <a:ext cx="4033837" cy="41386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smtClean="0"/>
              <a:t>β-Thalassemias</a:t>
            </a:r>
            <a:r>
              <a:rPr lang="en-US" smtClean="0"/>
              <a:t> 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612313" cy="4525963"/>
          </a:xfrm>
        </p:spPr>
        <p:txBody>
          <a:bodyPr/>
          <a:lstStyle/>
          <a:p>
            <a:pPr lvl="3" algn="l" eaLnBrk="1" hangingPunct="1">
              <a:buFont typeface="Courier New" pitchFamily="49" charset="0"/>
              <a:buNone/>
              <a:defRPr/>
            </a:pPr>
            <a:r>
              <a:rPr lang="en-US" sz="2800" dirty="0" smtClean="0"/>
              <a:t>The clinical phenotype of β-thalassemia is related to the degree of globin chain imbalance.</a:t>
            </a:r>
          </a:p>
          <a:p>
            <a:pPr lvl="2" algn="l"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1-Heterozygous </a:t>
            </a:r>
            <a:r>
              <a:rPr lang="en-US" sz="2800" i="1" dirty="0" smtClean="0"/>
              <a:t>β</a:t>
            </a:r>
            <a:r>
              <a:rPr lang="en-US" sz="2800" dirty="0" smtClean="0"/>
              <a:t>-thalassemia</a:t>
            </a:r>
          </a:p>
          <a:p>
            <a:pPr lvl="2" algn="l"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  (</a:t>
            </a:r>
            <a:r>
              <a:rPr lang="en-US" sz="2800" i="1" dirty="0" smtClean="0"/>
              <a:t>β</a:t>
            </a:r>
            <a:r>
              <a:rPr lang="en-US" sz="2800" dirty="0" smtClean="0"/>
              <a:t>-thalassemia minor).</a:t>
            </a:r>
          </a:p>
          <a:p>
            <a:pPr lvl="2" algn="l"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2-Homozygous </a:t>
            </a:r>
            <a:r>
              <a:rPr lang="en-US" sz="2800" i="1" dirty="0" smtClean="0"/>
              <a:t>β-thalassemia </a:t>
            </a:r>
          </a:p>
          <a:p>
            <a:pPr lvl="2" algn="l" eaLnBrk="1" hangingPunct="1">
              <a:buFont typeface="Wingdings" pitchFamily="2" charset="2"/>
              <a:buNone/>
              <a:defRPr/>
            </a:pPr>
            <a:r>
              <a:rPr lang="en-US" sz="2800" i="1" dirty="0" smtClean="0"/>
              <a:t>  (β-thalassemia major, Cooley anemia, and    </a:t>
            </a:r>
            <a:r>
              <a:rPr lang="en-US" sz="2800" i="1" dirty="0" err="1" smtClean="0"/>
              <a:t>intermedia</a:t>
            </a:r>
            <a:r>
              <a:rPr lang="en-US" sz="2800" i="1" dirty="0" smtClean="0"/>
              <a:t>).</a:t>
            </a:r>
            <a:r>
              <a:rPr lang="en-US" sz="2800" dirty="0" smtClean="0"/>
              <a:t> </a:t>
            </a:r>
          </a:p>
          <a:p>
            <a:pPr algn="l" eaLnBrk="1" hangingPunct="1">
              <a:buFont typeface="Wingdings" pitchFamily="2" charset="2"/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/>
              <a:t>Heterozygous</a:t>
            </a:r>
            <a:r>
              <a:rPr lang="en-US" sz="3200" smtClean="0"/>
              <a:t> </a:t>
            </a:r>
            <a:r>
              <a:rPr lang="en-US" sz="3200" b="1" i="1" smtClean="0"/>
              <a:t>β</a:t>
            </a:r>
            <a:r>
              <a:rPr lang="en-US" sz="3200" smtClean="0"/>
              <a:t>-</a:t>
            </a:r>
            <a:r>
              <a:rPr lang="en-US" sz="3200" b="1" smtClean="0"/>
              <a:t>thalassemia</a:t>
            </a:r>
            <a:br>
              <a:rPr lang="en-US" sz="3200" b="1" smtClean="0"/>
            </a:br>
            <a:r>
              <a:rPr lang="en-US" sz="3200" smtClean="0"/>
              <a:t> (</a:t>
            </a:r>
            <a:r>
              <a:rPr lang="en-US" sz="3200" b="1" i="1" smtClean="0"/>
              <a:t>β</a:t>
            </a:r>
            <a:r>
              <a:rPr lang="en-US" sz="3200" smtClean="0"/>
              <a:t>-</a:t>
            </a:r>
            <a:r>
              <a:rPr lang="en-US" sz="3200" b="1" smtClean="0"/>
              <a:t>thalassemia minor)</a:t>
            </a:r>
            <a:r>
              <a:rPr lang="en-US" sz="3200" smtClean="0"/>
              <a:t/>
            </a:r>
            <a:br>
              <a:rPr lang="en-US" sz="3200" smtClean="0"/>
            </a:br>
            <a:endParaRPr lang="en-US" sz="320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9010650" cy="4525963"/>
          </a:xfrm>
        </p:spPr>
        <p:txBody>
          <a:bodyPr/>
          <a:lstStyle/>
          <a:p>
            <a:pPr lvl="3" algn="l" eaLnBrk="1" hangingPunct="1">
              <a:buFont typeface="Wingdings" pitchFamily="2" charset="2"/>
              <a:buNone/>
              <a:defRPr/>
            </a:pPr>
            <a:r>
              <a:rPr lang="en-US" sz="2400" b="1" dirty="0" smtClean="0"/>
              <a:t>Clinical features.</a:t>
            </a:r>
            <a:r>
              <a:rPr lang="en-US" sz="2400" dirty="0" smtClean="0"/>
              <a:t> </a:t>
            </a:r>
          </a:p>
          <a:p>
            <a:pPr lvl="3" algn="l"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1- Mild anemia (</a:t>
            </a:r>
            <a:r>
              <a:rPr lang="en-US" sz="2400" dirty="0" err="1" smtClean="0"/>
              <a:t>Hb</a:t>
            </a:r>
            <a:r>
              <a:rPr lang="en-US" sz="2400" dirty="0" smtClean="0"/>
              <a:t> about 10 </a:t>
            </a:r>
            <a:r>
              <a:rPr lang="en-US" sz="2400" dirty="0" err="1" smtClean="0"/>
              <a:t>gm</a:t>
            </a:r>
            <a:r>
              <a:rPr lang="en-US" sz="2400" dirty="0" smtClean="0"/>
              <a:t>/dl)</a:t>
            </a:r>
          </a:p>
          <a:p>
            <a:pPr lvl="3" algn="l"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2- Normal growth and development.</a:t>
            </a:r>
          </a:p>
          <a:p>
            <a:pPr lvl="3" algn="l"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3- Blood film: </a:t>
            </a:r>
            <a:r>
              <a:rPr lang="en-US" sz="2400" dirty="0" err="1" smtClean="0"/>
              <a:t>Hypochromia</a:t>
            </a:r>
            <a:r>
              <a:rPr lang="en-US" sz="2400" dirty="0" smtClean="0"/>
              <a:t>, </a:t>
            </a:r>
            <a:r>
              <a:rPr lang="en-US" sz="2400" dirty="0" err="1" smtClean="0"/>
              <a:t>microcytosis</a:t>
            </a:r>
            <a:r>
              <a:rPr lang="en-US" sz="2400" dirty="0" smtClean="0"/>
              <a:t>, and          </a:t>
            </a:r>
            <a:r>
              <a:rPr lang="en-US" sz="2400" dirty="0" err="1" smtClean="0"/>
              <a:t>anisocytosis</a:t>
            </a:r>
            <a:r>
              <a:rPr lang="en-US" sz="2400" dirty="0" smtClean="0"/>
              <a:t>.</a:t>
            </a:r>
          </a:p>
          <a:p>
            <a:pPr lvl="3" algn="l"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4- </a:t>
            </a:r>
            <a:r>
              <a:rPr lang="en-US" sz="2400" dirty="0" err="1" smtClean="0"/>
              <a:t>Hb</a:t>
            </a:r>
            <a:r>
              <a:rPr lang="en-US" sz="2400" dirty="0" smtClean="0"/>
              <a:t> electrophoresis shows elevation of the </a:t>
            </a:r>
            <a:r>
              <a:rPr lang="en-US" sz="2400" dirty="0" err="1" smtClean="0"/>
              <a:t>Hb</a:t>
            </a:r>
            <a:r>
              <a:rPr lang="en-US" sz="2400" dirty="0" smtClean="0"/>
              <a:t> A2 level and, sometimes, elevation of the </a:t>
            </a:r>
            <a:r>
              <a:rPr lang="en-US" sz="2400" dirty="0" err="1" smtClean="0"/>
              <a:t>Hb</a:t>
            </a:r>
            <a:r>
              <a:rPr lang="en-US" sz="2400" dirty="0" smtClean="0"/>
              <a:t> F level.  </a:t>
            </a:r>
          </a:p>
          <a:p>
            <a:pPr lvl="3" algn="l"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 </a:t>
            </a:r>
          </a:p>
          <a:p>
            <a:pPr lvl="3" algn="l" eaLnBrk="1" hangingPunct="1">
              <a:buFont typeface="Wingdings" pitchFamily="2" charset="2"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800</Words>
  <PresentationFormat>عرض على الشاشة (3:4)‏</PresentationFormat>
  <Paragraphs>87</Paragraphs>
  <Slides>19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سمة Office</vt:lpstr>
      <vt:lpstr>Thalassemias </vt:lpstr>
      <vt:lpstr>الشريحة 2</vt:lpstr>
      <vt:lpstr>الشريحة 3</vt:lpstr>
      <vt:lpstr>الشريحة 4</vt:lpstr>
      <vt:lpstr>α-Thalassemias</vt:lpstr>
      <vt:lpstr>الشريحة 6</vt:lpstr>
      <vt:lpstr>الشريحة 7</vt:lpstr>
      <vt:lpstr>β-Thalassemias </vt:lpstr>
      <vt:lpstr>Heterozygous β-thalassemia  (β-thalassemia minor) </vt:lpstr>
      <vt:lpstr>الشريحة 10</vt:lpstr>
      <vt:lpstr>Homozygous β-thalassemia 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Thalassemias </dc:title>
  <dc:creator>Ahmed Faris</dc:creator>
  <cp:lastModifiedBy>TEC</cp:lastModifiedBy>
  <cp:revision>1</cp:revision>
  <dcterms:created xsi:type="dcterms:W3CDTF">2017-04-12T18:23:39Z</dcterms:created>
  <dcterms:modified xsi:type="dcterms:W3CDTF">2017-04-12T18:24:10Z</dcterms:modified>
</cp:coreProperties>
</file>