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126"/>
  </p:notesMasterIdLst>
  <p:sldIdLst>
    <p:sldId id="335" r:id="rId3"/>
    <p:sldId id="336" r:id="rId4"/>
    <p:sldId id="338" r:id="rId5"/>
    <p:sldId id="339" r:id="rId6"/>
    <p:sldId id="492" r:id="rId7"/>
    <p:sldId id="493" r:id="rId8"/>
    <p:sldId id="403" r:id="rId9"/>
    <p:sldId id="404" r:id="rId10"/>
    <p:sldId id="340" r:id="rId11"/>
    <p:sldId id="397" r:id="rId12"/>
    <p:sldId id="396" r:id="rId13"/>
    <p:sldId id="494" r:id="rId14"/>
    <p:sldId id="399" r:id="rId15"/>
    <p:sldId id="405" r:id="rId16"/>
    <p:sldId id="476" r:id="rId17"/>
    <p:sldId id="495" r:id="rId18"/>
    <p:sldId id="496" r:id="rId19"/>
    <p:sldId id="497" r:id="rId20"/>
    <p:sldId id="401" r:id="rId21"/>
    <p:sldId id="400" r:id="rId22"/>
    <p:sldId id="268" r:id="rId23"/>
    <p:sldId id="269" r:id="rId24"/>
    <p:sldId id="498" r:id="rId25"/>
    <p:sldId id="506" r:id="rId26"/>
    <p:sldId id="505" r:id="rId27"/>
    <p:sldId id="343" r:id="rId28"/>
    <p:sldId id="503" r:id="rId29"/>
    <p:sldId id="346" r:id="rId30"/>
    <p:sldId id="504" r:id="rId31"/>
    <p:sldId id="444" r:id="rId32"/>
    <p:sldId id="350" r:id="rId33"/>
    <p:sldId id="355" r:id="rId34"/>
    <p:sldId id="345" r:id="rId35"/>
    <p:sldId id="406" r:id="rId36"/>
    <p:sldId id="351" r:id="rId37"/>
    <p:sldId id="352" r:id="rId38"/>
    <p:sldId id="357" r:id="rId39"/>
    <p:sldId id="358" r:id="rId40"/>
    <p:sldId id="359" r:id="rId41"/>
    <p:sldId id="502" r:id="rId42"/>
    <p:sldId id="360" r:id="rId43"/>
    <p:sldId id="356" r:id="rId44"/>
    <p:sldId id="361" r:id="rId45"/>
    <p:sldId id="362" r:id="rId46"/>
    <p:sldId id="521" r:id="rId47"/>
    <p:sldId id="407" r:id="rId48"/>
    <p:sldId id="363" r:id="rId49"/>
    <p:sldId id="364" r:id="rId50"/>
    <p:sldId id="411" r:id="rId51"/>
    <p:sldId id="499" r:id="rId52"/>
    <p:sldId id="412" r:id="rId53"/>
    <p:sldId id="413" r:id="rId54"/>
    <p:sldId id="414" r:id="rId55"/>
    <p:sldId id="415" r:id="rId56"/>
    <p:sldId id="416" r:id="rId57"/>
    <p:sldId id="409" r:id="rId58"/>
    <p:sldId id="410" r:id="rId59"/>
    <p:sldId id="501" r:id="rId60"/>
    <p:sldId id="366" r:id="rId61"/>
    <p:sldId id="417" r:id="rId62"/>
    <p:sldId id="514" r:id="rId63"/>
    <p:sldId id="515" r:id="rId64"/>
    <p:sldId id="423" r:id="rId65"/>
    <p:sldId id="507" r:id="rId66"/>
    <p:sldId id="367" r:id="rId67"/>
    <p:sldId id="522" r:id="rId68"/>
    <p:sldId id="523" r:id="rId69"/>
    <p:sldId id="524" r:id="rId70"/>
    <p:sldId id="369" r:id="rId71"/>
    <p:sldId id="370" r:id="rId72"/>
    <p:sldId id="446" r:id="rId73"/>
    <p:sldId id="448" r:id="rId74"/>
    <p:sldId id="516" r:id="rId75"/>
    <p:sldId id="371" r:id="rId76"/>
    <p:sldId id="428" r:id="rId77"/>
    <p:sldId id="372" r:id="rId78"/>
    <p:sldId id="449" r:id="rId79"/>
    <p:sldId id="519" r:id="rId80"/>
    <p:sldId id="451" r:id="rId81"/>
    <p:sldId id="429" r:id="rId82"/>
    <p:sldId id="430" r:id="rId83"/>
    <p:sldId id="441" r:id="rId84"/>
    <p:sldId id="464" r:id="rId85"/>
    <p:sldId id="465" r:id="rId86"/>
    <p:sldId id="442" r:id="rId87"/>
    <p:sldId id="424" r:id="rId88"/>
    <p:sldId id="426" r:id="rId89"/>
    <p:sldId id="427" r:id="rId90"/>
    <p:sldId id="439" r:id="rId91"/>
    <p:sldId id="388" r:id="rId92"/>
    <p:sldId id="382" r:id="rId93"/>
    <p:sldId id="383" r:id="rId94"/>
    <p:sldId id="384" r:id="rId95"/>
    <p:sldId id="385" r:id="rId96"/>
    <p:sldId id="386" r:id="rId97"/>
    <p:sldId id="387" r:id="rId98"/>
    <p:sldId id="389" r:id="rId99"/>
    <p:sldId id="390" r:id="rId100"/>
    <p:sldId id="391" r:id="rId101"/>
    <p:sldId id="392" r:id="rId102"/>
    <p:sldId id="525" r:id="rId103"/>
    <p:sldId id="526" r:id="rId104"/>
    <p:sldId id="527" r:id="rId105"/>
    <p:sldId id="528" r:id="rId106"/>
    <p:sldId id="529" r:id="rId107"/>
    <p:sldId id="530" r:id="rId108"/>
    <p:sldId id="531" r:id="rId109"/>
    <p:sldId id="532" r:id="rId110"/>
    <p:sldId id="533" r:id="rId111"/>
    <p:sldId id="534" r:id="rId112"/>
    <p:sldId id="535" r:id="rId113"/>
    <p:sldId id="536" r:id="rId114"/>
    <p:sldId id="537" r:id="rId115"/>
    <p:sldId id="538" r:id="rId116"/>
    <p:sldId id="539" r:id="rId117"/>
    <p:sldId id="540" r:id="rId118"/>
    <p:sldId id="541" r:id="rId119"/>
    <p:sldId id="542" r:id="rId120"/>
    <p:sldId id="543" r:id="rId121"/>
    <p:sldId id="544" r:id="rId122"/>
    <p:sldId id="545" r:id="rId123"/>
    <p:sldId id="518" r:id="rId124"/>
    <p:sldId id="393" r:id="rId125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4400" b="1" i="1" kern="1200">
        <a:solidFill>
          <a:srgbClr val="FFFF00"/>
        </a:solidFill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4400" b="1" i="1" kern="1200">
        <a:solidFill>
          <a:srgbClr val="FFFF00"/>
        </a:solidFill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4400" b="1" i="1" kern="1200">
        <a:solidFill>
          <a:srgbClr val="FFFF00"/>
        </a:solidFill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4400" b="1" i="1" kern="1200">
        <a:solidFill>
          <a:srgbClr val="FFFF00"/>
        </a:solidFill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4400" b="1" i="1" kern="1200">
        <a:solidFill>
          <a:srgbClr val="FFFF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4400" b="1" i="1" kern="1200">
        <a:solidFill>
          <a:srgbClr val="FFFF00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4400" b="1" i="1" kern="1200">
        <a:solidFill>
          <a:srgbClr val="FFFF00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4400" b="1" i="1" kern="1200">
        <a:solidFill>
          <a:srgbClr val="FFFF00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4400" b="1" i="1" kern="1200">
        <a:solidFill>
          <a:srgbClr val="FFFF00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FBCD"/>
    <a:srgbClr val="8CFCD4"/>
    <a:srgbClr val="A5E3F7"/>
    <a:srgbClr val="A3F3F9"/>
    <a:srgbClr val="008000"/>
    <a:srgbClr val="FFFF00"/>
    <a:srgbClr val="FF9900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94660"/>
  </p:normalViewPr>
  <p:slideViewPr>
    <p:cSldViewPr>
      <p:cViewPr varScale="1">
        <p:scale>
          <a:sx n="49" d="100"/>
          <a:sy n="49" d="100"/>
        </p:scale>
        <p:origin x="-595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635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viewProps" Target="viewProp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26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124" Type="http://schemas.openxmlformats.org/officeDocument/2006/relationships/slide" Target="slides/slide122.xml"/><Relationship Id="rId12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2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3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61" Type="http://schemas.openxmlformats.org/officeDocument/2006/relationships/slide" Target="slides/slide59.xml"/><Relationship Id="rId82" Type="http://schemas.openxmlformats.org/officeDocument/2006/relationships/slide" Target="slides/slide80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58.xml"/><Relationship Id="rId13" Type="http://schemas.openxmlformats.org/officeDocument/2006/relationships/slide" Target="slides/slide85.xml"/><Relationship Id="rId3" Type="http://schemas.openxmlformats.org/officeDocument/2006/relationships/slide" Target="slides/slide21.xml"/><Relationship Id="rId7" Type="http://schemas.openxmlformats.org/officeDocument/2006/relationships/slide" Target="slides/slide45.xml"/><Relationship Id="rId12" Type="http://schemas.openxmlformats.org/officeDocument/2006/relationships/slide" Target="slides/slide80.xml"/><Relationship Id="rId2" Type="http://schemas.openxmlformats.org/officeDocument/2006/relationships/slide" Target="slides/slide10.xml"/><Relationship Id="rId1" Type="http://schemas.openxmlformats.org/officeDocument/2006/relationships/slide" Target="slides/slide9.xml"/><Relationship Id="rId6" Type="http://schemas.openxmlformats.org/officeDocument/2006/relationships/slide" Target="slides/slide44.xml"/><Relationship Id="rId11" Type="http://schemas.openxmlformats.org/officeDocument/2006/relationships/slide" Target="slides/slide74.xml"/><Relationship Id="rId5" Type="http://schemas.openxmlformats.org/officeDocument/2006/relationships/slide" Target="slides/slide43.xml"/><Relationship Id="rId10" Type="http://schemas.openxmlformats.org/officeDocument/2006/relationships/slide" Target="slides/slide65.xml"/><Relationship Id="rId4" Type="http://schemas.openxmlformats.org/officeDocument/2006/relationships/slide" Target="slides/slide39.xml"/><Relationship Id="rId9" Type="http://schemas.openxmlformats.org/officeDocument/2006/relationships/slide" Target="slides/slide59.xml"/><Relationship Id="rId14" Type="http://schemas.openxmlformats.org/officeDocument/2006/relationships/slide" Target="slides/slide8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D427D3-8D80-4607-AEA5-719A83CB4951}" type="datetimeFigureOut">
              <a:rPr lang="en-US" smtClean="0"/>
              <a:pPr/>
              <a:t>8/16/2011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1D8E2E-F785-4496-977B-8F4ACBD461A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6952FD5D-FC4B-4488-8E81-8F87F9E82DC5}" type="slidenum">
              <a:rPr lang="en-US" sz="1200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r" rtl="0"/>
              <a:t>102</a:t>
            </a:fld>
            <a:endParaRPr lang="en-US" sz="12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6952FD5D-FC4B-4488-8E81-8F87F9E82DC5}" type="slidenum">
              <a:rPr lang="en-US" sz="1200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r" rtl="0"/>
              <a:t>103</a:t>
            </a:fld>
            <a:endParaRPr lang="en-US" sz="12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6952FD5D-FC4B-4488-8E81-8F87F9E82DC5}" type="slidenum">
              <a:rPr lang="en-US" sz="1200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r" rtl="0"/>
              <a:t>104</a:t>
            </a:fld>
            <a:endParaRPr lang="en-US" sz="12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11BE57-5A68-4C57-9D14-9013BC46A2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0E5F29-3FEB-4A3D-87B8-2FCEB6DABE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519562-F524-4AFF-90F1-34D7123756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9BFB60-8469-42F5-AD52-F09FA36F30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C2D402-4903-428E-B15E-3997892163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22E3A9EF-3433-4898-92C1-84494F638B2B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8/16/2011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E60EAD26-388D-4D04-A22D-08AD71ADAEC3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22E3A9EF-3433-4898-92C1-84494F638B2B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8/16/2011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E60EAD26-388D-4D04-A22D-08AD71ADAEC3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22E3A9EF-3433-4898-92C1-84494F638B2B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8/16/2011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E60EAD26-388D-4D04-A22D-08AD71ADAEC3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22E3A9EF-3433-4898-92C1-84494F638B2B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8/16/2011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E60EAD26-388D-4D04-A22D-08AD71ADAEC3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22E3A9EF-3433-4898-92C1-84494F638B2B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8/16/2011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E60EAD26-388D-4D04-A22D-08AD71ADAEC3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22E3A9EF-3433-4898-92C1-84494F638B2B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8/16/2011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E60EAD26-388D-4D04-A22D-08AD71ADAEC3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4F4924-F9A7-476B-BDB8-B292A2CDA6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22E3A9EF-3433-4898-92C1-84494F638B2B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8/16/2011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E60EAD26-388D-4D04-A22D-08AD71ADAEC3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22E3A9EF-3433-4898-92C1-84494F638B2B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8/16/2011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E60EAD26-388D-4D04-A22D-08AD71ADAEC3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22E3A9EF-3433-4898-92C1-84494F638B2B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8/16/2011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E60EAD26-388D-4D04-A22D-08AD71ADAEC3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22E3A9EF-3433-4898-92C1-84494F638B2B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8/16/2011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E60EAD26-388D-4D04-A22D-08AD71ADAEC3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22E3A9EF-3433-4898-92C1-84494F638B2B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8/16/2011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E60EAD26-388D-4D04-A22D-08AD71ADAEC3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28D552-749F-4028-AFE4-EF3101AA11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B3A064-08C2-45B0-87B8-2088D598A9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D9571-5DFC-48E8-B09D-0D5EF98F29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8BD12-6F65-470A-9F5D-CF0565FC20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D60E70-A226-45E8-969B-2EF2FF1595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5A6AC0-950B-4BDE-B672-6E06D512FB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6E5992-6F39-4282-9FB5-4275177F26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 i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i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i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2FCE8B0-77C1-400B-A338-79398BC08D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22E3A9EF-3433-4898-92C1-84494F638B2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8/16/2011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E60EAD26-388D-4D04-A22D-08AD71ADAEC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0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71.jpe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0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0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0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0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0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0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0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0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0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0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0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0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0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0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wm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c fxType III flex fx x-ray"/>
          <p:cNvPicPr>
            <a:picLocks noChangeAspect="1" noChangeArrowheads="1"/>
          </p:cNvPicPr>
          <p:nvPr/>
        </p:nvPicPr>
        <p:blipFill>
          <a:blip r:embed="rId2" cstate="print">
            <a:lum bright="-6000" contrast="12000"/>
            <a:grayscl/>
          </a:blip>
          <a:srcRect t="4050" r="49515" b="12949"/>
          <a:stretch>
            <a:fillRect/>
          </a:stretch>
        </p:blipFill>
        <p:spPr bwMode="auto">
          <a:xfrm>
            <a:off x="1752600" y="2124075"/>
            <a:ext cx="5715000" cy="45053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51" name="Text Box 4"/>
          <p:cNvSpPr txBox="1">
            <a:spLocks noChangeArrowheads="1"/>
          </p:cNvSpPr>
          <p:nvPr/>
        </p:nvSpPr>
        <p:spPr bwMode="auto">
          <a:xfrm>
            <a:off x="1600200" y="0"/>
            <a:ext cx="6361113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/>
              <a:t>Supracondylar Fractures </a:t>
            </a:r>
          </a:p>
          <a:p>
            <a:r>
              <a:rPr lang="en-US" i="0"/>
              <a:t>of the Humerus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052" name="Text Box 5"/>
          <p:cNvSpPr txBox="1">
            <a:spLocks noChangeArrowheads="1"/>
          </p:cNvSpPr>
          <p:nvPr/>
        </p:nvSpPr>
        <p:spPr bwMode="auto">
          <a:xfrm>
            <a:off x="7275513" y="6245225"/>
            <a:ext cx="1716087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0">
                <a:solidFill>
                  <a:schemeClr val="tx1"/>
                </a:solidFill>
              </a:rPr>
              <a:t>Inter-active</a:t>
            </a:r>
          </a:p>
        </p:txBody>
      </p:sp>
      <p:sp>
        <p:nvSpPr>
          <p:cNvPr id="100358" name="Rectangle 6"/>
          <p:cNvSpPr>
            <a:spLocks noChangeArrowheads="1"/>
          </p:cNvSpPr>
          <p:nvPr/>
        </p:nvSpPr>
        <p:spPr bwMode="auto">
          <a:xfrm>
            <a:off x="3733800" y="1295400"/>
            <a:ext cx="15351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Part 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0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8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8" name="Picture 1032" descr="sc fxType III flex fx x-ray"/>
          <p:cNvPicPr>
            <a:picLocks noChangeAspect="1" noChangeArrowheads="1"/>
          </p:cNvPicPr>
          <p:nvPr/>
        </p:nvPicPr>
        <p:blipFill>
          <a:blip r:embed="rId2" cstate="print"/>
          <a:srcRect r="2031"/>
          <a:stretch>
            <a:fillRect/>
          </a:stretch>
        </p:blipFill>
        <p:spPr bwMode="auto">
          <a:xfrm>
            <a:off x="2133600" y="1371600"/>
            <a:ext cx="4549775" cy="5000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267" name="Text Box 1027"/>
          <p:cNvSpPr txBox="1">
            <a:spLocks noChangeArrowheads="1"/>
          </p:cNvSpPr>
          <p:nvPr/>
        </p:nvSpPr>
        <p:spPr bwMode="auto">
          <a:xfrm>
            <a:off x="976313" y="76200"/>
            <a:ext cx="765016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/>
              <a:t>What is this less common type?</a:t>
            </a:r>
          </a:p>
        </p:txBody>
      </p:sp>
      <p:sp>
        <p:nvSpPr>
          <p:cNvPr id="168964" name="Text Box 1028"/>
          <p:cNvSpPr txBox="1">
            <a:spLocks noChangeArrowheads="1"/>
          </p:cNvSpPr>
          <p:nvPr/>
        </p:nvSpPr>
        <p:spPr bwMode="auto">
          <a:xfrm rot="5429754">
            <a:off x="2753519" y="3515519"/>
            <a:ext cx="7413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0">
                <a:solidFill>
                  <a:schemeClr val="bg1"/>
                </a:solidFill>
              </a:rPr>
              <a:t>Flex</a:t>
            </a:r>
          </a:p>
        </p:txBody>
      </p:sp>
      <p:sp>
        <p:nvSpPr>
          <p:cNvPr id="168965" name="Text Box 1029"/>
          <p:cNvSpPr txBox="1">
            <a:spLocks noChangeArrowheads="1"/>
          </p:cNvSpPr>
          <p:nvPr/>
        </p:nvSpPr>
        <p:spPr bwMode="auto">
          <a:xfrm rot="2356848">
            <a:off x="2971800" y="3962400"/>
            <a:ext cx="590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0">
                <a:solidFill>
                  <a:schemeClr val="bg1"/>
                </a:solidFill>
              </a:rPr>
              <a:t>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68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8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8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964" grpId="0" autoUpdateAnimBg="0"/>
      <p:bldP spid="168965" grpId="0" autoUpdateAnimBg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839200" cy="1143000"/>
          </a:xfrm>
        </p:spPr>
        <p:txBody>
          <a:bodyPr/>
          <a:lstStyle/>
          <a:p>
            <a:r>
              <a:rPr lang="en-US" b="1" i="1" smtClean="0">
                <a:solidFill>
                  <a:srgbClr val="FFFF00"/>
                </a:solidFill>
              </a:rPr>
              <a:t>So what’s the message here?</a:t>
            </a:r>
          </a:p>
        </p:txBody>
      </p:sp>
      <p:sp>
        <p:nvSpPr>
          <p:cNvPr id="161795" name="Rectangle 3"/>
          <p:cNvSpPr>
            <a:spLocks noChangeArrowheads="1"/>
          </p:cNvSpPr>
          <p:nvPr/>
        </p:nvSpPr>
        <p:spPr bwMode="auto">
          <a:xfrm>
            <a:off x="1916113" y="1524000"/>
            <a:ext cx="5399087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solidFill>
                  <a:schemeClr val="tx1"/>
                </a:solidFill>
              </a:rPr>
              <a:t>If critically evaluated</a:t>
            </a:r>
          </a:p>
          <a:p>
            <a:pPr eaLnBrk="1" hangingPunct="1"/>
            <a:r>
              <a:rPr lang="en-US">
                <a:solidFill>
                  <a:schemeClr val="tx1"/>
                </a:solidFill>
              </a:rPr>
              <a:t>flexion SC fractures</a:t>
            </a:r>
          </a:p>
          <a:p>
            <a:pPr eaLnBrk="1" hangingPunct="1"/>
            <a:r>
              <a:rPr lang="en-US">
                <a:solidFill>
                  <a:schemeClr val="tx1"/>
                </a:solidFill>
              </a:rPr>
              <a:t>may be more common.</a:t>
            </a:r>
          </a:p>
        </p:txBody>
      </p:sp>
      <p:sp>
        <p:nvSpPr>
          <p:cNvPr id="161796" name="Rectangle 4"/>
          <p:cNvSpPr>
            <a:spLocks noChangeArrowheads="1"/>
          </p:cNvSpPr>
          <p:nvPr/>
        </p:nvSpPr>
        <p:spPr bwMode="auto">
          <a:xfrm>
            <a:off x="1220788" y="4183063"/>
            <a:ext cx="6627812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solidFill>
                  <a:schemeClr val="tx1"/>
                </a:solidFill>
              </a:rPr>
              <a:t>Be prepared to</a:t>
            </a:r>
          </a:p>
          <a:p>
            <a:pPr eaLnBrk="1" hangingPunct="1"/>
            <a:r>
              <a:rPr lang="en-US">
                <a:solidFill>
                  <a:schemeClr val="tx1"/>
                </a:solidFill>
              </a:rPr>
              <a:t>perform open reduction</a:t>
            </a:r>
          </a:p>
          <a:p>
            <a:pPr eaLnBrk="1" hangingPunct="1"/>
            <a:r>
              <a:rPr lang="en-US">
                <a:solidFill>
                  <a:schemeClr val="tx1"/>
                </a:solidFill>
              </a:rPr>
              <a:t>on Type III flexion injuries.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617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179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61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795" grpId="0" autoUpdateAnimBg="0"/>
      <p:bldP spid="161796" grpId="0" autoUpdateAnimBg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9961" y="228600"/>
            <a:ext cx="710963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n-US" sz="3600" b="1" kern="1200" dirty="0">
                <a:solidFill>
                  <a:srgbClr val="FFFF00"/>
                </a:solidFill>
                <a:latin typeface="Arial" pitchFamily="34" charset="0"/>
                <a:ea typeface="+mn-ea"/>
                <a:cs typeface="+mn-cs"/>
              </a:rPr>
              <a:t>Exotic methods of stabilization </a:t>
            </a:r>
          </a:p>
          <a:p>
            <a:pPr algn="ctr" rtl="0"/>
            <a:r>
              <a:rPr lang="en-US" sz="3600" b="1" kern="1200" dirty="0">
                <a:solidFill>
                  <a:srgbClr val="FFFF00"/>
                </a:solidFill>
                <a:latin typeface="Arial" pitchFamily="34" charset="0"/>
                <a:ea typeface="+mn-ea"/>
                <a:cs typeface="+mn-cs"/>
              </a:rPr>
              <a:t>of</a:t>
            </a:r>
          </a:p>
          <a:p>
            <a:pPr algn="ctr" rtl="0"/>
            <a:r>
              <a:rPr lang="en-US" sz="3600" b="1" kern="1200" dirty="0">
                <a:solidFill>
                  <a:srgbClr val="FFFF00"/>
                </a:solidFill>
                <a:latin typeface="Arial" pitchFamily="34" charset="0"/>
                <a:ea typeface="+mn-ea"/>
                <a:cs typeface="+mn-cs"/>
              </a:rPr>
              <a:t>Supracondylar Fractures</a:t>
            </a:r>
          </a:p>
        </p:txBody>
      </p:sp>
      <p:pic>
        <p:nvPicPr>
          <p:cNvPr id="1026" name="Picture 2" descr="E:\DCIM\100NIKON\DSCN9945.JPG"/>
          <p:cNvPicPr>
            <a:picLocks noChangeAspect="1" noChangeArrowheads="1"/>
          </p:cNvPicPr>
          <p:nvPr/>
        </p:nvPicPr>
        <p:blipFill>
          <a:blip r:embed="rId2" cstate="print">
            <a:lum bright="20000" contrast="30000"/>
          </a:blip>
          <a:srcRect l="21603" t="14968" r="11746" b="20779"/>
          <a:stretch>
            <a:fillRect/>
          </a:stretch>
        </p:blipFill>
        <p:spPr bwMode="auto">
          <a:xfrm>
            <a:off x="1600200" y="2209800"/>
            <a:ext cx="5915891" cy="42672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600200" y="1103293"/>
            <a:ext cx="5854551" cy="954107"/>
          </a:xfrm>
          <a:prstGeom prst="rect">
            <a:avLst/>
          </a:prstGeom>
          <a:solidFill>
            <a:srgbClr val="7C2E2C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 rtl="0"/>
            <a:r>
              <a:rPr lang="en-US" sz="2800" b="1" kern="1200" dirty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This is how we treated these fractures</a:t>
            </a:r>
          </a:p>
          <a:p>
            <a:pPr algn="ctr" rtl="0"/>
            <a:r>
              <a:rPr lang="en-US" sz="2800" b="1" kern="1200" dirty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when I was a resident 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SCN0491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 l="22946" r="26793"/>
          <a:stretch>
            <a:fillRect/>
          </a:stretch>
        </p:blipFill>
        <p:spPr bwMode="auto">
          <a:xfrm>
            <a:off x="304800" y="914400"/>
            <a:ext cx="3505200" cy="52181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57200" y="76200"/>
            <a:ext cx="868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3600" b="1" kern="1200" dirty="0">
                <a:solidFill>
                  <a:srgbClr val="FFFF00"/>
                </a:solidFill>
                <a:latin typeface="Arial" pitchFamily="34" charset="0"/>
                <a:ea typeface="+mn-ea"/>
                <a:cs typeface="Arial" pitchFamily="34" charset="0"/>
              </a:rPr>
              <a:t>6 y.o. sustained this FX. NV intact.</a:t>
            </a:r>
          </a:p>
          <a:p>
            <a:pPr algn="l" rtl="0"/>
            <a:endParaRPr lang="en-US" sz="3600" b="1" kern="1200" dirty="0">
              <a:solidFill>
                <a:srgbClr val="FFFF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4343400" y="914401"/>
            <a:ext cx="4267200" cy="1752599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Following obtaining a satisfactory  closed reduction how do you propose to stabilize it?</a:t>
            </a:r>
          </a:p>
        </p:txBody>
      </p:sp>
      <p:sp>
        <p:nvSpPr>
          <p:cNvPr id="8" name="Freeform 7"/>
          <p:cNvSpPr/>
          <p:nvPr/>
        </p:nvSpPr>
        <p:spPr>
          <a:xfrm>
            <a:off x="1385293" y="2905432"/>
            <a:ext cx="1461146" cy="1135626"/>
          </a:xfrm>
          <a:custGeom>
            <a:avLst/>
            <a:gdLst>
              <a:gd name="connsiteX0" fmla="*/ 15804 w 1461146"/>
              <a:gd name="connsiteY0" fmla="*/ 0 h 1135626"/>
              <a:gd name="connsiteX1" fmla="*/ 1055 w 1461146"/>
              <a:gd name="connsiteY1" fmla="*/ 44245 h 1135626"/>
              <a:gd name="connsiteX2" fmla="*/ 15804 w 1461146"/>
              <a:gd name="connsiteY2" fmla="*/ 250723 h 1135626"/>
              <a:gd name="connsiteX3" fmla="*/ 60049 w 1461146"/>
              <a:gd name="connsiteY3" fmla="*/ 294968 h 1135626"/>
              <a:gd name="connsiteX4" fmla="*/ 266526 w 1461146"/>
              <a:gd name="connsiteY4" fmla="*/ 339213 h 1135626"/>
              <a:gd name="connsiteX5" fmla="*/ 399262 w 1461146"/>
              <a:gd name="connsiteY5" fmla="*/ 353962 h 1135626"/>
              <a:gd name="connsiteX6" fmla="*/ 443507 w 1461146"/>
              <a:gd name="connsiteY6" fmla="*/ 398207 h 1135626"/>
              <a:gd name="connsiteX7" fmla="*/ 458255 w 1461146"/>
              <a:gd name="connsiteY7" fmla="*/ 457200 h 1135626"/>
              <a:gd name="connsiteX8" fmla="*/ 487752 w 1461146"/>
              <a:gd name="connsiteY8" fmla="*/ 501445 h 1135626"/>
              <a:gd name="connsiteX9" fmla="*/ 502501 w 1461146"/>
              <a:gd name="connsiteY9" fmla="*/ 560439 h 1135626"/>
              <a:gd name="connsiteX10" fmla="*/ 531997 w 1461146"/>
              <a:gd name="connsiteY10" fmla="*/ 604684 h 1135626"/>
              <a:gd name="connsiteX11" fmla="*/ 635236 w 1461146"/>
              <a:gd name="connsiteY11" fmla="*/ 648929 h 1135626"/>
              <a:gd name="connsiteX12" fmla="*/ 679481 w 1461146"/>
              <a:gd name="connsiteY12" fmla="*/ 678426 h 1135626"/>
              <a:gd name="connsiteX13" fmla="*/ 1018694 w 1461146"/>
              <a:gd name="connsiteY13" fmla="*/ 752168 h 1135626"/>
              <a:gd name="connsiteX14" fmla="*/ 1121933 w 1461146"/>
              <a:gd name="connsiteY14" fmla="*/ 796413 h 1135626"/>
              <a:gd name="connsiteX15" fmla="*/ 1254668 w 1461146"/>
              <a:gd name="connsiteY15" fmla="*/ 973394 h 1135626"/>
              <a:gd name="connsiteX16" fmla="*/ 1387404 w 1461146"/>
              <a:gd name="connsiteY16" fmla="*/ 1002891 h 1135626"/>
              <a:gd name="connsiteX17" fmla="*/ 1446397 w 1461146"/>
              <a:gd name="connsiteY17" fmla="*/ 1091381 h 1135626"/>
              <a:gd name="connsiteX18" fmla="*/ 1461146 w 1461146"/>
              <a:gd name="connsiteY18" fmla="*/ 1135626 h 1135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461146" h="1135626">
                <a:moveTo>
                  <a:pt x="15804" y="0"/>
                </a:moveTo>
                <a:cubicBezTo>
                  <a:pt x="10888" y="14748"/>
                  <a:pt x="1055" y="28699"/>
                  <a:pt x="1055" y="44245"/>
                </a:cubicBezTo>
                <a:cubicBezTo>
                  <a:pt x="1055" y="113246"/>
                  <a:pt x="0" y="183556"/>
                  <a:pt x="15804" y="250723"/>
                </a:cubicBezTo>
                <a:cubicBezTo>
                  <a:pt x="20581" y="271026"/>
                  <a:pt x="41816" y="284839"/>
                  <a:pt x="60049" y="294968"/>
                </a:cubicBezTo>
                <a:cubicBezTo>
                  <a:pt x="120195" y="328382"/>
                  <a:pt x="201751" y="331592"/>
                  <a:pt x="266526" y="339213"/>
                </a:cubicBezTo>
                <a:lnTo>
                  <a:pt x="399262" y="353962"/>
                </a:lnTo>
                <a:cubicBezTo>
                  <a:pt x="414010" y="368710"/>
                  <a:pt x="433159" y="380098"/>
                  <a:pt x="443507" y="398207"/>
                </a:cubicBezTo>
                <a:cubicBezTo>
                  <a:pt x="453563" y="415806"/>
                  <a:pt x="450270" y="438569"/>
                  <a:pt x="458255" y="457200"/>
                </a:cubicBezTo>
                <a:cubicBezTo>
                  <a:pt x="465237" y="473492"/>
                  <a:pt x="477920" y="486697"/>
                  <a:pt x="487752" y="501445"/>
                </a:cubicBezTo>
                <a:cubicBezTo>
                  <a:pt x="492668" y="521110"/>
                  <a:pt x="494516" y="541808"/>
                  <a:pt x="502501" y="560439"/>
                </a:cubicBezTo>
                <a:cubicBezTo>
                  <a:pt x="509483" y="576731"/>
                  <a:pt x="518380" y="593337"/>
                  <a:pt x="531997" y="604684"/>
                </a:cubicBezTo>
                <a:cubicBezTo>
                  <a:pt x="556297" y="624934"/>
                  <a:pt x="604497" y="638683"/>
                  <a:pt x="635236" y="648929"/>
                </a:cubicBezTo>
                <a:cubicBezTo>
                  <a:pt x="649984" y="658761"/>
                  <a:pt x="663920" y="669938"/>
                  <a:pt x="679481" y="678426"/>
                </a:cubicBezTo>
                <a:cubicBezTo>
                  <a:pt x="846094" y="769307"/>
                  <a:pt x="782969" y="736453"/>
                  <a:pt x="1018694" y="752168"/>
                </a:cubicBezTo>
                <a:cubicBezTo>
                  <a:pt x="1063826" y="763451"/>
                  <a:pt x="1087982" y="762462"/>
                  <a:pt x="1121933" y="796413"/>
                </a:cubicBezTo>
                <a:cubicBezTo>
                  <a:pt x="1176408" y="850888"/>
                  <a:pt x="1159884" y="941800"/>
                  <a:pt x="1254668" y="973394"/>
                </a:cubicBezTo>
                <a:cubicBezTo>
                  <a:pt x="1327282" y="997598"/>
                  <a:pt x="1283578" y="985586"/>
                  <a:pt x="1387404" y="1002891"/>
                </a:cubicBezTo>
                <a:cubicBezTo>
                  <a:pt x="1407068" y="1032388"/>
                  <a:pt x="1435186" y="1057750"/>
                  <a:pt x="1446397" y="1091381"/>
                </a:cubicBezTo>
                <a:lnTo>
                  <a:pt x="1461146" y="1135626"/>
                </a:lnTo>
              </a:path>
            </a:pathLst>
          </a:custGeom>
          <a:ln w="7620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5406" y="2743200"/>
            <a:ext cx="38827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algn="l" rtl="0">
              <a:buFont typeface="+mj-lt"/>
              <a:buAutoNum type="arabicPeriod"/>
            </a:pPr>
            <a:r>
              <a:rPr lang="en-US" sz="2800" b="1" kern="1200" dirty="0">
                <a:solidFill>
                  <a:prstClr val="white"/>
                </a:solidFill>
                <a:latin typeface="Arial" pitchFamily="34" charset="0"/>
                <a:ea typeface="+mn-ea"/>
                <a:cs typeface="Arial" pitchFamily="34" charset="0"/>
              </a:rPr>
              <a:t> Medial-lateral pins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533400" y="2133600"/>
            <a:ext cx="2209800" cy="2057400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16200000" flipV="1">
            <a:off x="647701" y="2781301"/>
            <a:ext cx="3276600" cy="1828800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 12"/>
          <p:cNvSpPr/>
          <p:nvPr/>
        </p:nvSpPr>
        <p:spPr>
          <a:xfrm rot="2300001">
            <a:off x="766345" y="3063900"/>
            <a:ext cx="487680" cy="548640"/>
          </a:xfrm>
          <a:custGeom>
            <a:avLst/>
            <a:gdLst>
              <a:gd name="connsiteX0" fmla="*/ 487680 w 487680"/>
              <a:gd name="connsiteY0" fmla="*/ 548640 h 548640"/>
              <a:gd name="connsiteX1" fmla="*/ 335280 w 487680"/>
              <a:gd name="connsiteY1" fmla="*/ 457200 h 548640"/>
              <a:gd name="connsiteX2" fmla="*/ 213360 w 487680"/>
              <a:gd name="connsiteY2" fmla="*/ 426720 h 548640"/>
              <a:gd name="connsiteX3" fmla="*/ 167640 w 487680"/>
              <a:gd name="connsiteY3" fmla="*/ 411480 h 548640"/>
              <a:gd name="connsiteX4" fmla="*/ 152400 w 487680"/>
              <a:gd name="connsiteY4" fmla="*/ 365760 h 548640"/>
              <a:gd name="connsiteX5" fmla="*/ 106680 w 487680"/>
              <a:gd name="connsiteY5" fmla="*/ 121920 h 548640"/>
              <a:gd name="connsiteX6" fmla="*/ 45720 w 487680"/>
              <a:gd name="connsiteY6" fmla="*/ 76200 h 548640"/>
              <a:gd name="connsiteX7" fmla="*/ 0 w 487680"/>
              <a:gd name="connsiteY7" fmla="*/ 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680" h="548640">
                <a:moveTo>
                  <a:pt x="487680" y="548640"/>
                </a:moveTo>
                <a:cubicBezTo>
                  <a:pt x="436880" y="518160"/>
                  <a:pt x="389416" y="481261"/>
                  <a:pt x="335280" y="457200"/>
                </a:cubicBezTo>
                <a:cubicBezTo>
                  <a:pt x="297000" y="440187"/>
                  <a:pt x="253775" y="437742"/>
                  <a:pt x="213360" y="426720"/>
                </a:cubicBezTo>
                <a:cubicBezTo>
                  <a:pt x="197862" y="422493"/>
                  <a:pt x="182880" y="416560"/>
                  <a:pt x="167640" y="411480"/>
                </a:cubicBezTo>
                <a:cubicBezTo>
                  <a:pt x="162560" y="396240"/>
                  <a:pt x="155709" y="381480"/>
                  <a:pt x="152400" y="365760"/>
                </a:cubicBezTo>
                <a:cubicBezTo>
                  <a:pt x="135364" y="284837"/>
                  <a:pt x="135269" y="199518"/>
                  <a:pt x="106680" y="121920"/>
                </a:cubicBezTo>
                <a:cubicBezTo>
                  <a:pt x="97899" y="98086"/>
                  <a:pt x="66040" y="91440"/>
                  <a:pt x="45720" y="76200"/>
                </a:cubicBezTo>
                <a:cubicBezTo>
                  <a:pt x="25936" y="16849"/>
                  <a:pt x="41839" y="41839"/>
                  <a:pt x="0" y="0"/>
                </a:cubicBez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457200" y="3200400"/>
            <a:ext cx="548640" cy="533400"/>
          </a:xfrm>
          <a:custGeom>
            <a:avLst/>
            <a:gdLst>
              <a:gd name="connsiteX0" fmla="*/ 487680 w 487680"/>
              <a:gd name="connsiteY0" fmla="*/ 548640 h 548640"/>
              <a:gd name="connsiteX1" fmla="*/ 335280 w 487680"/>
              <a:gd name="connsiteY1" fmla="*/ 457200 h 548640"/>
              <a:gd name="connsiteX2" fmla="*/ 213360 w 487680"/>
              <a:gd name="connsiteY2" fmla="*/ 426720 h 548640"/>
              <a:gd name="connsiteX3" fmla="*/ 167640 w 487680"/>
              <a:gd name="connsiteY3" fmla="*/ 411480 h 548640"/>
              <a:gd name="connsiteX4" fmla="*/ 152400 w 487680"/>
              <a:gd name="connsiteY4" fmla="*/ 365760 h 548640"/>
              <a:gd name="connsiteX5" fmla="*/ 106680 w 487680"/>
              <a:gd name="connsiteY5" fmla="*/ 121920 h 548640"/>
              <a:gd name="connsiteX6" fmla="*/ 45720 w 487680"/>
              <a:gd name="connsiteY6" fmla="*/ 76200 h 548640"/>
              <a:gd name="connsiteX7" fmla="*/ 0 w 487680"/>
              <a:gd name="connsiteY7" fmla="*/ 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680" h="548640">
                <a:moveTo>
                  <a:pt x="487680" y="548640"/>
                </a:moveTo>
                <a:cubicBezTo>
                  <a:pt x="436880" y="518160"/>
                  <a:pt x="389416" y="481261"/>
                  <a:pt x="335280" y="457200"/>
                </a:cubicBezTo>
                <a:cubicBezTo>
                  <a:pt x="297000" y="440187"/>
                  <a:pt x="253775" y="437742"/>
                  <a:pt x="213360" y="426720"/>
                </a:cubicBezTo>
                <a:cubicBezTo>
                  <a:pt x="197862" y="422493"/>
                  <a:pt x="182880" y="416560"/>
                  <a:pt x="167640" y="411480"/>
                </a:cubicBezTo>
                <a:cubicBezTo>
                  <a:pt x="162560" y="396240"/>
                  <a:pt x="155709" y="381480"/>
                  <a:pt x="152400" y="365760"/>
                </a:cubicBezTo>
                <a:cubicBezTo>
                  <a:pt x="135364" y="284837"/>
                  <a:pt x="135269" y="199518"/>
                  <a:pt x="106680" y="121920"/>
                </a:cubicBezTo>
                <a:cubicBezTo>
                  <a:pt x="97899" y="98086"/>
                  <a:pt x="66040" y="91440"/>
                  <a:pt x="45720" y="76200"/>
                </a:cubicBezTo>
                <a:cubicBezTo>
                  <a:pt x="25936" y="16849"/>
                  <a:pt x="41839" y="41839"/>
                  <a:pt x="0" y="0"/>
                </a:cubicBez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4"/>
          <p:cNvSpPr/>
          <p:nvPr/>
        </p:nvSpPr>
        <p:spPr>
          <a:xfrm rot="17641867">
            <a:off x="437184" y="3597653"/>
            <a:ext cx="548640" cy="533400"/>
          </a:xfrm>
          <a:custGeom>
            <a:avLst/>
            <a:gdLst>
              <a:gd name="connsiteX0" fmla="*/ 487680 w 487680"/>
              <a:gd name="connsiteY0" fmla="*/ 548640 h 548640"/>
              <a:gd name="connsiteX1" fmla="*/ 335280 w 487680"/>
              <a:gd name="connsiteY1" fmla="*/ 457200 h 548640"/>
              <a:gd name="connsiteX2" fmla="*/ 213360 w 487680"/>
              <a:gd name="connsiteY2" fmla="*/ 426720 h 548640"/>
              <a:gd name="connsiteX3" fmla="*/ 167640 w 487680"/>
              <a:gd name="connsiteY3" fmla="*/ 411480 h 548640"/>
              <a:gd name="connsiteX4" fmla="*/ 152400 w 487680"/>
              <a:gd name="connsiteY4" fmla="*/ 365760 h 548640"/>
              <a:gd name="connsiteX5" fmla="*/ 106680 w 487680"/>
              <a:gd name="connsiteY5" fmla="*/ 121920 h 548640"/>
              <a:gd name="connsiteX6" fmla="*/ 45720 w 487680"/>
              <a:gd name="connsiteY6" fmla="*/ 76200 h 548640"/>
              <a:gd name="connsiteX7" fmla="*/ 0 w 487680"/>
              <a:gd name="connsiteY7" fmla="*/ 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680" h="548640">
                <a:moveTo>
                  <a:pt x="487680" y="548640"/>
                </a:moveTo>
                <a:cubicBezTo>
                  <a:pt x="436880" y="518160"/>
                  <a:pt x="389416" y="481261"/>
                  <a:pt x="335280" y="457200"/>
                </a:cubicBezTo>
                <a:cubicBezTo>
                  <a:pt x="297000" y="440187"/>
                  <a:pt x="253775" y="437742"/>
                  <a:pt x="213360" y="426720"/>
                </a:cubicBezTo>
                <a:cubicBezTo>
                  <a:pt x="197862" y="422493"/>
                  <a:pt x="182880" y="416560"/>
                  <a:pt x="167640" y="411480"/>
                </a:cubicBezTo>
                <a:cubicBezTo>
                  <a:pt x="162560" y="396240"/>
                  <a:pt x="155709" y="381480"/>
                  <a:pt x="152400" y="365760"/>
                </a:cubicBezTo>
                <a:cubicBezTo>
                  <a:pt x="135364" y="284837"/>
                  <a:pt x="135269" y="199518"/>
                  <a:pt x="106680" y="121920"/>
                </a:cubicBezTo>
                <a:cubicBezTo>
                  <a:pt x="97899" y="98086"/>
                  <a:pt x="66040" y="91440"/>
                  <a:pt x="45720" y="76200"/>
                </a:cubicBezTo>
                <a:cubicBezTo>
                  <a:pt x="25936" y="16849"/>
                  <a:pt x="41839" y="41839"/>
                  <a:pt x="0" y="0"/>
                </a:cubicBez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3" grpId="0" animBg="1"/>
      <p:bldP spid="14" grpId="0" animBg="1"/>
      <p:bldP spid="15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SCN0491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 l="22946" r="26793"/>
          <a:stretch>
            <a:fillRect/>
          </a:stretch>
        </p:blipFill>
        <p:spPr bwMode="auto">
          <a:xfrm>
            <a:off x="304800" y="914400"/>
            <a:ext cx="3505200" cy="52181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57200" y="76200"/>
            <a:ext cx="868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3600" b="1" kern="1200" dirty="0">
                <a:solidFill>
                  <a:srgbClr val="FFFF00"/>
                </a:solidFill>
                <a:latin typeface="Arial" pitchFamily="34" charset="0"/>
                <a:ea typeface="+mn-ea"/>
                <a:cs typeface="Arial" pitchFamily="34" charset="0"/>
              </a:rPr>
              <a:t>6 y.o. sustained this FX. NV intact.</a:t>
            </a:r>
          </a:p>
          <a:p>
            <a:pPr algn="l" rtl="0"/>
            <a:endParaRPr lang="en-US" sz="3600" b="1" kern="1200" dirty="0">
              <a:solidFill>
                <a:srgbClr val="FFFF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4343400" y="914401"/>
            <a:ext cx="4267200" cy="1752599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Following obtaining a satisfactory  closed reduction how do you propose to stabilize it?</a:t>
            </a:r>
          </a:p>
        </p:txBody>
      </p:sp>
      <p:sp>
        <p:nvSpPr>
          <p:cNvPr id="8" name="Freeform 7"/>
          <p:cNvSpPr/>
          <p:nvPr/>
        </p:nvSpPr>
        <p:spPr>
          <a:xfrm>
            <a:off x="1385293" y="2905432"/>
            <a:ext cx="1461146" cy="1135626"/>
          </a:xfrm>
          <a:custGeom>
            <a:avLst/>
            <a:gdLst>
              <a:gd name="connsiteX0" fmla="*/ 15804 w 1461146"/>
              <a:gd name="connsiteY0" fmla="*/ 0 h 1135626"/>
              <a:gd name="connsiteX1" fmla="*/ 1055 w 1461146"/>
              <a:gd name="connsiteY1" fmla="*/ 44245 h 1135626"/>
              <a:gd name="connsiteX2" fmla="*/ 15804 w 1461146"/>
              <a:gd name="connsiteY2" fmla="*/ 250723 h 1135626"/>
              <a:gd name="connsiteX3" fmla="*/ 60049 w 1461146"/>
              <a:gd name="connsiteY3" fmla="*/ 294968 h 1135626"/>
              <a:gd name="connsiteX4" fmla="*/ 266526 w 1461146"/>
              <a:gd name="connsiteY4" fmla="*/ 339213 h 1135626"/>
              <a:gd name="connsiteX5" fmla="*/ 399262 w 1461146"/>
              <a:gd name="connsiteY5" fmla="*/ 353962 h 1135626"/>
              <a:gd name="connsiteX6" fmla="*/ 443507 w 1461146"/>
              <a:gd name="connsiteY6" fmla="*/ 398207 h 1135626"/>
              <a:gd name="connsiteX7" fmla="*/ 458255 w 1461146"/>
              <a:gd name="connsiteY7" fmla="*/ 457200 h 1135626"/>
              <a:gd name="connsiteX8" fmla="*/ 487752 w 1461146"/>
              <a:gd name="connsiteY8" fmla="*/ 501445 h 1135626"/>
              <a:gd name="connsiteX9" fmla="*/ 502501 w 1461146"/>
              <a:gd name="connsiteY9" fmla="*/ 560439 h 1135626"/>
              <a:gd name="connsiteX10" fmla="*/ 531997 w 1461146"/>
              <a:gd name="connsiteY10" fmla="*/ 604684 h 1135626"/>
              <a:gd name="connsiteX11" fmla="*/ 635236 w 1461146"/>
              <a:gd name="connsiteY11" fmla="*/ 648929 h 1135626"/>
              <a:gd name="connsiteX12" fmla="*/ 679481 w 1461146"/>
              <a:gd name="connsiteY12" fmla="*/ 678426 h 1135626"/>
              <a:gd name="connsiteX13" fmla="*/ 1018694 w 1461146"/>
              <a:gd name="connsiteY13" fmla="*/ 752168 h 1135626"/>
              <a:gd name="connsiteX14" fmla="*/ 1121933 w 1461146"/>
              <a:gd name="connsiteY14" fmla="*/ 796413 h 1135626"/>
              <a:gd name="connsiteX15" fmla="*/ 1254668 w 1461146"/>
              <a:gd name="connsiteY15" fmla="*/ 973394 h 1135626"/>
              <a:gd name="connsiteX16" fmla="*/ 1387404 w 1461146"/>
              <a:gd name="connsiteY16" fmla="*/ 1002891 h 1135626"/>
              <a:gd name="connsiteX17" fmla="*/ 1446397 w 1461146"/>
              <a:gd name="connsiteY17" fmla="*/ 1091381 h 1135626"/>
              <a:gd name="connsiteX18" fmla="*/ 1461146 w 1461146"/>
              <a:gd name="connsiteY18" fmla="*/ 1135626 h 1135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461146" h="1135626">
                <a:moveTo>
                  <a:pt x="15804" y="0"/>
                </a:moveTo>
                <a:cubicBezTo>
                  <a:pt x="10888" y="14748"/>
                  <a:pt x="1055" y="28699"/>
                  <a:pt x="1055" y="44245"/>
                </a:cubicBezTo>
                <a:cubicBezTo>
                  <a:pt x="1055" y="113246"/>
                  <a:pt x="0" y="183556"/>
                  <a:pt x="15804" y="250723"/>
                </a:cubicBezTo>
                <a:cubicBezTo>
                  <a:pt x="20581" y="271026"/>
                  <a:pt x="41816" y="284839"/>
                  <a:pt x="60049" y="294968"/>
                </a:cubicBezTo>
                <a:cubicBezTo>
                  <a:pt x="120195" y="328382"/>
                  <a:pt x="201751" y="331592"/>
                  <a:pt x="266526" y="339213"/>
                </a:cubicBezTo>
                <a:lnTo>
                  <a:pt x="399262" y="353962"/>
                </a:lnTo>
                <a:cubicBezTo>
                  <a:pt x="414010" y="368710"/>
                  <a:pt x="433159" y="380098"/>
                  <a:pt x="443507" y="398207"/>
                </a:cubicBezTo>
                <a:cubicBezTo>
                  <a:pt x="453563" y="415806"/>
                  <a:pt x="450270" y="438569"/>
                  <a:pt x="458255" y="457200"/>
                </a:cubicBezTo>
                <a:cubicBezTo>
                  <a:pt x="465237" y="473492"/>
                  <a:pt x="477920" y="486697"/>
                  <a:pt x="487752" y="501445"/>
                </a:cubicBezTo>
                <a:cubicBezTo>
                  <a:pt x="492668" y="521110"/>
                  <a:pt x="494516" y="541808"/>
                  <a:pt x="502501" y="560439"/>
                </a:cubicBezTo>
                <a:cubicBezTo>
                  <a:pt x="509483" y="576731"/>
                  <a:pt x="518380" y="593337"/>
                  <a:pt x="531997" y="604684"/>
                </a:cubicBezTo>
                <a:cubicBezTo>
                  <a:pt x="556297" y="624934"/>
                  <a:pt x="604497" y="638683"/>
                  <a:pt x="635236" y="648929"/>
                </a:cubicBezTo>
                <a:cubicBezTo>
                  <a:pt x="649984" y="658761"/>
                  <a:pt x="663920" y="669938"/>
                  <a:pt x="679481" y="678426"/>
                </a:cubicBezTo>
                <a:cubicBezTo>
                  <a:pt x="846094" y="769307"/>
                  <a:pt x="782969" y="736453"/>
                  <a:pt x="1018694" y="752168"/>
                </a:cubicBezTo>
                <a:cubicBezTo>
                  <a:pt x="1063826" y="763451"/>
                  <a:pt x="1087982" y="762462"/>
                  <a:pt x="1121933" y="796413"/>
                </a:cubicBezTo>
                <a:cubicBezTo>
                  <a:pt x="1176408" y="850888"/>
                  <a:pt x="1159884" y="941800"/>
                  <a:pt x="1254668" y="973394"/>
                </a:cubicBezTo>
                <a:cubicBezTo>
                  <a:pt x="1327282" y="997598"/>
                  <a:pt x="1283578" y="985586"/>
                  <a:pt x="1387404" y="1002891"/>
                </a:cubicBezTo>
                <a:cubicBezTo>
                  <a:pt x="1407068" y="1032388"/>
                  <a:pt x="1435186" y="1057750"/>
                  <a:pt x="1446397" y="1091381"/>
                </a:cubicBezTo>
                <a:lnTo>
                  <a:pt x="1461146" y="1135626"/>
                </a:lnTo>
              </a:path>
            </a:pathLst>
          </a:custGeom>
          <a:ln w="7620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95800" y="2743200"/>
            <a:ext cx="36391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algn="l" rtl="0"/>
            <a:r>
              <a:rPr lang="en-US" sz="2800" b="1" kern="1200" dirty="0">
                <a:solidFill>
                  <a:prstClr val="white"/>
                </a:solidFill>
                <a:latin typeface="Arial" pitchFamily="34" charset="0"/>
                <a:ea typeface="+mn-ea"/>
                <a:cs typeface="Arial" pitchFamily="34" charset="0"/>
              </a:rPr>
              <a:t> Multiple lateral pins</a:t>
            </a:r>
          </a:p>
        </p:txBody>
      </p:sp>
      <p:cxnSp>
        <p:nvCxnSpPr>
          <p:cNvPr id="11" name="Straight Connector 10"/>
          <p:cNvCxnSpPr/>
          <p:nvPr/>
        </p:nvCxnSpPr>
        <p:spPr>
          <a:xfrm rot="16200000" flipV="1">
            <a:off x="952500" y="2400300"/>
            <a:ext cx="3048000" cy="1447800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16200000" flipV="1">
            <a:off x="762000" y="2819400"/>
            <a:ext cx="2819400" cy="1600200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Line Callout 1 9"/>
          <p:cNvSpPr/>
          <p:nvPr/>
        </p:nvSpPr>
        <p:spPr>
          <a:xfrm>
            <a:off x="5486400" y="3886200"/>
            <a:ext cx="2438400" cy="1069848"/>
          </a:xfrm>
          <a:prstGeom prst="borderCallout1">
            <a:avLst>
              <a:gd name="adj1" fmla="val 18750"/>
              <a:gd name="adj2" fmla="val -8333"/>
              <a:gd name="adj3" fmla="val -992"/>
              <a:gd name="adj4" fmla="val -107025"/>
            </a:avLst>
          </a:prstGeom>
          <a:solidFill>
            <a:srgbClr val="0037A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2400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Outside fracture line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SCN0491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 l="22946" r="26793"/>
          <a:stretch>
            <a:fillRect/>
          </a:stretch>
        </p:blipFill>
        <p:spPr bwMode="auto">
          <a:xfrm>
            <a:off x="304800" y="914400"/>
            <a:ext cx="3505200" cy="52181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57200" y="76200"/>
            <a:ext cx="868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3600" b="1" kern="1200" dirty="0">
                <a:solidFill>
                  <a:srgbClr val="FFFF00"/>
                </a:solidFill>
                <a:latin typeface="Arial" pitchFamily="34" charset="0"/>
                <a:ea typeface="+mn-ea"/>
                <a:cs typeface="Arial" pitchFamily="34" charset="0"/>
              </a:rPr>
              <a:t>6 y.o. sustained this FX. NV intact.</a:t>
            </a:r>
          </a:p>
          <a:p>
            <a:pPr algn="l" rtl="0"/>
            <a:endParaRPr lang="en-US" sz="3600" b="1" kern="1200" dirty="0">
              <a:solidFill>
                <a:srgbClr val="FFFF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4343400" y="914401"/>
            <a:ext cx="4267200" cy="1752599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Following obtaining a satisfactory  closed reduction how do you propose to stabilize it?</a:t>
            </a:r>
          </a:p>
        </p:txBody>
      </p:sp>
      <p:sp>
        <p:nvSpPr>
          <p:cNvPr id="8" name="Freeform 7"/>
          <p:cNvSpPr/>
          <p:nvPr/>
        </p:nvSpPr>
        <p:spPr>
          <a:xfrm>
            <a:off x="1385293" y="2905432"/>
            <a:ext cx="1461146" cy="1135626"/>
          </a:xfrm>
          <a:custGeom>
            <a:avLst/>
            <a:gdLst>
              <a:gd name="connsiteX0" fmla="*/ 15804 w 1461146"/>
              <a:gd name="connsiteY0" fmla="*/ 0 h 1135626"/>
              <a:gd name="connsiteX1" fmla="*/ 1055 w 1461146"/>
              <a:gd name="connsiteY1" fmla="*/ 44245 h 1135626"/>
              <a:gd name="connsiteX2" fmla="*/ 15804 w 1461146"/>
              <a:gd name="connsiteY2" fmla="*/ 250723 h 1135626"/>
              <a:gd name="connsiteX3" fmla="*/ 60049 w 1461146"/>
              <a:gd name="connsiteY3" fmla="*/ 294968 h 1135626"/>
              <a:gd name="connsiteX4" fmla="*/ 266526 w 1461146"/>
              <a:gd name="connsiteY4" fmla="*/ 339213 h 1135626"/>
              <a:gd name="connsiteX5" fmla="*/ 399262 w 1461146"/>
              <a:gd name="connsiteY5" fmla="*/ 353962 h 1135626"/>
              <a:gd name="connsiteX6" fmla="*/ 443507 w 1461146"/>
              <a:gd name="connsiteY6" fmla="*/ 398207 h 1135626"/>
              <a:gd name="connsiteX7" fmla="*/ 458255 w 1461146"/>
              <a:gd name="connsiteY7" fmla="*/ 457200 h 1135626"/>
              <a:gd name="connsiteX8" fmla="*/ 487752 w 1461146"/>
              <a:gd name="connsiteY8" fmla="*/ 501445 h 1135626"/>
              <a:gd name="connsiteX9" fmla="*/ 502501 w 1461146"/>
              <a:gd name="connsiteY9" fmla="*/ 560439 h 1135626"/>
              <a:gd name="connsiteX10" fmla="*/ 531997 w 1461146"/>
              <a:gd name="connsiteY10" fmla="*/ 604684 h 1135626"/>
              <a:gd name="connsiteX11" fmla="*/ 635236 w 1461146"/>
              <a:gd name="connsiteY11" fmla="*/ 648929 h 1135626"/>
              <a:gd name="connsiteX12" fmla="*/ 679481 w 1461146"/>
              <a:gd name="connsiteY12" fmla="*/ 678426 h 1135626"/>
              <a:gd name="connsiteX13" fmla="*/ 1018694 w 1461146"/>
              <a:gd name="connsiteY13" fmla="*/ 752168 h 1135626"/>
              <a:gd name="connsiteX14" fmla="*/ 1121933 w 1461146"/>
              <a:gd name="connsiteY14" fmla="*/ 796413 h 1135626"/>
              <a:gd name="connsiteX15" fmla="*/ 1254668 w 1461146"/>
              <a:gd name="connsiteY15" fmla="*/ 973394 h 1135626"/>
              <a:gd name="connsiteX16" fmla="*/ 1387404 w 1461146"/>
              <a:gd name="connsiteY16" fmla="*/ 1002891 h 1135626"/>
              <a:gd name="connsiteX17" fmla="*/ 1446397 w 1461146"/>
              <a:gd name="connsiteY17" fmla="*/ 1091381 h 1135626"/>
              <a:gd name="connsiteX18" fmla="*/ 1461146 w 1461146"/>
              <a:gd name="connsiteY18" fmla="*/ 1135626 h 1135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461146" h="1135626">
                <a:moveTo>
                  <a:pt x="15804" y="0"/>
                </a:moveTo>
                <a:cubicBezTo>
                  <a:pt x="10888" y="14748"/>
                  <a:pt x="1055" y="28699"/>
                  <a:pt x="1055" y="44245"/>
                </a:cubicBezTo>
                <a:cubicBezTo>
                  <a:pt x="1055" y="113246"/>
                  <a:pt x="0" y="183556"/>
                  <a:pt x="15804" y="250723"/>
                </a:cubicBezTo>
                <a:cubicBezTo>
                  <a:pt x="20581" y="271026"/>
                  <a:pt x="41816" y="284839"/>
                  <a:pt x="60049" y="294968"/>
                </a:cubicBezTo>
                <a:cubicBezTo>
                  <a:pt x="120195" y="328382"/>
                  <a:pt x="201751" y="331592"/>
                  <a:pt x="266526" y="339213"/>
                </a:cubicBezTo>
                <a:lnTo>
                  <a:pt x="399262" y="353962"/>
                </a:lnTo>
                <a:cubicBezTo>
                  <a:pt x="414010" y="368710"/>
                  <a:pt x="433159" y="380098"/>
                  <a:pt x="443507" y="398207"/>
                </a:cubicBezTo>
                <a:cubicBezTo>
                  <a:pt x="453563" y="415806"/>
                  <a:pt x="450270" y="438569"/>
                  <a:pt x="458255" y="457200"/>
                </a:cubicBezTo>
                <a:cubicBezTo>
                  <a:pt x="465237" y="473492"/>
                  <a:pt x="477920" y="486697"/>
                  <a:pt x="487752" y="501445"/>
                </a:cubicBezTo>
                <a:cubicBezTo>
                  <a:pt x="492668" y="521110"/>
                  <a:pt x="494516" y="541808"/>
                  <a:pt x="502501" y="560439"/>
                </a:cubicBezTo>
                <a:cubicBezTo>
                  <a:pt x="509483" y="576731"/>
                  <a:pt x="518380" y="593337"/>
                  <a:pt x="531997" y="604684"/>
                </a:cubicBezTo>
                <a:cubicBezTo>
                  <a:pt x="556297" y="624934"/>
                  <a:pt x="604497" y="638683"/>
                  <a:pt x="635236" y="648929"/>
                </a:cubicBezTo>
                <a:cubicBezTo>
                  <a:pt x="649984" y="658761"/>
                  <a:pt x="663920" y="669938"/>
                  <a:pt x="679481" y="678426"/>
                </a:cubicBezTo>
                <a:cubicBezTo>
                  <a:pt x="846094" y="769307"/>
                  <a:pt x="782969" y="736453"/>
                  <a:pt x="1018694" y="752168"/>
                </a:cubicBezTo>
                <a:cubicBezTo>
                  <a:pt x="1063826" y="763451"/>
                  <a:pt x="1087982" y="762462"/>
                  <a:pt x="1121933" y="796413"/>
                </a:cubicBezTo>
                <a:cubicBezTo>
                  <a:pt x="1176408" y="850888"/>
                  <a:pt x="1159884" y="941800"/>
                  <a:pt x="1254668" y="973394"/>
                </a:cubicBezTo>
                <a:cubicBezTo>
                  <a:pt x="1327282" y="997598"/>
                  <a:pt x="1283578" y="985586"/>
                  <a:pt x="1387404" y="1002891"/>
                </a:cubicBezTo>
                <a:cubicBezTo>
                  <a:pt x="1407068" y="1032388"/>
                  <a:pt x="1435186" y="1057750"/>
                  <a:pt x="1446397" y="1091381"/>
                </a:cubicBezTo>
                <a:lnTo>
                  <a:pt x="1461146" y="1135626"/>
                </a:lnTo>
              </a:path>
            </a:pathLst>
          </a:custGeom>
          <a:ln w="7620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95800" y="2743200"/>
            <a:ext cx="306365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algn="ctr" rtl="0"/>
            <a:r>
              <a:rPr lang="en-US" sz="2800" b="1" kern="1200" dirty="0">
                <a:solidFill>
                  <a:prstClr val="white"/>
                </a:solidFill>
                <a:latin typeface="Arial" pitchFamily="34" charset="0"/>
                <a:ea typeface="+mn-ea"/>
                <a:cs typeface="Arial" pitchFamily="34" charset="0"/>
              </a:rPr>
              <a:t> Cross pins</a:t>
            </a:r>
          </a:p>
          <a:p>
            <a:pPr marL="457200" indent="-457200" algn="ctr" rtl="0"/>
            <a:r>
              <a:rPr lang="en-US" sz="2800" b="1" kern="1200" dirty="0">
                <a:solidFill>
                  <a:prstClr val="white"/>
                </a:solidFill>
                <a:latin typeface="Arial" pitchFamily="34" charset="0"/>
                <a:ea typeface="+mn-ea"/>
                <a:cs typeface="Arial" pitchFamily="34" charset="0"/>
              </a:rPr>
              <a:t>antegrade lateral</a:t>
            </a:r>
          </a:p>
        </p:txBody>
      </p:sp>
      <p:cxnSp>
        <p:nvCxnSpPr>
          <p:cNvPr id="11" name="Straight Connector 10"/>
          <p:cNvCxnSpPr/>
          <p:nvPr/>
        </p:nvCxnSpPr>
        <p:spPr>
          <a:xfrm rot="16200000" flipV="1">
            <a:off x="952500" y="2857500"/>
            <a:ext cx="2819400" cy="1371600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 flipH="1" flipV="1">
            <a:off x="1143000" y="1752600"/>
            <a:ext cx="2133600" cy="2133600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 descr="DSCN0499"/>
          <p:cNvPicPr>
            <a:picLocks noChangeAspect="1" noChangeArrowheads="1"/>
          </p:cNvPicPr>
          <p:nvPr/>
        </p:nvPicPr>
        <p:blipFill>
          <a:blip r:embed="rId4" cstate="print"/>
          <a:srcRect l="30321" t="19319" r="33622" b="33952"/>
          <a:stretch>
            <a:fillRect/>
          </a:stretch>
        </p:blipFill>
        <p:spPr bwMode="auto">
          <a:xfrm>
            <a:off x="228600" y="685800"/>
            <a:ext cx="4343400" cy="421178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istrator\Desktop\Projects In Progress31 Nov 2008\IPOS ORLANDO Dec 3-8 2008\SC WORKSHOP\Humerus Fracture Diaphseal Metaphyseal  IM Pins\DSCN7473.JPG"/>
          <p:cNvPicPr>
            <a:picLocks noChangeAspect="1" noChangeArrowheads="1"/>
          </p:cNvPicPr>
          <p:nvPr/>
        </p:nvPicPr>
        <p:blipFill>
          <a:blip r:embed="rId2" cstate="print">
            <a:grayscl/>
            <a:lum bright="-10000" contrast="10000"/>
          </a:blip>
          <a:srcRect l="39062" r="17188" b="10417"/>
          <a:stretch>
            <a:fillRect/>
          </a:stretch>
        </p:blipFill>
        <p:spPr bwMode="auto">
          <a:xfrm>
            <a:off x="533400" y="1219199"/>
            <a:ext cx="3276600" cy="503192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40976" y="152400"/>
            <a:ext cx="84982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4000" b="1" kern="1200" dirty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Five y.o. male with this fracture pattern</a:t>
            </a:r>
          </a:p>
        </p:txBody>
      </p:sp>
      <p:sp>
        <p:nvSpPr>
          <p:cNvPr id="5" name="Text Placeholder 6"/>
          <p:cNvSpPr txBox="1">
            <a:spLocks/>
          </p:cNvSpPr>
          <p:nvPr/>
        </p:nvSpPr>
        <p:spPr>
          <a:xfrm>
            <a:off x="4343400" y="1143001"/>
            <a:ext cx="4267200" cy="175259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ctr" rtl="0">
              <a:spcBef>
                <a:spcPct val="20000"/>
              </a:spcBef>
              <a:defRPr/>
            </a:pPr>
            <a:r>
              <a:rPr lang="en-US" sz="2400" b="1" kern="1200" dirty="0">
                <a:solidFill>
                  <a:srgbClr val="FFC000"/>
                </a:solidFill>
                <a:latin typeface="Arial" pitchFamily="34" charset="0"/>
                <a:ea typeface="+mn-ea"/>
                <a:cs typeface="Arial" pitchFamily="34" charset="0"/>
              </a:rPr>
              <a:t>Following obtaining a satisfactory  closed reduction how do you propose to stabilize it?</a:t>
            </a:r>
          </a:p>
        </p:txBody>
      </p:sp>
      <p:sp>
        <p:nvSpPr>
          <p:cNvPr id="6" name="Freeform 5"/>
          <p:cNvSpPr/>
          <p:nvPr/>
        </p:nvSpPr>
        <p:spPr>
          <a:xfrm>
            <a:off x="1234440" y="2316480"/>
            <a:ext cx="1051560" cy="1325880"/>
          </a:xfrm>
          <a:custGeom>
            <a:avLst/>
            <a:gdLst>
              <a:gd name="connsiteX0" fmla="*/ 0 w 1051560"/>
              <a:gd name="connsiteY0" fmla="*/ 1325880 h 1325880"/>
              <a:gd name="connsiteX1" fmla="*/ 30480 w 1051560"/>
              <a:gd name="connsiteY1" fmla="*/ 1249680 h 1325880"/>
              <a:gd name="connsiteX2" fmla="*/ 121920 w 1051560"/>
              <a:gd name="connsiteY2" fmla="*/ 1158240 h 1325880"/>
              <a:gd name="connsiteX3" fmla="*/ 167640 w 1051560"/>
              <a:gd name="connsiteY3" fmla="*/ 1097280 h 1325880"/>
              <a:gd name="connsiteX4" fmla="*/ 274320 w 1051560"/>
              <a:gd name="connsiteY4" fmla="*/ 990600 h 1325880"/>
              <a:gd name="connsiteX5" fmla="*/ 365760 w 1051560"/>
              <a:gd name="connsiteY5" fmla="*/ 929640 h 1325880"/>
              <a:gd name="connsiteX6" fmla="*/ 411480 w 1051560"/>
              <a:gd name="connsiteY6" fmla="*/ 899160 h 1325880"/>
              <a:gd name="connsiteX7" fmla="*/ 457200 w 1051560"/>
              <a:gd name="connsiteY7" fmla="*/ 853440 h 1325880"/>
              <a:gd name="connsiteX8" fmla="*/ 487680 w 1051560"/>
              <a:gd name="connsiteY8" fmla="*/ 762000 h 1325880"/>
              <a:gd name="connsiteX9" fmla="*/ 533400 w 1051560"/>
              <a:gd name="connsiteY9" fmla="*/ 746760 h 1325880"/>
              <a:gd name="connsiteX10" fmla="*/ 594360 w 1051560"/>
              <a:gd name="connsiteY10" fmla="*/ 716280 h 1325880"/>
              <a:gd name="connsiteX11" fmla="*/ 670560 w 1051560"/>
              <a:gd name="connsiteY11" fmla="*/ 701040 h 1325880"/>
              <a:gd name="connsiteX12" fmla="*/ 807720 w 1051560"/>
              <a:gd name="connsiteY12" fmla="*/ 640080 h 1325880"/>
              <a:gd name="connsiteX13" fmla="*/ 899160 w 1051560"/>
              <a:gd name="connsiteY13" fmla="*/ 502920 h 1325880"/>
              <a:gd name="connsiteX14" fmla="*/ 929640 w 1051560"/>
              <a:gd name="connsiteY14" fmla="*/ 457200 h 1325880"/>
              <a:gd name="connsiteX15" fmla="*/ 990600 w 1051560"/>
              <a:gd name="connsiteY15" fmla="*/ 320040 h 1325880"/>
              <a:gd name="connsiteX16" fmla="*/ 1005840 w 1051560"/>
              <a:gd name="connsiteY16" fmla="*/ 137160 h 1325880"/>
              <a:gd name="connsiteX17" fmla="*/ 1036320 w 1051560"/>
              <a:gd name="connsiteY17" fmla="*/ 45720 h 1325880"/>
              <a:gd name="connsiteX18" fmla="*/ 1051560 w 1051560"/>
              <a:gd name="connsiteY18" fmla="*/ 0 h 132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051560" h="1325880">
                <a:moveTo>
                  <a:pt x="0" y="1325880"/>
                </a:moveTo>
                <a:cubicBezTo>
                  <a:pt x="10160" y="1300480"/>
                  <a:pt x="14390" y="1271804"/>
                  <a:pt x="30480" y="1249680"/>
                </a:cubicBezTo>
                <a:cubicBezTo>
                  <a:pt x="55833" y="1214819"/>
                  <a:pt x="96057" y="1192724"/>
                  <a:pt x="121920" y="1158240"/>
                </a:cubicBezTo>
                <a:lnTo>
                  <a:pt x="167640" y="1097280"/>
                </a:lnTo>
                <a:cubicBezTo>
                  <a:pt x="194464" y="1016807"/>
                  <a:pt x="169514" y="1060471"/>
                  <a:pt x="274320" y="990600"/>
                </a:cubicBezTo>
                <a:lnTo>
                  <a:pt x="365760" y="929640"/>
                </a:lnTo>
                <a:cubicBezTo>
                  <a:pt x="381000" y="919480"/>
                  <a:pt x="398528" y="912112"/>
                  <a:pt x="411480" y="899160"/>
                </a:cubicBezTo>
                <a:lnTo>
                  <a:pt x="457200" y="853440"/>
                </a:lnTo>
                <a:cubicBezTo>
                  <a:pt x="467360" y="822960"/>
                  <a:pt x="457200" y="772160"/>
                  <a:pt x="487680" y="762000"/>
                </a:cubicBezTo>
                <a:cubicBezTo>
                  <a:pt x="502920" y="756920"/>
                  <a:pt x="518635" y="753088"/>
                  <a:pt x="533400" y="746760"/>
                </a:cubicBezTo>
                <a:cubicBezTo>
                  <a:pt x="554282" y="737811"/>
                  <a:pt x="572807" y="723464"/>
                  <a:pt x="594360" y="716280"/>
                </a:cubicBezTo>
                <a:cubicBezTo>
                  <a:pt x="618934" y="708089"/>
                  <a:pt x="645570" y="707856"/>
                  <a:pt x="670560" y="701040"/>
                </a:cubicBezTo>
                <a:cubicBezTo>
                  <a:pt x="762635" y="675929"/>
                  <a:pt x="744811" y="682019"/>
                  <a:pt x="807720" y="640080"/>
                </a:cubicBezTo>
                <a:lnTo>
                  <a:pt x="899160" y="502920"/>
                </a:lnTo>
                <a:cubicBezTo>
                  <a:pt x="909320" y="487680"/>
                  <a:pt x="923848" y="474576"/>
                  <a:pt x="929640" y="457200"/>
                </a:cubicBezTo>
                <a:cubicBezTo>
                  <a:pt x="965912" y="348384"/>
                  <a:pt x="942298" y="392493"/>
                  <a:pt x="990600" y="320040"/>
                </a:cubicBezTo>
                <a:cubicBezTo>
                  <a:pt x="995680" y="259080"/>
                  <a:pt x="995784" y="197499"/>
                  <a:pt x="1005840" y="137160"/>
                </a:cubicBezTo>
                <a:cubicBezTo>
                  <a:pt x="1011122" y="105468"/>
                  <a:pt x="1026160" y="76200"/>
                  <a:pt x="1036320" y="45720"/>
                </a:cubicBezTo>
                <a:lnTo>
                  <a:pt x="1051560" y="0"/>
                </a:lnTo>
              </a:path>
            </a:pathLst>
          </a:custGeom>
          <a:ln w="7620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rot="16200000" flipV="1">
            <a:off x="1066800" y="1981200"/>
            <a:ext cx="2743200" cy="2133600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V="1">
            <a:off x="876300" y="2552700"/>
            <a:ext cx="3048000" cy="2057400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495800" y="2743200"/>
            <a:ext cx="36391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algn="l" rtl="0"/>
            <a:r>
              <a:rPr lang="en-US" sz="2800" b="1" kern="1200" dirty="0">
                <a:solidFill>
                  <a:prstClr val="white"/>
                </a:solidFill>
                <a:latin typeface="Arial" pitchFamily="34" charset="0"/>
                <a:ea typeface="+mn-ea"/>
                <a:cs typeface="Arial" pitchFamily="34" charset="0"/>
              </a:rPr>
              <a:t> Multiple lateral pins</a:t>
            </a:r>
          </a:p>
        </p:txBody>
      </p:sp>
      <p:sp>
        <p:nvSpPr>
          <p:cNvPr id="13" name="Line Callout 1 12"/>
          <p:cNvSpPr/>
          <p:nvPr/>
        </p:nvSpPr>
        <p:spPr>
          <a:xfrm>
            <a:off x="5486400" y="3886200"/>
            <a:ext cx="2438400" cy="1069848"/>
          </a:xfrm>
          <a:prstGeom prst="borderCallout1">
            <a:avLst>
              <a:gd name="adj1" fmla="val 18750"/>
              <a:gd name="adj2" fmla="val -8333"/>
              <a:gd name="adj3" fmla="val -116377"/>
              <a:gd name="adj4" fmla="val -140150"/>
            </a:avLst>
          </a:prstGeom>
          <a:solidFill>
            <a:srgbClr val="0037A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2400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Stable ??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2" grpId="0"/>
      <p:bldP spid="13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istrator\Desktop\Projects In Progress31 Nov 2008\IPOS ORLANDO Dec 3-8 2008\SC WORKSHOP\Humerus Fracture Diaphseal Metaphyseal  IM Pins\DSCN7473.JPG"/>
          <p:cNvPicPr>
            <a:picLocks noChangeAspect="1" noChangeArrowheads="1"/>
          </p:cNvPicPr>
          <p:nvPr/>
        </p:nvPicPr>
        <p:blipFill>
          <a:blip r:embed="rId2" cstate="print">
            <a:grayscl/>
            <a:lum bright="-10000" contrast="10000"/>
          </a:blip>
          <a:srcRect l="39062" r="17188" b="10417"/>
          <a:stretch>
            <a:fillRect/>
          </a:stretch>
        </p:blipFill>
        <p:spPr bwMode="auto">
          <a:xfrm>
            <a:off x="533400" y="1219199"/>
            <a:ext cx="3276600" cy="503192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40976" y="152400"/>
            <a:ext cx="84982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4000" b="1" kern="1200" dirty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Five y.o. male with this fracture pattern</a:t>
            </a:r>
          </a:p>
        </p:txBody>
      </p:sp>
      <p:sp>
        <p:nvSpPr>
          <p:cNvPr id="5" name="Text Placeholder 6"/>
          <p:cNvSpPr txBox="1">
            <a:spLocks/>
          </p:cNvSpPr>
          <p:nvPr/>
        </p:nvSpPr>
        <p:spPr>
          <a:xfrm>
            <a:off x="4343400" y="1143001"/>
            <a:ext cx="4267200" cy="175259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ctr" rtl="0">
              <a:spcBef>
                <a:spcPct val="20000"/>
              </a:spcBef>
              <a:defRPr/>
            </a:pPr>
            <a:r>
              <a:rPr lang="en-US" sz="2400" b="1" kern="1200" dirty="0">
                <a:solidFill>
                  <a:srgbClr val="FFC000"/>
                </a:solidFill>
                <a:latin typeface="Arial" pitchFamily="34" charset="0"/>
                <a:ea typeface="+mn-ea"/>
                <a:cs typeface="Arial" pitchFamily="34" charset="0"/>
              </a:rPr>
              <a:t>Following obtaining a satisfactory  closed reduction how do you propose to stabilize it?</a:t>
            </a:r>
          </a:p>
        </p:txBody>
      </p:sp>
      <p:sp>
        <p:nvSpPr>
          <p:cNvPr id="6" name="Freeform 5"/>
          <p:cNvSpPr/>
          <p:nvPr/>
        </p:nvSpPr>
        <p:spPr>
          <a:xfrm>
            <a:off x="1234440" y="2316480"/>
            <a:ext cx="1051560" cy="1325880"/>
          </a:xfrm>
          <a:custGeom>
            <a:avLst/>
            <a:gdLst>
              <a:gd name="connsiteX0" fmla="*/ 0 w 1051560"/>
              <a:gd name="connsiteY0" fmla="*/ 1325880 h 1325880"/>
              <a:gd name="connsiteX1" fmla="*/ 30480 w 1051560"/>
              <a:gd name="connsiteY1" fmla="*/ 1249680 h 1325880"/>
              <a:gd name="connsiteX2" fmla="*/ 121920 w 1051560"/>
              <a:gd name="connsiteY2" fmla="*/ 1158240 h 1325880"/>
              <a:gd name="connsiteX3" fmla="*/ 167640 w 1051560"/>
              <a:gd name="connsiteY3" fmla="*/ 1097280 h 1325880"/>
              <a:gd name="connsiteX4" fmla="*/ 274320 w 1051560"/>
              <a:gd name="connsiteY4" fmla="*/ 990600 h 1325880"/>
              <a:gd name="connsiteX5" fmla="*/ 365760 w 1051560"/>
              <a:gd name="connsiteY5" fmla="*/ 929640 h 1325880"/>
              <a:gd name="connsiteX6" fmla="*/ 411480 w 1051560"/>
              <a:gd name="connsiteY6" fmla="*/ 899160 h 1325880"/>
              <a:gd name="connsiteX7" fmla="*/ 457200 w 1051560"/>
              <a:gd name="connsiteY7" fmla="*/ 853440 h 1325880"/>
              <a:gd name="connsiteX8" fmla="*/ 487680 w 1051560"/>
              <a:gd name="connsiteY8" fmla="*/ 762000 h 1325880"/>
              <a:gd name="connsiteX9" fmla="*/ 533400 w 1051560"/>
              <a:gd name="connsiteY9" fmla="*/ 746760 h 1325880"/>
              <a:gd name="connsiteX10" fmla="*/ 594360 w 1051560"/>
              <a:gd name="connsiteY10" fmla="*/ 716280 h 1325880"/>
              <a:gd name="connsiteX11" fmla="*/ 670560 w 1051560"/>
              <a:gd name="connsiteY11" fmla="*/ 701040 h 1325880"/>
              <a:gd name="connsiteX12" fmla="*/ 807720 w 1051560"/>
              <a:gd name="connsiteY12" fmla="*/ 640080 h 1325880"/>
              <a:gd name="connsiteX13" fmla="*/ 899160 w 1051560"/>
              <a:gd name="connsiteY13" fmla="*/ 502920 h 1325880"/>
              <a:gd name="connsiteX14" fmla="*/ 929640 w 1051560"/>
              <a:gd name="connsiteY14" fmla="*/ 457200 h 1325880"/>
              <a:gd name="connsiteX15" fmla="*/ 990600 w 1051560"/>
              <a:gd name="connsiteY15" fmla="*/ 320040 h 1325880"/>
              <a:gd name="connsiteX16" fmla="*/ 1005840 w 1051560"/>
              <a:gd name="connsiteY16" fmla="*/ 137160 h 1325880"/>
              <a:gd name="connsiteX17" fmla="*/ 1036320 w 1051560"/>
              <a:gd name="connsiteY17" fmla="*/ 45720 h 1325880"/>
              <a:gd name="connsiteX18" fmla="*/ 1051560 w 1051560"/>
              <a:gd name="connsiteY18" fmla="*/ 0 h 132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051560" h="1325880">
                <a:moveTo>
                  <a:pt x="0" y="1325880"/>
                </a:moveTo>
                <a:cubicBezTo>
                  <a:pt x="10160" y="1300480"/>
                  <a:pt x="14390" y="1271804"/>
                  <a:pt x="30480" y="1249680"/>
                </a:cubicBezTo>
                <a:cubicBezTo>
                  <a:pt x="55833" y="1214819"/>
                  <a:pt x="96057" y="1192724"/>
                  <a:pt x="121920" y="1158240"/>
                </a:cubicBezTo>
                <a:lnTo>
                  <a:pt x="167640" y="1097280"/>
                </a:lnTo>
                <a:cubicBezTo>
                  <a:pt x="194464" y="1016807"/>
                  <a:pt x="169514" y="1060471"/>
                  <a:pt x="274320" y="990600"/>
                </a:cubicBezTo>
                <a:lnTo>
                  <a:pt x="365760" y="929640"/>
                </a:lnTo>
                <a:cubicBezTo>
                  <a:pt x="381000" y="919480"/>
                  <a:pt x="398528" y="912112"/>
                  <a:pt x="411480" y="899160"/>
                </a:cubicBezTo>
                <a:lnTo>
                  <a:pt x="457200" y="853440"/>
                </a:lnTo>
                <a:cubicBezTo>
                  <a:pt x="467360" y="822960"/>
                  <a:pt x="457200" y="772160"/>
                  <a:pt x="487680" y="762000"/>
                </a:cubicBezTo>
                <a:cubicBezTo>
                  <a:pt x="502920" y="756920"/>
                  <a:pt x="518635" y="753088"/>
                  <a:pt x="533400" y="746760"/>
                </a:cubicBezTo>
                <a:cubicBezTo>
                  <a:pt x="554282" y="737811"/>
                  <a:pt x="572807" y="723464"/>
                  <a:pt x="594360" y="716280"/>
                </a:cubicBezTo>
                <a:cubicBezTo>
                  <a:pt x="618934" y="708089"/>
                  <a:pt x="645570" y="707856"/>
                  <a:pt x="670560" y="701040"/>
                </a:cubicBezTo>
                <a:cubicBezTo>
                  <a:pt x="762635" y="675929"/>
                  <a:pt x="744811" y="682019"/>
                  <a:pt x="807720" y="640080"/>
                </a:cubicBezTo>
                <a:lnTo>
                  <a:pt x="899160" y="502920"/>
                </a:lnTo>
                <a:cubicBezTo>
                  <a:pt x="909320" y="487680"/>
                  <a:pt x="923848" y="474576"/>
                  <a:pt x="929640" y="457200"/>
                </a:cubicBezTo>
                <a:cubicBezTo>
                  <a:pt x="965912" y="348384"/>
                  <a:pt x="942298" y="392493"/>
                  <a:pt x="990600" y="320040"/>
                </a:cubicBezTo>
                <a:cubicBezTo>
                  <a:pt x="995680" y="259080"/>
                  <a:pt x="995784" y="197499"/>
                  <a:pt x="1005840" y="137160"/>
                </a:cubicBezTo>
                <a:cubicBezTo>
                  <a:pt x="1011122" y="105468"/>
                  <a:pt x="1026160" y="76200"/>
                  <a:pt x="1036320" y="45720"/>
                </a:cubicBezTo>
                <a:lnTo>
                  <a:pt x="1051560" y="0"/>
                </a:lnTo>
              </a:path>
            </a:pathLst>
          </a:custGeom>
          <a:ln w="7620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rot="16200000" flipV="1">
            <a:off x="1066800" y="1981200"/>
            <a:ext cx="2743200" cy="2133600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 flipH="1" flipV="1">
            <a:off x="228600" y="2895600"/>
            <a:ext cx="2819400" cy="838200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495800" y="2743200"/>
            <a:ext cx="398057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algn="ctr" rtl="0"/>
            <a:r>
              <a:rPr lang="en-US" sz="2800" b="1" kern="1200" dirty="0">
                <a:solidFill>
                  <a:prstClr val="white"/>
                </a:solidFill>
                <a:latin typeface="Arial" pitchFamily="34" charset="0"/>
                <a:ea typeface="+mn-ea"/>
                <a:cs typeface="Arial" pitchFamily="34" charset="0"/>
              </a:rPr>
              <a:t>Medial-lateral</a:t>
            </a:r>
          </a:p>
          <a:p>
            <a:pPr marL="457200" indent="-457200" algn="ctr" rtl="0"/>
            <a:r>
              <a:rPr lang="en-US" sz="2800" b="1" kern="1200" dirty="0">
                <a:solidFill>
                  <a:prstClr val="white"/>
                </a:solidFill>
                <a:latin typeface="Arial" pitchFamily="34" charset="0"/>
                <a:ea typeface="+mn-ea"/>
                <a:cs typeface="Arial" pitchFamily="34" charset="0"/>
              </a:rPr>
              <a:t> retrograde cross pins</a:t>
            </a:r>
          </a:p>
        </p:txBody>
      </p:sp>
      <p:sp>
        <p:nvSpPr>
          <p:cNvPr id="13" name="Line Callout 1 12"/>
          <p:cNvSpPr/>
          <p:nvPr/>
        </p:nvSpPr>
        <p:spPr>
          <a:xfrm>
            <a:off x="5486400" y="3886200"/>
            <a:ext cx="2438400" cy="1069848"/>
          </a:xfrm>
          <a:prstGeom prst="borderCallout1">
            <a:avLst>
              <a:gd name="adj1" fmla="val 18750"/>
              <a:gd name="adj2" fmla="val -8333"/>
              <a:gd name="adj3" fmla="val -139169"/>
              <a:gd name="adj4" fmla="val -147025"/>
            </a:avLst>
          </a:prstGeom>
          <a:solidFill>
            <a:srgbClr val="0037A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2400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Difficult and unstable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2" grpId="0"/>
      <p:bldP spid="13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152400"/>
            <a:ext cx="86744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4400" b="1" kern="1200" dirty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How about retrograde IM Fixation??</a:t>
            </a:r>
          </a:p>
        </p:txBody>
      </p:sp>
      <p:pic>
        <p:nvPicPr>
          <p:cNvPr id="2050" name="Picture 2" descr="C:\Documents and Settings\Administrator\Desktop\Projects In Progress31 Nov 2008\IPOS ORLANDO Dec 3-8 2008\SC WORKSHOP\Humerus Fracture Diaphseal Metaphyseal  IM Pins\DSCN7495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10000" contrast="30000"/>
          </a:blip>
          <a:srcRect l="37500" r="29688" b="8333"/>
          <a:stretch>
            <a:fillRect/>
          </a:stretch>
        </p:blipFill>
        <p:spPr bwMode="auto">
          <a:xfrm>
            <a:off x="533400" y="1066800"/>
            <a:ext cx="2677391" cy="560977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2051" name="Picture 3" descr="C:\Documents and Settings\Administrator\Desktop\Projects In Progress31 Nov 2008\IPOS ORLANDO Dec 3-8 2008\SC WORKSHOP\Humerus Fracture Diaphseal Metaphyseal  IM Pins\DSCN7470.JPG"/>
          <p:cNvPicPr>
            <a:picLocks noChangeAspect="1" noChangeArrowheads="1"/>
          </p:cNvPicPr>
          <p:nvPr/>
        </p:nvPicPr>
        <p:blipFill>
          <a:blip r:embed="rId3" cstate="print"/>
          <a:srcRect l="7813" t="8333" r="34375"/>
          <a:stretch>
            <a:fillRect/>
          </a:stretch>
        </p:blipFill>
        <p:spPr bwMode="auto">
          <a:xfrm>
            <a:off x="3581400" y="1066799"/>
            <a:ext cx="4724400" cy="561820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6" name="Line Callout 1 5"/>
          <p:cNvSpPr/>
          <p:nvPr/>
        </p:nvSpPr>
        <p:spPr>
          <a:xfrm>
            <a:off x="2209800" y="457200"/>
            <a:ext cx="2438400" cy="1069848"/>
          </a:xfrm>
          <a:prstGeom prst="borderCallout1">
            <a:avLst>
              <a:gd name="adj1" fmla="val 92824"/>
              <a:gd name="adj2" fmla="val 98542"/>
              <a:gd name="adj3" fmla="val 315247"/>
              <a:gd name="adj4" fmla="val 184225"/>
            </a:avLst>
          </a:prstGeom>
          <a:solidFill>
            <a:srgbClr val="0037A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2400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Must visualize the medial epicondyle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istrator\Desktop\Projects In Progress31 Nov 2008\IPOS ORLANDO Dec 3-8 2008\SC WORKSHOP\HUMERUS FX SC Antegrade IM Nails\DSCN9742.JPG"/>
          <p:cNvPicPr>
            <a:picLocks noChangeAspect="1" noChangeArrowheads="1"/>
          </p:cNvPicPr>
          <p:nvPr/>
        </p:nvPicPr>
        <p:blipFill>
          <a:blip r:embed="rId2" cstate="print"/>
          <a:srcRect l="27859" r="16424"/>
          <a:stretch>
            <a:fillRect/>
          </a:stretch>
        </p:blipFill>
        <p:spPr bwMode="auto">
          <a:xfrm>
            <a:off x="457200" y="1417926"/>
            <a:ext cx="2133600" cy="511781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856320" y="152400"/>
            <a:ext cx="56112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3600" b="1" kern="1200" dirty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8 y.o. rolled over on an ATV </a:t>
            </a:r>
          </a:p>
          <a:p>
            <a:pPr algn="l" rtl="0"/>
            <a:r>
              <a:rPr lang="en-US" sz="3600" b="1" kern="1200" dirty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with mild closed head injury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447800"/>
            <a:ext cx="2311210" cy="400110"/>
          </a:xfrm>
          <a:prstGeom prst="rect">
            <a:avLst/>
          </a:prstGeom>
          <a:solidFill>
            <a:srgbClr val="0037A4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l" rtl="0"/>
            <a:r>
              <a:rPr lang="en-US" sz="20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Clinical appearance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71800" y="1676400"/>
            <a:ext cx="56112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3600" b="1" i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Only N-V deficit:</a:t>
            </a:r>
          </a:p>
          <a:p>
            <a:pPr algn="ctr" rtl="0"/>
            <a:r>
              <a:rPr lang="en-US" sz="3600" b="1" i="1" kern="1200" dirty="0">
                <a:solidFill>
                  <a:srgbClr val="FFC000"/>
                </a:solidFill>
                <a:latin typeface="Calibri"/>
                <a:ea typeface="+mn-ea"/>
                <a:cs typeface="+mn-cs"/>
              </a:rPr>
              <a:t>Anterior interosseous n. function weak</a:t>
            </a:r>
          </a:p>
        </p:txBody>
      </p:sp>
      <p:sp>
        <p:nvSpPr>
          <p:cNvPr id="6" name="Rectangle 5"/>
          <p:cNvSpPr/>
          <p:nvPr/>
        </p:nvSpPr>
        <p:spPr>
          <a:xfrm>
            <a:off x="609600" y="3124200"/>
            <a:ext cx="1676400" cy="1828800"/>
          </a:xfrm>
          <a:prstGeom prst="rect">
            <a:avLst/>
          </a:prstGeom>
          <a:noFill/>
          <a:ln w="762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075" name="Picture 3" descr="C:\Documents and Settings\Administrator\Desktop\Projects In Progress31 Nov 2008\IPOS ORLANDO Dec 3-8 2008\SC WORKSHOP\HUMERUS FX SC Antegrade IM Nails\DSCN97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773" y="304800"/>
            <a:ext cx="4719227" cy="630713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8" name="Line Callout 1 7"/>
          <p:cNvSpPr/>
          <p:nvPr/>
        </p:nvSpPr>
        <p:spPr>
          <a:xfrm>
            <a:off x="6553200" y="533400"/>
            <a:ext cx="1600200" cy="990600"/>
          </a:xfrm>
          <a:prstGeom prst="borderCallout1">
            <a:avLst>
              <a:gd name="adj1" fmla="val 18750"/>
              <a:gd name="adj2" fmla="val -8333"/>
              <a:gd name="adj3" fmla="val 251536"/>
              <a:gd name="adj4" fmla="val -291428"/>
            </a:avLst>
          </a:prstGeom>
          <a:solidFill>
            <a:schemeClr val="tx2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2800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Radial A.</a:t>
            </a:r>
          </a:p>
        </p:txBody>
      </p:sp>
      <p:sp>
        <p:nvSpPr>
          <p:cNvPr id="9" name="Line Callout 1 8"/>
          <p:cNvSpPr/>
          <p:nvPr/>
        </p:nvSpPr>
        <p:spPr>
          <a:xfrm>
            <a:off x="6858000" y="1905000"/>
            <a:ext cx="1600200" cy="990600"/>
          </a:xfrm>
          <a:prstGeom prst="borderCallout1">
            <a:avLst>
              <a:gd name="adj1" fmla="val 18750"/>
              <a:gd name="adj2" fmla="val -8333"/>
              <a:gd name="adj3" fmla="val 374613"/>
              <a:gd name="adj4" fmla="val -280000"/>
            </a:avLst>
          </a:prstGeom>
          <a:solidFill>
            <a:schemeClr val="tx2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2800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FCR </a:t>
            </a:r>
            <a:r>
              <a:rPr lang="en-US" sz="2800" b="1" kern="12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Musc</a:t>
            </a:r>
            <a:r>
              <a:rPr lang="en-US" sz="2800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 animBg="1"/>
      <p:bldP spid="8" grpId="0" animBg="1"/>
      <p:bldP spid="9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28600"/>
            <a:ext cx="40190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4400" b="1" kern="1200" dirty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Imaging  Studies</a:t>
            </a:r>
          </a:p>
        </p:txBody>
      </p:sp>
      <p:pic>
        <p:nvPicPr>
          <p:cNvPr id="4098" name="Picture 2" descr="C:\Documents and Settings\Administrator\Desktop\Projects In Progress31 Nov 2008\IPOS ORLANDO Dec 3-8 2008\SC WORKSHOP\HUMERUS FX SC Antegrade IM Nails\Humerus FX SC antegrade IM nails\1.2.392.200036.9125.4.0.135222899.361893632.2350891623.bmp"/>
          <p:cNvPicPr>
            <a:picLocks noChangeAspect="1" noChangeArrowheads="1"/>
          </p:cNvPicPr>
          <p:nvPr/>
        </p:nvPicPr>
        <p:blipFill>
          <a:blip r:embed="rId2" cstate="print"/>
          <a:srcRect l="44972" t="22222" r="17868" b="18056"/>
          <a:stretch>
            <a:fillRect/>
          </a:stretch>
        </p:blipFill>
        <p:spPr bwMode="auto">
          <a:xfrm>
            <a:off x="457200" y="1108364"/>
            <a:ext cx="2590800" cy="506383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219200" y="2057400"/>
            <a:ext cx="1447800" cy="1524000"/>
          </a:xfrm>
          <a:prstGeom prst="rect">
            <a:avLst/>
          </a:pr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" name="Picture 2" descr="C:\Documents and Settings\Administrator\Desktop\Projects In Progress31 Nov 2008\IPOS ORLANDO Dec 3-8 2008\SC WORKSHOP\HUMERUS FX SC Antegrade IM Nails\Humerus FX SC antegrade IM nails\1.2.392.200036.9125.4.0.135222899.361893632.2350891623.bmp"/>
          <p:cNvPicPr>
            <a:picLocks noChangeAspect="1" noChangeArrowheads="1"/>
          </p:cNvPicPr>
          <p:nvPr/>
        </p:nvPicPr>
        <p:blipFill>
          <a:blip r:embed="rId2" cstate="print"/>
          <a:srcRect l="59180" t="31810" r="21147" b="53105"/>
          <a:stretch>
            <a:fillRect/>
          </a:stretch>
        </p:blipFill>
        <p:spPr bwMode="auto">
          <a:xfrm>
            <a:off x="304800" y="609600"/>
            <a:ext cx="3840480" cy="35814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4099" name="Picture 3" descr="C:\Documents and Settings\Administrator\Desktop\Projects In Progress31 Nov 2008\IPOS ORLANDO Dec 3-8 2008\SC WORKSHOP\HUMERUS FX SC Antegrade IM Nails\Humerus FX SC antegrade IM nails\1.2.392.200036.9125.4.0.135223411.374542080.2350891623.bmp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l="13705" t="36042" r="54775" b="32291"/>
          <a:stretch>
            <a:fillRect/>
          </a:stretch>
        </p:blipFill>
        <p:spPr bwMode="auto">
          <a:xfrm>
            <a:off x="3200400" y="4114800"/>
            <a:ext cx="3320716" cy="27432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4100" name="Picture 4" descr="C:\Documents and Settings\Administrator\Desktop\Projects In Progress31 Nov 2008\IPOS ORLANDO Dec 3-8 2008\SC WORKSHOP\HUMERUS FX SC Antegrade IM Nails\Humerus FX SC antegrade IM nails\1.2.840.113704.7.1.1.21452.1226297839.336.bmp"/>
          <p:cNvPicPr>
            <a:picLocks noChangeAspect="1" noChangeArrowheads="1"/>
          </p:cNvPicPr>
          <p:nvPr/>
        </p:nvPicPr>
        <p:blipFill>
          <a:blip r:embed="rId4" cstate="print"/>
          <a:srcRect l="31250" t="23438" r="32813" b="35937"/>
          <a:stretch>
            <a:fillRect/>
          </a:stretch>
        </p:blipFill>
        <p:spPr bwMode="auto">
          <a:xfrm>
            <a:off x="685800" y="914400"/>
            <a:ext cx="3842238" cy="43434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4101" name="Picture 5" descr="C:\Documents and Settings\Administrator\Desktop\Projects In Progress31 Nov 2008\IPOS ORLANDO Dec 3-8 2008\SC WORKSHOP\HUMERUS FX SC Antegrade IM Nails\Humerus FX SC antegrade IM nails\1.2.840.113704.7.1.1.21452.1226297875.516.bmp"/>
          <p:cNvPicPr>
            <a:picLocks noChangeAspect="1" noChangeArrowheads="1"/>
          </p:cNvPicPr>
          <p:nvPr/>
        </p:nvPicPr>
        <p:blipFill>
          <a:blip r:embed="rId5" cstate="print"/>
          <a:srcRect l="50000" t="28125" r="20313" b="31250"/>
          <a:stretch>
            <a:fillRect/>
          </a:stretch>
        </p:blipFill>
        <p:spPr bwMode="auto">
          <a:xfrm>
            <a:off x="4648200" y="914399"/>
            <a:ext cx="3124200" cy="427522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 descr="Scanned 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493838"/>
            <a:ext cx="7010400" cy="52117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291" name="Text Box 5"/>
          <p:cNvSpPr txBox="1">
            <a:spLocks noChangeArrowheads="1"/>
          </p:cNvSpPr>
          <p:nvPr/>
        </p:nvSpPr>
        <p:spPr bwMode="auto">
          <a:xfrm>
            <a:off x="323850" y="76200"/>
            <a:ext cx="8439150" cy="11906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i="0"/>
              <a:t>How are the </a:t>
            </a:r>
            <a:r>
              <a:rPr lang="en-US" sz="3600">
                <a:solidFill>
                  <a:schemeClr val="tx1"/>
                </a:solidFill>
              </a:rPr>
              <a:t>extension type</a:t>
            </a:r>
            <a:r>
              <a:rPr lang="en-US" sz="3600" i="0"/>
              <a:t> supracondylar </a:t>
            </a:r>
          </a:p>
          <a:p>
            <a:r>
              <a:rPr lang="en-US" sz="3600" i="0"/>
              <a:t>humeral fractures further classified?</a:t>
            </a:r>
          </a:p>
        </p:txBody>
      </p:sp>
      <p:sp>
        <p:nvSpPr>
          <p:cNvPr id="167945" name="Text Box 9"/>
          <p:cNvSpPr txBox="1">
            <a:spLocks noChangeArrowheads="1"/>
          </p:cNvSpPr>
          <p:nvPr/>
        </p:nvSpPr>
        <p:spPr bwMode="auto">
          <a:xfrm>
            <a:off x="5708650" y="2133600"/>
            <a:ext cx="4635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>
                <a:solidFill>
                  <a:srgbClr val="FF9900"/>
                </a:solidFill>
              </a:rPr>
              <a:t>*</a:t>
            </a:r>
          </a:p>
        </p:txBody>
      </p:sp>
      <p:sp>
        <p:nvSpPr>
          <p:cNvPr id="167946" name="Text Box 10"/>
          <p:cNvSpPr txBox="1">
            <a:spLocks noChangeArrowheads="1"/>
          </p:cNvSpPr>
          <p:nvPr/>
        </p:nvSpPr>
        <p:spPr bwMode="auto">
          <a:xfrm>
            <a:off x="4635500" y="6132513"/>
            <a:ext cx="3584575" cy="650875"/>
          </a:xfrm>
          <a:prstGeom prst="rect">
            <a:avLst/>
          </a:prstGeom>
          <a:solidFill>
            <a:schemeClr val="bg1"/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i="0">
                <a:solidFill>
                  <a:srgbClr val="FF9900"/>
                </a:solidFill>
                <a:cs typeface="Arial" charset="0"/>
              </a:rPr>
              <a:t>*Gartland,JJ:. </a:t>
            </a:r>
          </a:p>
          <a:p>
            <a:r>
              <a:rPr lang="en-US" sz="1800">
                <a:solidFill>
                  <a:srgbClr val="FF9900"/>
                </a:solidFill>
                <a:cs typeface="Arial" charset="0"/>
              </a:rPr>
              <a:t>Surg Gynecol Obstet 109:145,1959.</a:t>
            </a:r>
            <a:r>
              <a:rPr lang="en-US" sz="1800" i="0">
                <a:solidFill>
                  <a:srgbClr val="FF9900"/>
                </a:solidFill>
              </a:rPr>
              <a:t> </a:t>
            </a:r>
          </a:p>
        </p:txBody>
      </p:sp>
      <p:sp>
        <p:nvSpPr>
          <p:cNvPr id="167948" name="Text Box 12"/>
          <p:cNvSpPr txBox="1">
            <a:spLocks noChangeArrowheads="1"/>
          </p:cNvSpPr>
          <p:nvPr/>
        </p:nvSpPr>
        <p:spPr bwMode="auto">
          <a:xfrm>
            <a:off x="228600" y="4692650"/>
            <a:ext cx="8686800" cy="650875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i="0"/>
              <a:t>What does his classification represent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67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67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167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167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45" grpId="0" autoUpdateAnimBg="0"/>
      <p:bldP spid="167946" grpId="0" animBg="1" autoUpdateAnimBg="0"/>
      <p:bldP spid="167948" grpId="0" animBg="1" autoUpdateAnimBg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191869"/>
            <a:ext cx="85044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3200" b="1" kern="1200" dirty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How are we going to stabilize this boy’s fracture?</a:t>
            </a:r>
          </a:p>
        </p:txBody>
      </p:sp>
      <p:pic>
        <p:nvPicPr>
          <p:cNvPr id="5122" name="Picture 2" descr="C:\Documents and Settings\Administrator\Desktop\Projects In Progress31 Nov 2008\IPOS ORLANDO Dec 3-8 2008\SC WORKSHOP\HUMERUS FX SC Antegrade IM Nails\DSCN97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838200"/>
            <a:ext cx="4035040" cy="539273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5123" name="Picture 3" descr="C:\Documents and Settings\Administrator\Desktop\Projects In Progress31 Nov 2008\IPOS ORLANDO Dec 3-8 2008\SC WORKSHOP\HUMERUS FX SC Antegrade IM Nails\Humerus FX SC antegrade IM nails\1.2.392.200036.9125.4.0.135222899.361893632.2350891623.bmp"/>
          <p:cNvPicPr>
            <a:picLocks noChangeAspect="1" noChangeArrowheads="1"/>
          </p:cNvPicPr>
          <p:nvPr/>
        </p:nvPicPr>
        <p:blipFill>
          <a:blip r:embed="rId3" cstate="print"/>
          <a:srcRect l="42227" r="12167"/>
          <a:stretch>
            <a:fillRect/>
          </a:stretch>
        </p:blipFill>
        <p:spPr bwMode="auto">
          <a:xfrm>
            <a:off x="2895600" y="1524000"/>
            <a:ext cx="1828800" cy="487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9913" y="76200"/>
            <a:ext cx="833548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n-US" sz="3200" b="1" kern="1200" dirty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This is probably one of the few indication to use</a:t>
            </a:r>
          </a:p>
          <a:p>
            <a:pPr algn="ctr" rtl="0"/>
            <a:r>
              <a:rPr lang="en-US" sz="3200" b="1" kern="1200" dirty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Antegrade Flexible I M Nails</a:t>
            </a:r>
          </a:p>
        </p:txBody>
      </p:sp>
      <p:pic>
        <p:nvPicPr>
          <p:cNvPr id="3" name="Picture 6" descr="DSCN9731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 l="50943" t="33333" r="32076" b="11594"/>
          <a:stretch>
            <a:fillRect/>
          </a:stretch>
        </p:blipFill>
        <p:spPr>
          <a:xfrm>
            <a:off x="364958" y="228600"/>
            <a:ext cx="3031958" cy="64008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4" name="Picture 6" descr="DSCN9731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 l="73237" t="27002" r="9633" b="13348"/>
          <a:stretch>
            <a:fillRect/>
          </a:stretch>
        </p:blipFill>
        <p:spPr>
          <a:xfrm>
            <a:off x="5481918" y="228600"/>
            <a:ext cx="2823882" cy="64008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cxnSp>
        <p:nvCxnSpPr>
          <p:cNvPr id="7" name="Straight Arrow Connector 6"/>
          <p:cNvCxnSpPr/>
          <p:nvPr/>
        </p:nvCxnSpPr>
        <p:spPr>
          <a:xfrm rot="16200000" flipH="1">
            <a:off x="1447800" y="3429000"/>
            <a:ext cx="2209800" cy="76200"/>
          </a:xfrm>
          <a:prstGeom prst="straightConnector1">
            <a:avLst/>
          </a:prstGeom>
          <a:ln w="57150">
            <a:solidFill>
              <a:schemeClr val="bg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16200000" flipH="1">
            <a:off x="6858000" y="3810000"/>
            <a:ext cx="2209800" cy="76200"/>
          </a:xfrm>
          <a:prstGeom prst="straightConnector1">
            <a:avLst/>
          </a:prstGeom>
          <a:ln w="57150">
            <a:solidFill>
              <a:schemeClr val="bg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istrator\Desktop\Projects In Progress31 Nov 2008\IPOS ORLANDO Dec 3-8 2008\SC WORKSHOP\HUMERUS FX SC Antegrade IM Nails\DSCN9736.JPG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 l="19417" t="17889" r="59144" b="25160"/>
          <a:stretch>
            <a:fillRect/>
          </a:stretch>
        </p:blipFill>
        <p:spPr bwMode="auto">
          <a:xfrm>
            <a:off x="76200" y="197590"/>
            <a:ext cx="3312569" cy="65842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3" name="Picture 2" descr="C:\Documents and Settings\Administrator\Desktop\Projects In Progress31 Nov 2008\IPOS ORLANDO Dec 3-8 2008\SC WORKSHOP\HUMERUS FX SC Antegrade IM Nails\DSCN9736.JPG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 l="42081" t="17889" r="40155" b="25160"/>
          <a:stretch>
            <a:fillRect/>
          </a:stretch>
        </p:blipFill>
        <p:spPr bwMode="auto">
          <a:xfrm>
            <a:off x="5181600" y="152400"/>
            <a:ext cx="2743201" cy="658061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4" name="Picture 2" descr="C:\Documents and Settings\Administrator\Desktop\Projects In Progress31 Nov 2008\IPOS ORLANDO Dec 3-8 2008\SC WORKSHOP\HUMERUS FX SC Antegrade IM Nails\DSCN9736.JPG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 l="22376" t="59022" r="71213" b="29774"/>
          <a:stretch>
            <a:fillRect/>
          </a:stretch>
        </p:blipFill>
        <p:spPr bwMode="auto">
          <a:xfrm>
            <a:off x="228600" y="2162907"/>
            <a:ext cx="3124200" cy="408549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5" name="Picture 4" descr="C:\Documents and Settings\Administrator\Desktop\Projects In Progress31 Nov 2008\IPOS ORLANDO Dec 3-8 2008\SC WORKSHOP\HUMERUS FX SC Antegrade IM Nails\DSCN9736.JPG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 l="44548" t="58776" r="46076" b="29354"/>
          <a:stretch>
            <a:fillRect/>
          </a:stretch>
        </p:blipFill>
        <p:spPr bwMode="auto">
          <a:xfrm>
            <a:off x="4648200" y="2133600"/>
            <a:ext cx="4419600" cy="418698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7" name="Freeform 6"/>
          <p:cNvSpPr/>
          <p:nvPr/>
        </p:nvSpPr>
        <p:spPr>
          <a:xfrm>
            <a:off x="1549661" y="3688080"/>
            <a:ext cx="294379" cy="1335831"/>
          </a:xfrm>
          <a:custGeom>
            <a:avLst/>
            <a:gdLst>
              <a:gd name="connsiteX0" fmla="*/ 294379 w 294379"/>
              <a:gd name="connsiteY0" fmla="*/ 0 h 1335831"/>
              <a:gd name="connsiteX1" fmla="*/ 279139 w 294379"/>
              <a:gd name="connsiteY1" fmla="*/ 792480 h 1335831"/>
              <a:gd name="connsiteX2" fmla="*/ 263899 w 294379"/>
              <a:gd name="connsiteY2" fmla="*/ 838200 h 1335831"/>
              <a:gd name="connsiteX3" fmla="*/ 248659 w 294379"/>
              <a:gd name="connsiteY3" fmla="*/ 914400 h 1335831"/>
              <a:gd name="connsiteX4" fmla="*/ 218179 w 294379"/>
              <a:gd name="connsiteY4" fmla="*/ 960120 h 1335831"/>
              <a:gd name="connsiteX5" fmla="*/ 157219 w 294379"/>
              <a:gd name="connsiteY5" fmla="*/ 1066800 h 1335831"/>
              <a:gd name="connsiteX6" fmla="*/ 126739 w 294379"/>
              <a:gd name="connsiteY6" fmla="*/ 1203960 h 1335831"/>
              <a:gd name="connsiteX7" fmla="*/ 81019 w 294379"/>
              <a:gd name="connsiteY7" fmla="*/ 1249680 h 1335831"/>
              <a:gd name="connsiteX8" fmla="*/ 50539 w 294379"/>
              <a:gd name="connsiteY8" fmla="*/ 1295400 h 1335831"/>
              <a:gd name="connsiteX9" fmla="*/ 4819 w 294379"/>
              <a:gd name="connsiteY9" fmla="*/ 1325880 h 1335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4379" h="1335831">
                <a:moveTo>
                  <a:pt x="294379" y="0"/>
                </a:moveTo>
                <a:cubicBezTo>
                  <a:pt x="289299" y="264160"/>
                  <a:pt x="288740" y="528446"/>
                  <a:pt x="279139" y="792480"/>
                </a:cubicBezTo>
                <a:cubicBezTo>
                  <a:pt x="278555" y="808534"/>
                  <a:pt x="267795" y="822615"/>
                  <a:pt x="263899" y="838200"/>
                </a:cubicBezTo>
                <a:cubicBezTo>
                  <a:pt x="257617" y="863330"/>
                  <a:pt x="257754" y="890146"/>
                  <a:pt x="248659" y="914400"/>
                </a:cubicBezTo>
                <a:cubicBezTo>
                  <a:pt x="242228" y="931550"/>
                  <a:pt x="227266" y="944217"/>
                  <a:pt x="218179" y="960120"/>
                </a:cubicBezTo>
                <a:cubicBezTo>
                  <a:pt x="140836" y="1095469"/>
                  <a:pt x="231479" y="955410"/>
                  <a:pt x="157219" y="1066800"/>
                </a:cubicBezTo>
                <a:cubicBezTo>
                  <a:pt x="155375" y="1077864"/>
                  <a:pt x="143413" y="1178948"/>
                  <a:pt x="126739" y="1203960"/>
                </a:cubicBezTo>
                <a:cubicBezTo>
                  <a:pt x="114784" y="1221893"/>
                  <a:pt x="94817" y="1233123"/>
                  <a:pt x="81019" y="1249680"/>
                </a:cubicBezTo>
                <a:cubicBezTo>
                  <a:pt x="69293" y="1263751"/>
                  <a:pt x="64842" y="1283958"/>
                  <a:pt x="50539" y="1295400"/>
                </a:cubicBezTo>
                <a:cubicBezTo>
                  <a:pt x="0" y="1335831"/>
                  <a:pt x="4819" y="1287117"/>
                  <a:pt x="4819" y="1325880"/>
                </a:cubicBezTo>
              </a:path>
            </a:pathLst>
          </a:cu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981200" y="3810000"/>
            <a:ext cx="141979" cy="1366311"/>
          </a:xfrm>
          <a:custGeom>
            <a:avLst/>
            <a:gdLst>
              <a:gd name="connsiteX0" fmla="*/ 294379 w 294379"/>
              <a:gd name="connsiteY0" fmla="*/ 0 h 1335831"/>
              <a:gd name="connsiteX1" fmla="*/ 279139 w 294379"/>
              <a:gd name="connsiteY1" fmla="*/ 792480 h 1335831"/>
              <a:gd name="connsiteX2" fmla="*/ 263899 w 294379"/>
              <a:gd name="connsiteY2" fmla="*/ 838200 h 1335831"/>
              <a:gd name="connsiteX3" fmla="*/ 248659 w 294379"/>
              <a:gd name="connsiteY3" fmla="*/ 914400 h 1335831"/>
              <a:gd name="connsiteX4" fmla="*/ 218179 w 294379"/>
              <a:gd name="connsiteY4" fmla="*/ 960120 h 1335831"/>
              <a:gd name="connsiteX5" fmla="*/ 157219 w 294379"/>
              <a:gd name="connsiteY5" fmla="*/ 1066800 h 1335831"/>
              <a:gd name="connsiteX6" fmla="*/ 126739 w 294379"/>
              <a:gd name="connsiteY6" fmla="*/ 1203960 h 1335831"/>
              <a:gd name="connsiteX7" fmla="*/ 81019 w 294379"/>
              <a:gd name="connsiteY7" fmla="*/ 1249680 h 1335831"/>
              <a:gd name="connsiteX8" fmla="*/ 50539 w 294379"/>
              <a:gd name="connsiteY8" fmla="*/ 1295400 h 1335831"/>
              <a:gd name="connsiteX9" fmla="*/ 4819 w 294379"/>
              <a:gd name="connsiteY9" fmla="*/ 1325880 h 1335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4379" h="1335831">
                <a:moveTo>
                  <a:pt x="294379" y="0"/>
                </a:moveTo>
                <a:cubicBezTo>
                  <a:pt x="289299" y="264160"/>
                  <a:pt x="288740" y="528446"/>
                  <a:pt x="279139" y="792480"/>
                </a:cubicBezTo>
                <a:cubicBezTo>
                  <a:pt x="278555" y="808534"/>
                  <a:pt x="267795" y="822615"/>
                  <a:pt x="263899" y="838200"/>
                </a:cubicBezTo>
                <a:cubicBezTo>
                  <a:pt x="257617" y="863330"/>
                  <a:pt x="257754" y="890146"/>
                  <a:pt x="248659" y="914400"/>
                </a:cubicBezTo>
                <a:cubicBezTo>
                  <a:pt x="242228" y="931550"/>
                  <a:pt x="227266" y="944217"/>
                  <a:pt x="218179" y="960120"/>
                </a:cubicBezTo>
                <a:cubicBezTo>
                  <a:pt x="140836" y="1095469"/>
                  <a:pt x="231479" y="955410"/>
                  <a:pt x="157219" y="1066800"/>
                </a:cubicBezTo>
                <a:cubicBezTo>
                  <a:pt x="155375" y="1077864"/>
                  <a:pt x="143413" y="1178948"/>
                  <a:pt x="126739" y="1203960"/>
                </a:cubicBezTo>
                <a:cubicBezTo>
                  <a:pt x="114784" y="1221893"/>
                  <a:pt x="94817" y="1233123"/>
                  <a:pt x="81019" y="1249680"/>
                </a:cubicBezTo>
                <a:cubicBezTo>
                  <a:pt x="69293" y="1263751"/>
                  <a:pt x="64842" y="1283958"/>
                  <a:pt x="50539" y="1295400"/>
                </a:cubicBezTo>
                <a:cubicBezTo>
                  <a:pt x="0" y="1335831"/>
                  <a:pt x="4819" y="1287117"/>
                  <a:pt x="4819" y="1325880"/>
                </a:cubicBezTo>
              </a:path>
            </a:pathLst>
          </a:cu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5577840" y="3566160"/>
            <a:ext cx="899160" cy="1722120"/>
          </a:xfrm>
          <a:custGeom>
            <a:avLst/>
            <a:gdLst>
              <a:gd name="connsiteX0" fmla="*/ 899160 w 899160"/>
              <a:gd name="connsiteY0" fmla="*/ 0 h 1722120"/>
              <a:gd name="connsiteX1" fmla="*/ 883920 w 899160"/>
              <a:gd name="connsiteY1" fmla="*/ 45720 h 1722120"/>
              <a:gd name="connsiteX2" fmla="*/ 868680 w 899160"/>
              <a:gd name="connsiteY2" fmla="*/ 121920 h 1722120"/>
              <a:gd name="connsiteX3" fmla="*/ 822960 w 899160"/>
              <a:gd name="connsiteY3" fmla="*/ 198120 h 1722120"/>
              <a:gd name="connsiteX4" fmla="*/ 792480 w 899160"/>
              <a:gd name="connsiteY4" fmla="*/ 381000 h 1722120"/>
              <a:gd name="connsiteX5" fmla="*/ 777240 w 899160"/>
              <a:gd name="connsiteY5" fmla="*/ 502920 h 1722120"/>
              <a:gd name="connsiteX6" fmla="*/ 746760 w 899160"/>
              <a:gd name="connsiteY6" fmla="*/ 609600 h 1722120"/>
              <a:gd name="connsiteX7" fmla="*/ 731520 w 899160"/>
              <a:gd name="connsiteY7" fmla="*/ 731520 h 1722120"/>
              <a:gd name="connsiteX8" fmla="*/ 624840 w 899160"/>
              <a:gd name="connsiteY8" fmla="*/ 960120 h 1722120"/>
              <a:gd name="connsiteX9" fmla="*/ 594360 w 899160"/>
              <a:gd name="connsiteY9" fmla="*/ 1005840 h 1722120"/>
              <a:gd name="connsiteX10" fmla="*/ 563880 w 899160"/>
              <a:gd name="connsiteY10" fmla="*/ 1082040 h 1722120"/>
              <a:gd name="connsiteX11" fmla="*/ 502920 w 899160"/>
              <a:gd name="connsiteY11" fmla="*/ 1219200 h 1722120"/>
              <a:gd name="connsiteX12" fmla="*/ 487680 w 899160"/>
              <a:gd name="connsiteY12" fmla="*/ 1280160 h 1722120"/>
              <a:gd name="connsiteX13" fmla="*/ 365760 w 899160"/>
              <a:gd name="connsiteY13" fmla="*/ 1417320 h 1722120"/>
              <a:gd name="connsiteX14" fmla="*/ 335280 w 899160"/>
              <a:gd name="connsiteY14" fmla="*/ 1478280 h 1722120"/>
              <a:gd name="connsiteX15" fmla="*/ 304800 w 899160"/>
              <a:gd name="connsiteY15" fmla="*/ 1554480 h 1722120"/>
              <a:gd name="connsiteX16" fmla="*/ 228600 w 899160"/>
              <a:gd name="connsiteY16" fmla="*/ 1615440 h 1722120"/>
              <a:gd name="connsiteX17" fmla="*/ 167640 w 899160"/>
              <a:gd name="connsiteY17" fmla="*/ 1630680 h 1722120"/>
              <a:gd name="connsiteX18" fmla="*/ 91440 w 899160"/>
              <a:gd name="connsiteY18" fmla="*/ 1691640 h 1722120"/>
              <a:gd name="connsiteX19" fmla="*/ 0 w 899160"/>
              <a:gd name="connsiteY19" fmla="*/ 1722120 h 1722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99160" h="1722120">
                <a:moveTo>
                  <a:pt x="899160" y="0"/>
                </a:moveTo>
                <a:cubicBezTo>
                  <a:pt x="894080" y="15240"/>
                  <a:pt x="887816" y="30135"/>
                  <a:pt x="883920" y="45720"/>
                </a:cubicBezTo>
                <a:cubicBezTo>
                  <a:pt x="877638" y="70850"/>
                  <a:pt x="878300" y="97870"/>
                  <a:pt x="868680" y="121920"/>
                </a:cubicBezTo>
                <a:cubicBezTo>
                  <a:pt x="857679" y="149423"/>
                  <a:pt x="838200" y="172720"/>
                  <a:pt x="822960" y="198120"/>
                </a:cubicBezTo>
                <a:cubicBezTo>
                  <a:pt x="812800" y="259080"/>
                  <a:pt x="800145" y="319676"/>
                  <a:pt x="792480" y="381000"/>
                </a:cubicBezTo>
                <a:cubicBezTo>
                  <a:pt x="787400" y="421640"/>
                  <a:pt x="785272" y="462759"/>
                  <a:pt x="777240" y="502920"/>
                </a:cubicBezTo>
                <a:cubicBezTo>
                  <a:pt x="769987" y="539185"/>
                  <a:pt x="756920" y="574040"/>
                  <a:pt x="746760" y="609600"/>
                </a:cubicBezTo>
                <a:cubicBezTo>
                  <a:pt x="741680" y="650240"/>
                  <a:pt x="740102" y="691473"/>
                  <a:pt x="731520" y="731520"/>
                </a:cubicBezTo>
                <a:cubicBezTo>
                  <a:pt x="713639" y="814965"/>
                  <a:pt x="669371" y="888870"/>
                  <a:pt x="624840" y="960120"/>
                </a:cubicBezTo>
                <a:cubicBezTo>
                  <a:pt x="615132" y="975652"/>
                  <a:pt x="602551" y="989457"/>
                  <a:pt x="594360" y="1005840"/>
                </a:cubicBezTo>
                <a:cubicBezTo>
                  <a:pt x="582126" y="1030309"/>
                  <a:pt x="574991" y="1057041"/>
                  <a:pt x="563880" y="1082040"/>
                </a:cubicBezTo>
                <a:cubicBezTo>
                  <a:pt x="528474" y="1161704"/>
                  <a:pt x="533037" y="1128848"/>
                  <a:pt x="502920" y="1219200"/>
                </a:cubicBezTo>
                <a:cubicBezTo>
                  <a:pt x="496296" y="1239071"/>
                  <a:pt x="495931" y="1260908"/>
                  <a:pt x="487680" y="1280160"/>
                </a:cubicBezTo>
                <a:cubicBezTo>
                  <a:pt x="436192" y="1400298"/>
                  <a:pt x="463321" y="1222199"/>
                  <a:pt x="365760" y="1417320"/>
                </a:cubicBezTo>
                <a:cubicBezTo>
                  <a:pt x="355600" y="1437640"/>
                  <a:pt x="344507" y="1457520"/>
                  <a:pt x="335280" y="1478280"/>
                </a:cubicBezTo>
                <a:cubicBezTo>
                  <a:pt x="324169" y="1503279"/>
                  <a:pt x="321595" y="1532886"/>
                  <a:pt x="304800" y="1554480"/>
                </a:cubicBezTo>
                <a:cubicBezTo>
                  <a:pt x="284830" y="1580156"/>
                  <a:pt x="257034" y="1599643"/>
                  <a:pt x="228600" y="1615440"/>
                </a:cubicBezTo>
                <a:cubicBezTo>
                  <a:pt x="210290" y="1625612"/>
                  <a:pt x="187960" y="1625600"/>
                  <a:pt x="167640" y="1630680"/>
                </a:cubicBezTo>
                <a:cubicBezTo>
                  <a:pt x="142240" y="1651000"/>
                  <a:pt x="119996" y="1676064"/>
                  <a:pt x="91440" y="1691640"/>
                </a:cubicBezTo>
                <a:cubicBezTo>
                  <a:pt x="63234" y="1707025"/>
                  <a:pt x="0" y="1722120"/>
                  <a:pt x="0" y="1722120"/>
                </a:cubicBezTo>
              </a:path>
            </a:pathLst>
          </a:cu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 flipH="1">
            <a:off x="6720840" y="3657600"/>
            <a:ext cx="899160" cy="1722120"/>
          </a:xfrm>
          <a:custGeom>
            <a:avLst/>
            <a:gdLst>
              <a:gd name="connsiteX0" fmla="*/ 899160 w 899160"/>
              <a:gd name="connsiteY0" fmla="*/ 0 h 1722120"/>
              <a:gd name="connsiteX1" fmla="*/ 883920 w 899160"/>
              <a:gd name="connsiteY1" fmla="*/ 45720 h 1722120"/>
              <a:gd name="connsiteX2" fmla="*/ 868680 w 899160"/>
              <a:gd name="connsiteY2" fmla="*/ 121920 h 1722120"/>
              <a:gd name="connsiteX3" fmla="*/ 822960 w 899160"/>
              <a:gd name="connsiteY3" fmla="*/ 198120 h 1722120"/>
              <a:gd name="connsiteX4" fmla="*/ 792480 w 899160"/>
              <a:gd name="connsiteY4" fmla="*/ 381000 h 1722120"/>
              <a:gd name="connsiteX5" fmla="*/ 777240 w 899160"/>
              <a:gd name="connsiteY5" fmla="*/ 502920 h 1722120"/>
              <a:gd name="connsiteX6" fmla="*/ 746760 w 899160"/>
              <a:gd name="connsiteY6" fmla="*/ 609600 h 1722120"/>
              <a:gd name="connsiteX7" fmla="*/ 731520 w 899160"/>
              <a:gd name="connsiteY7" fmla="*/ 731520 h 1722120"/>
              <a:gd name="connsiteX8" fmla="*/ 624840 w 899160"/>
              <a:gd name="connsiteY8" fmla="*/ 960120 h 1722120"/>
              <a:gd name="connsiteX9" fmla="*/ 594360 w 899160"/>
              <a:gd name="connsiteY9" fmla="*/ 1005840 h 1722120"/>
              <a:gd name="connsiteX10" fmla="*/ 563880 w 899160"/>
              <a:gd name="connsiteY10" fmla="*/ 1082040 h 1722120"/>
              <a:gd name="connsiteX11" fmla="*/ 502920 w 899160"/>
              <a:gd name="connsiteY11" fmla="*/ 1219200 h 1722120"/>
              <a:gd name="connsiteX12" fmla="*/ 487680 w 899160"/>
              <a:gd name="connsiteY12" fmla="*/ 1280160 h 1722120"/>
              <a:gd name="connsiteX13" fmla="*/ 365760 w 899160"/>
              <a:gd name="connsiteY13" fmla="*/ 1417320 h 1722120"/>
              <a:gd name="connsiteX14" fmla="*/ 335280 w 899160"/>
              <a:gd name="connsiteY14" fmla="*/ 1478280 h 1722120"/>
              <a:gd name="connsiteX15" fmla="*/ 304800 w 899160"/>
              <a:gd name="connsiteY15" fmla="*/ 1554480 h 1722120"/>
              <a:gd name="connsiteX16" fmla="*/ 228600 w 899160"/>
              <a:gd name="connsiteY16" fmla="*/ 1615440 h 1722120"/>
              <a:gd name="connsiteX17" fmla="*/ 167640 w 899160"/>
              <a:gd name="connsiteY17" fmla="*/ 1630680 h 1722120"/>
              <a:gd name="connsiteX18" fmla="*/ 91440 w 899160"/>
              <a:gd name="connsiteY18" fmla="*/ 1691640 h 1722120"/>
              <a:gd name="connsiteX19" fmla="*/ 0 w 899160"/>
              <a:gd name="connsiteY19" fmla="*/ 1722120 h 1722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99160" h="1722120">
                <a:moveTo>
                  <a:pt x="899160" y="0"/>
                </a:moveTo>
                <a:cubicBezTo>
                  <a:pt x="894080" y="15240"/>
                  <a:pt x="887816" y="30135"/>
                  <a:pt x="883920" y="45720"/>
                </a:cubicBezTo>
                <a:cubicBezTo>
                  <a:pt x="877638" y="70850"/>
                  <a:pt x="878300" y="97870"/>
                  <a:pt x="868680" y="121920"/>
                </a:cubicBezTo>
                <a:cubicBezTo>
                  <a:pt x="857679" y="149423"/>
                  <a:pt x="838200" y="172720"/>
                  <a:pt x="822960" y="198120"/>
                </a:cubicBezTo>
                <a:cubicBezTo>
                  <a:pt x="812800" y="259080"/>
                  <a:pt x="800145" y="319676"/>
                  <a:pt x="792480" y="381000"/>
                </a:cubicBezTo>
                <a:cubicBezTo>
                  <a:pt x="787400" y="421640"/>
                  <a:pt x="785272" y="462759"/>
                  <a:pt x="777240" y="502920"/>
                </a:cubicBezTo>
                <a:cubicBezTo>
                  <a:pt x="769987" y="539185"/>
                  <a:pt x="756920" y="574040"/>
                  <a:pt x="746760" y="609600"/>
                </a:cubicBezTo>
                <a:cubicBezTo>
                  <a:pt x="741680" y="650240"/>
                  <a:pt x="740102" y="691473"/>
                  <a:pt x="731520" y="731520"/>
                </a:cubicBezTo>
                <a:cubicBezTo>
                  <a:pt x="713639" y="814965"/>
                  <a:pt x="669371" y="888870"/>
                  <a:pt x="624840" y="960120"/>
                </a:cubicBezTo>
                <a:cubicBezTo>
                  <a:pt x="615132" y="975652"/>
                  <a:pt x="602551" y="989457"/>
                  <a:pt x="594360" y="1005840"/>
                </a:cubicBezTo>
                <a:cubicBezTo>
                  <a:pt x="582126" y="1030309"/>
                  <a:pt x="574991" y="1057041"/>
                  <a:pt x="563880" y="1082040"/>
                </a:cubicBezTo>
                <a:cubicBezTo>
                  <a:pt x="528474" y="1161704"/>
                  <a:pt x="533037" y="1128848"/>
                  <a:pt x="502920" y="1219200"/>
                </a:cubicBezTo>
                <a:cubicBezTo>
                  <a:pt x="496296" y="1239071"/>
                  <a:pt x="495931" y="1260908"/>
                  <a:pt x="487680" y="1280160"/>
                </a:cubicBezTo>
                <a:cubicBezTo>
                  <a:pt x="436192" y="1400298"/>
                  <a:pt x="463321" y="1222199"/>
                  <a:pt x="365760" y="1417320"/>
                </a:cubicBezTo>
                <a:cubicBezTo>
                  <a:pt x="355600" y="1437640"/>
                  <a:pt x="344507" y="1457520"/>
                  <a:pt x="335280" y="1478280"/>
                </a:cubicBezTo>
                <a:cubicBezTo>
                  <a:pt x="324169" y="1503279"/>
                  <a:pt x="321595" y="1532886"/>
                  <a:pt x="304800" y="1554480"/>
                </a:cubicBezTo>
                <a:cubicBezTo>
                  <a:pt x="284830" y="1580156"/>
                  <a:pt x="257034" y="1599643"/>
                  <a:pt x="228600" y="1615440"/>
                </a:cubicBezTo>
                <a:cubicBezTo>
                  <a:pt x="210290" y="1625612"/>
                  <a:pt x="187960" y="1625600"/>
                  <a:pt x="167640" y="1630680"/>
                </a:cubicBezTo>
                <a:cubicBezTo>
                  <a:pt x="142240" y="1651000"/>
                  <a:pt x="119996" y="1676064"/>
                  <a:pt x="91440" y="1691640"/>
                </a:cubicBezTo>
                <a:cubicBezTo>
                  <a:pt x="63234" y="1707025"/>
                  <a:pt x="0" y="1722120"/>
                  <a:pt x="0" y="1722120"/>
                </a:cubicBezTo>
              </a:path>
            </a:pathLst>
          </a:cu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11414" y="304800"/>
            <a:ext cx="35636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4000" b="1" kern="1200" dirty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Our Patient P.O.</a:t>
            </a:r>
          </a:p>
        </p:txBody>
      </p:sp>
      <p:pic>
        <p:nvPicPr>
          <p:cNvPr id="3" name="Picture 5" descr="1"/>
          <p:cNvPicPr>
            <a:picLocks noChangeAspect="1" noChangeArrowheads="1"/>
          </p:cNvPicPr>
          <p:nvPr/>
        </p:nvPicPr>
        <p:blipFill>
          <a:blip r:embed="rId2" cstate="print"/>
          <a:srcRect l="27273" r="43182" b="43077"/>
          <a:stretch>
            <a:fillRect/>
          </a:stretch>
        </p:blipFill>
        <p:spPr>
          <a:xfrm>
            <a:off x="381000" y="990600"/>
            <a:ext cx="3694670" cy="52578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4" name="Picture 5" descr="1"/>
          <p:cNvPicPr>
            <a:picLocks noChangeAspect="1" noChangeArrowheads="1"/>
          </p:cNvPicPr>
          <p:nvPr/>
        </p:nvPicPr>
        <p:blipFill>
          <a:blip r:embed="rId3" cstate="print"/>
          <a:srcRect l="34021" t="33333" r="13402" b="31884"/>
          <a:stretch>
            <a:fillRect/>
          </a:stretch>
        </p:blipFill>
        <p:spPr>
          <a:xfrm>
            <a:off x="4191000" y="1438835"/>
            <a:ext cx="4876800" cy="22949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572000" y="4419600"/>
            <a:ext cx="352397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3200" b="1" kern="1200" dirty="0">
                <a:solidFill>
                  <a:srgbClr val="FFC000"/>
                </a:solidFill>
                <a:latin typeface="Calibri"/>
                <a:ea typeface="+mn-ea"/>
                <a:cs typeface="+mn-cs"/>
              </a:rPr>
              <a:t>Probably acts more</a:t>
            </a:r>
          </a:p>
          <a:p>
            <a:pPr algn="l" rtl="0"/>
            <a:r>
              <a:rPr lang="en-US" sz="3200" b="1" kern="1200" dirty="0">
                <a:solidFill>
                  <a:srgbClr val="FFC000"/>
                </a:solidFill>
                <a:latin typeface="Calibri"/>
                <a:ea typeface="+mn-ea"/>
                <a:cs typeface="+mn-cs"/>
              </a:rPr>
              <a:t>as an internal splint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0"/>
            <a:ext cx="57574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4000" b="1" kern="1200" dirty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Six months post-operative</a:t>
            </a:r>
          </a:p>
        </p:txBody>
      </p:sp>
      <p:pic>
        <p:nvPicPr>
          <p:cNvPr id="1026" name="Picture 2" descr="G:\Humerus Fx Sc Open antegrade nailing 1 yr  P.O\1.2.392.200036.9125.4.0.151981932.1632506368.792702248.bmp"/>
          <p:cNvPicPr>
            <a:picLocks noChangeAspect="1" noChangeArrowheads="1"/>
          </p:cNvPicPr>
          <p:nvPr/>
        </p:nvPicPr>
        <p:blipFill>
          <a:blip r:embed="rId2" cstate="print"/>
          <a:srcRect l="4183" r="26797"/>
          <a:stretch>
            <a:fillRect/>
          </a:stretch>
        </p:blipFill>
        <p:spPr bwMode="auto">
          <a:xfrm>
            <a:off x="838200" y="1371600"/>
            <a:ext cx="2514600" cy="4572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027" name="Picture 3" descr="G:\Humerus Fx Sc Open antegrade nailing 1 yr  P.O\1.2.392.200036.9125.4.0.151981932.1650594304.792702248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1371600"/>
            <a:ext cx="3643313" cy="4572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Humerus Fx SC Antegrade IM nails\Humerus Fx Sc Open antegrade nailing 1 yr  P.O\Mass Images April 2009 003.jpg"/>
          <p:cNvPicPr>
            <a:picLocks noChangeAspect="1" noChangeArrowheads="1"/>
          </p:cNvPicPr>
          <p:nvPr/>
        </p:nvPicPr>
        <p:blipFill>
          <a:blip r:embed="rId2" cstate="print"/>
          <a:srcRect t="18750"/>
          <a:stretch>
            <a:fillRect/>
          </a:stretch>
        </p:blipFill>
        <p:spPr bwMode="auto">
          <a:xfrm>
            <a:off x="228600" y="1143000"/>
            <a:ext cx="4572000" cy="4953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2051" name="Picture 3" descr="G:\Humerus Fx SC Antegrade IM nails\Humerus Fx Sc Open antegrade nailing 1 yr  P.O\Mass Images April 2009 002.jpg"/>
          <p:cNvPicPr>
            <a:picLocks noChangeAspect="1" noChangeArrowheads="1"/>
          </p:cNvPicPr>
          <p:nvPr/>
        </p:nvPicPr>
        <p:blipFill>
          <a:blip r:embed="rId3" cstate="print">
            <a:lum bright="27000" contrast="26000"/>
          </a:blip>
          <a:srcRect t="25373" r="30854"/>
          <a:stretch>
            <a:fillRect/>
          </a:stretch>
        </p:blipFill>
        <p:spPr bwMode="auto">
          <a:xfrm>
            <a:off x="5486400" y="1219200"/>
            <a:ext cx="3388964" cy="48768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981200" y="0"/>
            <a:ext cx="57590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4000" b="1" kern="1200" dirty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How is he doing clinically?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789" y="228600"/>
            <a:ext cx="873861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n-US" sz="4000" b="1" kern="1200" dirty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What is the place for an external fixator </a:t>
            </a:r>
          </a:p>
          <a:p>
            <a:pPr algn="ctr" rtl="0"/>
            <a:r>
              <a:rPr lang="en-US" sz="4000" b="1" kern="1200" dirty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if any?</a:t>
            </a:r>
          </a:p>
        </p:txBody>
      </p:sp>
      <p:pic>
        <p:nvPicPr>
          <p:cNvPr id="1026" name="Picture 2" descr="C:\Documents and Settings\Administrator\Desktop\Projects In Progress31 Nov 2008\IPOS ORLANDO Dec 3-8 2008\SC WORKSHOP\Ext Fixator JBJS.jpg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 l="64167" b="65278"/>
          <a:stretch>
            <a:fillRect/>
          </a:stretch>
        </p:blipFill>
        <p:spPr bwMode="auto">
          <a:xfrm flipH="1">
            <a:off x="457200" y="1905000"/>
            <a:ext cx="3840005" cy="35814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4" name="Picture 2" descr="C:\Documents and Settings\Administrator\Desktop\Projects In Progress31 Nov 2008\IPOS ORLANDO Dec 3-8 2008\SC WORKSHOP\Ext Fixator JBJS.jpg"/>
          <p:cNvPicPr>
            <a:picLocks noChangeAspect="1" noChangeArrowheads="1"/>
          </p:cNvPicPr>
          <p:nvPr/>
        </p:nvPicPr>
        <p:blipFill>
          <a:blip r:embed="rId2" cstate="print"/>
          <a:srcRect l="13368" t="36111" r="54549" b="8333"/>
          <a:stretch>
            <a:fillRect/>
          </a:stretch>
        </p:blipFill>
        <p:spPr bwMode="auto">
          <a:xfrm rot="3140663">
            <a:off x="5563429" y="1021080"/>
            <a:ext cx="2651760" cy="44196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5" name="Line Callout 1 4"/>
          <p:cNvSpPr/>
          <p:nvPr/>
        </p:nvSpPr>
        <p:spPr>
          <a:xfrm>
            <a:off x="5638800" y="762000"/>
            <a:ext cx="2209800" cy="838200"/>
          </a:xfrm>
          <a:prstGeom prst="borderCallout1">
            <a:avLst>
              <a:gd name="adj1" fmla="val 100568"/>
              <a:gd name="adj2" fmla="val -747"/>
              <a:gd name="adj3" fmla="val 296136"/>
              <a:gd name="adj4" fmla="val -103850"/>
            </a:avLst>
          </a:prstGeom>
          <a:solidFill>
            <a:srgbClr val="7C2E2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1800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Screws in proximal</a:t>
            </a:r>
          </a:p>
          <a:p>
            <a:pPr algn="ctr" rtl="0"/>
            <a:r>
              <a:rPr lang="en-US" sz="1800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and distal fragments</a:t>
            </a:r>
          </a:p>
        </p:txBody>
      </p:sp>
      <p:cxnSp>
        <p:nvCxnSpPr>
          <p:cNvPr id="8" name="Straight Connector 7"/>
          <p:cNvCxnSpPr/>
          <p:nvPr/>
        </p:nvCxnSpPr>
        <p:spPr>
          <a:xfrm rot="5400000" flipH="1" flipV="1">
            <a:off x="3581400" y="2133600"/>
            <a:ext cx="2514600" cy="16002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Line Callout 1 9"/>
          <p:cNvSpPr/>
          <p:nvPr/>
        </p:nvSpPr>
        <p:spPr>
          <a:xfrm>
            <a:off x="6400800" y="5181600"/>
            <a:ext cx="2209800" cy="838200"/>
          </a:xfrm>
          <a:prstGeom prst="borderCallout1">
            <a:avLst>
              <a:gd name="adj1" fmla="val -3068"/>
              <a:gd name="adj2" fmla="val -1437"/>
              <a:gd name="adj3" fmla="val -7500"/>
              <a:gd name="adj4" fmla="val -150747"/>
            </a:avLst>
          </a:prstGeom>
          <a:solidFill>
            <a:srgbClr val="7C2E2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2000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Single pin to control</a:t>
            </a:r>
          </a:p>
          <a:p>
            <a:pPr algn="ctr" rtl="0"/>
            <a:r>
              <a:rPr lang="en-US" sz="2000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rotation</a:t>
            </a:r>
          </a:p>
        </p:txBody>
      </p:sp>
      <p:cxnSp>
        <p:nvCxnSpPr>
          <p:cNvPr id="11" name="Straight Connector 10"/>
          <p:cNvCxnSpPr/>
          <p:nvPr/>
        </p:nvCxnSpPr>
        <p:spPr>
          <a:xfrm rot="16200000" flipH="1">
            <a:off x="5448300" y="4229100"/>
            <a:ext cx="1066800" cy="8382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Documents and Settings\Administrator\Desktop\Projects In Progress 22 April 2009\FRACTURE FILES Projects in progress\Cubitus Varus Ex Fix\DSCN1563.JPG"/>
          <p:cNvPicPr>
            <a:picLocks noChangeAspect="1" noChangeArrowheads="1"/>
          </p:cNvPicPr>
          <p:nvPr/>
        </p:nvPicPr>
        <p:blipFill>
          <a:blip r:embed="rId2" cstate="print"/>
          <a:srcRect l="15047" t="12047" r="29228" b="25160"/>
          <a:stretch>
            <a:fillRect/>
          </a:stretch>
        </p:blipFill>
        <p:spPr bwMode="auto">
          <a:xfrm>
            <a:off x="38986" y="609600"/>
            <a:ext cx="4338084" cy="36576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2050" name="Picture 2" descr="C:\Documents and Settings\Administrator\Desktop\Projects In Progress 22 April 2009\FRACTURE FILES Projects in progress\Cubitus Varus Ex Fix\DSCN1570.JPG"/>
          <p:cNvPicPr>
            <a:picLocks noChangeAspect="1" noChangeArrowheads="1"/>
          </p:cNvPicPr>
          <p:nvPr/>
        </p:nvPicPr>
        <p:blipFill>
          <a:blip r:embed="rId3" cstate="print"/>
          <a:srcRect l="39517" r="11314" b="38272"/>
          <a:stretch>
            <a:fillRect/>
          </a:stretch>
        </p:blipFill>
        <p:spPr bwMode="auto">
          <a:xfrm>
            <a:off x="4648200" y="593478"/>
            <a:ext cx="4114800" cy="386524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istrator\Desktop\Projects In Progress31 Nov 2008\IPOS ORLANDO Dec 3-8 2008\SC WORKSHOP\Ext Fixator JBJS.jpg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 l="64167" b="65278"/>
          <a:stretch>
            <a:fillRect/>
          </a:stretch>
        </p:blipFill>
        <p:spPr bwMode="auto">
          <a:xfrm flipH="1">
            <a:off x="304799" y="1371600"/>
            <a:ext cx="5637454" cy="52578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096000" y="1447800"/>
            <a:ext cx="29584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n-US" sz="3200" b="1" i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Reported useful </a:t>
            </a:r>
          </a:p>
          <a:p>
            <a:pPr algn="ctr" rtl="0"/>
            <a:r>
              <a:rPr lang="en-US" sz="3200" b="1" i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to manipulate</a:t>
            </a:r>
          </a:p>
          <a:p>
            <a:pPr algn="ctr" rtl="0"/>
            <a:r>
              <a:rPr lang="en-US" sz="3200" b="1" i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the fragments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69153" y="228600"/>
            <a:ext cx="708424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n-US" sz="4000" b="1" kern="1200" dirty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The place for an external fixator </a:t>
            </a:r>
          </a:p>
          <a:p>
            <a:pPr algn="ctr" rtl="0"/>
            <a:endParaRPr lang="en-US" sz="4000" b="1" kern="1200" dirty="0">
              <a:solidFill>
                <a:srgbClr val="FFFF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85561" y="3581400"/>
            <a:ext cx="3023969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n-US" sz="3200" b="1" i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May be effective</a:t>
            </a:r>
          </a:p>
          <a:p>
            <a:pPr algn="ctr" rtl="0"/>
            <a:r>
              <a:rPr lang="en-US" sz="3200" b="1" i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with </a:t>
            </a:r>
          </a:p>
          <a:p>
            <a:pPr algn="ctr" rtl="0"/>
            <a:r>
              <a:rPr lang="en-US" sz="3200" b="1" i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comminution of </a:t>
            </a:r>
          </a:p>
          <a:p>
            <a:pPr algn="ctr" rtl="0"/>
            <a:r>
              <a:rPr lang="en-US" sz="3200" b="1" i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distal humerus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ministrator\Desktop\Projects In Progress31 Nov 2008\IPOS ORLANDO Dec 3-8 2008\SC WORKSHOP\T-Condylar Traction comminuted\DSCN9946.JPG"/>
          <p:cNvPicPr>
            <a:picLocks noChangeAspect="1" noChangeArrowheads="1"/>
          </p:cNvPicPr>
          <p:nvPr/>
        </p:nvPicPr>
        <p:blipFill>
          <a:blip r:embed="rId2" cstate="print">
            <a:grayscl/>
            <a:lum bright="10000" contrast="20000"/>
          </a:blip>
          <a:srcRect l="21853" r="12588"/>
          <a:stretch>
            <a:fillRect/>
          </a:stretch>
        </p:blipFill>
        <p:spPr bwMode="auto">
          <a:xfrm>
            <a:off x="457200" y="990600"/>
            <a:ext cx="4572000" cy="521811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2051" name="Picture 3" descr="C:\Documents and Settings\Administrator\Desktop\Projects In Progress31 Nov 2008\IPOS ORLANDO Dec 3-8 2008\SC WORKSHOP\T-Condylar Traction comminuted\DSCN9950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30594" r="26793"/>
          <a:stretch>
            <a:fillRect/>
          </a:stretch>
        </p:blipFill>
        <p:spPr bwMode="auto">
          <a:xfrm>
            <a:off x="5410200" y="990600"/>
            <a:ext cx="2971800" cy="521811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96404" y="76200"/>
            <a:ext cx="79617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n-US" sz="4000" b="1" kern="1200" dirty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6 y.o. comminuted Supra/T condylar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38133" y="6226314"/>
            <a:ext cx="58818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n-US" sz="4000" b="1" i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Treated in skeletal traction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Scanned 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493838"/>
            <a:ext cx="7010400" cy="52117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315" name="Text Box 4"/>
          <p:cNvSpPr txBox="1">
            <a:spLocks noChangeArrowheads="1"/>
          </p:cNvSpPr>
          <p:nvPr/>
        </p:nvSpPr>
        <p:spPr bwMode="auto">
          <a:xfrm>
            <a:off x="304800" y="76200"/>
            <a:ext cx="8439150" cy="11906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i="0"/>
              <a:t>How are the </a:t>
            </a:r>
            <a:r>
              <a:rPr lang="en-US" sz="3600">
                <a:solidFill>
                  <a:schemeClr val="tx1"/>
                </a:solidFill>
              </a:rPr>
              <a:t>extension type</a:t>
            </a:r>
            <a:r>
              <a:rPr lang="en-US" sz="3600" i="0"/>
              <a:t> supracondylar </a:t>
            </a:r>
          </a:p>
          <a:p>
            <a:r>
              <a:rPr lang="en-US" sz="3600" i="0"/>
              <a:t>humeral fractures further classified?</a:t>
            </a:r>
          </a:p>
        </p:txBody>
      </p:sp>
      <p:sp>
        <p:nvSpPr>
          <p:cNvPr id="13316" name="Text Box 5"/>
          <p:cNvSpPr txBox="1">
            <a:spLocks noChangeArrowheads="1"/>
          </p:cNvSpPr>
          <p:nvPr/>
        </p:nvSpPr>
        <p:spPr bwMode="auto">
          <a:xfrm>
            <a:off x="4318000" y="3978275"/>
            <a:ext cx="3379788" cy="2041525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i="0">
                <a:solidFill>
                  <a:srgbClr val="FF0000"/>
                </a:solidFill>
                <a:latin typeface="Abadi MT Condensed Extra Bold" pitchFamily="34" charset="0"/>
              </a:rPr>
              <a:t>His types represent </a:t>
            </a:r>
          </a:p>
          <a:p>
            <a:r>
              <a:rPr lang="en-US" sz="3200" i="0">
                <a:solidFill>
                  <a:srgbClr val="FF0000"/>
                </a:solidFill>
                <a:latin typeface="Abadi MT Condensed Extra Bold" pitchFamily="34" charset="0"/>
              </a:rPr>
              <a:t>no more than the </a:t>
            </a:r>
          </a:p>
          <a:p>
            <a:r>
              <a:rPr lang="en-US" sz="3200" i="0">
                <a:solidFill>
                  <a:srgbClr val="FF0000"/>
                </a:solidFill>
                <a:latin typeface="Abadi MT Condensed Extra Bold" pitchFamily="34" charset="0"/>
              </a:rPr>
              <a:t>three stages </a:t>
            </a:r>
          </a:p>
          <a:p>
            <a:r>
              <a:rPr lang="en-US" sz="3200" i="0">
                <a:solidFill>
                  <a:srgbClr val="FF0000"/>
                </a:solidFill>
                <a:latin typeface="Abadi MT Condensed Extra Bold" pitchFamily="34" charset="0"/>
              </a:rPr>
              <a:t>of displacement. </a:t>
            </a:r>
          </a:p>
        </p:txBody>
      </p:sp>
      <p:sp>
        <p:nvSpPr>
          <p:cNvPr id="287752" name="Text Box 8"/>
          <p:cNvSpPr txBox="1">
            <a:spLocks noChangeArrowheads="1"/>
          </p:cNvSpPr>
          <p:nvPr/>
        </p:nvSpPr>
        <p:spPr bwMode="auto">
          <a:xfrm>
            <a:off x="4343400" y="4022725"/>
            <a:ext cx="3200400" cy="1920875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000" i="0">
                <a:solidFill>
                  <a:srgbClr val="FF0000"/>
                </a:solidFill>
                <a:latin typeface="Abadi MT Condensed Extra Bold" pitchFamily="34" charset="0"/>
              </a:rPr>
              <a:t>What are the </a:t>
            </a:r>
          </a:p>
          <a:p>
            <a:r>
              <a:rPr lang="en-US" sz="3000" i="0">
                <a:solidFill>
                  <a:srgbClr val="FF0000"/>
                </a:solidFill>
                <a:latin typeface="Abadi MT Condensed Extra Bold" pitchFamily="34" charset="0"/>
              </a:rPr>
              <a:t>three stages </a:t>
            </a:r>
          </a:p>
          <a:p>
            <a:r>
              <a:rPr lang="en-US" sz="3000" i="0">
                <a:solidFill>
                  <a:srgbClr val="FF0000"/>
                </a:solidFill>
                <a:latin typeface="Abadi MT Condensed Extra Bold" pitchFamily="34" charset="0"/>
              </a:rPr>
              <a:t>of displacement?</a:t>
            </a:r>
          </a:p>
          <a:p>
            <a:r>
              <a:rPr lang="en-US" sz="3000" i="0">
                <a:solidFill>
                  <a:srgbClr val="FF0000"/>
                </a:solidFill>
                <a:latin typeface="Abadi MT Condensed Extra Bold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87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752" grpId="0" animBg="1" autoUpdateAnimBg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19869" y="76200"/>
            <a:ext cx="50191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n-US" sz="4000" b="1" kern="1200" dirty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Good results achieved</a:t>
            </a:r>
          </a:p>
        </p:txBody>
      </p:sp>
      <p:pic>
        <p:nvPicPr>
          <p:cNvPr id="3074" name="Picture 2" descr="C:\Documents and Settings\Administrator\Desktop\Projects In Progress31 Nov 2008\IPOS ORLANDO Dec 3-8 2008\SC WORKSHOP\T-Condylar Traction comminuted\DSCN9953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32529" r="23765"/>
          <a:stretch>
            <a:fillRect/>
          </a:stretch>
        </p:blipFill>
        <p:spPr bwMode="auto">
          <a:xfrm>
            <a:off x="533400" y="685800"/>
            <a:ext cx="3048000" cy="521811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3075" name="Picture 3" descr="C:\Documents and Settings\Administrator\Desktop\Projects In Progress31 Nov 2008\IPOS ORLANDO Dec 3-8 2008\SC WORKSHOP\T-Condylar Traction comminuted\DSCN9951.JPG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 l="26383" r="33189"/>
          <a:stretch>
            <a:fillRect/>
          </a:stretch>
        </p:blipFill>
        <p:spPr bwMode="auto">
          <a:xfrm>
            <a:off x="4876800" y="725488"/>
            <a:ext cx="2819400" cy="521811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-38322" y="6150114"/>
            <a:ext cx="91823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n-US" sz="3200" b="1" i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In this time this may have been a candidate for ex-fix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914400"/>
            <a:ext cx="544213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n-US" sz="4800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Now you should</a:t>
            </a:r>
          </a:p>
          <a:p>
            <a:pPr algn="ctr" rtl="0"/>
            <a:r>
              <a:rPr lang="en-US" sz="4800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be prepared to treat</a:t>
            </a:r>
          </a:p>
          <a:p>
            <a:pPr algn="ctr" rtl="0"/>
            <a:r>
              <a:rPr lang="en-US" sz="4800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all the unusual cases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52800" y="4724400"/>
            <a:ext cx="23330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4000" kern="1200" dirty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Thank you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 Box 2"/>
          <p:cNvSpPr txBox="1">
            <a:spLocks noChangeArrowheads="1"/>
          </p:cNvSpPr>
          <p:nvPr/>
        </p:nvSpPr>
        <p:spPr bwMode="auto">
          <a:xfrm>
            <a:off x="2590800" y="381000"/>
            <a:ext cx="40370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>
                <a:solidFill>
                  <a:schemeClr val="tx2"/>
                </a:solidFill>
                <a:latin typeface="Jokerman" pitchFamily="82" charset="0"/>
              </a:rPr>
              <a:t>Complications</a:t>
            </a:r>
          </a:p>
        </p:txBody>
      </p:sp>
      <p:pic>
        <p:nvPicPr>
          <p:cNvPr id="314371" name="Picture 3" descr="Untitled-1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 t="7758" r="52899" b="5089"/>
          <a:stretch>
            <a:fillRect/>
          </a:stretch>
        </p:blipFill>
        <p:spPr bwMode="auto">
          <a:xfrm>
            <a:off x="1570038" y="1905000"/>
            <a:ext cx="2849562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4372" name="Text Box 4"/>
          <p:cNvSpPr txBox="1">
            <a:spLocks noChangeArrowheads="1"/>
          </p:cNvSpPr>
          <p:nvPr/>
        </p:nvSpPr>
        <p:spPr bwMode="auto">
          <a:xfrm>
            <a:off x="2057400" y="6162675"/>
            <a:ext cx="2033588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0">
                <a:solidFill>
                  <a:schemeClr val="tx1"/>
                </a:solidFill>
              </a:rPr>
              <a:t>Cubitus varus</a:t>
            </a:r>
          </a:p>
        </p:txBody>
      </p:sp>
      <p:pic>
        <p:nvPicPr>
          <p:cNvPr id="314373" name="Picture 5" descr="Untitled-1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 l="45840" t="7758" b="5089"/>
          <a:stretch>
            <a:fillRect/>
          </a:stretch>
        </p:blipFill>
        <p:spPr bwMode="auto">
          <a:xfrm>
            <a:off x="4419600" y="1905000"/>
            <a:ext cx="32766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4374" name="Text Box 6"/>
          <p:cNvSpPr txBox="1">
            <a:spLocks noChangeArrowheads="1"/>
          </p:cNvSpPr>
          <p:nvPr/>
        </p:nvSpPr>
        <p:spPr bwMode="auto">
          <a:xfrm>
            <a:off x="4960938" y="6162675"/>
            <a:ext cx="1770062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0">
                <a:solidFill>
                  <a:schemeClr val="tx1"/>
                </a:solidFill>
              </a:rPr>
              <a:t>Volkmann's</a:t>
            </a:r>
          </a:p>
        </p:txBody>
      </p:sp>
      <p:sp>
        <p:nvSpPr>
          <p:cNvPr id="314375" name="Text Box 7"/>
          <p:cNvSpPr txBox="1">
            <a:spLocks noChangeArrowheads="1"/>
          </p:cNvSpPr>
          <p:nvPr/>
        </p:nvSpPr>
        <p:spPr bwMode="auto">
          <a:xfrm>
            <a:off x="0" y="152400"/>
            <a:ext cx="9121775" cy="1431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>
                <a:solidFill>
                  <a:schemeClr val="tx2"/>
                </a:solidFill>
              </a:rPr>
              <a:t>What are </a:t>
            </a:r>
          </a:p>
          <a:p>
            <a:r>
              <a:rPr lang="en-US" i="0">
                <a:solidFill>
                  <a:schemeClr val="tx2"/>
                </a:solidFill>
              </a:rPr>
              <a:t>the two most common complications?</a:t>
            </a:r>
          </a:p>
        </p:txBody>
      </p:sp>
      <p:sp>
        <p:nvSpPr>
          <p:cNvPr id="314377" name="Text Box 9"/>
          <p:cNvSpPr txBox="1">
            <a:spLocks noChangeArrowheads="1"/>
          </p:cNvSpPr>
          <p:nvPr/>
        </p:nvSpPr>
        <p:spPr bwMode="auto">
          <a:xfrm>
            <a:off x="-63500" y="212725"/>
            <a:ext cx="9266238" cy="1311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i="0">
                <a:solidFill>
                  <a:schemeClr val="tx2"/>
                </a:solidFill>
              </a:rPr>
              <a:t>The details of these complications</a:t>
            </a:r>
          </a:p>
          <a:p>
            <a:r>
              <a:rPr lang="en-US" sz="4000" i="0">
                <a:solidFill>
                  <a:schemeClr val="tx2"/>
                </a:solidFill>
              </a:rPr>
              <a:t>will be discussed in </a:t>
            </a:r>
            <a:r>
              <a:rPr lang="en-US" sz="4000" i="0"/>
              <a:t>Part II</a:t>
            </a:r>
            <a:r>
              <a:rPr lang="en-US" sz="4000" i="0">
                <a:solidFill>
                  <a:schemeClr val="tx2"/>
                </a:solidFill>
              </a:rPr>
              <a:t> of this module.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14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4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14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14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14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314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4372" grpId="0" animBg="1" autoUpdateAnimBg="0"/>
      <p:bldP spid="314374" grpId="0" animBg="1" autoUpdateAnimBg="0"/>
      <p:bldP spid="314375" grpId="0" animBg="1" autoUpdateAnimBg="0"/>
      <p:bldP spid="314377" grpId="0" animBg="1" autoUpdateAnimBg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DSCN003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52500"/>
            <a:ext cx="7467600" cy="5600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3843" name="Text Box 3"/>
          <p:cNvSpPr txBox="1">
            <a:spLocks noChangeArrowheads="1"/>
          </p:cNvSpPr>
          <p:nvPr/>
        </p:nvSpPr>
        <p:spPr bwMode="auto">
          <a:xfrm>
            <a:off x="1949450" y="0"/>
            <a:ext cx="5810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i="0">
                <a:solidFill>
                  <a:schemeClr val="tx1"/>
                </a:solidFill>
              </a:rPr>
              <a:t>Thank you for participation!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63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43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Scanned 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524000"/>
            <a:ext cx="7010400" cy="5211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339" name="Picture 3" descr="Scanned Picture 4"/>
          <p:cNvPicPr>
            <a:picLocks noChangeAspect="1" noChangeArrowheads="1"/>
          </p:cNvPicPr>
          <p:nvPr/>
        </p:nvPicPr>
        <p:blipFill>
          <a:blip r:embed="rId2" cstate="print"/>
          <a:srcRect l="42390" t="54402" r="42392" b="16357"/>
          <a:stretch>
            <a:fillRect/>
          </a:stretch>
        </p:blipFill>
        <p:spPr bwMode="auto">
          <a:xfrm>
            <a:off x="4800600" y="4038600"/>
            <a:ext cx="2286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1013" name="Text Box 5"/>
          <p:cNvSpPr txBox="1">
            <a:spLocks noChangeArrowheads="1"/>
          </p:cNvSpPr>
          <p:nvPr/>
        </p:nvSpPr>
        <p:spPr bwMode="auto">
          <a:xfrm>
            <a:off x="4876800" y="4572000"/>
            <a:ext cx="28162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i="0">
                <a:solidFill>
                  <a:srgbClr val="FF0000"/>
                </a:solidFill>
                <a:latin typeface="Abadi MT Condensed Extra Bold" pitchFamily="34" charset="0"/>
              </a:rPr>
              <a:t>Type I </a:t>
            </a:r>
          </a:p>
          <a:p>
            <a:r>
              <a:rPr lang="en-US" sz="3200" i="0">
                <a:solidFill>
                  <a:srgbClr val="FF0000"/>
                </a:solidFill>
                <a:latin typeface="Abadi MT Condensed Extra Bold" pitchFamily="34" charset="0"/>
              </a:rPr>
              <a:t>No displacement</a:t>
            </a:r>
          </a:p>
        </p:txBody>
      </p:sp>
      <p:sp>
        <p:nvSpPr>
          <p:cNvPr id="171014" name="Text Box 6"/>
          <p:cNvSpPr txBox="1">
            <a:spLocks noChangeArrowheads="1"/>
          </p:cNvSpPr>
          <p:nvPr/>
        </p:nvSpPr>
        <p:spPr bwMode="auto">
          <a:xfrm>
            <a:off x="4872038" y="4084638"/>
            <a:ext cx="2290762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i="0">
                <a:solidFill>
                  <a:srgbClr val="FF0000"/>
                </a:solidFill>
                <a:latin typeface="Abadi MT Condensed Extra Bold" pitchFamily="34" charset="0"/>
              </a:rPr>
              <a:t>Type II </a:t>
            </a:r>
          </a:p>
          <a:p>
            <a:r>
              <a:rPr lang="en-US" sz="3200" i="0">
                <a:solidFill>
                  <a:srgbClr val="FF0000"/>
                </a:solidFill>
                <a:latin typeface="Abadi MT Condensed Extra Bold" pitchFamily="34" charset="0"/>
              </a:rPr>
              <a:t>Incomplete </a:t>
            </a:r>
          </a:p>
          <a:p>
            <a:r>
              <a:rPr lang="en-US" sz="3200" i="0">
                <a:solidFill>
                  <a:srgbClr val="FF0000"/>
                </a:solidFill>
                <a:latin typeface="Abadi MT Condensed Extra Bold" pitchFamily="34" charset="0"/>
              </a:rPr>
              <a:t>displacement</a:t>
            </a:r>
          </a:p>
        </p:txBody>
      </p:sp>
      <p:sp>
        <p:nvSpPr>
          <p:cNvPr id="171015" name="Text Box 7"/>
          <p:cNvSpPr txBox="1">
            <a:spLocks noChangeArrowheads="1"/>
          </p:cNvSpPr>
          <p:nvPr/>
        </p:nvSpPr>
        <p:spPr bwMode="auto">
          <a:xfrm>
            <a:off x="4913313" y="4160838"/>
            <a:ext cx="2290762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i="0">
                <a:solidFill>
                  <a:srgbClr val="FF0000"/>
                </a:solidFill>
                <a:latin typeface="Abadi MT Condensed Extra Bold" pitchFamily="34" charset="0"/>
              </a:rPr>
              <a:t>Type III</a:t>
            </a:r>
          </a:p>
          <a:p>
            <a:r>
              <a:rPr lang="en-US" sz="3200" i="0">
                <a:solidFill>
                  <a:srgbClr val="FF0000"/>
                </a:solidFill>
                <a:latin typeface="Abadi MT Condensed Extra Bold" pitchFamily="34" charset="0"/>
              </a:rPr>
              <a:t>Complete </a:t>
            </a:r>
          </a:p>
          <a:p>
            <a:r>
              <a:rPr lang="en-US" sz="3200" i="0">
                <a:solidFill>
                  <a:srgbClr val="FF0000"/>
                </a:solidFill>
                <a:latin typeface="Abadi MT Condensed Extra Bold" pitchFamily="34" charset="0"/>
              </a:rPr>
              <a:t>displacement</a:t>
            </a:r>
          </a:p>
        </p:txBody>
      </p:sp>
      <p:pic>
        <p:nvPicPr>
          <p:cNvPr id="171024" name="Picture 16" descr="DSCN2804"/>
          <p:cNvPicPr>
            <a:picLocks noChangeAspect="1" noChangeArrowheads="1"/>
          </p:cNvPicPr>
          <p:nvPr/>
        </p:nvPicPr>
        <p:blipFill>
          <a:blip r:embed="rId3" cstate="print">
            <a:lum bright="-6000" contrast="36000"/>
            <a:grayscl/>
            <a:biLevel thresh="50000"/>
          </a:blip>
          <a:srcRect l="43201" t="3000" r="23801" b="4466"/>
          <a:stretch>
            <a:fillRect/>
          </a:stretch>
        </p:blipFill>
        <p:spPr bwMode="auto">
          <a:xfrm>
            <a:off x="609600" y="381000"/>
            <a:ext cx="2833688" cy="59594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71025" name="Picture 17" descr="DSCN2805"/>
          <p:cNvPicPr>
            <a:picLocks noChangeAspect="1" noChangeArrowheads="1"/>
          </p:cNvPicPr>
          <p:nvPr/>
        </p:nvPicPr>
        <p:blipFill>
          <a:blip r:embed="rId4" cstate="print">
            <a:lum bright="6000" contrast="12000"/>
            <a:grayscl/>
            <a:biLevel thresh="50000"/>
          </a:blip>
          <a:srcRect l="28149" t="5533" r="20799"/>
          <a:stretch>
            <a:fillRect/>
          </a:stretch>
        </p:blipFill>
        <p:spPr bwMode="auto">
          <a:xfrm>
            <a:off x="228600" y="381000"/>
            <a:ext cx="4278313" cy="593725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71026" name="Picture 18" descr="DSCN2806"/>
          <p:cNvPicPr>
            <a:picLocks noChangeAspect="1" noChangeArrowheads="1"/>
          </p:cNvPicPr>
          <p:nvPr/>
        </p:nvPicPr>
        <p:blipFill>
          <a:blip r:embed="rId5" cstate="print">
            <a:lum contrast="6000"/>
            <a:grayscl/>
            <a:biLevel thresh="50000"/>
          </a:blip>
          <a:srcRect l="32700" t="11533" r="19250" b="5133"/>
          <a:stretch>
            <a:fillRect/>
          </a:stretch>
        </p:blipFill>
        <p:spPr bwMode="auto">
          <a:xfrm>
            <a:off x="77788" y="381000"/>
            <a:ext cx="4570412" cy="59436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71018" name="Text Box 10"/>
          <p:cNvSpPr txBox="1">
            <a:spLocks noChangeArrowheads="1"/>
          </p:cNvSpPr>
          <p:nvPr/>
        </p:nvSpPr>
        <p:spPr bwMode="auto">
          <a:xfrm>
            <a:off x="1828800" y="1866900"/>
            <a:ext cx="5105400" cy="27813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i="0">
                <a:solidFill>
                  <a:schemeClr val="tx1"/>
                </a:solidFill>
              </a:rPr>
              <a:t>Why all this</a:t>
            </a:r>
          </a:p>
          <a:p>
            <a:r>
              <a:rPr lang="en-US" i="0">
                <a:solidFill>
                  <a:schemeClr val="tx1"/>
                </a:solidFill>
              </a:rPr>
              <a:t>emphasis </a:t>
            </a:r>
          </a:p>
          <a:p>
            <a:r>
              <a:rPr lang="en-US" i="0">
                <a:solidFill>
                  <a:schemeClr val="tx1"/>
                </a:solidFill>
              </a:rPr>
              <a:t>on the classification?</a:t>
            </a:r>
          </a:p>
        </p:txBody>
      </p:sp>
      <p:sp>
        <p:nvSpPr>
          <p:cNvPr id="171019" name="Text Box 11"/>
          <p:cNvSpPr txBox="1">
            <a:spLocks noChangeArrowheads="1"/>
          </p:cNvSpPr>
          <p:nvPr/>
        </p:nvSpPr>
        <p:spPr bwMode="auto">
          <a:xfrm>
            <a:off x="1828800" y="1828800"/>
            <a:ext cx="5105400" cy="27813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i="0">
                <a:solidFill>
                  <a:schemeClr val="tx1"/>
                </a:solidFill>
              </a:rPr>
              <a:t>It dictates</a:t>
            </a:r>
          </a:p>
          <a:p>
            <a:r>
              <a:rPr lang="en-US" i="0">
                <a:solidFill>
                  <a:schemeClr val="tx1"/>
                </a:solidFill>
              </a:rPr>
              <a:t>the </a:t>
            </a:r>
          </a:p>
          <a:p>
            <a:r>
              <a:rPr lang="en-US" i="0">
                <a:solidFill>
                  <a:schemeClr val="tx1"/>
                </a:solidFill>
              </a:rPr>
              <a:t>method of </a:t>
            </a:r>
          </a:p>
          <a:p>
            <a:r>
              <a:rPr lang="en-US" i="0">
                <a:solidFill>
                  <a:schemeClr val="tx1"/>
                </a:solidFill>
              </a:rPr>
              <a:t>treatment.</a:t>
            </a:r>
          </a:p>
        </p:txBody>
      </p:sp>
      <p:sp>
        <p:nvSpPr>
          <p:cNvPr id="171028" name="Text Box 20"/>
          <p:cNvSpPr txBox="1">
            <a:spLocks noChangeArrowheads="1"/>
          </p:cNvSpPr>
          <p:nvPr/>
        </p:nvSpPr>
        <p:spPr bwMode="auto">
          <a:xfrm>
            <a:off x="4032250" y="457200"/>
            <a:ext cx="4635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>
                <a:solidFill>
                  <a:srgbClr val="00003C"/>
                </a:solidFill>
              </a:rPr>
              <a:t>*</a:t>
            </a:r>
          </a:p>
        </p:txBody>
      </p:sp>
      <p:sp>
        <p:nvSpPr>
          <p:cNvPr id="171029" name="Rectangle 21"/>
          <p:cNvSpPr>
            <a:spLocks noChangeArrowheads="1"/>
          </p:cNvSpPr>
          <p:nvPr/>
        </p:nvSpPr>
        <p:spPr bwMode="auto">
          <a:xfrm>
            <a:off x="2209800" y="5867400"/>
            <a:ext cx="4419600" cy="650875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800" i="0">
                <a:solidFill>
                  <a:schemeClr val="bg1"/>
                </a:solidFill>
                <a:cs typeface="Times New Roman" pitchFamily="18" charset="0"/>
              </a:rPr>
              <a:t>*Abraham E, Powers T, Witt P, Ray RD</a:t>
            </a:r>
          </a:p>
          <a:p>
            <a:r>
              <a:rPr lang="en-US" sz="1800">
                <a:solidFill>
                  <a:schemeClr val="bg1"/>
                </a:solidFill>
                <a:cs typeface="Times New Roman" pitchFamily="18" charset="0"/>
              </a:rPr>
              <a:t>Clin Orthop 171:309, 1982.</a:t>
            </a:r>
            <a:r>
              <a:rPr lang="en-US" sz="1800" i="0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7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1710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17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1710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17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1710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17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1710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1710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13" grpId="0" autoUpdateAnimBg="0"/>
      <p:bldP spid="171014" grpId="0" autoUpdateAnimBg="0"/>
      <p:bldP spid="171015" grpId="0" autoUpdateAnimBg="0"/>
      <p:bldP spid="171018" grpId="0" animBg="1" autoUpdateAnimBg="0"/>
      <p:bldP spid="171019" grpId="0" animBg="1" autoUpdateAnimBg="0"/>
      <p:bldP spid="171028" grpId="0" autoUpdateAnimBg="0"/>
      <p:bldP spid="171029" grpId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Text Box 2"/>
          <p:cNvSpPr txBox="1">
            <a:spLocks noChangeArrowheads="1"/>
          </p:cNvSpPr>
          <p:nvPr/>
        </p:nvSpPr>
        <p:spPr bwMode="auto">
          <a:xfrm>
            <a:off x="425450" y="1600200"/>
            <a:ext cx="8413750" cy="42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>
                <a:solidFill>
                  <a:schemeClr val="tx1"/>
                </a:solidFill>
              </a:rPr>
              <a:t>Let us examine the </a:t>
            </a:r>
            <a:r>
              <a:rPr lang="en-US" sz="5400"/>
              <a:t>treatment</a:t>
            </a:r>
          </a:p>
          <a:p>
            <a:endParaRPr lang="en-US" sz="5400">
              <a:solidFill>
                <a:srgbClr val="FF9900"/>
              </a:solidFill>
            </a:endParaRPr>
          </a:p>
          <a:p>
            <a:r>
              <a:rPr lang="en-US" sz="5400">
                <a:solidFill>
                  <a:schemeClr val="tx1"/>
                </a:solidFill>
              </a:rPr>
              <a:t>based upon the </a:t>
            </a:r>
          </a:p>
          <a:p>
            <a:endParaRPr lang="en-US" sz="5400">
              <a:solidFill>
                <a:schemeClr val="tx1"/>
              </a:solidFill>
            </a:endParaRPr>
          </a:p>
          <a:p>
            <a:r>
              <a:rPr lang="en-US" sz="5400">
                <a:solidFill>
                  <a:schemeClr val="tx1"/>
                </a:solidFill>
              </a:rPr>
              <a:t>Gartland Types.</a:t>
            </a: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222250" y="120650"/>
            <a:ext cx="8769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i="0">
                <a:solidFill>
                  <a:schemeClr val="tx2"/>
                </a:solidFill>
              </a:rPr>
              <a:t>IV. Extension type supracondylar fractures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9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02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2" name="Picture 2" descr="Scanned Picture 5"/>
          <p:cNvPicPr>
            <a:picLocks noChangeAspect="1" noChangeArrowheads="1"/>
          </p:cNvPicPr>
          <p:nvPr/>
        </p:nvPicPr>
        <p:blipFill>
          <a:blip r:embed="rId2" cstate="print">
            <a:lum bright="-12000" contrast="12000"/>
          </a:blip>
          <a:srcRect b="63599"/>
          <a:stretch>
            <a:fillRect/>
          </a:stretch>
        </p:blipFill>
        <p:spPr bwMode="auto">
          <a:xfrm>
            <a:off x="4648200" y="1905000"/>
            <a:ext cx="441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48" name="Picture 8" descr="type I sc f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350" y="1371600"/>
            <a:ext cx="4362450" cy="5416550"/>
          </a:xfrm>
          <a:prstGeom prst="rect">
            <a:avLst/>
          </a:prstGeom>
          <a:noFill/>
          <a:ln w="9525">
            <a:solidFill>
              <a:srgbClr val="DBFFDB"/>
            </a:solidFill>
            <a:miter lim="800000"/>
            <a:headEnd/>
            <a:tailEnd/>
          </a:ln>
        </p:spPr>
      </p:pic>
      <p:sp>
        <p:nvSpPr>
          <p:cNvPr id="266251" name="Line 11"/>
          <p:cNvSpPr>
            <a:spLocks noChangeShapeType="1"/>
          </p:cNvSpPr>
          <p:nvPr/>
        </p:nvSpPr>
        <p:spPr bwMode="auto">
          <a:xfrm rot="7745543">
            <a:off x="2247900" y="3390900"/>
            <a:ext cx="838200" cy="4572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389" name="Rectangle 12"/>
          <p:cNvSpPr>
            <a:spLocks noChangeArrowheads="1"/>
          </p:cNvSpPr>
          <p:nvPr/>
        </p:nvSpPr>
        <p:spPr bwMode="auto">
          <a:xfrm>
            <a:off x="184150" y="20638"/>
            <a:ext cx="8642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i="0"/>
              <a:t>What are the criteria for </a:t>
            </a:r>
            <a:r>
              <a:rPr lang="en-US" sz="3600">
                <a:solidFill>
                  <a:schemeClr val="tx1"/>
                </a:solidFill>
              </a:rPr>
              <a:t>Type I Fractures ?</a:t>
            </a:r>
          </a:p>
        </p:txBody>
      </p:sp>
      <p:pic>
        <p:nvPicPr>
          <p:cNvPr id="266256" name="Picture 16" descr="Scanned Picture 5"/>
          <p:cNvPicPr>
            <a:picLocks noChangeAspect="1" noChangeArrowheads="1"/>
          </p:cNvPicPr>
          <p:nvPr/>
        </p:nvPicPr>
        <p:blipFill>
          <a:blip r:embed="rId2" cstate="print">
            <a:lum bright="-12000" contrast="12000"/>
          </a:blip>
          <a:srcRect t="51466" b="31548"/>
          <a:stretch>
            <a:fillRect/>
          </a:stretch>
        </p:blipFill>
        <p:spPr bwMode="auto">
          <a:xfrm>
            <a:off x="4648200" y="2971800"/>
            <a:ext cx="441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45" name="Line 5"/>
          <p:cNvSpPr>
            <a:spLocks noChangeShapeType="1"/>
          </p:cNvSpPr>
          <p:nvPr/>
        </p:nvSpPr>
        <p:spPr bwMode="auto">
          <a:xfrm>
            <a:off x="6248400" y="3429000"/>
            <a:ext cx="1219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66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266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66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266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266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51" grpId="0" animBg="1"/>
      <p:bldP spid="26624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770" name="Picture 2" descr="Scanned Picture 5"/>
          <p:cNvPicPr>
            <a:picLocks noChangeAspect="1" noChangeArrowheads="1"/>
          </p:cNvPicPr>
          <p:nvPr/>
        </p:nvPicPr>
        <p:blipFill>
          <a:blip r:embed="rId2" cstate="print">
            <a:lum bright="-12000" contrast="12000"/>
          </a:blip>
          <a:srcRect b="43680"/>
          <a:stretch>
            <a:fillRect/>
          </a:stretch>
        </p:blipFill>
        <p:spPr bwMode="auto">
          <a:xfrm>
            <a:off x="4724400" y="1889125"/>
            <a:ext cx="4419600" cy="17684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88771" name="Oval 3"/>
          <p:cNvSpPr>
            <a:spLocks noChangeArrowheads="1"/>
          </p:cNvSpPr>
          <p:nvPr/>
        </p:nvSpPr>
        <p:spPr bwMode="auto">
          <a:xfrm>
            <a:off x="5562600" y="3048000"/>
            <a:ext cx="533400" cy="533400"/>
          </a:xfrm>
          <a:prstGeom prst="ellipse">
            <a:avLst/>
          </a:prstGeom>
          <a:solidFill>
            <a:srgbClr val="DBFFDB"/>
          </a:solidFill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8774" name="Text Box 6"/>
          <p:cNvSpPr txBox="1">
            <a:spLocks noChangeArrowheads="1"/>
          </p:cNvSpPr>
          <p:nvPr/>
        </p:nvSpPr>
        <p:spPr bwMode="auto">
          <a:xfrm>
            <a:off x="5592763" y="2895600"/>
            <a:ext cx="5032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>
                <a:solidFill>
                  <a:srgbClr val="FF0000"/>
                </a:solidFill>
              </a:rPr>
              <a:t>+</a:t>
            </a:r>
          </a:p>
        </p:txBody>
      </p:sp>
      <p:pic>
        <p:nvPicPr>
          <p:cNvPr id="288775" name="Picture 7" descr="type I sc f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365250"/>
            <a:ext cx="4362450" cy="5416550"/>
          </a:xfrm>
          <a:prstGeom prst="rect">
            <a:avLst/>
          </a:prstGeom>
          <a:noFill/>
          <a:ln w="9525">
            <a:solidFill>
              <a:srgbClr val="DBFFDB"/>
            </a:solidFill>
            <a:miter lim="800000"/>
            <a:headEnd/>
            <a:tailEnd/>
          </a:ln>
        </p:spPr>
      </p:pic>
      <p:sp>
        <p:nvSpPr>
          <p:cNvPr id="288776" name="Freeform 8" descr="Large confetti"/>
          <p:cNvSpPr>
            <a:spLocks/>
          </p:cNvSpPr>
          <p:nvPr/>
        </p:nvSpPr>
        <p:spPr bwMode="auto">
          <a:xfrm>
            <a:off x="3048000" y="1676400"/>
            <a:ext cx="666750" cy="2293938"/>
          </a:xfrm>
          <a:custGeom>
            <a:avLst/>
            <a:gdLst>
              <a:gd name="T0" fmla="*/ 0 w 420"/>
              <a:gd name="T1" fmla="*/ 0 h 1445"/>
              <a:gd name="T2" fmla="*/ 45 w 420"/>
              <a:gd name="T3" fmla="*/ 71 h 1445"/>
              <a:gd name="T4" fmla="*/ 107 w 420"/>
              <a:gd name="T5" fmla="*/ 177 h 1445"/>
              <a:gd name="T6" fmla="*/ 160 w 420"/>
              <a:gd name="T7" fmla="*/ 310 h 1445"/>
              <a:gd name="T8" fmla="*/ 187 w 420"/>
              <a:gd name="T9" fmla="*/ 364 h 1445"/>
              <a:gd name="T10" fmla="*/ 195 w 420"/>
              <a:gd name="T11" fmla="*/ 390 h 1445"/>
              <a:gd name="T12" fmla="*/ 266 w 420"/>
              <a:gd name="T13" fmla="*/ 399 h 1445"/>
              <a:gd name="T14" fmla="*/ 302 w 420"/>
              <a:gd name="T15" fmla="*/ 452 h 1445"/>
              <a:gd name="T16" fmla="*/ 346 w 420"/>
              <a:gd name="T17" fmla="*/ 505 h 1445"/>
              <a:gd name="T18" fmla="*/ 355 w 420"/>
              <a:gd name="T19" fmla="*/ 541 h 1445"/>
              <a:gd name="T20" fmla="*/ 373 w 420"/>
              <a:gd name="T21" fmla="*/ 594 h 1445"/>
              <a:gd name="T22" fmla="*/ 399 w 420"/>
              <a:gd name="T23" fmla="*/ 842 h 1445"/>
              <a:gd name="T24" fmla="*/ 417 w 420"/>
              <a:gd name="T25" fmla="*/ 1002 h 1445"/>
              <a:gd name="T26" fmla="*/ 373 w 420"/>
              <a:gd name="T27" fmla="*/ 1250 h 1445"/>
              <a:gd name="T28" fmla="*/ 302 w 420"/>
              <a:gd name="T29" fmla="*/ 1365 h 1445"/>
              <a:gd name="T30" fmla="*/ 231 w 420"/>
              <a:gd name="T31" fmla="*/ 1427 h 1445"/>
              <a:gd name="T32" fmla="*/ 178 w 420"/>
              <a:gd name="T33" fmla="*/ 1445 h 1445"/>
              <a:gd name="T34" fmla="*/ 151 w 420"/>
              <a:gd name="T35" fmla="*/ 1418 h 1445"/>
              <a:gd name="T36" fmla="*/ 133 w 420"/>
              <a:gd name="T37" fmla="*/ 1347 h 1445"/>
              <a:gd name="T38" fmla="*/ 89 w 420"/>
              <a:gd name="T39" fmla="*/ 1197 h 1445"/>
              <a:gd name="T40" fmla="*/ 54 w 420"/>
              <a:gd name="T41" fmla="*/ 745 h 1445"/>
              <a:gd name="T42" fmla="*/ 36 w 420"/>
              <a:gd name="T43" fmla="*/ 594 h 1445"/>
              <a:gd name="T44" fmla="*/ 9 w 420"/>
              <a:gd name="T45" fmla="*/ 496 h 1445"/>
              <a:gd name="T46" fmla="*/ 0 w 420"/>
              <a:gd name="T47" fmla="*/ 124 h 1445"/>
              <a:gd name="T48" fmla="*/ 0 w 420"/>
              <a:gd name="T49" fmla="*/ 0 h 144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420"/>
              <a:gd name="T76" fmla="*/ 0 h 1445"/>
              <a:gd name="T77" fmla="*/ 420 w 420"/>
              <a:gd name="T78" fmla="*/ 1445 h 1445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420" h="1445">
                <a:moveTo>
                  <a:pt x="0" y="0"/>
                </a:moveTo>
                <a:cubicBezTo>
                  <a:pt x="21" y="63"/>
                  <a:pt x="2" y="43"/>
                  <a:pt x="45" y="71"/>
                </a:cubicBezTo>
                <a:cubicBezTo>
                  <a:pt x="69" y="107"/>
                  <a:pt x="83" y="143"/>
                  <a:pt x="107" y="177"/>
                </a:cubicBezTo>
                <a:cubicBezTo>
                  <a:pt x="123" y="224"/>
                  <a:pt x="132" y="269"/>
                  <a:pt x="160" y="310"/>
                </a:cubicBezTo>
                <a:cubicBezTo>
                  <a:pt x="184" y="382"/>
                  <a:pt x="151" y="290"/>
                  <a:pt x="187" y="364"/>
                </a:cubicBezTo>
                <a:cubicBezTo>
                  <a:pt x="191" y="372"/>
                  <a:pt x="187" y="386"/>
                  <a:pt x="195" y="390"/>
                </a:cubicBezTo>
                <a:cubicBezTo>
                  <a:pt x="217" y="400"/>
                  <a:pt x="242" y="396"/>
                  <a:pt x="266" y="399"/>
                </a:cubicBezTo>
                <a:cubicBezTo>
                  <a:pt x="348" y="481"/>
                  <a:pt x="254" y="379"/>
                  <a:pt x="302" y="452"/>
                </a:cubicBezTo>
                <a:cubicBezTo>
                  <a:pt x="315" y="471"/>
                  <a:pt x="333" y="486"/>
                  <a:pt x="346" y="505"/>
                </a:cubicBezTo>
                <a:cubicBezTo>
                  <a:pt x="349" y="517"/>
                  <a:pt x="351" y="529"/>
                  <a:pt x="355" y="541"/>
                </a:cubicBezTo>
                <a:cubicBezTo>
                  <a:pt x="360" y="559"/>
                  <a:pt x="373" y="594"/>
                  <a:pt x="373" y="594"/>
                </a:cubicBezTo>
                <a:cubicBezTo>
                  <a:pt x="389" y="724"/>
                  <a:pt x="380" y="641"/>
                  <a:pt x="399" y="842"/>
                </a:cubicBezTo>
                <a:cubicBezTo>
                  <a:pt x="414" y="1002"/>
                  <a:pt x="393" y="929"/>
                  <a:pt x="417" y="1002"/>
                </a:cubicBezTo>
                <a:cubicBezTo>
                  <a:pt x="412" y="1090"/>
                  <a:pt x="420" y="1175"/>
                  <a:pt x="373" y="1250"/>
                </a:cubicBezTo>
                <a:cubicBezTo>
                  <a:pt x="362" y="1302"/>
                  <a:pt x="345" y="1335"/>
                  <a:pt x="302" y="1365"/>
                </a:cubicBezTo>
                <a:cubicBezTo>
                  <a:pt x="281" y="1395"/>
                  <a:pt x="274" y="1412"/>
                  <a:pt x="231" y="1427"/>
                </a:cubicBezTo>
                <a:cubicBezTo>
                  <a:pt x="213" y="1433"/>
                  <a:pt x="178" y="1445"/>
                  <a:pt x="178" y="1445"/>
                </a:cubicBezTo>
                <a:cubicBezTo>
                  <a:pt x="169" y="1436"/>
                  <a:pt x="156" y="1430"/>
                  <a:pt x="151" y="1418"/>
                </a:cubicBezTo>
                <a:cubicBezTo>
                  <a:pt x="141" y="1396"/>
                  <a:pt x="139" y="1371"/>
                  <a:pt x="133" y="1347"/>
                </a:cubicBezTo>
                <a:cubicBezTo>
                  <a:pt x="120" y="1297"/>
                  <a:pt x="102" y="1247"/>
                  <a:pt x="89" y="1197"/>
                </a:cubicBezTo>
                <a:cubicBezTo>
                  <a:pt x="72" y="1046"/>
                  <a:pt x="75" y="895"/>
                  <a:pt x="54" y="745"/>
                </a:cubicBezTo>
                <a:cubicBezTo>
                  <a:pt x="45" y="678"/>
                  <a:pt x="46" y="659"/>
                  <a:pt x="36" y="594"/>
                </a:cubicBezTo>
                <a:cubicBezTo>
                  <a:pt x="31" y="561"/>
                  <a:pt x="9" y="496"/>
                  <a:pt x="9" y="496"/>
                </a:cubicBezTo>
                <a:cubicBezTo>
                  <a:pt x="13" y="391"/>
                  <a:pt x="38" y="237"/>
                  <a:pt x="0" y="124"/>
                </a:cubicBezTo>
                <a:cubicBezTo>
                  <a:pt x="11" y="35"/>
                  <a:pt x="13" y="77"/>
                  <a:pt x="0" y="0"/>
                </a:cubicBezTo>
                <a:close/>
              </a:path>
            </a:pathLst>
          </a:custGeom>
          <a:pattFill prst="lgConfetti">
            <a:fgClr>
              <a:srgbClr val="FF9900"/>
            </a:fgClr>
            <a:bgClr>
              <a:srgbClr val="FFFFFF"/>
            </a:bgClr>
          </a:patt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15" name="Rectangle 11"/>
          <p:cNvSpPr>
            <a:spLocks noChangeArrowheads="1"/>
          </p:cNvSpPr>
          <p:nvPr/>
        </p:nvSpPr>
        <p:spPr bwMode="auto">
          <a:xfrm>
            <a:off x="184150" y="20638"/>
            <a:ext cx="8642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i="0"/>
              <a:t>What are the criteria for </a:t>
            </a:r>
            <a:r>
              <a:rPr lang="en-US" sz="3600">
                <a:solidFill>
                  <a:schemeClr val="tx1"/>
                </a:solidFill>
              </a:rPr>
              <a:t>Type I Fractures 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88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288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88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288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88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771" grpId="0" animBg="1"/>
      <p:bldP spid="288774" grpId="0" autoUpdateAnimBg="0"/>
      <p:bldP spid="28877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794" name="Picture 1026" descr="Scanned Picture 5"/>
          <p:cNvPicPr>
            <a:picLocks noChangeAspect="1" noChangeArrowheads="1"/>
          </p:cNvPicPr>
          <p:nvPr/>
        </p:nvPicPr>
        <p:blipFill>
          <a:blip r:embed="rId2" cstate="print">
            <a:lum bright="-12000" contrast="12000"/>
          </a:blip>
          <a:srcRect t="66026" b="14560"/>
          <a:stretch>
            <a:fillRect/>
          </a:stretch>
        </p:blipFill>
        <p:spPr bwMode="auto">
          <a:xfrm>
            <a:off x="4648200" y="2895600"/>
            <a:ext cx="441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9799" name="Picture 1031" descr="type I sc f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365250"/>
            <a:ext cx="4362450" cy="5416550"/>
          </a:xfrm>
          <a:prstGeom prst="rect">
            <a:avLst/>
          </a:prstGeom>
          <a:noFill/>
          <a:ln w="9525">
            <a:solidFill>
              <a:srgbClr val="DBFFDB"/>
            </a:solidFill>
            <a:miter lim="800000"/>
            <a:headEnd/>
            <a:tailEnd/>
          </a:ln>
        </p:spPr>
      </p:pic>
      <p:sp>
        <p:nvSpPr>
          <p:cNvPr id="289801" name="Line 1033"/>
          <p:cNvSpPr>
            <a:spLocks noChangeShapeType="1"/>
          </p:cNvSpPr>
          <p:nvPr/>
        </p:nvSpPr>
        <p:spPr bwMode="auto">
          <a:xfrm flipH="1">
            <a:off x="2057400" y="1676400"/>
            <a:ext cx="76200" cy="373380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37" name="Rectangle 1035"/>
          <p:cNvSpPr>
            <a:spLocks noChangeArrowheads="1"/>
          </p:cNvSpPr>
          <p:nvPr/>
        </p:nvSpPr>
        <p:spPr bwMode="auto">
          <a:xfrm>
            <a:off x="184150" y="20638"/>
            <a:ext cx="8642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i="0"/>
              <a:t>What are the criteria for </a:t>
            </a:r>
            <a:r>
              <a:rPr lang="en-US" sz="3600">
                <a:solidFill>
                  <a:schemeClr val="tx1"/>
                </a:solidFill>
              </a:rPr>
              <a:t>Type I Fractures ?</a:t>
            </a:r>
          </a:p>
        </p:txBody>
      </p:sp>
      <p:pic>
        <p:nvPicPr>
          <p:cNvPr id="289806" name="Picture 1038" descr="Scanned Picture 5"/>
          <p:cNvPicPr>
            <a:picLocks noChangeAspect="1" noChangeArrowheads="1"/>
          </p:cNvPicPr>
          <p:nvPr/>
        </p:nvPicPr>
        <p:blipFill>
          <a:blip r:embed="rId2" cstate="print">
            <a:lum bright="-12000" contrast="12000"/>
          </a:blip>
          <a:srcRect t="-4346" b="65520"/>
          <a:stretch>
            <a:fillRect/>
          </a:stretch>
        </p:blipFill>
        <p:spPr bwMode="auto">
          <a:xfrm>
            <a:off x="4648200" y="1676400"/>
            <a:ext cx="4419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9807" name="Picture 1039" descr="Scanned Picture 5"/>
          <p:cNvPicPr>
            <a:picLocks noChangeAspect="1" noChangeArrowheads="1"/>
          </p:cNvPicPr>
          <p:nvPr/>
        </p:nvPicPr>
        <p:blipFill>
          <a:blip r:embed="rId2" cstate="print">
            <a:lum bright="-12000" contrast="12000"/>
          </a:blip>
          <a:srcRect t="83014"/>
          <a:stretch>
            <a:fillRect/>
          </a:stretch>
        </p:blipFill>
        <p:spPr bwMode="auto">
          <a:xfrm>
            <a:off x="4648200" y="3505200"/>
            <a:ext cx="441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9797" name="Line 1029"/>
          <p:cNvSpPr>
            <a:spLocks noChangeShapeType="1"/>
          </p:cNvSpPr>
          <p:nvPr/>
        </p:nvSpPr>
        <p:spPr bwMode="auto">
          <a:xfrm>
            <a:off x="5334000" y="3810000"/>
            <a:ext cx="27432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89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289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289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89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289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89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801" grpId="0" animBg="1"/>
      <p:bldP spid="28979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22" name="Text Box 2054"/>
          <p:cNvSpPr txBox="1">
            <a:spLocks noChangeArrowheads="1"/>
          </p:cNvSpPr>
          <p:nvPr/>
        </p:nvSpPr>
        <p:spPr bwMode="auto">
          <a:xfrm>
            <a:off x="5751513" y="2895600"/>
            <a:ext cx="1841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i="0">
              <a:solidFill>
                <a:srgbClr val="FF0000"/>
              </a:solidFill>
            </a:endParaRPr>
          </a:p>
        </p:txBody>
      </p:sp>
      <p:pic>
        <p:nvPicPr>
          <p:cNvPr id="290823" name="Picture 2055" descr="type I sc f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365250"/>
            <a:ext cx="4362450" cy="5416550"/>
          </a:xfrm>
          <a:prstGeom prst="rect">
            <a:avLst/>
          </a:prstGeom>
          <a:noFill/>
          <a:ln w="9525">
            <a:solidFill>
              <a:srgbClr val="DBFFDB"/>
            </a:solidFill>
            <a:miter lim="800000"/>
            <a:headEnd/>
            <a:tailEnd/>
          </a:ln>
        </p:spPr>
      </p:pic>
      <p:sp>
        <p:nvSpPr>
          <p:cNvPr id="19460" name="Rectangle 2059"/>
          <p:cNvSpPr>
            <a:spLocks noChangeArrowheads="1"/>
          </p:cNvSpPr>
          <p:nvPr/>
        </p:nvSpPr>
        <p:spPr bwMode="auto">
          <a:xfrm>
            <a:off x="184150" y="20638"/>
            <a:ext cx="8642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i="0"/>
              <a:t>What are the criteria for </a:t>
            </a:r>
            <a:r>
              <a:rPr lang="en-US" sz="3600">
                <a:solidFill>
                  <a:schemeClr val="tx1"/>
                </a:solidFill>
              </a:rPr>
              <a:t>Type I Fractures ?</a:t>
            </a:r>
          </a:p>
        </p:txBody>
      </p:sp>
      <p:sp>
        <p:nvSpPr>
          <p:cNvPr id="290828" name="Text Box 2060"/>
          <p:cNvSpPr txBox="1">
            <a:spLocks noChangeArrowheads="1"/>
          </p:cNvSpPr>
          <p:nvPr/>
        </p:nvSpPr>
        <p:spPr bwMode="auto">
          <a:xfrm>
            <a:off x="5065713" y="5281613"/>
            <a:ext cx="3748087" cy="1441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Absence of </a:t>
            </a:r>
          </a:p>
          <a:p>
            <a:r>
              <a:rPr lang="en-US">
                <a:solidFill>
                  <a:schemeClr val="tx1"/>
                </a:solidFill>
              </a:rPr>
              <a:t>a crescent sign </a:t>
            </a:r>
          </a:p>
        </p:txBody>
      </p:sp>
      <p:sp>
        <p:nvSpPr>
          <p:cNvPr id="290829" name="Line 2061"/>
          <p:cNvSpPr>
            <a:spLocks noChangeShapeType="1"/>
          </p:cNvSpPr>
          <p:nvPr/>
        </p:nvSpPr>
        <p:spPr bwMode="auto">
          <a:xfrm flipH="1" flipV="1">
            <a:off x="2438400" y="5257800"/>
            <a:ext cx="259080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90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290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90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90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0822" grpId="0" autoUpdateAnimBg="0"/>
      <p:bldP spid="290828" grpId="0" animBg="1" autoUpdateAnimBg="0"/>
      <p:bldP spid="29082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4"/>
          <p:cNvSpPr txBox="1">
            <a:spLocks noChangeArrowheads="1"/>
          </p:cNvSpPr>
          <p:nvPr/>
        </p:nvSpPr>
        <p:spPr bwMode="auto">
          <a:xfrm>
            <a:off x="685800" y="-60325"/>
            <a:ext cx="790892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/>
              <a:t>If there was no definite fracture </a:t>
            </a:r>
          </a:p>
          <a:p>
            <a:r>
              <a:rPr lang="en-US" i="0"/>
              <a:t>seen on the injury films, </a:t>
            </a:r>
          </a:p>
        </p:txBody>
      </p:sp>
      <p:sp>
        <p:nvSpPr>
          <p:cNvPr id="174082" name="Text Box 2"/>
          <p:cNvSpPr txBox="1">
            <a:spLocks noChangeArrowheads="1"/>
          </p:cNvSpPr>
          <p:nvPr/>
        </p:nvSpPr>
        <p:spPr bwMode="auto">
          <a:xfrm>
            <a:off x="777875" y="0"/>
            <a:ext cx="7585075" cy="1431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/>
              <a:t>what confirms the presence</a:t>
            </a:r>
          </a:p>
          <a:p>
            <a:r>
              <a:rPr lang="en-US" i="0"/>
              <a:t>of a suspected Type I fracture?</a:t>
            </a:r>
          </a:p>
        </p:txBody>
      </p:sp>
      <p:sp>
        <p:nvSpPr>
          <p:cNvPr id="174085" name="Text Box 5"/>
          <p:cNvSpPr txBox="1">
            <a:spLocks noChangeArrowheads="1"/>
          </p:cNvSpPr>
          <p:nvPr/>
        </p:nvSpPr>
        <p:spPr bwMode="auto">
          <a:xfrm>
            <a:off x="1174750" y="6019800"/>
            <a:ext cx="2254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solidFill>
                  <a:schemeClr val="tx1"/>
                </a:solidFill>
              </a:rPr>
              <a:t>Injury film</a:t>
            </a:r>
          </a:p>
        </p:txBody>
      </p:sp>
      <p:sp>
        <p:nvSpPr>
          <p:cNvPr id="174093" name="Text Box 13"/>
          <p:cNvSpPr txBox="1">
            <a:spLocks noChangeArrowheads="1"/>
          </p:cNvSpPr>
          <p:nvPr/>
        </p:nvSpPr>
        <p:spPr bwMode="auto">
          <a:xfrm>
            <a:off x="4510088" y="6110288"/>
            <a:ext cx="295751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tx1"/>
                </a:solidFill>
              </a:rPr>
              <a:t>3 wks post fracture</a:t>
            </a:r>
          </a:p>
        </p:txBody>
      </p:sp>
      <p:pic>
        <p:nvPicPr>
          <p:cNvPr id="174101" name="Picture 21" descr="DSCN3953"/>
          <p:cNvPicPr>
            <a:picLocks noChangeAspect="1" noChangeArrowheads="1"/>
          </p:cNvPicPr>
          <p:nvPr/>
        </p:nvPicPr>
        <p:blipFill>
          <a:blip r:embed="rId2" cstate="print">
            <a:lum bright="-18000" contrast="24000"/>
            <a:grayscl/>
          </a:blip>
          <a:srcRect l="39101" t="12511" r="31183" b="18680"/>
          <a:stretch>
            <a:fillRect/>
          </a:stretch>
        </p:blipFill>
        <p:spPr bwMode="auto">
          <a:xfrm>
            <a:off x="1066800" y="1524000"/>
            <a:ext cx="2500313" cy="434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74102" name="Text Box 22"/>
          <p:cNvSpPr txBox="1">
            <a:spLocks noChangeArrowheads="1"/>
          </p:cNvSpPr>
          <p:nvPr/>
        </p:nvSpPr>
        <p:spPr bwMode="auto">
          <a:xfrm>
            <a:off x="1295400" y="5424488"/>
            <a:ext cx="1936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i="0">
                <a:solidFill>
                  <a:schemeClr val="tx1"/>
                </a:solidFill>
              </a:rPr>
              <a:t>fat pads displaced</a:t>
            </a:r>
          </a:p>
        </p:txBody>
      </p:sp>
      <p:sp>
        <p:nvSpPr>
          <p:cNvPr id="174103" name="Freeform 23"/>
          <p:cNvSpPr>
            <a:spLocks/>
          </p:cNvSpPr>
          <p:nvPr/>
        </p:nvSpPr>
        <p:spPr bwMode="auto">
          <a:xfrm>
            <a:off x="2522538" y="2090738"/>
            <a:ext cx="601662" cy="2428875"/>
          </a:xfrm>
          <a:custGeom>
            <a:avLst/>
            <a:gdLst>
              <a:gd name="T0" fmla="*/ 170 w 379"/>
              <a:gd name="T1" fmla="*/ 0 h 1530"/>
              <a:gd name="T2" fmla="*/ 198 w 379"/>
              <a:gd name="T3" fmla="*/ 49 h 1530"/>
              <a:gd name="T4" fmla="*/ 275 w 379"/>
              <a:gd name="T5" fmla="*/ 203 h 1530"/>
              <a:gd name="T6" fmla="*/ 324 w 379"/>
              <a:gd name="T7" fmla="*/ 378 h 1530"/>
              <a:gd name="T8" fmla="*/ 379 w 379"/>
              <a:gd name="T9" fmla="*/ 685 h 1530"/>
              <a:gd name="T10" fmla="*/ 362 w 379"/>
              <a:gd name="T11" fmla="*/ 839 h 1530"/>
              <a:gd name="T12" fmla="*/ 341 w 379"/>
              <a:gd name="T13" fmla="*/ 1102 h 1530"/>
              <a:gd name="T14" fmla="*/ 313 w 379"/>
              <a:gd name="T15" fmla="*/ 1152 h 1530"/>
              <a:gd name="T16" fmla="*/ 258 w 379"/>
              <a:gd name="T17" fmla="*/ 1267 h 1530"/>
              <a:gd name="T18" fmla="*/ 198 w 379"/>
              <a:gd name="T19" fmla="*/ 1344 h 1530"/>
              <a:gd name="T20" fmla="*/ 88 w 379"/>
              <a:gd name="T21" fmla="*/ 1437 h 1530"/>
              <a:gd name="T22" fmla="*/ 0 w 379"/>
              <a:gd name="T23" fmla="*/ 1530 h 153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79"/>
              <a:gd name="T37" fmla="*/ 0 h 1530"/>
              <a:gd name="T38" fmla="*/ 379 w 379"/>
              <a:gd name="T39" fmla="*/ 1530 h 153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79" h="1530">
                <a:moveTo>
                  <a:pt x="170" y="0"/>
                </a:moveTo>
                <a:cubicBezTo>
                  <a:pt x="177" y="18"/>
                  <a:pt x="198" y="49"/>
                  <a:pt x="198" y="49"/>
                </a:cubicBezTo>
                <a:cubicBezTo>
                  <a:pt x="213" y="113"/>
                  <a:pt x="240" y="149"/>
                  <a:pt x="275" y="203"/>
                </a:cubicBezTo>
                <a:cubicBezTo>
                  <a:pt x="293" y="261"/>
                  <a:pt x="306" y="320"/>
                  <a:pt x="324" y="378"/>
                </a:cubicBezTo>
                <a:cubicBezTo>
                  <a:pt x="339" y="488"/>
                  <a:pt x="340" y="581"/>
                  <a:pt x="379" y="685"/>
                </a:cubicBezTo>
                <a:cubicBezTo>
                  <a:pt x="375" y="744"/>
                  <a:pt x="374" y="785"/>
                  <a:pt x="362" y="839"/>
                </a:cubicBezTo>
                <a:cubicBezTo>
                  <a:pt x="356" y="924"/>
                  <a:pt x="368" y="1020"/>
                  <a:pt x="341" y="1102"/>
                </a:cubicBezTo>
                <a:cubicBezTo>
                  <a:pt x="335" y="1120"/>
                  <a:pt x="321" y="1134"/>
                  <a:pt x="313" y="1152"/>
                </a:cubicBezTo>
                <a:cubicBezTo>
                  <a:pt x="297" y="1189"/>
                  <a:pt x="287" y="1238"/>
                  <a:pt x="258" y="1267"/>
                </a:cubicBezTo>
                <a:cubicBezTo>
                  <a:pt x="249" y="1296"/>
                  <a:pt x="227" y="1333"/>
                  <a:pt x="198" y="1344"/>
                </a:cubicBezTo>
                <a:cubicBezTo>
                  <a:pt x="164" y="1377"/>
                  <a:pt x="128" y="1411"/>
                  <a:pt x="88" y="1437"/>
                </a:cubicBezTo>
                <a:cubicBezTo>
                  <a:pt x="63" y="1473"/>
                  <a:pt x="30" y="1500"/>
                  <a:pt x="0" y="1530"/>
                </a:cubicBezTo>
              </a:path>
            </a:pathLst>
          </a:custGeom>
          <a:noFill/>
          <a:ln w="28575" cap="rnd">
            <a:solidFill>
              <a:srgbClr val="FF99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104" name="Freeform 24"/>
          <p:cNvSpPr>
            <a:spLocks/>
          </p:cNvSpPr>
          <p:nvPr/>
        </p:nvSpPr>
        <p:spPr bwMode="auto">
          <a:xfrm>
            <a:off x="1296988" y="2028825"/>
            <a:ext cx="636587" cy="941388"/>
          </a:xfrm>
          <a:custGeom>
            <a:avLst/>
            <a:gdLst>
              <a:gd name="T0" fmla="*/ 395 w 401"/>
              <a:gd name="T1" fmla="*/ 0 h 593"/>
              <a:gd name="T2" fmla="*/ 346 w 401"/>
              <a:gd name="T3" fmla="*/ 28 h 593"/>
              <a:gd name="T4" fmla="*/ 280 w 401"/>
              <a:gd name="T5" fmla="*/ 88 h 593"/>
              <a:gd name="T6" fmla="*/ 225 w 401"/>
              <a:gd name="T7" fmla="*/ 159 h 593"/>
              <a:gd name="T8" fmla="*/ 154 w 401"/>
              <a:gd name="T9" fmla="*/ 258 h 593"/>
              <a:gd name="T10" fmla="*/ 110 w 401"/>
              <a:gd name="T11" fmla="*/ 340 h 593"/>
              <a:gd name="T12" fmla="*/ 88 w 401"/>
              <a:gd name="T13" fmla="*/ 373 h 593"/>
              <a:gd name="T14" fmla="*/ 22 w 401"/>
              <a:gd name="T15" fmla="*/ 505 h 593"/>
              <a:gd name="T16" fmla="*/ 0 w 401"/>
              <a:gd name="T17" fmla="*/ 560 h 593"/>
              <a:gd name="T18" fmla="*/ 28 w 401"/>
              <a:gd name="T19" fmla="*/ 587 h 593"/>
              <a:gd name="T20" fmla="*/ 99 w 401"/>
              <a:gd name="T21" fmla="*/ 538 h 593"/>
              <a:gd name="T22" fmla="*/ 181 w 401"/>
              <a:gd name="T23" fmla="*/ 466 h 593"/>
              <a:gd name="T24" fmla="*/ 330 w 401"/>
              <a:gd name="T25" fmla="*/ 346 h 593"/>
              <a:gd name="T26" fmla="*/ 401 w 401"/>
              <a:gd name="T27" fmla="*/ 280 h 59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01"/>
              <a:gd name="T43" fmla="*/ 0 h 593"/>
              <a:gd name="T44" fmla="*/ 401 w 401"/>
              <a:gd name="T45" fmla="*/ 593 h 593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01" h="593">
                <a:moveTo>
                  <a:pt x="395" y="0"/>
                </a:moveTo>
                <a:cubicBezTo>
                  <a:pt x="376" y="7"/>
                  <a:pt x="365" y="21"/>
                  <a:pt x="346" y="28"/>
                </a:cubicBezTo>
                <a:cubicBezTo>
                  <a:pt x="324" y="50"/>
                  <a:pt x="306" y="71"/>
                  <a:pt x="280" y="88"/>
                </a:cubicBezTo>
                <a:cubicBezTo>
                  <a:pt x="263" y="113"/>
                  <a:pt x="244" y="136"/>
                  <a:pt x="225" y="159"/>
                </a:cubicBezTo>
                <a:cubicBezTo>
                  <a:pt x="199" y="191"/>
                  <a:pt x="183" y="229"/>
                  <a:pt x="154" y="258"/>
                </a:cubicBezTo>
                <a:cubicBezTo>
                  <a:pt x="143" y="288"/>
                  <a:pt x="126" y="313"/>
                  <a:pt x="110" y="340"/>
                </a:cubicBezTo>
                <a:cubicBezTo>
                  <a:pt x="103" y="351"/>
                  <a:pt x="88" y="373"/>
                  <a:pt x="88" y="373"/>
                </a:cubicBezTo>
                <a:cubicBezTo>
                  <a:pt x="75" y="416"/>
                  <a:pt x="47" y="466"/>
                  <a:pt x="22" y="505"/>
                </a:cubicBezTo>
                <a:cubicBezTo>
                  <a:pt x="16" y="524"/>
                  <a:pt x="7" y="541"/>
                  <a:pt x="0" y="560"/>
                </a:cubicBezTo>
                <a:cubicBezTo>
                  <a:pt x="9" y="569"/>
                  <a:pt x="16" y="581"/>
                  <a:pt x="28" y="587"/>
                </a:cubicBezTo>
                <a:cubicBezTo>
                  <a:pt x="39" y="593"/>
                  <a:pt x="90" y="545"/>
                  <a:pt x="99" y="538"/>
                </a:cubicBezTo>
                <a:cubicBezTo>
                  <a:pt x="118" y="508"/>
                  <a:pt x="154" y="490"/>
                  <a:pt x="181" y="466"/>
                </a:cubicBezTo>
                <a:cubicBezTo>
                  <a:pt x="230" y="423"/>
                  <a:pt x="278" y="384"/>
                  <a:pt x="330" y="346"/>
                </a:cubicBezTo>
                <a:cubicBezTo>
                  <a:pt x="346" y="319"/>
                  <a:pt x="378" y="303"/>
                  <a:pt x="401" y="280"/>
                </a:cubicBezTo>
              </a:path>
            </a:pathLst>
          </a:custGeom>
          <a:noFill/>
          <a:ln w="28575" cap="rnd">
            <a:solidFill>
              <a:srgbClr val="FF99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105" name="Text Box 25"/>
          <p:cNvSpPr txBox="1">
            <a:spLocks noChangeArrowheads="1"/>
          </p:cNvSpPr>
          <p:nvPr/>
        </p:nvSpPr>
        <p:spPr bwMode="auto">
          <a:xfrm>
            <a:off x="914400" y="6096000"/>
            <a:ext cx="26098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tx1"/>
                </a:solidFill>
              </a:rPr>
              <a:t>Type I suspected</a:t>
            </a:r>
          </a:p>
        </p:txBody>
      </p:sp>
      <p:pic>
        <p:nvPicPr>
          <p:cNvPr id="174106" name="Picture 26" descr="DSCN3956"/>
          <p:cNvPicPr>
            <a:picLocks noChangeAspect="1" noChangeArrowheads="1"/>
          </p:cNvPicPr>
          <p:nvPr/>
        </p:nvPicPr>
        <p:blipFill>
          <a:blip r:embed="rId3" cstate="print">
            <a:lum bright="-6000"/>
          </a:blip>
          <a:srcRect l="34274" r="33009" b="27272"/>
          <a:stretch>
            <a:fillRect/>
          </a:stretch>
        </p:blipFill>
        <p:spPr bwMode="auto">
          <a:xfrm>
            <a:off x="4678363" y="1524000"/>
            <a:ext cx="2606675" cy="434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74108" name="Rectangle 28"/>
          <p:cNvSpPr>
            <a:spLocks noChangeArrowheads="1"/>
          </p:cNvSpPr>
          <p:nvPr/>
        </p:nvSpPr>
        <p:spPr bwMode="auto">
          <a:xfrm>
            <a:off x="5486400" y="2590800"/>
            <a:ext cx="990600" cy="1295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74107" name="Picture 27" descr="DSCN3956"/>
          <p:cNvPicPr>
            <a:picLocks noChangeAspect="1" noChangeArrowheads="1"/>
          </p:cNvPicPr>
          <p:nvPr/>
        </p:nvPicPr>
        <p:blipFill>
          <a:blip r:embed="rId3" cstate="print">
            <a:lum bright="-24000" contrast="12000"/>
          </a:blip>
          <a:srcRect l="43460" t="14035" r="42195" b="59171"/>
          <a:stretch>
            <a:fillRect/>
          </a:stretch>
        </p:blipFill>
        <p:spPr bwMode="auto">
          <a:xfrm>
            <a:off x="4430713" y="1676400"/>
            <a:ext cx="2884487" cy="403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74110" name="Freeform 30"/>
          <p:cNvSpPr>
            <a:spLocks/>
          </p:cNvSpPr>
          <p:nvPr/>
        </p:nvSpPr>
        <p:spPr bwMode="auto">
          <a:xfrm>
            <a:off x="4821238" y="1654175"/>
            <a:ext cx="168275" cy="3457575"/>
          </a:xfrm>
          <a:custGeom>
            <a:avLst/>
            <a:gdLst>
              <a:gd name="T0" fmla="*/ 62 w 106"/>
              <a:gd name="T1" fmla="*/ 0 h 2178"/>
              <a:gd name="T2" fmla="*/ 106 w 106"/>
              <a:gd name="T3" fmla="*/ 598 h 2178"/>
              <a:gd name="T4" fmla="*/ 79 w 106"/>
              <a:gd name="T5" fmla="*/ 1235 h 2178"/>
              <a:gd name="T6" fmla="*/ 84 w 106"/>
              <a:gd name="T7" fmla="*/ 1317 h 2178"/>
              <a:gd name="T8" fmla="*/ 79 w 106"/>
              <a:gd name="T9" fmla="*/ 1333 h 2178"/>
              <a:gd name="T10" fmla="*/ 68 w 106"/>
              <a:gd name="T11" fmla="*/ 1421 h 2178"/>
              <a:gd name="T12" fmla="*/ 79 w 106"/>
              <a:gd name="T13" fmla="*/ 1597 h 2178"/>
              <a:gd name="T14" fmla="*/ 73 w 106"/>
              <a:gd name="T15" fmla="*/ 1657 h 2178"/>
              <a:gd name="T16" fmla="*/ 62 w 106"/>
              <a:gd name="T17" fmla="*/ 1706 h 2178"/>
              <a:gd name="T18" fmla="*/ 62 w 106"/>
              <a:gd name="T19" fmla="*/ 1970 h 2178"/>
              <a:gd name="T20" fmla="*/ 79 w 106"/>
              <a:gd name="T21" fmla="*/ 2118 h 2178"/>
              <a:gd name="T22" fmla="*/ 73 w 106"/>
              <a:gd name="T23" fmla="*/ 2178 h 217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6"/>
              <a:gd name="T37" fmla="*/ 0 h 2178"/>
              <a:gd name="T38" fmla="*/ 106 w 106"/>
              <a:gd name="T39" fmla="*/ 2178 h 217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06" h="2178">
                <a:moveTo>
                  <a:pt x="62" y="0"/>
                </a:moveTo>
                <a:cubicBezTo>
                  <a:pt x="0" y="212"/>
                  <a:pt x="46" y="406"/>
                  <a:pt x="106" y="598"/>
                </a:cubicBezTo>
                <a:cubicBezTo>
                  <a:pt x="69" y="803"/>
                  <a:pt x="88" y="1024"/>
                  <a:pt x="79" y="1235"/>
                </a:cubicBezTo>
                <a:cubicBezTo>
                  <a:pt x="81" y="1262"/>
                  <a:pt x="84" y="1290"/>
                  <a:pt x="84" y="1317"/>
                </a:cubicBezTo>
                <a:cubicBezTo>
                  <a:pt x="84" y="1323"/>
                  <a:pt x="80" y="1327"/>
                  <a:pt x="79" y="1333"/>
                </a:cubicBezTo>
                <a:cubicBezTo>
                  <a:pt x="75" y="1362"/>
                  <a:pt x="68" y="1421"/>
                  <a:pt x="68" y="1421"/>
                </a:cubicBezTo>
                <a:cubicBezTo>
                  <a:pt x="75" y="1487"/>
                  <a:pt x="86" y="1535"/>
                  <a:pt x="79" y="1597"/>
                </a:cubicBezTo>
                <a:cubicBezTo>
                  <a:pt x="77" y="1617"/>
                  <a:pt x="76" y="1637"/>
                  <a:pt x="73" y="1657"/>
                </a:cubicBezTo>
                <a:cubicBezTo>
                  <a:pt x="70" y="1674"/>
                  <a:pt x="62" y="1706"/>
                  <a:pt x="62" y="1706"/>
                </a:cubicBezTo>
                <a:cubicBezTo>
                  <a:pt x="55" y="1795"/>
                  <a:pt x="42" y="1880"/>
                  <a:pt x="62" y="1970"/>
                </a:cubicBezTo>
                <a:cubicBezTo>
                  <a:pt x="47" y="2018"/>
                  <a:pt x="57" y="2074"/>
                  <a:pt x="79" y="2118"/>
                </a:cubicBezTo>
                <a:cubicBezTo>
                  <a:pt x="72" y="2163"/>
                  <a:pt x="73" y="2143"/>
                  <a:pt x="73" y="2178"/>
                </a:cubicBezTo>
              </a:path>
            </a:pathLst>
          </a:cu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111" name="Freeform 31"/>
          <p:cNvSpPr>
            <a:spLocks/>
          </p:cNvSpPr>
          <p:nvPr/>
        </p:nvSpPr>
        <p:spPr bwMode="auto">
          <a:xfrm>
            <a:off x="6629400" y="1905000"/>
            <a:ext cx="207963" cy="3678238"/>
          </a:xfrm>
          <a:custGeom>
            <a:avLst/>
            <a:gdLst>
              <a:gd name="T0" fmla="*/ 0 w 131"/>
              <a:gd name="T1" fmla="*/ 0 h 2317"/>
              <a:gd name="T2" fmla="*/ 22 w 131"/>
              <a:gd name="T3" fmla="*/ 203 h 2317"/>
              <a:gd name="T4" fmla="*/ 49 w 131"/>
              <a:gd name="T5" fmla="*/ 477 h 2317"/>
              <a:gd name="T6" fmla="*/ 65 w 131"/>
              <a:gd name="T7" fmla="*/ 675 h 2317"/>
              <a:gd name="T8" fmla="*/ 82 w 131"/>
              <a:gd name="T9" fmla="*/ 812 h 2317"/>
              <a:gd name="T10" fmla="*/ 54 w 131"/>
              <a:gd name="T11" fmla="*/ 932 h 2317"/>
              <a:gd name="T12" fmla="*/ 76 w 131"/>
              <a:gd name="T13" fmla="*/ 1108 h 2317"/>
              <a:gd name="T14" fmla="*/ 93 w 131"/>
              <a:gd name="T15" fmla="*/ 1168 h 2317"/>
              <a:gd name="T16" fmla="*/ 71 w 131"/>
              <a:gd name="T17" fmla="*/ 1245 h 2317"/>
              <a:gd name="T18" fmla="*/ 87 w 131"/>
              <a:gd name="T19" fmla="*/ 1305 h 2317"/>
              <a:gd name="T20" fmla="*/ 49 w 131"/>
              <a:gd name="T21" fmla="*/ 1421 h 2317"/>
              <a:gd name="T22" fmla="*/ 54 w 131"/>
              <a:gd name="T23" fmla="*/ 1481 h 2317"/>
              <a:gd name="T24" fmla="*/ 65 w 131"/>
              <a:gd name="T25" fmla="*/ 1497 h 2317"/>
              <a:gd name="T26" fmla="*/ 131 w 131"/>
              <a:gd name="T27" fmla="*/ 1821 h 2317"/>
              <a:gd name="T28" fmla="*/ 104 w 131"/>
              <a:gd name="T29" fmla="*/ 1909 h 2317"/>
              <a:gd name="T30" fmla="*/ 82 w 131"/>
              <a:gd name="T31" fmla="*/ 2101 h 2317"/>
              <a:gd name="T32" fmla="*/ 76 w 131"/>
              <a:gd name="T33" fmla="*/ 2227 h 2317"/>
              <a:gd name="T34" fmla="*/ 87 w 131"/>
              <a:gd name="T35" fmla="*/ 2315 h 2317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31"/>
              <a:gd name="T55" fmla="*/ 0 h 2317"/>
              <a:gd name="T56" fmla="*/ 131 w 131"/>
              <a:gd name="T57" fmla="*/ 2317 h 2317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31" h="2317">
                <a:moveTo>
                  <a:pt x="0" y="0"/>
                </a:moveTo>
                <a:cubicBezTo>
                  <a:pt x="20" y="64"/>
                  <a:pt x="12" y="137"/>
                  <a:pt x="22" y="203"/>
                </a:cubicBezTo>
                <a:cubicBezTo>
                  <a:pt x="12" y="298"/>
                  <a:pt x="16" y="388"/>
                  <a:pt x="49" y="477"/>
                </a:cubicBezTo>
                <a:cubicBezTo>
                  <a:pt x="59" y="543"/>
                  <a:pt x="57" y="609"/>
                  <a:pt x="65" y="675"/>
                </a:cubicBezTo>
                <a:cubicBezTo>
                  <a:pt x="69" y="747"/>
                  <a:pt x="64" y="761"/>
                  <a:pt x="82" y="812"/>
                </a:cubicBezTo>
                <a:cubicBezTo>
                  <a:pt x="72" y="855"/>
                  <a:pt x="59" y="887"/>
                  <a:pt x="54" y="932"/>
                </a:cubicBezTo>
                <a:cubicBezTo>
                  <a:pt x="80" y="1028"/>
                  <a:pt x="53" y="901"/>
                  <a:pt x="76" y="1108"/>
                </a:cubicBezTo>
                <a:cubicBezTo>
                  <a:pt x="78" y="1129"/>
                  <a:pt x="93" y="1168"/>
                  <a:pt x="93" y="1168"/>
                </a:cubicBezTo>
                <a:cubicBezTo>
                  <a:pt x="86" y="1194"/>
                  <a:pt x="77" y="1219"/>
                  <a:pt x="71" y="1245"/>
                </a:cubicBezTo>
                <a:cubicBezTo>
                  <a:pt x="76" y="1265"/>
                  <a:pt x="81" y="1285"/>
                  <a:pt x="87" y="1305"/>
                </a:cubicBezTo>
                <a:cubicBezTo>
                  <a:pt x="69" y="1341"/>
                  <a:pt x="58" y="1382"/>
                  <a:pt x="49" y="1421"/>
                </a:cubicBezTo>
                <a:cubicBezTo>
                  <a:pt x="51" y="1441"/>
                  <a:pt x="50" y="1461"/>
                  <a:pt x="54" y="1481"/>
                </a:cubicBezTo>
                <a:cubicBezTo>
                  <a:pt x="55" y="1487"/>
                  <a:pt x="64" y="1491"/>
                  <a:pt x="65" y="1497"/>
                </a:cubicBezTo>
                <a:cubicBezTo>
                  <a:pt x="81" y="1613"/>
                  <a:pt x="63" y="1722"/>
                  <a:pt x="131" y="1821"/>
                </a:cubicBezTo>
                <a:cubicBezTo>
                  <a:pt x="126" y="1856"/>
                  <a:pt x="120" y="1878"/>
                  <a:pt x="104" y="1909"/>
                </a:cubicBezTo>
                <a:cubicBezTo>
                  <a:pt x="94" y="1974"/>
                  <a:pt x="108" y="2036"/>
                  <a:pt x="82" y="2101"/>
                </a:cubicBezTo>
                <a:cubicBezTo>
                  <a:pt x="75" y="2145"/>
                  <a:pt x="81" y="2182"/>
                  <a:pt x="76" y="2227"/>
                </a:cubicBezTo>
                <a:cubicBezTo>
                  <a:pt x="82" y="2317"/>
                  <a:pt x="53" y="2315"/>
                  <a:pt x="87" y="2315"/>
                </a:cubicBezTo>
              </a:path>
            </a:pathLst>
          </a:cu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109" name="Text Box 29"/>
          <p:cNvSpPr txBox="1">
            <a:spLocks noChangeArrowheads="1"/>
          </p:cNvSpPr>
          <p:nvPr/>
        </p:nvSpPr>
        <p:spPr bwMode="auto">
          <a:xfrm>
            <a:off x="4776788" y="5181600"/>
            <a:ext cx="2136775" cy="376238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i="0">
                <a:solidFill>
                  <a:schemeClr val="bg1"/>
                </a:solidFill>
              </a:rPr>
              <a:t>Periosteal new bone</a:t>
            </a:r>
          </a:p>
        </p:txBody>
      </p:sp>
      <p:sp>
        <p:nvSpPr>
          <p:cNvPr id="174112" name="Text Box 32"/>
          <p:cNvSpPr txBox="1">
            <a:spLocks noChangeArrowheads="1"/>
          </p:cNvSpPr>
          <p:nvPr/>
        </p:nvSpPr>
        <p:spPr bwMode="auto">
          <a:xfrm>
            <a:off x="3810000" y="5911850"/>
            <a:ext cx="4648200" cy="946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800">
                <a:solidFill>
                  <a:schemeClr val="tx1"/>
                </a:solidFill>
              </a:rPr>
              <a:t>  The original suspicions of </a:t>
            </a:r>
          </a:p>
          <a:p>
            <a:pPr algn="l"/>
            <a:r>
              <a:rPr lang="en-US" sz="2800">
                <a:solidFill>
                  <a:schemeClr val="tx1"/>
                </a:solidFill>
              </a:rPr>
              <a:t>a fracture are now confirmed.    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74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1740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4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17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7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7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174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410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7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1740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409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500"/>
                                        <p:tgtEl>
                                          <p:spTgt spid="17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17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7" dur="500"/>
                                        <p:tgtEl>
                                          <p:spTgt spid="17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7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7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9" dur="500"/>
                                        <p:tgtEl>
                                          <p:spTgt spid="17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82" grpId="0" animBg="1" autoUpdateAnimBg="0"/>
      <p:bldP spid="174085" grpId="0" autoUpdateAnimBg="0"/>
      <p:bldP spid="174093" grpId="0" autoUpdateAnimBg="0"/>
      <p:bldP spid="174102" grpId="0" autoUpdateAnimBg="0"/>
      <p:bldP spid="174103" grpId="0" animBg="1"/>
      <p:bldP spid="174104" grpId="0" animBg="1"/>
      <p:bldP spid="174105" grpId="0" autoUpdateAnimBg="0"/>
      <p:bldP spid="174108" grpId="0" animBg="1"/>
      <p:bldP spid="174110" grpId="0" animBg="1"/>
      <p:bldP spid="174111" grpId="0" animBg="1"/>
      <p:bldP spid="174109" grpId="0" animBg="1" autoUpdateAnimBg="0"/>
      <p:bldP spid="174112" grpId="0" animBg="1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3" name="Rectangle 7"/>
          <p:cNvSpPr>
            <a:spLocks noGrp="1" noChangeArrowheads="1"/>
          </p:cNvSpPr>
          <p:nvPr>
            <p:ph type="body" idx="4294967295"/>
          </p:nvPr>
        </p:nvSpPr>
        <p:spPr>
          <a:xfrm>
            <a:off x="762000" y="2209800"/>
            <a:ext cx="7772400" cy="3124200"/>
          </a:xfrm>
        </p:spPr>
        <p:txBody>
          <a:bodyPr/>
          <a:lstStyle/>
          <a:p>
            <a:pPr marL="609600" indent="-609600" algn="ctr">
              <a:lnSpc>
                <a:spcPct val="90000"/>
              </a:lnSpc>
              <a:buFontTx/>
              <a:buAutoNum type="arabicPeriod"/>
            </a:pPr>
            <a:r>
              <a:rPr lang="en-US" b="1" i="1" smtClean="0"/>
              <a:t>Basic concepts</a:t>
            </a:r>
          </a:p>
          <a:p>
            <a:pPr marL="609600" indent="-609600" algn="ctr">
              <a:lnSpc>
                <a:spcPct val="90000"/>
              </a:lnSpc>
              <a:buFontTx/>
              <a:buAutoNum type="arabicPeriod"/>
            </a:pPr>
            <a:r>
              <a:rPr lang="en-US" b="1" i="1" smtClean="0"/>
              <a:t>Management of  the fractures</a:t>
            </a:r>
          </a:p>
          <a:p>
            <a:pPr marL="609600" indent="-609600" algn="ctr">
              <a:lnSpc>
                <a:spcPct val="90000"/>
              </a:lnSpc>
              <a:buFontTx/>
              <a:buNone/>
            </a:pPr>
            <a:endParaRPr lang="en-US" b="1" i="1" smtClean="0"/>
          </a:p>
          <a:p>
            <a:pPr marL="609600" indent="-609600" algn="ctr">
              <a:lnSpc>
                <a:spcPct val="90000"/>
              </a:lnSpc>
              <a:buFontTx/>
              <a:buNone/>
            </a:pPr>
            <a:endParaRPr lang="en-US" b="1" i="1" smtClean="0"/>
          </a:p>
          <a:p>
            <a:pPr marL="609600" indent="-609600" algn="ctr">
              <a:lnSpc>
                <a:spcPct val="90000"/>
              </a:lnSpc>
              <a:buFontTx/>
              <a:buNone/>
            </a:pPr>
            <a:r>
              <a:rPr lang="en-US" b="1" i="1" smtClean="0"/>
              <a:t>The prevention and management of the                   </a:t>
            </a:r>
            <a:r>
              <a:rPr lang="en-US" sz="4400" b="1" i="1" smtClean="0">
                <a:solidFill>
                  <a:schemeClr val="tx2"/>
                </a:solidFill>
                <a:latin typeface="Curlz MT" pitchFamily="82" charset="0"/>
              </a:rPr>
              <a:t>Complications</a:t>
            </a:r>
            <a:r>
              <a:rPr lang="en-US" sz="4400" b="1" i="1" smtClean="0">
                <a:solidFill>
                  <a:schemeClr val="tx2"/>
                </a:solidFill>
              </a:rPr>
              <a:t> </a:t>
            </a:r>
            <a:r>
              <a:rPr lang="en-US" b="1" i="1" smtClean="0"/>
              <a:t>                                  will be covered in Part II.</a:t>
            </a:r>
            <a:r>
              <a:rPr lang="en-US" b="1" smtClean="0">
                <a:solidFill>
                  <a:schemeClr val="tx2"/>
                </a:solidFill>
              </a:rPr>
              <a:t>                          </a:t>
            </a:r>
          </a:p>
        </p:txBody>
      </p:sp>
      <p:sp>
        <p:nvSpPr>
          <p:cNvPr id="3075" name="Text Box 8"/>
          <p:cNvSpPr txBox="1">
            <a:spLocks noChangeArrowheads="1"/>
          </p:cNvSpPr>
          <p:nvPr/>
        </p:nvSpPr>
        <p:spPr bwMode="auto">
          <a:xfrm>
            <a:off x="457200" y="320675"/>
            <a:ext cx="8066088" cy="1431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i="0"/>
              <a:t>In this first part we are going to cover: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13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13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013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13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013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13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3" grpId="0" build="p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67" name="Picture 11" descr="Clip0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3581400"/>
            <a:ext cx="4953000" cy="186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3058" name="Text Box 2"/>
          <p:cNvSpPr txBox="1">
            <a:spLocks noChangeArrowheads="1"/>
          </p:cNvSpPr>
          <p:nvPr/>
        </p:nvSpPr>
        <p:spPr bwMode="auto">
          <a:xfrm>
            <a:off x="720725" y="152400"/>
            <a:ext cx="7899400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i="0"/>
              <a:t>How are the Type I </a:t>
            </a:r>
          </a:p>
          <a:p>
            <a:r>
              <a:rPr lang="en-US" sz="5400" i="0"/>
              <a:t>fractures  usually treated?</a:t>
            </a:r>
          </a:p>
        </p:txBody>
      </p:sp>
      <p:sp>
        <p:nvSpPr>
          <p:cNvPr id="173061" name="Text Box 5"/>
          <p:cNvSpPr txBox="1">
            <a:spLocks noChangeArrowheads="1"/>
          </p:cNvSpPr>
          <p:nvPr/>
        </p:nvSpPr>
        <p:spPr bwMode="auto">
          <a:xfrm>
            <a:off x="381000" y="1828800"/>
            <a:ext cx="8153400" cy="9233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5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730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305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73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58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 descr="montg Type IV IM Pins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 l="8353" t="6892" r="8121" b="3963"/>
          <a:stretch>
            <a:fillRect/>
          </a:stretch>
        </p:blipFill>
        <p:spPr bwMode="auto">
          <a:xfrm>
            <a:off x="4624388" y="381000"/>
            <a:ext cx="3873500" cy="6324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2531" name="Picture 13" descr="Scanned Picture 7"/>
          <p:cNvPicPr>
            <a:picLocks noChangeAspect="1" noChangeArrowheads="1"/>
          </p:cNvPicPr>
          <p:nvPr/>
        </p:nvPicPr>
        <p:blipFill>
          <a:blip r:embed="rId3" cstate="print">
            <a:lum bright="-18000" contrast="12000"/>
          </a:blip>
          <a:srcRect/>
          <a:stretch>
            <a:fillRect/>
          </a:stretch>
        </p:blipFill>
        <p:spPr bwMode="auto">
          <a:xfrm>
            <a:off x="228600" y="127000"/>
            <a:ext cx="3657600" cy="2235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350" name="Freeform 14"/>
          <p:cNvSpPr>
            <a:spLocks/>
          </p:cNvSpPr>
          <p:nvPr/>
        </p:nvSpPr>
        <p:spPr bwMode="auto">
          <a:xfrm>
            <a:off x="711200" y="1244600"/>
            <a:ext cx="1041400" cy="889000"/>
          </a:xfrm>
          <a:custGeom>
            <a:avLst/>
            <a:gdLst>
              <a:gd name="T0" fmla="*/ 0 w 656"/>
              <a:gd name="T1" fmla="*/ 0 h 560"/>
              <a:gd name="T2" fmla="*/ 208 w 656"/>
              <a:gd name="T3" fmla="*/ 448 h 560"/>
              <a:gd name="T4" fmla="*/ 240 w 656"/>
              <a:gd name="T5" fmla="*/ 496 h 560"/>
              <a:gd name="T6" fmla="*/ 336 w 656"/>
              <a:gd name="T7" fmla="*/ 560 h 560"/>
              <a:gd name="T8" fmla="*/ 400 w 656"/>
              <a:gd name="T9" fmla="*/ 416 h 560"/>
              <a:gd name="T10" fmla="*/ 512 w 656"/>
              <a:gd name="T11" fmla="*/ 224 h 560"/>
              <a:gd name="T12" fmla="*/ 528 w 656"/>
              <a:gd name="T13" fmla="*/ 96 h 560"/>
              <a:gd name="T14" fmla="*/ 656 w 656"/>
              <a:gd name="T15" fmla="*/ 64 h 56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656"/>
              <a:gd name="T25" fmla="*/ 0 h 560"/>
              <a:gd name="T26" fmla="*/ 656 w 656"/>
              <a:gd name="T27" fmla="*/ 560 h 56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656" h="560">
                <a:moveTo>
                  <a:pt x="0" y="0"/>
                </a:moveTo>
                <a:cubicBezTo>
                  <a:pt x="148" y="99"/>
                  <a:pt x="156" y="293"/>
                  <a:pt x="208" y="448"/>
                </a:cubicBezTo>
                <a:cubicBezTo>
                  <a:pt x="214" y="466"/>
                  <a:pt x="226" y="483"/>
                  <a:pt x="240" y="496"/>
                </a:cubicBezTo>
                <a:cubicBezTo>
                  <a:pt x="269" y="521"/>
                  <a:pt x="336" y="560"/>
                  <a:pt x="336" y="560"/>
                </a:cubicBezTo>
                <a:cubicBezTo>
                  <a:pt x="387" y="484"/>
                  <a:pt x="362" y="530"/>
                  <a:pt x="400" y="416"/>
                </a:cubicBezTo>
                <a:cubicBezTo>
                  <a:pt x="423" y="346"/>
                  <a:pt x="488" y="296"/>
                  <a:pt x="512" y="224"/>
                </a:cubicBezTo>
                <a:cubicBezTo>
                  <a:pt x="517" y="181"/>
                  <a:pt x="503" y="131"/>
                  <a:pt x="528" y="96"/>
                </a:cubicBezTo>
                <a:cubicBezTo>
                  <a:pt x="553" y="61"/>
                  <a:pt x="616" y="64"/>
                  <a:pt x="656" y="64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51" name="Text Box 15"/>
          <p:cNvSpPr txBox="1">
            <a:spLocks noChangeArrowheads="1"/>
          </p:cNvSpPr>
          <p:nvPr/>
        </p:nvSpPr>
        <p:spPr bwMode="auto">
          <a:xfrm>
            <a:off x="5257800" y="5949950"/>
            <a:ext cx="2540000" cy="8318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0">
                <a:solidFill>
                  <a:schemeClr val="tx1"/>
                </a:solidFill>
              </a:rPr>
              <a:t>Originally felt</a:t>
            </a:r>
          </a:p>
          <a:p>
            <a:r>
              <a:rPr lang="en-US" sz="2400" i="0">
                <a:solidFill>
                  <a:schemeClr val="tx1"/>
                </a:solidFill>
              </a:rPr>
              <a:t> to be undisplaced</a:t>
            </a:r>
          </a:p>
        </p:txBody>
      </p:sp>
      <p:sp>
        <p:nvSpPr>
          <p:cNvPr id="14355" name="Text Box 19"/>
          <p:cNvSpPr txBox="1">
            <a:spLocks noChangeArrowheads="1"/>
          </p:cNvSpPr>
          <p:nvPr/>
        </p:nvSpPr>
        <p:spPr bwMode="auto">
          <a:xfrm>
            <a:off x="44450" y="2895600"/>
            <a:ext cx="4476750" cy="22891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solidFill>
                  <a:schemeClr val="tx1"/>
                </a:solidFill>
              </a:rPr>
              <a:t>The major pitfall is </a:t>
            </a:r>
          </a:p>
          <a:p>
            <a:r>
              <a:rPr lang="en-US" sz="3600">
                <a:solidFill>
                  <a:schemeClr val="tx1"/>
                </a:solidFill>
              </a:rPr>
              <a:t>a failure to recognize </a:t>
            </a:r>
          </a:p>
          <a:p>
            <a:r>
              <a:rPr lang="en-US" sz="3600">
                <a:solidFill>
                  <a:schemeClr val="tx1"/>
                </a:solidFill>
              </a:rPr>
              <a:t>the true nature</a:t>
            </a:r>
          </a:p>
          <a:p>
            <a:r>
              <a:rPr lang="en-US" sz="3600">
                <a:solidFill>
                  <a:schemeClr val="tx1"/>
                </a:solidFill>
              </a:rPr>
              <a:t>of the fracture pattern.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4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0" grpId="0" animBg="1"/>
      <p:bldP spid="14351" grpId="0" animBg="1" autoUpdateAnimBg="0"/>
      <p:bldP spid="14355" grpId="0" animBg="1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-76200" y="76200"/>
            <a:ext cx="9296400" cy="1143000"/>
          </a:xfrm>
        </p:spPr>
        <p:txBody>
          <a:bodyPr/>
          <a:lstStyle/>
          <a:p>
            <a:r>
              <a:rPr lang="en-US" sz="3600" b="1" smtClean="0">
                <a:solidFill>
                  <a:srgbClr val="FFFF00"/>
                </a:solidFill>
              </a:rPr>
              <a:t>What are the two major displacement deformities occurring in Type I injuries ?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3352800" cy="9906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b="1" i="1" smtClean="0"/>
              <a:t>1. Medial greenstick collapse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495800" y="1371600"/>
            <a:ext cx="3657600" cy="914400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b="1" i="1" smtClean="0"/>
              <a:t>2. Hyperextension of the condyles</a:t>
            </a:r>
          </a:p>
        </p:txBody>
      </p:sp>
      <p:pic>
        <p:nvPicPr>
          <p:cNvPr id="15365" name="Picture 5" descr="sc fxType I med grenstk collap x-ray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 l="20634" r="11111"/>
          <a:stretch>
            <a:fillRect/>
          </a:stretch>
        </p:blipFill>
        <p:spPr bwMode="auto">
          <a:xfrm>
            <a:off x="609600" y="2439988"/>
            <a:ext cx="3276600" cy="319881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366" name="Picture 6" descr="sc fxType I hyper ext x-ray"/>
          <p:cNvPicPr>
            <a:picLocks noChangeAspect="1" noChangeArrowheads="1"/>
          </p:cNvPicPr>
          <p:nvPr/>
        </p:nvPicPr>
        <p:blipFill>
          <a:blip r:embed="rId3" cstate="print">
            <a:lum bright="-12000" contrast="6000"/>
            <a:grayscl/>
          </a:blip>
          <a:srcRect b="5927"/>
          <a:stretch>
            <a:fillRect/>
          </a:stretch>
        </p:blipFill>
        <p:spPr bwMode="auto">
          <a:xfrm>
            <a:off x="4945063" y="2286000"/>
            <a:ext cx="2598737" cy="36290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369" name="AutoShape 9"/>
          <p:cNvSpPr>
            <a:spLocks noChangeArrowheads="1"/>
          </p:cNvSpPr>
          <p:nvPr/>
        </p:nvSpPr>
        <p:spPr bwMode="auto">
          <a:xfrm rot="10312194">
            <a:off x="5334000" y="4876800"/>
            <a:ext cx="1063625" cy="633413"/>
          </a:xfrm>
          <a:custGeom>
            <a:avLst/>
            <a:gdLst>
              <a:gd name="T0" fmla="*/ 575589 w 21600"/>
              <a:gd name="T1" fmla="*/ 1056 h 21600"/>
              <a:gd name="T2" fmla="*/ 138320 w 21600"/>
              <a:gd name="T3" fmla="*/ 277675 h 21600"/>
              <a:gd name="T4" fmla="*/ 553676 w 21600"/>
              <a:gd name="T5" fmla="*/ 158881 h 21600"/>
              <a:gd name="T6" fmla="*/ 1196578 w 21600"/>
              <a:gd name="T7" fmla="*/ 316707 h 21600"/>
              <a:gd name="T8" fmla="*/ 930672 w 21600"/>
              <a:gd name="T9" fmla="*/ 475060 h 21600"/>
              <a:gd name="T10" fmla="*/ 664766 w 21600"/>
              <a:gd name="T11" fmla="*/ 31670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8159" y="5399"/>
                  <a:pt x="5906" y="7308"/>
                  <a:pt x="5473" y="9913"/>
                </a:cubicBezTo>
                <a:lnTo>
                  <a:pt x="146" y="9026"/>
                </a:lnTo>
                <a:cubicBezTo>
                  <a:pt x="1013" y="3817"/>
                  <a:pt x="5519" y="-1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5" name="AutoShape 15"/>
          <p:cNvSpPr>
            <a:spLocks noChangeArrowheads="1"/>
          </p:cNvSpPr>
          <p:nvPr/>
        </p:nvSpPr>
        <p:spPr bwMode="auto">
          <a:xfrm>
            <a:off x="1295400" y="2743200"/>
            <a:ext cx="228600" cy="533400"/>
          </a:xfrm>
          <a:prstGeom prst="downArrow">
            <a:avLst>
              <a:gd name="adj1" fmla="val 50000"/>
              <a:gd name="adj2" fmla="val 58333"/>
            </a:avLst>
          </a:prstGeom>
          <a:solidFill>
            <a:schemeClr val="tx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6" name="AutoShape 16"/>
          <p:cNvSpPr>
            <a:spLocks noChangeArrowheads="1"/>
          </p:cNvSpPr>
          <p:nvPr/>
        </p:nvSpPr>
        <p:spPr bwMode="auto">
          <a:xfrm>
            <a:off x="1295400" y="3657600"/>
            <a:ext cx="228600" cy="533400"/>
          </a:xfrm>
          <a:prstGeom prst="upArrow">
            <a:avLst>
              <a:gd name="adj1" fmla="val 50000"/>
              <a:gd name="adj2" fmla="val 58333"/>
            </a:avLst>
          </a:prstGeom>
          <a:solidFill>
            <a:schemeClr val="tx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4" name="Rectangle 24"/>
          <p:cNvSpPr>
            <a:spLocks noChangeArrowheads="1"/>
          </p:cNvSpPr>
          <p:nvPr/>
        </p:nvSpPr>
        <p:spPr bwMode="auto">
          <a:xfrm>
            <a:off x="4038600" y="6056313"/>
            <a:ext cx="4876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2800">
                <a:solidFill>
                  <a:schemeClr val="tx1"/>
                </a:solidFill>
              </a:rPr>
              <a:t>This can accentuate the varus.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5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15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 autoUpdateAnimBg="0"/>
      <p:bldP spid="15364" grpId="0" build="p" autoUpdateAnimBg="0"/>
      <p:bldP spid="15369" grpId="0" animBg="1"/>
      <p:bldP spid="15375" grpId="0" animBg="1"/>
      <p:bldP spid="15376" grpId="0" animBg="1"/>
      <p:bldP spid="15384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Text Box 2"/>
          <p:cNvSpPr txBox="1">
            <a:spLocks noChangeArrowheads="1"/>
          </p:cNvSpPr>
          <p:nvPr/>
        </p:nvSpPr>
        <p:spPr bwMode="auto">
          <a:xfrm>
            <a:off x="131763" y="125413"/>
            <a:ext cx="8864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200" i="0"/>
              <a:t>A more careful evaluation </a:t>
            </a:r>
          </a:p>
          <a:p>
            <a:r>
              <a:rPr lang="en-US" sz="4200" i="0"/>
              <a:t>of our original “undisplaced” fracture</a:t>
            </a:r>
          </a:p>
        </p:txBody>
      </p:sp>
      <p:sp>
        <p:nvSpPr>
          <p:cNvPr id="291843" name="Text Box 3"/>
          <p:cNvSpPr txBox="1">
            <a:spLocks noChangeArrowheads="1"/>
          </p:cNvSpPr>
          <p:nvPr/>
        </p:nvSpPr>
        <p:spPr bwMode="auto">
          <a:xfrm>
            <a:off x="0" y="15875"/>
            <a:ext cx="9118600" cy="1431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/>
              <a:t>reveals both deformities were present</a:t>
            </a:r>
          </a:p>
          <a:p>
            <a:r>
              <a:rPr lang="en-US" i="0"/>
              <a:t>on the original x-rays.</a:t>
            </a:r>
          </a:p>
        </p:txBody>
      </p:sp>
      <p:pic>
        <p:nvPicPr>
          <p:cNvPr id="24580" name="Picture 4" descr="montg Type IV IM Pins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 l="8353" t="6892" r="8121" b="3963"/>
          <a:stretch>
            <a:fillRect/>
          </a:stretch>
        </p:blipFill>
        <p:spPr bwMode="auto">
          <a:xfrm>
            <a:off x="457200" y="1676400"/>
            <a:ext cx="2800350" cy="4572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91845" name="Text Box 5"/>
          <p:cNvSpPr txBox="1">
            <a:spLocks noChangeArrowheads="1"/>
          </p:cNvSpPr>
          <p:nvPr/>
        </p:nvSpPr>
        <p:spPr bwMode="auto">
          <a:xfrm>
            <a:off x="-11113" y="6365875"/>
            <a:ext cx="3516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Medial greenstick collapse</a:t>
            </a:r>
          </a:p>
        </p:txBody>
      </p:sp>
      <p:sp>
        <p:nvSpPr>
          <p:cNvPr id="291846" name="Line 6"/>
          <p:cNvSpPr>
            <a:spLocks noChangeShapeType="1"/>
          </p:cNvSpPr>
          <p:nvPr/>
        </p:nvSpPr>
        <p:spPr bwMode="auto">
          <a:xfrm flipH="1">
            <a:off x="2362200" y="2362200"/>
            <a:ext cx="838200" cy="1066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1847" name="Text Box 7"/>
          <p:cNvSpPr txBox="1">
            <a:spLocks noChangeArrowheads="1"/>
          </p:cNvSpPr>
          <p:nvPr/>
        </p:nvSpPr>
        <p:spPr bwMode="auto">
          <a:xfrm>
            <a:off x="4019550" y="2925763"/>
            <a:ext cx="7048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7200" i="0"/>
              <a:t>+</a:t>
            </a:r>
          </a:p>
        </p:txBody>
      </p:sp>
      <p:pic>
        <p:nvPicPr>
          <p:cNvPr id="291848" name="Picture 8" descr="sc fxType I hyper ext x-ray"/>
          <p:cNvPicPr>
            <a:picLocks noChangeAspect="1" noChangeArrowheads="1"/>
          </p:cNvPicPr>
          <p:nvPr/>
        </p:nvPicPr>
        <p:blipFill>
          <a:blip r:embed="rId3" cstate="print">
            <a:lum bright="-12000" contrast="6000"/>
            <a:grayscl/>
          </a:blip>
          <a:srcRect b="5927"/>
          <a:stretch>
            <a:fillRect/>
          </a:stretch>
        </p:blipFill>
        <p:spPr bwMode="auto">
          <a:xfrm>
            <a:off x="5413375" y="1676400"/>
            <a:ext cx="3273425" cy="4572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91849" name="Text Box 9"/>
          <p:cNvSpPr txBox="1">
            <a:spLocks noChangeArrowheads="1"/>
          </p:cNvSpPr>
          <p:nvPr/>
        </p:nvSpPr>
        <p:spPr bwMode="auto">
          <a:xfrm>
            <a:off x="5616575" y="6400800"/>
            <a:ext cx="2917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Distal hyperextension</a:t>
            </a:r>
          </a:p>
        </p:txBody>
      </p:sp>
      <p:sp>
        <p:nvSpPr>
          <p:cNvPr id="291850" name="AutoShape 10"/>
          <p:cNvSpPr>
            <a:spLocks/>
          </p:cNvSpPr>
          <p:nvPr/>
        </p:nvSpPr>
        <p:spPr bwMode="auto">
          <a:xfrm>
            <a:off x="2743200" y="5257800"/>
            <a:ext cx="2686050" cy="982663"/>
          </a:xfrm>
          <a:prstGeom prst="borderCallout1">
            <a:avLst>
              <a:gd name="adj1" fmla="val 11630"/>
              <a:gd name="adj2" fmla="val 102838"/>
              <a:gd name="adj3" fmla="val -21810"/>
              <a:gd name="adj4" fmla="val 128546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1800" i="0">
                <a:solidFill>
                  <a:schemeClr val="tx1"/>
                </a:solidFill>
              </a:rPr>
              <a:t>The crescent sign</a:t>
            </a:r>
          </a:p>
          <a:p>
            <a:r>
              <a:rPr lang="en-US" sz="1800" i="0">
                <a:solidFill>
                  <a:schemeClr val="tx1"/>
                </a:solidFill>
              </a:rPr>
              <a:t>indicates a varus alignment.</a:t>
            </a:r>
          </a:p>
        </p:txBody>
      </p:sp>
      <p:sp>
        <p:nvSpPr>
          <p:cNvPr id="291851" name="Freeform 11" descr="80%"/>
          <p:cNvSpPr>
            <a:spLocks/>
          </p:cNvSpPr>
          <p:nvPr/>
        </p:nvSpPr>
        <p:spPr bwMode="auto">
          <a:xfrm>
            <a:off x="6146800" y="4832350"/>
            <a:ext cx="838200" cy="298450"/>
          </a:xfrm>
          <a:custGeom>
            <a:avLst/>
            <a:gdLst>
              <a:gd name="T0" fmla="*/ 1 w 528"/>
              <a:gd name="T1" fmla="*/ 61 h 188"/>
              <a:gd name="T2" fmla="*/ 56 w 528"/>
              <a:gd name="T3" fmla="*/ 105 h 188"/>
              <a:gd name="T4" fmla="*/ 116 w 528"/>
              <a:gd name="T5" fmla="*/ 132 h 188"/>
              <a:gd name="T6" fmla="*/ 270 w 528"/>
              <a:gd name="T7" fmla="*/ 176 h 188"/>
              <a:gd name="T8" fmla="*/ 407 w 528"/>
              <a:gd name="T9" fmla="*/ 171 h 188"/>
              <a:gd name="T10" fmla="*/ 473 w 528"/>
              <a:gd name="T11" fmla="*/ 132 h 188"/>
              <a:gd name="T12" fmla="*/ 489 w 528"/>
              <a:gd name="T13" fmla="*/ 121 h 188"/>
              <a:gd name="T14" fmla="*/ 528 w 528"/>
              <a:gd name="T15" fmla="*/ 77 h 188"/>
              <a:gd name="T16" fmla="*/ 429 w 528"/>
              <a:gd name="T17" fmla="*/ 72 h 188"/>
              <a:gd name="T18" fmla="*/ 220 w 528"/>
              <a:gd name="T19" fmla="*/ 28 h 188"/>
              <a:gd name="T20" fmla="*/ 176 w 528"/>
              <a:gd name="T21" fmla="*/ 12 h 188"/>
              <a:gd name="T22" fmla="*/ 50 w 528"/>
              <a:gd name="T23" fmla="*/ 28 h 188"/>
              <a:gd name="T24" fmla="*/ 17 w 528"/>
              <a:gd name="T25" fmla="*/ 50 h 188"/>
              <a:gd name="T26" fmla="*/ 1 w 528"/>
              <a:gd name="T27" fmla="*/ 66 h 188"/>
              <a:gd name="T28" fmla="*/ 1 w 528"/>
              <a:gd name="T29" fmla="*/ 61 h 18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28"/>
              <a:gd name="T46" fmla="*/ 0 h 188"/>
              <a:gd name="T47" fmla="*/ 528 w 528"/>
              <a:gd name="T48" fmla="*/ 188 h 18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28" h="188">
                <a:moveTo>
                  <a:pt x="1" y="61"/>
                </a:moveTo>
                <a:cubicBezTo>
                  <a:pt x="39" y="118"/>
                  <a:pt x="6" y="77"/>
                  <a:pt x="56" y="105"/>
                </a:cubicBezTo>
                <a:cubicBezTo>
                  <a:pt x="108" y="134"/>
                  <a:pt x="68" y="123"/>
                  <a:pt x="116" y="132"/>
                </a:cubicBezTo>
                <a:cubicBezTo>
                  <a:pt x="159" y="160"/>
                  <a:pt x="221" y="170"/>
                  <a:pt x="270" y="176"/>
                </a:cubicBezTo>
                <a:cubicBezTo>
                  <a:pt x="315" y="188"/>
                  <a:pt x="362" y="184"/>
                  <a:pt x="407" y="171"/>
                </a:cubicBezTo>
                <a:cubicBezTo>
                  <a:pt x="429" y="156"/>
                  <a:pt x="450" y="147"/>
                  <a:pt x="473" y="132"/>
                </a:cubicBezTo>
                <a:cubicBezTo>
                  <a:pt x="478" y="128"/>
                  <a:pt x="489" y="121"/>
                  <a:pt x="489" y="121"/>
                </a:cubicBezTo>
                <a:cubicBezTo>
                  <a:pt x="515" y="82"/>
                  <a:pt x="500" y="95"/>
                  <a:pt x="528" y="77"/>
                </a:cubicBezTo>
                <a:cubicBezTo>
                  <a:pt x="498" y="68"/>
                  <a:pt x="461" y="76"/>
                  <a:pt x="429" y="72"/>
                </a:cubicBezTo>
                <a:cubicBezTo>
                  <a:pt x="357" y="64"/>
                  <a:pt x="289" y="48"/>
                  <a:pt x="220" y="28"/>
                </a:cubicBezTo>
                <a:cubicBezTo>
                  <a:pt x="201" y="0"/>
                  <a:pt x="206" y="21"/>
                  <a:pt x="176" y="12"/>
                </a:cubicBezTo>
                <a:cubicBezTo>
                  <a:pt x="104" y="16"/>
                  <a:pt x="100" y="13"/>
                  <a:pt x="50" y="28"/>
                </a:cubicBezTo>
                <a:cubicBezTo>
                  <a:pt x="39" y="35"/>
                  <a:pt x="26" y="41"/>
                  <a:pt x="17" y="50"/>
                </a:cubicBezTo>
                <a:cubicBezTo>
                  <a:pt x="12" y="55"/>
                  <a:pt x="7" y="62"/>
                  <a:pt x="1" y="66"/>
                </a:cubicBezTo>
                <a:cubicBezTo>
                  <a:pt x="0" y="67"/>
                  <a:pt x="1" y="63"/>
                  <a:pt x="1" y="61"/>
                </a:cubicBezTo>
                <a:close/>
              </a:path>
            </a:pathLst>
          </a:custGeom>
          <a:pattFill prst="pct80">
            <a:fgClr>
              <a:schemeClr val="hlink"/>
            </a:fgClr>
            <a:bgClr>
              <a:schemeClr val="bg1"/>
            </a:bgClr>
          </a:patt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52" name="Text Box 12"/>
          <p:cNvSpPr txBox="1">
            <a:spLocks noChangeArrowheads="1"/>
          </p:cNvSpPr>
          <p:nvPr/>
        </p:nvSpPr>
        <p:spPr bwMode="auto">
          <a:xfrm>
            <a:off x="1600200" y="2501900"/>
            <a:ext cx="5895975" cy="22987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solidFill>
                  <a:schemeClr val="tx1"/>
                </a:solidFill>
              </a:rPr>
              <a:t>All of this combines to form a </a:t>
            </a:r>
          </a:p>
          <a:p>
            <a:r>
              <a:rPr lang="en-US" sz="3600">
                <a:solidFill>
                  <a:schemeClr val="tx1"/>
                </a:solidFill>
              </a:rPr>
              <a:t>very </a:t>
            </a:r>
          </a:p>
          <a:p>
            <a:r>
              <a:rPr lang="en-US" sz="3600" i="0">
                <a:solidFill>
                  <a:schemeClr val="tx1"/>
                </a:solidFill>
                <a:latin typeface="Curlz MT" pitchFamily="82" charset="0"/>
              </a:rPr>
              <a:t>unappealing </a:t>
            </a:r>
          </a:p>
          <a:p>
            <a:r>
              <a:rPr lang="en-US" sz="3600">
                <a:solidFill>
                  <a:schemeClr val="tx1"/>
                </a:solidFill>
              </a:rPr>
              <a:t>clinical appearance</a:t>
            </a:r>
          </a:p>
        </p:txBody>
      </p:sp>
      <p:pic>
        <p:nvPicPr>
          <p:cNvPr id="291853" name="Picture 13" descr="sc fxType I cubitus varus clin"/>
          <p:cNvPicPr>
            <a:picLocks noChangeAspect="1" noChangeArrowheads="1"/>
          </p:cNvPicPr>
          <p:nvPr/>
        </p:nvPicPr>
        <p:blipFill>
          <a:blip r:embed="rId4" cstate="print">
            <a:lum bright="-12000" contrast="12000"/>
          </a:blip>
          <a:srcRect/>
          <a:stretch>
            <a:fillRect/>
          </a:stretch>
        </p:blipFill>
        <p:spPr bwMode="auto">
          <a:xfrm>
            <a:off x="1143000" y="1676400"/>
            <a:ext cx="6858000" cy="4557713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91854" name="Line 14"/>
          <p:cNvSpPr>
            <a:spLocks noChangeShapeType="1"/>
          </p:cNvSpPr>
          <p:nvPr/>
        </p:nvSpPr>
        <p:spPr bwMode="auto">
          <a:xfrm flipH="1">
            <a:off x="2514600" y="3352800"/>
            <a:ext cx="9144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55" name="Line 15"/>
          <p:cNvSpPr>
            <a:spLocks noChangeShapeType="1"/>
          </p:cNvSpPr>
          <p:nvPr/>
        </p:nvSpPr>
        <p:spPr bwMode="auto">
          <a:xfrm flipH="1">
            <a:off x="1447800" y="3352800"/>
            <a:ext cx="1066800" cy="609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91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91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291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91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91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291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291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91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91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291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291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291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291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842" grpId="0" autoUpdateAnimBg="0"/>
      <p:bldP spid="291843" grpId="0" animBg="1" autoUpdateAnimBg="0"/>
      <p:bldP spid="291845" grpId="0" autoUpdateAnimBg="0"/>
      <p:bldP spid="291846" grpId="0" animBg="1"/>
      <p:bldP spid="291847" grpId="0" autoUpdateAnimBg="0"/>
      <p:bldP spid="291849" grpId="0" autoUpdateAnimBg="0"/>
      <p:bldP spid="291850" grpId="0" animBg="1" autoUpdateAnimBg="0"/>
      <p:bldP spid="291851" grpId="0" animBg="1"/>
      <p:bldP spid="291852" grpId="0" animBg="1" autoUpdateAnimBg="0"/>
      <p:bldP spid="291854" grpId="0" animBg="1"/>
      <p:bldP spid="29185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058" name="Picture 2" descr="DSCN0497"/>
          <p:cNvPicPr>
            <a:picLocks noChangeAspect="1" noChangeArrowheads="1"/>
          </p:cNvPicPr>
          <p:nvPr/>
        </p:nvPicPr>
        <p:blipFill>
          <a:blip r:embed="rId2" cstate="print"/>
          <a:srcRect l="27299" r="14700" b="12067"/>
          <a:stretch>
            <a:fillRect/>
          </a:stretch>
        </p:blipFill>
        <p:spPr bwMode="auto">
          <a:xfrm>
            <a:off x="2362200" y="1219200"/>
            <a:ext cx="4022725" cy="457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15875" y="0"/>
            <a:ext cx="92043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/>
              <a:t>How can one avoid this complication?</a:t>
            </a:r>
          </a:p>
        </p:txBody>
      </p:sp>
      <p:sp>
        <p:nvSpPr>
          <p:cNvPr id="301061" name="Line 5"/>
          <p:cNvSpPr>
            <a:spLocks noChangeShapeType="1"/>
          </p:cNvSpPr>
          <p:nvPr/>
        </p:nvSpPr>
        <p:spPr bwMode="auto">
          <a:xfrm>
            <a:off x="3657600" y="1600200"/>
            <a:ext cx="685800" cy="2895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1062" name="Text Box 6"/>
          <p:cNvSpPr txBox="1">
            <a:spLocks noChangeArrowheads="1"/>
          </p:cNvSpPr>
          <p:nvPr/>
        </p:nvSpPr>
        <p:spPr bwMode="auto">
          <a:xfrm>
            <a:off x="4670425" y="1295400"/>
            <a:ext cx="16541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Is this</a:t>
            </a:r>
          </a:p>
          <a:p>
            <a:r>
              <a:rPr lang="en-US" sz="2400">
                <a:solidFill>
                  <a:schemeClr val="tx1"/>
                </a:solidFill>
              </a:rPr>
              <a:t>acceptable?</a:t>
            </a:r>
          </a:p>
        </p:txBody>
      </p:sp>
      <p:sp>
        <p:nvSpPr>
          <p:cNvPr id="301067" name="Text Box 11"/>
          <p:cNvSpPr txBox="1">
            <a:spLocks noChangeArrowheads="1"/>
          </p:cNvSpPr>
          <p:nvPr/>
        </p:nvSpPr>
        <p:spPr bwMode="auto">
          <a:xfrm>
            <a:off x="6705600" y="1447800"/>
            <a:ext cx="20653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Is there varus?</a:t>
            </a:r>
          </a:p>
        </p:txBody>
      </p:sp>
      <p:sp>
        <p:nvSpPr>
          <p:cNvPr id="301068" name="Text Box 12"/>
          <p:cNvSpPr txBox="1">
            <a:spLocks noChangeArrowheads="1"/>
          </p:cNvSpPr>
          <p:nvPr/>
        </p:nvSpPr>
        <p:spPr bwMode="auto">
          <a:xfrm>
            <a:off x="6477000" y="2133600"/>
            <a:ext cx="25368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Is the </a:t>
            </a:r>
          </a:p>
          <a:p>
            <a:r>
              <a:rPr lang="en-US" sz="2400">
                <a:solidFill>
                  <a:schemeClr val="tx1"/>
                </a:solidFill>
              </a:rPr>
              <a:t>crescent sign real?</a:t>
            </a:r>
          </a:p>
        </p:txBody>
      </p:sp>
      <p:sp>
        <p:nvSpPr>
          <p:cNvPr id="301070" name="Text Box 14"/>
          <p:cNvSpPr txBox="1">
            <a:spLocks noChangeArrowheads="1"/>
          </p:cNvSpPr>
          <p:nvPr/>
        </p:nvSpPr>
        <p:spPr bwMode="auto">
          <a:xfrm>
            <a:off x="333375" y="2044700"/>
            <a:ext cx="1876425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The anterior </a:t>
            </a:r>
          </a:p>
          <a:p>
            <a:r>
              <a:rPr lang="en-US" sz="2400">
                <a:solidFill>
                  <a:schemeClr val="tx1"/>
                </a:solidFill>
              </a:rPr>
              <a:t>humeral line </a:t>
            </a:r>
          </a:p>
          <a:p>
            <a:r>
              <a:rPr lang="en-US" sz="2400">
                <a:solidFill>
                  <a:schemeClr val="tx1"/>
                </a:solidFill>
              </a:rPr>
              <a:t>barely passes</a:t>
            </a:r>
          </a:p>
          <a:p>
            <a:r>
              <a:rPr lang="en-US" sz="2400">
                <a:solidFill>
                  <a:schemeClr val="tx1"/>
                </a:solidFill>
              </a:rPr>
              <a:t>through the</a:t>
            </a:r>
          </a:p>
          <a:p>
            <a:r>
              <a:rPr lang="en-US" sz="2400">
                <a:solidFill>
                  <a:schemeClr val="tx1"/>
                </a:solidFill>
              </a:rPr>
              <a:t> capitellum.</a:t>
            </a:r>
          </a:p>
        </p:txBody>
      </p:sp>
      <p:sp>
        <p:nvSpPr>
          <p:cNvPr id="301071" name="Freeform 15"/>
          <p:cNvSpPr>
            <a:spLocks/>
          </p:cNvSpPr>
          <p:nvPr/>
        </p:nvSpPr>
        <p:spPr bwMode="auto">
          <a:xfrm>
            <a:off x="3832225" y="4530725"/>
            <a:ext cx="493713" cy="269875"/>
          </a:xfrm>
          <a:custGeom>
            <a:avLst/>
            <a:gdLst>
              <a:gd name="T0" fmla="*/ 0 w 311"/>
              <a:gd name="T1" fmla="*/ 82 h 170"/>
              <a:gd name="T2" fmla="*/ 186 w 311"/>
              <a:gd name="T3" fmla="*/ 49 h 170"/>
              <a:gd name="T4" fmla="*/ 252 w 311"/>
              <a:gd name="T5" fmla="*/ 22 h 170"/>
              <a:gd name="T6" fmla="*/ 301 w 311"/>
              <a:gd name="T7" fmla="*/ 0 h 170"/>
              <a:gd name="T8" fmla="*/ 301 w 311"/>
              <a:gd name="T9" fmla="*/ 43 h 170"/>
              <a:gd name="T10" fmla="*/ 279 w 311"/>
              <a:gd name="T11" fmla="*/ 131 h 170"/>
              <a:gd name="T12" fmla="*/ 247 w 311"/>
              <a:gd name="T13" fmla="*/ 142 h 170"/>
              <a:gd name="T14" fmla="*/ 142 w 311"/>
              <a:gd name="T15" fmla="*/ 170 h 170"/>
              <a:gd name="T16" fmla="*/ 22 w 311"/>
              <a:gd name="T17" fmla="*/ 142 h 170"/>
              <a:gd name="T18" fmla="*/ 0 w 311"/>
              <a:gd name="T19" fmla="*/ 82 h 17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11"/>
              <a:gd name="T31" fmla="*/ 0 h 170"/>
              <a:gd name="T32" fmla="*/ 311 w 311"/>
              <a:gd name="T33" fmla="*/ 170 h 17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11" h="170">
                <a:moveTo>
                  <a:pt x="0" y="82"/>
                </a:moveTo>
                <a:cubicBezTo>
                  <a:pt x="93" y="77"/>
                  <a:pt x="111" y="73"/>
                  <a:pt x="186" y="49"/>
                </a:cubicBezTo>
                <a:cubicBezTo>
                  <a:pt x="207" y="36"/>
                  <a:pt x="229" y="29"/>
                  <a:pt x="252" y="22"/>
                </a:cubicBezTo>
                <a:cubicBezTo>
                  <a:pt x="268" y="11"/>
                  <a:pt x="282" y="6"/>
                  <a:pt x="301" y="0"/>
                </a:cubicBezTo>
                <a:cubicBezTo>
                  <a:pt x="311" y="26"/>
                  <a:pt x="307" y="8"/>
                  <a:pt x="301" y="43"/>
                </a:cubicBezTo>
                <a:cubicBezTo>
                  <a:pt x="298" y="62"/>
                  <a:pt x="294" y="116"/>
                  <a:pt x="279" y="131"/>
                </a:cubicBezTo>
                <a:cubicBezTo>
                  <a:pt x="277" y="133"/>
                  <a:pt x="250" y="141"/>
                  <a:pt x="247" y="142"/>
                </a:cubicBezTo>
                <a:cubicBezTo>
                  <a:pt x="211" y="154"/>
                  <a:pt x="179" y="164"/>
                  <a:pt x="142" y="170"/>
                </a:cubicBezTo>
                <a:cubicBezTo>
                  <a:pt x="99" y="166"/>
                  <a:pt x="58" y="167"/>
                  <a:pt x="22" y="142"/>
                </a:cubicBezTo>
                <a:cubicBezTo>
                  <a:pt x="9" y="124"/>
                  <a:pt x="0" y="105"/>
                  <a:pt x="0" y="82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1072" name="Text Box 16"/>
          <p:cNvSpPr txBox="1">
            <a:spLocks noChangeArrowheads="1"/>
          </p:cNvSpPr>
          <p:nvPr/>
        </p:nvSpPr>
        <p:spPr bwMode="auto">
          <a:xfrm>
            <a:off x="0" y="60325"/>
            <a:ext cx="9144000" cy="10064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000" i="0"/>
              <a:t>The surgeon needs to perform both</a:t>
            </a:r>
          </a:p>
          <a:p>
            <a:r>
              <a:rPr lang="en-US" sz="3000" i="0"/>
              <a:t>careful </a:t>
            </a:r>
            <a:r>
              <a:rPr lang="en-US" sz="3000">
                <a:solidFill>
                  <a:schemeClr val="tx1"/>
                </a:solidFill>
              </a:rPr>
              <a:t>x-ray</a:t>
            </a:r>
            <a:r>
              <a:rPr lang="en-US" sz="3000" i="0"/>
              <a:t> and </a:t>
            </a:r>
            <a:r>
              <a:rPr lang="en-US" sz="3000">
                <a:solidFill>
                  <a:schemeClr val="tx1"/>
                </a:solidFill>
              </a:rPr>
              <a:t>clinical</a:t>
            </a:r>
            <a:r>
              <a:rPr lang="en-US" sz="3000" i="0"/>
              <a:t> assessments.</a:t>
            </a:r>
          </a:p>
        </p:txBody>
      </p:sp>
      <p:sp>
        <p:nvSpPr>
          <p:cNvPr id="301073" name="Rectangle 17"/>
          <p:cNvSpPr>
            <a:spLocks noChangeArrowheads="1"/>
          </p:cNvSpPr>
          <p:nvPr/>
        </p:nvSpPr>
        <p:spPr bwMode="auto">
          <a:xfrm>
            <a:off x="6629400" y="3705225"/>
            <a:ext cx="236220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Or is it the result of</a:t>
            </a:r>
          </a:p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a poorly </a:t>
            </a:r>
          </a:p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taken x-ray?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0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30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3010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106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010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107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010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106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3010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106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30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3010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106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01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1061" grpId="0" animBg="1"/>
      <p:bldP spid="301062" grpId="0" autoUpdateAnimBg="0"/>
      <p:bldP spid="301067" grpId="0" autoUpdateAnimBg="0"/>
      <p:bldP spid="301068" grpId="0" autoUpdateAnimBg="0"/>
      <p:bldP spid="301070" grpId="0" autoUpdateAnimBg="0"/>
      <p:bldP spid="301071" grpId="0" animBg="1"/>
      <p:bldP spid="301072" grpId="0" animBg="1" autoUpdateAnimBg="0"/>
      <p:bldP spid="301073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026"/>
          <p:cNvSpPr txBox="1">
            <a:spLocks noChangeArrowheads="1"/>
          </p:cNvSpPr>
          <p:nvPr/>
        </p:nvSpPr>
        <p:spPr bwMode="auto">
          <a:xfrm>
            <a:off x="533400" y="76200"/>
            <a:ext cx="81184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/>
              <a:t>The </a:t>
            </a:r>
            <a:r>
              <a:rPr lang="en-US">
                <a:solidFill>
                  <a:schemeClr val="tx1"/>
                </a:solidFill>
              </a:rPr>
              <a:t>clinical</a:t>
            </a:r>
            <a:r>
              <a:rPr lang="en-US" i="0"/>
              <a:t> examination involves</a:t>
            </a:r>
          </a:p>
        </p:txBody>
      </p:sp>
      <p:sp>
        <p:nvSpPr>
          <p:cNvPr id="300035" name="Text Box 1027"/>
          <p:cNvSpPr txBox="1">
            <a:spLocks noChangeArrowheads="1"/>
          </p:cNvSpPr>
          <p:nvPr/>
        </p:nvSpPr>
        <p:spPr bwMode="auto">
          <a:xfrm>
            <a:off x="577850" y="5591175"/>
            <a:ext cx="7981950" cy="11906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solidFill>
                  <a:schemeClr val="tx1"/>
                </a:solidFill>
              </a:rPr>
              <a:t>This allows the surgeon to determine that</a:t>
            </a:r>
          </a:p>
          <a:p>
            <a:r>
              <a:rPr lang="en-US" sz="3600">
                <a:solidFill>
                  <a:schemeClr val="tx1"/>
                </a:solidFill>
              </a:rPr>
              <a:t>the carrying angle  has been maintained.</a:t>
            </a:r>
          </a:p>
        </p:txBody>
      </p:sp>
      <p:pic>
        <p:nvPicPr>
          <p:cNvPr id="300036" name="Picture 1028" descr="DSCN0492"/>
          <p:cNvPicPr>
            <a:picLocks noChangeAspect="1" noChangeArrowheads="1"/>
          </p:cNvPicPr>
          <p:nvPr/>
        </p:nvPicPr>
        <p:blipFill>
          <a:blip r:embed="rId2" cstate="print"/>
          <a:srcRect l="37550" b="12067"/>
          <a:stretch>
            <a:fillRect/>
          </a:stretch>
        </p:blipFill>
        <p:spPr bwMode="auto">
          <a:xfrm>
            <a:off x="2209800" y="914400"/>
            <a:ext cx="4332288" cy="4575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00037" name="Line 1029"/>
          <p:cNvSpPr>
            <a:spLocks noChangeShapeType="1"/>
          </p:cNvSpPr>
          <p:nvPr/>
        </p:nvSpPr>
        <p:spPr bwMode="auto">
          <a:xfrm>
            <a:off x="3657600" y="2514600"/>
            <a:ext cx="7620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0038" name="Line 1030"/>
          <p:cNvSpPr>
            <a:spLocks noChangeShapeType="1"/>
          </p:cNvSpPr>
          <p:nvPr/>
        </p:nvSpPr>
        <p:spPr bwMode="auto">
          <a:xfrm flipH="1">
            <a:off x="3581400" y="3505200"/>
            <a:ext cx="15240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0039" name="Text Box 1031"/>
          <p:cNvSpPr txBox="1">
            <a:spLocks noChangeArrowheads="1"/>
          </p:cNvSpPr>
          <p:nvPr/>
        </p:nvSpPr>
        <p:spPr bwMode="auto">
          <a:xfrm>
            <a:off x="134938" y="100013"/>
            <a:ext cx="8891587" cy="6715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800" i="0"/>
              <a:t>carefully coaxing the elbow into extension.</a:t>
            </a:r>
          </a:p>
        </p:txBody>
      </p:sp>
      <p:sp>
        <p:nvSpPr>
          <p:cNvPr id="300040" name="Text Box 1032"/>
          <p:cNvSpPr txBox="1">
            <a:spLocks noChangeArrowheads="1"/>
          </p:cNvSpPr>
          <p:nvPr/>
        </p:nvSpPr>
        <p:spPr bwMode="auto">
          <a:xfrm>
            <a:off x="709613" y="1676400"/>
            <a:ext cx="7288212" cy="21113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However, displacement in the</a:t>
            </a:r>
          </a:p>
          <a:p>
            <a:r>
              <a:rPr lang="en-US"/>
              <a:t>saggital</a:t>
            </a:r>
            <a:r>
              <a:rPr lang="en-US">
                <a:solidFill>
                  <a:schemeClr val="tx1"/>
                </a:solidFill>
              </a:rPr>
              <a:t> plane may be difficult </a:t>
            </a:r>
          </a:p>
          <a:p>
            <a:r>
              <a:rPr lang="en-US">
                <a:solidFill>
                  <a:schemeClr val="tx1"/>
                </a:solidFill>
              </a:rPr>
              <a:t>to determine clinically.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00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300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00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00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300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300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035" grpId="0" animBg="1" autoUpdateAnimBg="0"/>
      <p:bldP spid="300037" grpId="0" animBg="1"/>
      <p:bldP spid="300038" grpId="0" animBg="1"/>
      <p:bldP spid="300039" grpId="0" animBg="1" autoUpdateAnimBg="0"/>
      <p:bldP spid="300040" grpId="0" animBg="1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6" descr="Scanned Picture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381000"/>
            <a:ext cx="4203700" cy="614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8553" name="Freeform 9"/>
          <p:cNvSpPr>
            <a:spLocks/>
          </p:cNvSpPr>
          <p:nvPr/>
        </p:nvSpPr>
        <p:spPr bwMode="auto">
          <a:xfrm>
            <a:off x="5410200" y="533400"/>
            <a:ext cx="381000" cy="1989138"/>
          </a:xfrm>
          <a:custGeom>
            <a:avLst/>
            <a:gdLst>
              <a:gd name="T0" fmla="*/ 160 w 240"/>
              <a:gd name="T1" fmla="*/ 0 h 1253"/>
              <a:gd name="T2" fmla="*/ 240 w 240"/>
              <a:gd name="T3" fmla="*/ 320 h 1253"/>
              <a:gd name="T4" fmla="*/ 80 w 240"/>
              <a:gd name="T5" fmla="*/ 1024 h 1253"/>
              <a:gd name="T6" fmla="*/ 32 w 240"/>
              <a:gd name="T7" fmla="*/ 1200 h 1253"/>
              <a:gd name="T8" fmla="*/ 0 w 240"/>
              <a:gd name="T9" fmla="*/ 1248 h 12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0"/>
              <a:gd name="T16" fmla="*/ 0 h 1253"/>
              <a:gd name="T17" fmla="*/ 240 w 240"/>
              <a:gd name="T18" fmla="*/ 1253 h 125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0" h="1253">
                <a:moveTo>
                  <a:pt x="160" y="0"/>
                </a:moveTo>
                <a:cubicBezTo>
                  <a:pt x="225" y="98"/>
                  <a:pt x="227" y="204"/>
                  <a:pt x="240" y="320"/>
                </a:cubicBezTo>
                <a:cubicBezTo>
                  <a:pt x="220" y="570"/>
                  <a:pt x="235" y="818"/>
                  <a:pt x="80" y="1024"/>
                </a:cubicBezTo>
                <a:cubicBezTo>
                  <a:pt x="57" y="1137"/>
                  <a:pt x="73" y="1078"/>
                  <a:pt x="32" y="1200"/>
                </a:cubicBezTo>
                <a:cubicBezTo>
                  <a:pt x="14" y="1253"/>
                  <a:pt x="33" y="1248"/>
                  <a:pt x="0" y="1248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52" name="Text Box 10"/>
          <p:cNvSpPr txBox="1">
            <a:spLocks noChangeArrowheads="1"/>
          </p:cNvSpPr>
          <p:nvPr/>
        </p:nvSpPr>
        <p:spPr bwMode="auto">
          <a:xfrm>
            <a:off x="15875" y="328613"/>
            <a:ext cx="4513263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/>
              <a:t>What are the </a:t>
            </a:r>
          </a:p>
          <a:p>
            <a:r>
              <a:rPr lang="en-US" i="0"/>
              <a:t>criteria for</a:t>
            </a:r>
          </a:p>
          <a:p>
            <a:r>
              <a:rPr lang="en-US">
                <a:solidFill>
                  <a:schemeClr val="tx1"/>
                </a:solidFill>
              </a:rPr>
              <a:t>Type II fractures</a:t>
            </a:r>
            <a:r>
              <a:rPr lang="en-US" i="0"/>
              <a:t> ?</a:t>
            </a:r>
          </a:p>
        </p:txBody>
      </p:sp>
      <p:sp>
        <p:nvSpPr>
          <p:cNvPr id="108555" name="Text Box 11"/>
          <p:cNvSpPr txBox="1">
            <a:spLocks noChangeArrowheads="1"/>
          </p:cNvSpPr>
          <p:nvPr/>
        </p:nvSpPr>
        <p:spPr bwMode="auto">
          <a:xfrm>
            <a:off x="809625" y="2843213"/>
            <a:ext cx="3273425" cy="2771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Usually some</a:t>
            </a:r>
          </a:p>
          <a:p>
            <a:r>
              <a:rPr lang="en-US">
                <a:solidFill>
                  <a:schemeClr val="tx1"/>
                </a:solidFill>
              </a:rPr>
              <a:t>cortical </a:t>
            </a:r>
          </a:p>
          <a:p>
            <a:r>
              <a:rPr lang="en-US">
                <a:solidFill>
                  <a:schemeClr val="tx1"/>
                </a:solidFill>
              </a:rPr>
              <a:t>integrity</a:t>
            </a:r>
          </a:p>
          <a:p>
            <a:r>
              <a:rPr lang="en-US">
                <a:solidFill>
                  <a:schemeClr val="tx1"/>
                </a:solidFill>
              </a:rPr>
              <a:t>remains.</a:t>
            </a:r>
          </a:p>
        </p:txBody>
      </p:sp>
      <p:sp>
        <p:nvSpPr>
          <p:cNvPr id="108556" name="Text Box 12"/>
          <p:cNvSpPr txBox="1">
            <a:spLocks noChangeArrowheads="1"/>
          </p:cNvSpPr>
          <p:nvPr/>
        </p:nvSpPr>
        <p:spPr bwMode="auto">
          <a:xfrm>
            <a:off x="152400" y="2578100"/>
            <a:ext cx="4533900" cy="3441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This integrity must</a:t>
            </a:r>
          </a:p>
          <a:p>
            <a:r>
              <a:rPr lang="en-US">
                <a:solidFill>
                  <a:schemeClr val="tx1"/>
                </a:solidFill>
              </a:rPr>
              <a:t>be sufficient</a:t>
            </a:r>
          </a:p>
          <a:p>
            <a:r>
              <a:rPr lang="en-US">
                <a:solidFill>
                  <a:schemeClr val="tx1"/>
                </a:solidFill>
              </a:rPr>
              <a:t>to prevent rotation</a:t>
            </a:r>
          </a:p>
          <a:p>
            <a:r>
              <a:rPr lang="en-US">
                <a:solidFill>
                  <a:schemeClr val="tx1"/>
                </a:solidFill>
              </a:rPr>
              <a:t>of the distal </a:t>
            </a:r>
          </a:p>
          <a:p>
            <a:r>
              <a:rPr lang="en-US">
                <a:solidFill>
                  <a:schemeClr val="tx1"/>
                </a:solidFill>
              </a:rPr>
              <a:t>fragment.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8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108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108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53" grpId="0" animBg="1"/>
      <p:bldP spid="108555" grpId="0" animBg="1" autoUpdateAnimBg="0"/>
      <p:bldP spid="108556" grpId="0" animBg="1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Text Box 1026"/>
          <p:cNvSpPr txBox="1">
            <a:spLocks noChangeArrowheads="1"/>
          </p:cNvSpPr>
          <p:nvPr/>
        </p:nvSpPr>
        <p:spPr bwMode="auto">
          <a:xfrm>
            <a:off x="1081088" y="838200"/>
            <a:ext cx="6996112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/>
              <a:t>How  must Type II fractures</a:t>
            </a:r>
          </a:p>
          <a:p>
            <a:r>
              <a:rPr lang="en-US" i="0"/>
              <a:t>be managed? </a:t>
            </a:r>
          </a:p>
        </p:txBody>
      </p:sp>
      <p:sp>
        <p:nvSpPr>
          <p:cNvPr id="28675" name="Text Box 1027"/>
          <p:cNvSpPr txBox="1">
            <a:spLocks noChangeArrowheads="1"/>
          </p:cNvSpPr>
          <p:nvPr/>
        </p:nvSpPr>
        <p:spPr bwMode="auto">
          <a:xfrm>
            <a:off x="3140075" y="23813"/>
            <a:ext cx="27273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>
                <a:solidFill>
                  <a:srgbClr val="FF9900"/>
                </a:solidFill>
              </a:rPr>
              <a:t>Treatment</a:t>
            </a:r>
          </a:p>
        </p:txBody>
      </p:sp>
      <p:sp>
        <p:nvSpPr>
          <p:cNvPr id="297988" name="Text Box 1028"/>
          <p:cNvSpPr txBox="1">
            <a:spLocks noChangeArrowheads="1"/>
          </p:cNvSpPr>
          <p:nvPr/>
        </p:nvSpPr>
        <p:spPr bwMode="auto">
          <a:xfrm>
            <a:off x="322263" y="2667000"/>
            <a:ext cx="83534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1. Manipulate to obtain a reduction</a:t>
            </a:r>
          </a:p>
        </p:txBody>
      </p:sp>
      <p:sp>
        <p:nvSpPr>
          <p:cNvPr id="297989" name="Text Box 1029"/>
          <p:cNvSpPr txBox="1">
            <a:spLocks noChangeArrowheads="1"/>
          </p:cNvSpPr>
          <p:nvPr/>
        </p:nvSpPr>
        <p:spPr bwMode="auto">
          <a:xfrm>
            <a:off x="3657600" y="3581400"/>
            <a:ext cx="12096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then</a:t>
            </a:r>
          </a:p>
        </p:txBody>
      </p:sp>
      <p:sp>
        <p:nvSpPr>
          <p:cNvPr id="297990" name="Text Box 1030"/>
          <p:cNvSpPr txBox="1">
            <a:spLocks noChangeArrowheads="1"/>
          </p:cNvSpPr>
          <p:nvPr/>
        </p:nvSpPr>
        <p:spPr bwMode="auto">
          <a:xfrm>
            <a:off x="1600200" y="4648200"/>
            <a:ext cx="58991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2. Stabilize the reduction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7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979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798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979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798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979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799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986" grpId="0" autoUpdateAnimBg="0"/>
      <p:bldP spid="297988" grpId="0" autoUpdateAnimBg="0"/>
      <p:bldP spid="297989" grpId="0" autoUpdateAnimBg="0"/>
      <p:bldP spid="297990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4"/>
          <p:cNvSpPr txBox="1">
            <a:spLocks noChangeArrowheads="1"/>
          </p:cNvSpPr>
          <p:nvPr/>
        </p:nvSpPr>
        <p:spPr bwMode="auto">
          <a:xfrm>
            <a:off x="3216275" y="152400"/>
            <a:ext cx="27273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>
                <a:solidFill>
                  <a:srgbClr val="FF9900"/>
                </a:solidFill>
              </a:rPr>
              <a:t>Treatment</a:t>
            </a:r>
          </a:p>
        </p:txBody>
      </p:sp>
      <p:pic>
        <p:nvPicPr>
          <p:cNvPr id="113667" name="Picture 3" descr="Scanned Picture 16"/>
          <p:cNvPicPr>
            <a:picLocks noChangeAspect="1" noChangeArrowheads="1"/>
          </p:cNvPicPr>
          <p:nvPr/>
        </p:nvPicPr>
        <p:blipFill>
          <a:blip r:embed="rId2" cstate="print">
            <a:lum bright="-18000" contrast="6000"/>
          </a:blip>
          <a:srcRect b="54628"/>
          <a:stretch>
            <a:fillRect/>
          </a:stretch>
        </p:blipFill>
        <p:spPr bwMode="auto">
          <a:xfrm>
            <a:off x="0" y="152400"/>
            <a:ext cx="3243263" cy="94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74" name="Text Box 10"/>
          <p:cNvSpPr txBox="1">
            <a:spLocks noChangeArrowheads="1"/>
          </p:cNvSpPr>
          <p:nvPr/>
        </p:nvSpPr>
        <p:spPr bwMode="auto">
          <a:xfrm>
            <a:off x="1720850" y="4433888"/>
            <a:ext cx="488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i="0">
                <a:solidFill>
                  <a:schemeClr val="bg1"/>
                </a:solidFill>
              </a:rPr>
              <a:t>15</a:t>
            </a:r>
            <a:r>
              <a:rPr lang="en-US" sz="1800" i="0" baseline="30000">
                <a:solidFill>
                  <a:schemeClr val="bg1"/>
                </a:solidFill>
              </a:rPr>
              <a:t>0</a:t>
            </a:r>
            <a:endParaRPr lang="en-US" sz="1800" i="0">
              <a:solidFill>
                <a:schemeClr val="bg1"/>
              </a:solidFill>
            </a:endParaRPr>
          </a:p>
        </p:txBody>
      </p:sp>
      <p:sp>
        <p:nvSpPr>
          <p:cNvPr id="113676" name="Text Box 12"/>
          <p:cNvSpPr txBox="1">
            <a:spLocks noChangeArrowheads="1"/>
          </p:cNvSpPr>
          <p:nvPr/>
        </p:nvSpPr>
        <p:spPr bwMode="auto">
          <a:xfrm>
            <a:off x="3276600" y="273050"/>
            <a:ext cx="5486400" cy="946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i="0"/>
              <a:t>What must be accomplished with </a:t>
            </a:r>
          </a:p>
          <a:p>
            <a:r>
              <a:rPr lang="en-US" sz="2800" i="0"/>
              <a:t>the manipulative process?</a:t>
            </a:r>
          </a:p>
        </p:txBody>
      </p:sp>
      <p:sp>
        <p:nvSpPr>
          <p:cNvPr id="113679" name="Text Box 15"/>
          <p:cNvSpPr txBox="1">
            <a:spLocks noChangeArrowheads="1"/>
          </p:cNvSpPr>
          <p:nvPr/>
        </p:nvSpPr>
        <p:spPr bwMode="auto">
          <a:xfrm>
            <a:off x="1235075" y="1106488"/>
            <a:ext cx="728663" cy="457200"/>
          </a:xfrm>
          <a:prstGeom prst="rect">
            <a:avLst/>
          </a:prstGeom>
          <a:solidFill>
            <a:srgbClr val="A5E3F7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 i="0">
                <a:solidFill>
                  <a:srgbClr val="008000"/>
                </a:solidFill>
                <a:latin typeface="Andy" pitchFamily="66" charset="0"/>
              </a:rPr>
              <a:t>First</a:t>
            </a:r>
          </a:p>
        </p:txBody>
      </p:sp>
      <p:pic>
        <p:nvPicPr>
          <p:cNvPr id="113668" name="Picture 4" descr="Scanned Picture 16"/>
          <p:cNvPicPr>
            <a:picLocks noChangeAspect="1" noChangeArrowheads="1"/>
          </p:cNvPicPr>
          <p:nvPr/>
        </p:nvPicPr>
        <p:blipFill>
          <a:blip r:embed="rId2" cstate="print">
            <a:lum bright="-18000" contrast="6000"/>
          </a:blip>
          <a:srcRect t="70865"/>
          <a:stretch>
            <a:fillRect/>
          </a:stretch>
        </p:blipFill>
        <p:spPr bwMode="auto">
          <a:xfrm>
            <a:off x="0" y="1066800"/>
            <a:ext cx="32432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81" name="Text Box 17"/>
          <p:cNvSpPr txBox="1">
            <a:spLocks noChangeArrowheads="1"/>
          </p:cNvSpPr>
          <p:nvPr/>
        </p:nvSpPr>
        <p:spPr bwMode="auto">
          <a:xfrm>
            <a:off x="957263" y="1936750"/>
            <a:ext cx="6815137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This is usually accomplished</a:t>
            </a:r>
          </a:p>
          <a:p>
            <a:r>
              <a:rPr lang="en-US">
                <a:solidFill>
                  <a:schemeClr val="tx1"/>
                </a:solidFill>
              </a:rPr>
              <a:t>by first forcing the forearm </a:t>
            </a:r>
          </a:p>
          <a:p>
            <a:r>
              <a:rPr lang="en-US">
                <a:solidFill>
                  <a:schemeClr val="tx1"/>
                </a:solidFill>
              </a:rPr>
              <a:t>into </a:t>
            </a:r>
            <a:r>
              <a:rPr lang="en-US">
                <a:solidFill>
                  <a:schemeClr val="tx2"/>
                </a:solidFill>
              </a:rPr>
              <a:t>pronation.</a:t>
            </a:r>
          </a:p>
        </p:txBody>
      </p:sp>
      <p:sp>
        <p:nvSpPr>
          <p:cNvPr id="113682" name="Text Box 18"/>
          <p:cNvSpPr txBox="1">
            <a:spLocks noChangeArrowheads="1"/>
          </p:cNvSpPr>
          <p:nvPr/>
        </p:nvSpPr>
        <p:spPr bwMode="auto">
          <a:xfrm>
            <a:off x="3429000" y="304800"/>
            <a:ext cx="5486400" cy="946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i="0"/>
              <a:t>The deformities in both planes</a:t>
            </a:r>
          </a:p>
          <a:p>
            <a:r>
              <a:rPr lang="en-US" sz="2800" i="0"/>
              <a:t>need to be corrected.</a:t>
            </a:r>
          </a:p>
        </p:txBody>
      </p:sp>
      <p:sp>
        <p:nvSpPr>
          <p:cNvPr id="113684" name="Text Box 20"/>
          <p:cNvSpPr txBox="1">
            <a:spLocks noChangeArrowheads="1"/>
          </p:cNvSpPr>
          <p:nvPr/>
        </p:nvSpPr>
        <p:spPr bwMode="auto">
          <a:xfrm>
            <a:off x="960438" y="4114800"/>
            <a:ext cx="7108825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Some manipulative correction</a:t>
            </a:r>
          </a:p>
          <a:p>
            <a:r>
              <a:rPr lang="en-US">
                <a:solidFill>
                  <a:schemeClr val="tx1"/>
                </a:solidFill>
              </a:rPr>
              <a:t>may need to be accomplished</a:t>
            </a:r>
          </a:p>
          <a:p>
            <a:r>
              <a:rPr lang="en-US">
                <a:solidFill>
                  <a:schemeClr val="tx1"/>
                </a:solidFill>
              </a:rPr>
              <a:t>in the</a:t>
            </a:r>
            <a:r>
              <a:rPr lang="en-US">
                <a:solidFill>
                  <a:schemeClr val="tx2"/>
                </a:solidFill>
              </a:rPr>
              <a:t> coronal plane </a:t>
            </a:r>
            <a:r>
              <a:rPr lang="en-US">
                <a:solidFill>
                  <a:schemeClr val="tx1"/>
                </a:solidFill>
              </a:rPr>
              <a:t>as well.</a:t>
            </a:r>
            <a:r>
              <a:rPr lang="en-US">
                <a:solidFill>
                  <a:schemeClr val="tx2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13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13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13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3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3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113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1136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368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113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74" grpId="0" autoUpdateAnimBg="0"/>
      <p:bldP spid="113676" grpId="0" animBg="1" autoUpdateAnimBg="0"/>
      <p:bldP spid="113679" grpId="0" animBg="1" autoUpdateAnimBg="0"/>
      <p:bldP spid="113681" grpId="0" autoUpdateAnimBg="0"/>
      <p:bldP spid="113682" grpId="0" animBg="1" autoUpdateAnimBg="0"/>
      <p:bldP spid="113684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011" name="Picture 3" descr="Scanned Picture 17"/>
          <p:cNvPicPr>
            <a:picLocks noChangeAspect="1" noChangeArrowheads="1"/>
          </p:cNvPicPr>
          <p:nvPr/>
        </p:nvPicPr>
        <p:blipFill>
          <a:blip r:embed="rId2" cstate="print">
            <a:lum bright="-18000"/>
          </a:blip>
          <a:srcRect t="2628"/>
          <a:stretch>
            <a:fillRect/>
          </a:stretch>
        </p:blipFill>
        <p:spPr bwMode="auto">
          <a:xfrm>
            <a:off x="762000" y="1373188"/>
            <a:ext cx="8077200" cy="53324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723" name="Picture 4" descr="Scanned Picture 16"/>
          <p:cNvPicPr>
            <a:picLocks noChangeAspect="1" noChangeArrowheads="1"/>
          </p:cNvPicPr>
          <p:nvPr/>
        </p:nvPicPr>
        <p:blipFill>
          <a:blip r:embed="rId3" cstate="print">
            <a:lum bright="-18000" contrast="6000"/>
          </a:blip>
          <a:srcRect b="54628"/>
          <a:stretch>
            <a:fillRect/>
          </a:stretch>
        </p:blipFill>
        <p:spPr bwMode="auto">
          <a:xfrm>
            <a:off x="0" y="152400"/>
            <a:ext cx="3243263" cy="94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9013" name="Picture 5" descr="Type II Pre op rot"/>
          <p:cNvPicPr>
            <a:picLocks noChangeAspect="1" noChangeArrowheads="1"/>
          </p:cNvPicPr>
          <p:nvPr/>
        </p:nvPicPr>
        <p:blipFill>
          <a:blip r:embed="rId4" cstate="print">
            <a:lum bright="-24000"/>
          </a:blip>
          <a:srcRect l="9329" t="10667" r="5174" b="10565"/>
          <a:stretch>
            <a:fillRect/>
          </a:stretch>
        </p:blipFill>
        <p:spPr bwMode="auto">
          <a:xfrm>
            <a:off x="1143000" y="4267200"/>
            <a:ext cx="1600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9014" name="Line 6"/>
          <p:cNvSpPr>
            <a:spLocks noChangeShapeType="1"/>
          </p:cNvSpPr>
          <p:nvPr/>
        </p:nvSpPr>
        <p:spPr bwMode="auto">
          <a:xfrm flipH="1">
            <a:off x="1219200" y="5029200"/>
            <a:ext cx="152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9015" name="Line 7"/>
          <p:cNvSpPr>
            <a:spLocks noChangeShapeType="1"/>
          </p:cNvSpPr>
          <p:nvPr/>
        </p:nvSpPr>
        <p:spPr bwMode="auto">
          <a:xfrm flipH="1" flipV="1">
            <a:off x="1219200" y="4876800"/>
            <a:ext cx="9144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9016" name="Text Box 8"/>
          <p:cNvSpPr txBox="1">
            <a:spLocks noChangeArrowheads="1"/>
          </p:cNvSpPr>
          <p:nvPr/>
        </p:nvSpPr>
        <p:spPr bwMode="auto">
          <a:xfrm>
            <a:off x="1720850" y="4433888"/>
            <a:ext cx="488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i="0">
                <a:solidFill>
                  <a:schemeClr val="bg1"/>
                </a:solidFill>
              </a:rPr>
              <a:t>15</a:t>
            </a:r>
            <a:r>
              <a:rPr lang="en-US" sz="1800" i="0" baseline="30000">
                <a:solidFill>
                  <a:schemeClr val="bg1"/>
                </a:solidFill>
              </a:rPr>
              <a:t>0</a:t>
            </a:r>
            <a:endParaRPr lang="en-US" sz="1800" i="0">
              <a:solidFill>
                <a:schemeClr val="bg1"/>
              </a:solidFill>
            </a:endParaRPr>
          </a:p>
        </p:txBody>
      </p:sp>
      <p:sp>
        <p:nvSpPr>
          <p:cNvPr id="299017" name="AutoShape 9"/>
          <p:cNvSpPr>
            <a:spLocks noChangeArrowheads="1"/>
          </p:cNvSpPr>
          <p:nvPr/>
        </p:nvSpPr>
        <p:spPr bwMode="auto">
          <a:xfrm rot="1965735">
            <a:off x="3733800" y="2133600"/>
            <a:ext cx="2590800" cy="1295400"/>
          </a:xfrm>
          <a:custGeom>
            <a:avLst/>
            <a:gdLst>
              <a:gd name="T0" fmla="*/ 1386438 w 21600"/>
              <a:gd name="T1" fmla="*/ 1559 h 21600"/>
              <a:gd name="T2" fmla="*/ 160965 w 21600"/>
              <a:gd name="T3" fmla="*/ 647700 h 21600"/>
              <a:gd name="T4" fmla="*/ 1363768 w 21600"/>
              <a:gd name="T5" fmla="*/ 162165 h 21600"/>
              <a:gd name="T6" fmla="*/ 2898577 w 21600"/>
              <a:gd name="T7" fmla="*/ 761167 h 21600"/>
              <a:gd name="T8" fmla="*/ 2350551 w 21600"/>
              <a:gd name="T9" fmla="*/ 967232 h 21600"/>
              <a:gd name="T10" fmla="*/ 1938542 w 21600"/>
              <a:gd name="T11" fmla="*/ 693219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8835" y="11937"/>
                </a:moveTo>
                <a:cubicBezTo>
                  <a:pt x="18889" y="11560"/>
                  <a:pt x="18916" y="11180"/>
                  <a:pt x="18916" y="10800"/>
                </a:cubicBezTo>
                <a:cubicBezTo>
                  <a:pt x="18916" y="6317"/>
                  <a:pt x="15282" y="2684"/>
                  <a:pt x="10800" y="2684"/>
                </a:cubicBezTo>
                <a:cubicBezTo>
                  <a:pt x="6317" y="2684"/>
                  <a:pt x="2684" y="6317"/>
                  <a:pt x="2684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1306"/>
                  <a:pt x="21564" y="11812"/>
                  <a:pt x="21493" y="12314"/>
                </a:cubicBezTo>
                <a:lnTo>
                  <a:pt x="24166" y="12692"/>
                </a:lnTo>
                <a:lnTo>
                  <a:pt x="19597" y="16128"/>
                </a:lnTo>
                <a:lnTo>
                  <a:pt x="16162" y="11559"/>
                </a:lnTo>
                <a:lnTo>
                  <a:pt x="18835" y="11937"/>
                </a:lnTo>
                <a:close/>
              </a:path>
            </a:pathLst>
          </a:cu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9019" name="Text Box 11"/>
          <p:cNvSpPr txBox="1">
            <a:spLocks noChangeArrowheads="1"/>
          </p:cNvSpPr>
          <p:nvPr/>
        </p:nvSpPr>
        <p:spPr bwMode="auto">
          <a:xfrm>
            <a:off x="261938" y="5949950"/>
            <a:ext cx="8691562" cy="831850"/>
          </a:xfrm>
          <a:prstGeom prst="rect">
            <a:avLst/>
          </a:prstGeom>
          <a:solidFill>
            <a:srgbClr val="00003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0">
                <a:solidFill>
                  <a:schemeClr val="tx1"/>
                </a:solidFill>
              </a:rPr>
              <a:t>One usually meets resistance,</a:t>
            </a:r>
          </a:p>
          <a:p>
            <a:r>
              <a:rPr lang="en-US" sz="2400" i="0">
                <a:solidFill>
                  <a:schemeClr val="tx1"/>
                </a:solidFill>
              </a:rPr>
              <a:t>at the point where the shaft condylar malalignment limits flexion.</a:t>
            </a:r>
          </a:p>
        </p:txBody>
      </p:sp>
      <p:sp>
        <p:nvSpPr>
          <p:cNvPr id="30730" name="Text Box 12"/>
          <p:cNvSpPr txBox="1">
            <a:spLocks noChangeArrowheads="1"/>
          </p:cNvSpPr>
          <p:nvPr/>
        </p:nvSpPr>
        <p:spPr bwMode="auto">
          <a:xfrm>
            <a:off x="1235075" y="1106488"/>
            <a:ext cx="728663" cy="457200"/>
          </a:xfrm>
          <a:prstGeom prst="rect">
            <a:avLst/>
          </a:prstGeom>
          <a:solidFill>
            <a:srgbClr val="A5E3F7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 i="0">
                <a:solidFill>
                  <a:srgbClr val="008000"/>
                </a:solidFill>
                <a:latin typeface="Andy" pitchFamily="66" charset="0"/>
              </a:rPr>
              <a:t>First</a:t>
            </a:r>
          </a:p>
        </p:txBody>
      </p:sp>
      <p:pic>
        <p:nvPicPr>
          <p:cNvPr id="30731" name="Picture 13" descr="Scanned Picture 16"/>
          <p:cNvPicPr>
            <a:picLocks noChangeAspect="1" noChangeArrowheads="1"/>
          </p:cNvPicPr>
          <p:nvPr/>
        </p:nvPicPr>
        <p:blipFill>
          <a:blip r:embed="rId3" cstate="print">
            <a:lum bright="-18000" contrast="6000"/>
          </a:blip>
          <a:srcRect t="70865"/>
          <a:stretch>
            <a:fillRect/>
          </a:stretch>
        </p:blipFill>
        <p:spPr bwMode="auto">
          <a:xfrm>
            <a:off x="0" y="1066800"/>
            <a:ext cx="32432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9022" name="Text Box 14"/>
          <p:cNvSpPr txBox="1">
            <a:spLocks noChangeArrowheads="1"/>
          </p:cNvSpPr>
          <p:nvPr/>
        </p:nvSpPr>
        <p:spPr bwMode="auto">
          <a:xfrm>
            <a:off x="1295400" y="1676400"/>
            <a:ext cx="742950" cy="457200"/>
          </a:xfrm>
          <a:prstGeom prst="rect">
            <a:avLst/>
          </a:prstGeom>
          <a:solidFill>
            <a:srgbClr val="A5E3F7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 i="0">
                <a:solidFill>
                  <a:srgbClr val="008000"/>
                </a:solidFill>
                <a:latin typeface="Andy" pitchFamily="66" charset="0"/>
              </a:rPr>
              <a:t>Then</a:t>
            </a:r>
          </a:p>
        </p:txBody>
      </p:sp>
      <p:pic>
        <p:nvPicPr>
          <p:cNvPr id="299023" name="Picture 15" descr="Scanned Picture 16"/>
          <p:cNvPicPr>
            <a:picLocks noChangeAspect="1" noChangeArrowheads="1"/>
          </p:cNvPicPr>
          <p:nvPr/>
        </p:nvPicPr>
        <p:blipFill>
          <a:blip r:embed="rId3" cstate="print">
            <a:lum bright="-18000" contrast="6000"/>
          </a:blip>
          <a:srcRect t="45372" b="25493"/>
          <a:stretch>
            <a:fillRect/>
          </a:stretch>
        </p:blipFill>
        <p:spPr bwMode="auto">
          <a:xfrm>
            <a:off x="0" y="1600200"/>
            <a:ext cx="32432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4" name="Text Box 16"/>
          <p:cNvSpPr txBox="1">
            <a:spLocks noChangeArrowheads="1"/>
          </p:cNvSpPr>
          <p:nvPr/>
        </p:nvSpPr>
        <p:spPr bwMode="auto">
          <a:xfrm>
            <a:off x="3429000" y="304800"/>
            <a:ext cx="5486400" cy="946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i="0"/>
              <a:t>The deformities in both planes</a:t>
            </a:r>
          </a:p>
          <a:p>
            <a:r>
              <a:rPr lang="en-US" sz="2800" i="0"/>
              <a:t>need to be corrected.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9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99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299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299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99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99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299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99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299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014" grpId="0" animBg="1"/>
      <p:bldP spid="299015" grpId="0" animBg="1"/>
      <p:bldP spid="299016" grpId="0" autoUpdateAnimBg="0"/>
      <p:bldP spid="299017" grpId="0" animBg="1"/>
      <p:bldP spid="299019" grpId="0" animBg="1" autoUpdateAnimBg="0"/>
      <p:bldP spid="299022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30" name="Text Box 6"/>
          <p:cNvSpPr txBox="1">
            <a:spLocks noChangeArrowheads="1"/>
          </p:cNvSpPr>
          <p:nvPr/>
        </p:nvSpPr>
        <p:spPr bwMode="auto">
          <a:xfrm rot="-43030">
            <a:off x="2184400" y="1644650"/>
            <a:ext cx="4616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i="0">
                <a:solidFill>
                  <a:schemeClr val="tx2"/>
                </a:solidFill>
              </a:rPr>
              <a:t>The incidence peaks at</a:t>
            </a:r>
          </a:p>
        </p:txBody>
      </p:sp>
      <p:sp>
        <p:nvSpPr>
          <p:cNvPr id="4099" name="Rectangle 7"/>
          <p:cNvSpPr>
            <a:spLocks noChangeArrowheads="1"/>
          </p:cNvSpPr>
          <p:nvPr/>
        </p:nvSpPr>
        <p:spPr bwMode="auto">
          <a:xfrm>
            <a:off x="3062288" y="-76200"/>
            <a:ext cx="29781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>
                <a:solidFill>
                  <a:srgbClr val="FF9900"/>
                </a:solidFill>
              </a:rPr>
              <a:t>I. Incidence</a:t>
            </a:r>
          </a:p>
        </p:txBody>
      </p:sp>
      <p:sp>
        <p:nvSpPr>
          <p:cNvPr id="103433" name="Text Box 9"/>
          <p:cNvSpPr txBox="1">
            <a:spLocks noChangeArrowheads="1"/>
          </p:cNvSpPr>
          <p:nvPr/>
        </p:nvSpPr>
        <p:spPr bwMode="auto">
          <a:xfrm>
            <a:off x="730250" y="485775"/>
            <a:ext cx="76390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solidFill>
                  <a:schemeClr val="tx1"/>
                </a:solidFill>
              </a:rPr>
              <a:t>At what age do supracondylar fractures</a:t>
            </a:r>
          </a:p>
          <a:p>
            <a:r>
              <a:rPr lang="en-US" sz="3600">
                <a:solidFill>
                  <a:schemeClr val="tx1"/>
                </a:solidFill>
              </a:rPr>
              <a:t> most commonly occur ?</a:t>
            </a:r>
          </a:p>
        </p:txBody>
      </p:sp>
      <p:sp>
        <p:nvSpPr>
          <p:cNvPr id="103434" name="Text Box 10"/>
          <p:cNvSpPr txBox="1">
            <a:spLocks noChangeArrowheads="1"/>
          </p:cNvSpPr>
          <p:nvPr/>
        </p:nvSpPr>
        <p:spPr bwMode="auto">
          <a:xfrm>
            <a:off x="3509963" y="5791200"/>
            <a:ext cx="15192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Why?</a:t>
            </a:r>
          </a:p>
        </p:txBody>
      </p:sp>
      <p:sp>
        <p:nvSpPr>
          <p:cNvPr id="103441" name="Rectangle 17"/>
          <p:cNvSpPr>
            <a:spLocks noChangeArrowheads="1"/>
          </p:cNvSpPr>
          <p:nvPr/>
        </p:nvSpPr>
        <p:spPr bwMode="auto">
          <a:xfrm>
            <a:off x="152400" y="4800600"/>
            <a:ext cx="1568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i="0">
                <a:solidFill>
                  <a:schemeClr val="tx2"/>
                </a:solidFill>
              </a:rPr>
              <a:t>3 years</a:t>
            </a:r>
          </a:p>
        </p:txBody>
      </p:sp>
      <p:sp>
        <p:nvSpPr>
          <p:cNvPr id="103442" name="Rectangle 18"/>
          <p:cNvSpPr>
            <a:spLocks noChangeArrowheads="1"/>
          </p:cNvSpPr>
          <p:nvPr/>
        </p:nvSpPr>
        <p:spPr bwMode="auto">
          <a:xfrm>
            <a:off x="3352800" y="2209800"/>
            <a:ext cx="1631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solidFill>
                  <a:schemeClr val="tx1"/>
                </a:solidFill>
              </a:rPr>
              <a:t>7 years.</a:t>
            </a:r>
          </a:p>
        </p:txBody>
      </p:sp>
      <p:sp>
        <p:nvSpPr>
          <p:cNvPr id="103443" name="Rectangle 19"/>
          <p:cNvSpPr>
            <a:spLocks noChangeArrowheads="1"/>
          </p:cNvSpPr>
          <p:nvPr/>
        </p:nvSpPr>
        <p:spPr bwMode="auto">
          <a:xfrm>
            <a:off x="6591300" y="4724400"/>
            <a:ext cx="1797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i="0">
                <a:solidFill>
                  <a:schemeClr val="tx2"/>
                </a:solidFill>
              </a:rPr>
              <a:t>10 years</a:t>
            </a:r>
          </a:p>
        </p:txBody>
      </p:sp>
      <p:sp>
        <p:nvSpPr>
          <p:cNvPr id="103444" name="Freeform 20"/>
          <p:cNvSpPr>
            <a:spLocks/>
          </p:cNvSpPr>
          <p:nvPr/>
        </p:nvSpPr>
        <p:spPr bwMode="auto">
          <a:xfrm>
            <a:off x="685800" y="4022725"/>
            <a:ext cx="2438400" cy="1920875"/>
          </a:xfrm>
          <a:custGeom>
            <a:avLst/>
            <a:gdLst>
              <a:gd name="T0" fmla="*/ 0 w 1490"/>
              <a:gd name="T1" fmla="*/ 1158 h 1175"/>
              <a:gd name="T2" fmla="*/ 258 w 1490"/>
              <a:gd name="T3" fmla="*/ 1136 h 1175"/>
              <a:gd name="T4" fmla="*/ 318 w 1490"/>
              <a:gd name="T5" fmla="*/ 1114 h 1175"/>
              <a:gd name="T6" fmla="*/ 477 w 1490"/>
              <a:gd name="T7" fmla="*/ 1059 h 1175"/>
              <a:gd name="T8" fmla="*/ 571 w 1490"/>
              <a:gd name="T9" fmla="*/ 1010 h 1175"/>
              <a:gd name="T10" fmla="*/ 609 w 1490"/>
              <a:gd name="T11" fmla="*/ 999 h 1175"/>
              <a:gd name="T12" fmla="*/ 708 w 1490"/>
              <a:gd name="T13" fmla="*/ 955 h 1175"/>
              <a:gd name="T14" fmla="*/ 795 w 1490"/>
              <a:gd name="T15" fmla="*/ 889 h 1175"/>
              <a:gd name="T16" fmla="*/ 960 w 1490"/>
              <a:gd name="T17" fmla="*/ 774 h 1175"/>
              <a:gd name="T18" fmla="*/ 1026 w 1490"/>
              <a:gd name="T19" fmla="*/ 681 h 1175"/>
              <a:gd name="T20" fmla="*/ 1075 w 1490"/>
              <a:gd name="T21" fmla="*/ 609 h 1175"/>
              <a:gd name="T22" fmla="*/ 1207 w 1490"/>
              <a:gd name="T23" fmla="*/ 461 h 1175"/>
              <a:gd name="T24" fmla="*/ 1322 w 1490"/>
              <a:gd name="T25" fmla="*/ 297 h 1175"/>
              <a:gd name="T26" fmla="*/ 1349 w 1490"/>
              <a:gd name="T27" fmla="*/ 253 h 1175"/>
              <a:gd name="T28" fmla="*/ 1377 w 1490"/>
              <a:gd name="T29" fmla="*/ 192 h 1175"/>
              <a:gd name="T30" fmla="*/ 1410 w 1490"/>
              <a:gd name="T31" fmla="*/ 132 h 1175"/>
              <a:gd name="T32" fmla="*/ 1437 w 1490"/>
              <a:gd name="T33" fmla="*/ 83 h 1175"/>
              <a:gd name="T34" fmla="*/ 1476 w 1490"/>
              <a:gd name="T35" fmla="*/ 17 h 1175"/>
              <a:gd name="T36" fmla="*/ 1481 w 1490"/>
              <a:gd name="T37" fmla="*/ 0 h 117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490"/>
              <a:gd name="T58" fmla="*/ 0 h 1175"/>
              <a:gd name="T59" fmla="*/ 1490 w 1490"/>
              <a:gd name="T60" fmla="*/ 1175 h 1175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490" h="1175">
                <a:moveTo>
                  <a:pt x="0" y="1158"/>
                </a:moveTo>
                <a:cubicBezTo>
                  <a:pt x="92" y="1175"/>
                  <a:pt x="171" y="1152"/>
                  <a:pt x="258" y="1136"/>
                </a:cubicBezTo>
                <a:cubicBezTo>
                  <a:pt x="279" y="1122"/>
                  <a:pt x="293" y="1119"/>
                  <a:pt x="318" y="1114"/>
                </a:cubicBezTo>
                <a:cubicBezTo>
                  <a:pt x="361" y="1093"/>
                  <a:pt x="430" y="1072"/>
                  <a:pt x="477" y="1059"/>
                </a:cubicBezTo>
                <a:cubicBezTo>
                  <a:pt x="504" y="1041"/>
                  <a:pt x="540" y="1019"/>
                  <a:pt x="571" y="1010"/>
                </a:cubicBezTo>
                <a:cubicBezTo>
                  <a:pt x="584" y="1006"/>
                  <a:pt x="597" y="1005"/>
                  <a:pt x="609" y="999"/>
                </a:cubicBezTo>
                <a:cubicBezTo>
                  <a:pt x="643" y="982"/>
                  <a:pt x="671" y="962"/>
                  <a:pt x="708" y="955"/>
                </a:cubicBezTo>
                <a:cubicBezTo>
                  <a:pt x="742" y="942"/>
                  <a:pt x="768" y="912"/>
                  <a:pt x="795" y="889"/>
                </a:cubicBezTo>
                <a:cubicBezTo>
                  <a:pt x="837" y="854"/>
                  <a:pt x="908" y="790"/>
                  <a:pt x="960" y="774"/>
                </a:cubicBezTo>
                <a:cubicBezTo>
                  <a:pt x="973" y="731"/>
                  <a:pt x="994" y="712"/>
                  <a:pt x="1026" y="681"/>
                </a:cubicBezTo>
                <a:cubicBezTo>
                  <a:pt x="1053" y="655"/>
                  <a:pt x="1057" y="637"/>
                  <a:pt x="1075" y="609"/>
                </a:cubicBezTo>
                <a:cubicBezTo>
                  <a:pt x="1108" y="555"/>
                  <a:pt x="1154" y="496"/>
                  <a:pt x="1207" y="461"/>
                </a:cubicBezTo>
                <a:cubicBezTo>
                  <a:pt x="1248" y="405"/>
                  <a:pt x="1272" y="347"/>
                  <a:pt x="1322" y="297"/>
                </a:cubicBezTo>
                <a:cubicBezTo>
                  <a:pt x="1336" y="259"/>
                  <a:pt x="1317" y="305"/>
                  <a:pt x="1349" y="253"/>
                </a:cubicBezTo>
                <a:cubicBezTo>
                  <a:pt x="1363" y="230"/>
                  <a:pt x="1357" y="217"/>
                  <a:pt x="1377" y="192"/>
                </a:cubicBezTo>
                <a:cubicBezTo>
                  <a:pt x="1384" y="168"/>
                  <a:pt x="1395" y="152"/>
                  <a:pt x="1410" y="132"/>
                </a:cubicBezTo>
                <a:cubicBezTo>
                  <a:pt x="1419" y="103"/>
                  <a:pt x="1412" y="121"/>
                  <a:pt x="1437" y="83"/>
                </a:cubicBezTo>
                <a:cubicBezTo>
                  <a:pt x="1490" y="3"/>
                  <a:pt x="1433" y="45"/>
                  <a:pt x="1476" y="17"/>
                </a:cubicBezTo>
                <a:cubicBezTo>
                  <a:pt x="1478" y="11"/>
                  <a:pt x="1481" y="0"/>
                  <a:pt x="1481" y="0"/>
                </a:cubicBezTo>
              </a:path>
            </a:pathLst>
          </a:custGeom>
          <a:noFill/>
          <a:ln w="76200">
            <a:solidFill>
              <a:srgbClr val="FFFF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445" name="Freeform 21"/>
          <p:cNvSpPr>
            <a:spLocks/>
          </p:cNvSpPr>
          <p:nvPr/>
        </p:nvSpPr>
        <p:spPr bwMode="auto">
          <a:xfrm>
            <a:off x="3124200" y="2995613"/>
            <a:ext cx="2286000" cy="1119187"/>
          </a:xfrm>
          <a:custGeom>
            <a:avLst/>
            <a:gdLst>
              <a:gd name="T0" fmla="*/ 0 w 1360"/>
              <a:gd name="T1" fmla="*/ 658 h 686"/>
              <a:gd name="T2" fmla="*/ 49 w 1360"/>
              <a:gd name="T3" fmla="*/ 598 h 686"/>
              <a:gd name="T4" fmla="*/ 93 w 1360"/>
              <a:gd name="T5" fmla="*/ 554 h 686"/>
              <a:gd name="T6" fmla="*/ 142 w 1360"/>
              <a:gd name="T7" fmla="*/ 488 h 686"/>
              <a:gd name="T8" fmla="*/ 230 w 1360"/>
              <a:gd name="T9" fmla="*/ 384 h 686"/>
              <a:gd name="T10" fmla="*/ 263 w 1360"/>
              <a:gd name="T11" fmla="*/ 329 h 686"/>
              <a:gd name="T12" fmla="*/ 406 w 1360"/>
              <a:gd name="T13" fmla="*/ 143 h 686"/>
              <a:gd name="T14" fmla="*/ 488 w 1360"/>
              <a:gd name="T15" fmla="*/ 71 h 686"/>
              <a:gd name="T16" fmla="*/ 598 w 1360"/>
              <a:gd name="T17" fmla="*/ 0 h 686"/>
              <a:gd name="T18" fmla="*/ 647 w 1360"/>
              <a:gd name="T19" fmla="*/ 11 h 686"/>
              <a:gd name="T20" fmla="*/ 663 w 1360"/>
              <a:gd name="T21" fmla="*/ 28 h 686"/>
              <a:gd name="T22" fmla="*/ 713 w 1360"/>
              <a:gd name="T23" fmla="*/ 55 h 686"/>
              <a:gd name="T24" fmla="*/ 828 w 1360"/>
              <a:gd name="T25" fmla="*/ 82 h 686"/>
              <a:gd name="T26" fmla="*/ 960 w 1360"/>
              <a:gd name="T27" fmla="*/ 209 h 686"/>
              <a:gd name="T28" fmla="*/ 982 w 1360"/>
              <a:gd name="T29" fmla="*/ 247 h 686"/>
              <a:gd name="T30" fmla="*/ 1036 w 1360"/>
              <a:gd name="T31" fmla="*/ 258 h 686"/>
              <a:gd name="T32" fmla="*/ 1218 w 1360"/>
              <a:gd name="T33" fmla="*/ 433 h 686"/>
              <a:gd name="T34" fmla="*/ 1256 w 1360"/>
              <a:gd name="T35" fmla="*/ 494 h 686"/>
              <a:gd name="T36" fmla="*/ 1294 w 1360"/>
              <a:gd name="T37" fmla="*/ 543 h 686"/>
              <a:gd name="T38" fmla="*/ 1322 w 1360"/>
              <a:gd name="T39" fmla="*/ 587 h 686"/>
              <a:gd name="T40" fmla="*/ 1349 w 1360"/>
              <a:gd name="T41" fmla="*/ 653 h 686"/>
              <a:gd name="T42" fmla="*/ 1360 w 1360"/>
              <a:gd name="T43" fmla="*/ 686 h 68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360"/>
              <a:gd name="T67" fmla="*/ 0 h 686"/>
              <a:gd name="T68" fmla="*/ 1360 w 1360"/>
              <a:gd name="T69" fmla="*/ 686 h 68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360" h="686">
                <a:moveTo>
                  <a:pt x="0" y="658"/>
                </a:moveTo>
                <a:cubicBezTo>
                  <a:pt x="22" y="643"/>
                  <a:pt x="28" y="611"/>
                  <a:pt x="49" y="598"/>
                </a:cubicBezTo>
                <a:cubicBezTo>
                  <a:pt x="69" y="585"/>
                  <a:pt x="80" y="574"/>
                  <a:pt x="93" y="554"/>
                </a:cubicBezTo>
                <a:cubicBezTo>
                  <a:pt x="101" y="528"/>
                  <a:pt x="124" y="509"/>
                  <a:pt x="142" y="488"/>
                </a:cubicBezTo>
                <a:cubicBezTo>
                  <a:pt x="171" y="454"/>
                  <a:pt x="199" y="417"/>
                  <a:pt x="230" y="384"/>
                </a:cubicBezTo>
                <a:cubicBezTo>
                  <a:pt x="237" y="359"/>
                  <a:pt x="245" y="348"/>
                  <a:pt x="263" y="329"/>
                </a:cubicBezTo>
                <a:cubicBezTo>
                  <a:pt x="285" y="257"/>
                  <a:pt x="349" y="191"/>
                  <a:pt x="406" y="143"/>
                </a:cubicBezTo>
                <a:cubicBezTo>
                  <a:pt x="434" y="119"/>
                  <a:pt x="457" y="91"/>
                  <a:pt x="488" y="71"/>
                </a:cubicBezTo>
                <a:cubicBezTo>
                  <a:pt x="513" y="34"/>
                  <a:pt x="557" y="14"/>
                  <a:pt x="598" y="0"/>
                </a:cubicBezTo>
                <a:cubicBezTo>
                  <a:pt x="614" y="4"/>
                  <a:pt x="632" y="4"/>
                  <a:pt x="647" y="11"/>
                </a:cubicBezTo>
                <a:cubicBezTo>
                  <a:pt x="654" y="14"/>
                  <a:pt x="657" y="23"/>
                  <a:pt x="663" y="28"/>
                </a:cubicBezTo>
                <a:cubicBezTo>
                  <a:pt x="677" y="40"/>
                  <a:pt x="696" y="49"/>
                  <a:pt x="713" y="55"/>
                </a:cubicBezTo>
                <a:cubicBezTo>
                  <a:pt x="753" y="35"/>
                  <a:pt x="792" y="60"/>
                  <a:pt x="828" y="82"/>
                </a:cubicBezTo>
                <a:cubicBezTo>
                  <a:pt x="882" y="116"/>
                  <a:pt x="920" y="162"/>
                  <a:pt x="960" y="209"/>
                </a:cubicBezTo>
                <a:cubicBezTo>
                  <a:pt x="969" y="220"/>
                  <a:pt x="972" y="237"/>
                  <a:pt x="982" y="247"/>
                </a:cubicBezTo>
                <a:cubicBezTo>
                  <a:pt x="995" y="260"/>
                  <a:pt x="1018" y="255"/>
                  <a:pt x="1036" y="258"/>
                </a:cubicBezTo>
                <a:cubicBezTo>
                  <a:pt x="1085" y="283"/>
                  <a:pt x="1196" y="384"/>
                  <a:pt x="1218" y="433"/>
                </a:cubicBezTo>
                <a:cubicBezTo>
                  <a:pt x="1231" y="462"/>
                  <a:pt x="1230" y="474"/>
                  <a:pt x="1256" y="494"/>
                </a:cubicBezTo>
                <a:cubicBezTo>
                  <a:pt x="1263" y="516"/>
                  <a:pt x="1280" y="524"/>
                  <a:pt x="1294" y="543"/>
                </a:cubicBezTo>
                <a:cubicBezTo>
                  <a:pt x="1302" y="566"/>
                  <a:pt x="1301" y="573"/>
                  <a:pt x="1322" y="587"/>
                </a:cubicBezTo>
                <a:cubicBezTo>
                  <a:pt x="1329" y="610"/>
                  <a:pt x="1341" y="630"/>
                  <a:pt x="1349" y="653"/>
                </a:cubicBezTo>
                <a:cubicBezTo>
                  <a:pt x="1353" y="664"/>
                  <a:pt x="1360" y="686"/>
                  <a:pt x="1360" y="686"/>
                </a:cubicBezTo>
              </a:path>
            </a:pathLst>
          </a:custGeom>
          <a:noFill/>
          <a:ln w="76200">
            <a:solidFill>
              <a:srgbClr val="FFFF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446" name="Freeform 22"/>
          <p:cNvSpPr>
            <a:spLocks/>
          </p:cNvSpPr>
          <p:nvPr/>
        </p:nvSpPr>
        <p:spPr bwMode="auto">
          <a:xfrm>
            <a:off x="5449888" y="4127500"/>
            <a:ext cx="3160712" cy="1733550"/>
          </a:xfrm>
          <a:custGeom>
            <a:avLst/>
            <a:gdLst>
              <a:gd name="T0" fmla="*/ 0 w 1991"/>
              <a:gd name="T1" fmla="*/ 0 h 1092"/>
              <a:gd name="T2" fmla="*/ 39 w 1991"/>
              <a:gd name="T3" fmla="*/ 88 h 1092"/>
              <a:gd name="T4" fmla="*/ 121 w 1991"/>
              <a:gd name="T5" fmla="*/ 170 h 1092"/>
              <a:gd name="T6" fmla="*/ 192 w 1991"/>
              <a:gd name="T7" fmla="*/ 275 h 1092"/>
              <a:gd name="T8" fmla="*/ 242 w 1991"/>
              <a:gd name="T9" fmla="*/ 379 h 1092"/>
              <a:gd name="T10" fmla="*/ 280 w 1991"/>
              <a:gd name="T11" fmla="*/ 428 h 1092"/>
              <a:gd name="T12" fmla="*/ 296 w 1991"/>
              <a:gd name="T13" fmla="*/ 467 h 1092"/>
              <a:gd name="T14" fmla="*/ 384 w 1991"/>
              <a:gd name="T15" fmla="*/ 615 h 1092"/>
              <a:gd name="T16" fmla="*/ 412 w 1991"/>
              <a:gd name="T17" fmla="*/ 675 h 1092"/>
              <a:gd name="T18" fmla="*/ 455 w 1991"/>
              <a:gd name="T19" fmla="*/ 713 h 1092"/>
              <a:gd name="T20" fmla="*/ 488 w 1991"/>
              <a:gd name="T21" fmla="*/ 774 h 1092"/>
              <a:gd name="T22" fmla="*/ 521 w 1991"/>
              <a:gd name="T23" fmla="*/ 801 h 1092"/>
              <a:gd name="T24" fmla="*/ 593 w 1991"/>
              <a:gd name="T25" fmla="*/ 851 h 1092"/>
              <a:gd name="T26" fmla="*/ 675 w 1991"/>
              <a:gd name="T27" fmla="*/ 905 h 1092"/>
              <a:gd name="T28" fmla="*/ 768 w 1991"/>
              <a:gd name="T29" fmla="*/ 971 h 1092"/>
              <a:gd name="T30" fmla="*/ 834 w 1991"/>
              <a:gd name="T31" fmla="*/ 1037 h 1092"/>
              <a:gd name="T32" fmla="*/ 905 w 1991"/>
              <a:gd name="T33" fmla="*/ 1015 h 1092"/>
              <a:gd name="T34" fmla="*/ 1064 w 1991"/>
              <a:gd name="T35" fmla="*/ 1053 h 1092"/>
              <a:gd name="T36" fmla="*/ 1119 w 1991"/>
              <a:gd name="T37" fmla="*/ 1075 h 1092"/>
              <a:gd name="T38" fmla="*/ 1234 w 1991"/>
              <a:gd name="T39" fmla="*/ 1053 h 1092"/>
              <a:gd name="T40" fmla="*/ 1476 w 1991"/>
              <a:gd name="T41" fmla="*/ 1092 h 1092"/>
              <a:gd name="T42" fmla="*/ 1668 w 1991"/>
              <a:gd name="T43" fmla="*/ 1043 h 1092"/>
              <a:gd name="T44" fmla="*/ 1871 w 1991"/>
              <a:gd name="T45" fmla="*/ 1048 h 1092"/>
              <a:gd name="T46" fmla="*/ 1991 w 1991"/>
              <a:gd name="T47" fmla="*/ 1075 h 1092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991"/>
              <a:gd name="T73" fmla="*/ 0 h 1092"/>
              <a:gd name="T74" fmla="*/ 1991 w 1991"/>
              <a:gd name="T75" fmla="*/ 1092 h 1092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991" h="1092">
                <a:moveTo>
                  <a:pt x="0" y="0"/>
                </a:moveTo>
                <a:cubicBezTo>
                  <a:pt x="10" y="29"/>
                  <a:pt x="20" y="63"/>
                  <a:pt x="39" y="88"/>
                </a:cubicBezTo>
                <a:cubicBezTo>
                  <a:pt x="63" y="119"/>
                  <a:pt x="97" y="139"/>
                  <a:pt x="121" y="170"/>
                </a:cubicBezTo>
                <a:cubicBezTo>
                  <a:pt x="132" y="208"/>
                  <a:pt x="165" y="246"/>
                  <a:pt x="192" y="275"/>
                </a:cubicBezTo>
                <a:cubicBezTo>
                  <a:pt x="206" y="309"/>
                  <a:pt x="222" y="349"/>
                  <a:pt x="242" y="379"/>
                </a:cubicBezTo>
                <a:cubicBezTo>
                  <a:pt x="253" y="396"/>
                  <a:pt x="280" y="428"/>
                  <a:pt x="280" y="428"/>
                </a:cubicBezTo>
                <a:cubicBezTo>
                  <a:pt x="295" y="494"/>
                  <a:pt x="273" y="410"/>
                  <a:pt x="296" y="467"/>
                </a:cubicBezTo>
                <a:cubicBezTo>
                  <a:pt x="319" y="523"/>
                  <a:pt x="330" y="578"/>
                  <a:pt x="384" y="615"/>
                </a:cubicBezTo>
                <a:cubicBezTo>
                  <a:pt x="390" y="632"/>
                  <a:pt x="402" y="662"/>
                  <a:pt x="412" y="675"/>
                </a:cubicBezTo>
                <a:cubicBezTo>
                  <a:pt x="424" y="690"/>
                  <a:pt x="443" y="698"/>
                  <a:pt x="455" y="713"/>
                </a:cubicBezTo>
                <a:cubicBezTo>
                  <a:pt x="467" y="727"/>
                  <a:pt x="483" y="764"/>
                  <a:pt x="488" y="774"/>
                </a:cubicBezTo>
                <a:cubicBezTo>
                  <a:pt x="494" y="787"/>
                  <a:pt x="512" y="790"/>
                  <a:pt x="521" y="801"/>
                </a:cubicBezTo>
                <a:cubicBezTo>
                  <a:pt x="552" y="836"/>
                  <a:pt x="550" y="836"/>
                  <a:pt x="593" y="851"/>
                </a:cubicBezTo>
                <a:cubicBezTo>
                  <a:pt x="619" y="876"/>
                  <a:pt x="643" y="885"/>
                  <a:pt x="675" y="905"/>
                </a:cubicBezTo>
                <a:cubicBezTo>
                  <a:pt x="707" y="925"/>
                  <a:pt x="737" y="949"/>
                  <a:pt x="768" y="971"/>
                </a:cubicBezTo>
                <a:cubicBezTo>
                  <a:pt x="786" y="998"/>
                  <a:pt x="811" y="1014"/>
                  <a:pt x="834" y="1037"/>
                </a:cubicBezTo>
                <a:cubicBezTo>
                  <a:pt x="857" y="1025"/>
                  <a:pt x="880" y="1022"/>
                  <a:pt x="905" y="1015"/>
                </a:cubicBezTo>
                <a:cubicBezTo>
                  <a:pt x="961" y="1021"/>
                  <a:pt x="1011" y="1034"/>
                  <a:pt x="1064" y="1053"/>
                </a:cubicBezTo>
                <a:cubicBezTo>
                  <a:pt x="1084" y="1060"/>
                  <a:pt x="1098" y="1070"/>
                  <a:pt x="1119" y="1075"/>
                </a:cubicBezTo>
                <a:cubicBezTo>
                  <a:pt x="1161" y="1059"/>
                  <a:pt x="1186" y="1057"/>
                  <a:pt x="1234" y="1053"/>
                </a:cubicBezTo>
                <a:cubicBezTo>
                  <a:pt x="1319" y="1059"/>
                  <a:pt x="1394" y="1074"/>
                  <a:pt x="1476" y="1092"/>
                </a:cubicBezTo>
                <a:cubicBezTo>
                  <a:pt x="1540" y="1076"/>
                  <a:pt x="1605" y="1062"/>
                  <a:pt x="1668" y="1043"/>
                </a:cubicBezTo>
                <a:cubicBezTo>
                  <a:pt x="1736" y="1045"/>
                  <a:pt x="1803" y="1045"/>
                  <a:pt x="1871" y="1048"/>
                </a:cubicBezTo>
                <a:cubicBezTo>
                  <a:pt x="1912" y="1050"/>
                  <a:pt x="1950" y="1075"/>
                  <a:pt x="1991" y="1075"/>
                </a:cubicBezTo>
              </a:path>
            </a:pathLst>
          </a:custGeom>
          <a:noFill/>
          <a:ln w="76200">
            <a:solidFill>
              <a:srgbClr val="FFFF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447" name="Text Box 23"/>
          <p:cNvSpPr txBox="1">
            <a:spLocks noChangeArrowheads="1"/>
          </p:cNvSpPr>
          <p:nvPr/>
        </p:nvSpPr>
        <p:spPr bwMode="auto">
          <a:xfrm>
            <a:off x="304800" y="5334000"/>
            <a:ext cx="8485188" cy="14414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That is the age when children reach</a:t>
            </a:r>
          </a:p>
          <a:p>
            <a:r>
              <a:rPr lang="en-US">
                <a:solidFill>
                  <a:schemeClr val="tx1"/>
                </a:solidFill>
              </a:rPr>
              <a:t>their maximum ligamentous laxity.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34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34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03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3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3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3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3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3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3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1034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34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103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30" grpId="0" autoUpdateAnimBg="0"/>
      <p:bldP spid="103433" grpId="0" autoUpdateAnimBg="0"/>
      <p:bldP spid="103434" grpId="0" autoUpdateAnimBg="0"/>
      <p:bldP spid="103441" grpId="0" autoUpdateAnimBg="0"/>
      <p:bldP spid="103442" grpId="0" autoUpdateAnimBg="0"/>
      <p:bldP spid="103443" grpId="0" autoUpdateAnimBg="0"/>
      <p:bldP spid="103444" grpId="0" animBg="1"/>
      <p:bldP spid="103445" grpId="0" animBg="1"/>
      <p:bldP spid="103446" grpId="0" animBg="1"/>
      <p:bldP spid="103447" grpId="0" animBg="1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41" name="Text Box 13"/>
          <p:cNvSpPr txBox="1">
            <a:spLocks noChangeArrowheads="1"/>
          </p:cNvSpPr>
          <p:nvPr/>
        </p:nvSpPr>
        <p:spPr bwMode="auto">
          <a:xfrm>
            <a:off x="76200" y="5943600"/>
            <a:ext cx="9067800" cy="946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i="0"/>
              <a:t>This usually re-establishes the saggital</a:t>
            </a:r>
          </a:p>
          <a:p>
            <a:r>
              <a:rPr lang="en-US" sz="2800" i="0"/>
              <a:t>alignment (shaft-condylar angle) of the distal fragment.</a:t>
            </a:r>
          </a:p>
        </p:txBody>
      </p:sp>
      <p:sp>
        <p:nvSpPr>
          <p:cNvPr id="31747" name="Text Box 14"/>
          <p:cNvSpPr txBox="1">
            <a:spLocks noChangeArrowheads="1"/>
          </p:cNvSpPr>
          <p:nvPr/>
        </p:nvSpPr>
        <p:spPr bwMode="auto">
          <a:xfrm>
            <a:off x="0" y="-136525"/>
            <a:ext cx="926465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/>
              <a:t>To obtain a complete reduction in the </a:t>
            </a:r>
          </a:p>
          <a:p>
            <a:r>
              <a:rPr lang="en-US" i="0"/>
              <a:t>saggital plane, one must</a:t>
            </a:r>
          </a:p>
        </p:txBody>
      </p:sp>
      <p:sp>
        <p:nvSpPr>
          <p:cNvPr id="227343" name="Text Box 15"/>
          <p:cNvSpPr txBox="1">
            <a:spLocks noChangeArrowheads="1"/>
          </p:cNvSpPr>
          <p:nvPr/>
        </p:nvSpPr>
        <p:spPr bwMode="auto">
          <a:xfrm>
            <a:off x="0" y="76200"/>
            <a:ext cx="9124950" cy="1431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>
                <a:solidFill>
                  <a:schemeClr val="bg1"/>
                </a:solidFill>
              </a:rPr>
              <a:t>To obtain a complete reductionin the </a:t>
            </a:r>
          </a:p>
          <a:p>
            <a:r>
              <a:rPr lang="en-US" i="0">
                <a:solidFill>
                  <a:schemeClr val="bg1"/>
                </a:solidFill>
              </a:rPr>
              <a:t>saggital plane one must</a:t>
            </a:r>
          </a:p>
        </p:txBody>
      </p:sp>
      <p:pic>
        <p:nvPicPr>
          <p:cNvPr id="227330" name="Picture 2" descr="Scanned Picture 18"/>
          <p:cNvPicPr>
            <a:picLocks noChangeAspect="1" noChangeArrowheads="1"/>
          </p:cNvPicPr>
          <p:nvPr/>
        </p:nvPicPr>
        <p:blipFill>
          <a:blip r:embed="rId2" cstate="print"/>
          <a:srcRect l="409"/>
          <a:stretch>
            <a:fillRect/>
          </a:stretch>
        </p:blipFill>
        <p:spPr bwMode="auto">
          <a:xfrm>
            <a:off x="914400" y="1298575"/>
            <a:ext cx="7345363" cy="4260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27331" name="Picture 3" descr="Type II Flexed rot"/>
          <p:cNvPicPr>
            <a:picLocks noChangeAspect="1" noChangeArrowheads="1"/>
          </p:cNvPicPr>
          <p:nvPr/>
        </p:nvPicPr>
        <p:blipFill>
          <a:blip r:embed="rId3" cstate="print">
            <a:lum bright="-30000"/>
          </a:blip>
          <a:srcRect l="7063" t="12061" r="15231"/>
          <a:stretch>
            <a:fillRect/>
          </a:stretch>
        </p:blipFill>
        <p:spPr bwMode="auto">
          <a:xfrm>
            <a:off x="1066800" y="3429000"/>
            <a:ext cx="1676400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7332" name="Line 4"/>
          <p:cNvSpPr>
            <a:spLocks noChangeShapeType="1"/>
          </p:cNvSpPr>
          <p:nvPr/>
        </p:nvSpPr>
        <p:spPr bwMode="auto">
          <a:xfrm flipH="1" flipV="1">
            <a:off x="1066800" y="4343400"/>
            <a:ext cx="14478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7333" name="Line 5"/>
          <p:cNvSpPr>
            <a:spLocks noChangeShapeType="1"/>
          </p:cNvSpPr>
          <p:nvPr/>
        </p:nvSpPr>
        <p:spPr bwMode="auto">
          <a:xfrm flipH="1" flipV="1">
            <a:off x="1219200" y="3886200"/>
            <a:ext cx="53340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7334" name="Text Box 6"/>
          <p:cNvSpPr txBox="1">
            <a:spLocks noChangeArrowheads="1"/>
          </p:cNvSpPr>
          <p:nvPr/>
        </p:nvSpPr>
        <p:spPr bwMode="auto">
          <a:xfrm>
            <a:off x="1644650" y="3671888"/>
            <a:ext cx="488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i="0">
                <a:solidFill>
                  <a:schemeClr val="bg1"/>
                </a:solidFill>
              </a:rPr>
              <a:t>40</a:t>
            </a:r>
            <a:r>
              <a:rPr lang="en-US" sz="1800" i="0" baseline="30000">
                <a:solidFill>
                  <a:schemeClr val="bg1"/>
                </a:solidFill>
              </a:rPr>
              <a:t>0</a:t>
            </a:r>
            <a:endParaRPr lang="en-US" sz="1800" i="0">
              <a:solidFill>
                <a:schemeClr val="bg1"/>
              </a:solidFill>
            </a:endParaRPr>
          </a:p>
        </p:txBody>
      </p:sp>
      <p:pic>
        <p:nvPicPr>
          <p:cNvPr id="227335" name="Picture 7" descr="Scanned Picture 16"/>
          <p:cNvPicPr>
            <a:picLocks noChangeAspect="1" noChangeArrowheads="1"/>
          </p:cNvPicPr>
          <p:nvPr/>
        </p:nvPicPr>
        <p:blipFill>
          <a:blip r:embed="rId4" cstate="print">
            <a:lum bright="-18000" contrast="6000"/>
          </a:blip>
          <a:srcRect t="45372" r="39941" b="25493"/>
          <a:stretch>
            <a:fillRect/>
          </a:stretch>
        </p:blipFill>
        <p:spPr bwMode="auto">
          <a:xfrm>
            <a:off x="1981200" y="304800"/>
            <a:ext cx="1947863" cy="609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27336" name="Text Box 8"/>
          <p:cNvSpPr txBox="1">
            <a:spLocks noChangeArrowheads="1"/>
          </p:cNvSpPr>
          <p:nvPr/>
        </p:nvSpPr>
        <p:spPr bwMode="auto">
          <a:xfrm>
            <a:off x="1600200" y="2171700"/>
            <a:ext cx="6043613" cy="27813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>
                <a:solidFill>
                  <a:schemeClr val="tx1"/>
                </a:solidFill>
              </a:rPr>
              <a:t>How does one determine</a:t>
            </a:r>
          </a:p>
          <a:p>
            <a:r>
              <a:rPr lang="en-US" i="0">
                <a:solidFill>
                  <a:schemeClr val="tx1"/>
                </a:solidFill>
              </a:rPr>
              <a:t>if this fracture can be</a:t>
            </a:r>
          </a:p>
          <a:p>
            <a:r>
              <a:rPr lang="en-US" i="0">
                <a:solidFill>
                  <a:schemeClr val="tx1"/>
                </a:solidFill>
              </a:rPr>
              <a:t>immobilized with a cast</a:t>
            </a:r>
          </a:p>
          <a:p>
            <a:r>
              <a:rPr lang="en-US" i="0">
                <a:solidFill>
                  <a:schemeClr val="tx1"/>
                </a:solidFill>
              </a:rPr>
              <a:t>alone?</a:t>
            </a:r>
          </a:p>
        </p:txBody>
      </p:sp>
      <p:sp>
        <p:nvSpPr>
          <p:cNvPr id="227337" name="Text Box 9"/>
          <p:cNvSpPr txBox="1">
            <a:spLocks noChangeArrowheads="1"/>
          </p:cNvSpPr>
          <p:nvPr/>
        </p:nvSpPr>
        <p:spPr bwMode="auto">
          <a:xfrm>
            <a:off x="0" y="5891213"/>
            <a:ext cx="9191625" cy="549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000" i="0"/>
              <a:t>Following this hyper flexion, the elbow is then extended</a:t>
            </a:r>
          </a:p>
        </p:txBody>
      </p:sp>
      <p:sp>
        <p:nvSpPr>
          <p:cNvPr id="227338" name="Text Box 10"/>
          <p:cNvSpPr txBox="1"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i="0"/>
              <a:t>and examined to be sure the </a:t>
            </a:r>
            <a:r>
              <a:rPr lang="en-US" sz="3200">
                <a:solidFill>
                  <a:schemeClr val="tx1"/>
                </a:solidFill>
              </a:rPr>
              <a:t>carrying angle</a:t>
            </a:r>
            <a:r>
              <a:rPr lang="en-US" sz="3200" i="0"/>
              <a:t> </a:t>
            </a:r>
          </a:p>
          <a:p>
            <a:r>
              <a:rPr lang="en-US" sz="3200" i="0"/>
              <a:t>has been corrected as well.</a:t>
            </a:r>
          </a:p>
        </p:txBody>
      </p:sp>
      <p:pic>
        <p:nvPicPr>
          <p:cNvPr id="227339" name="Picture 11" descr="Scanned Picture 16"/>
          <p:cNvPicPr>
            <a:picLocks noChangeAspect="1" noChangeArrowheads="1"/>
          </p:cNvPicPr>
          <p:nvPr/>
        </p:nvPicPr>
        <p:blipFill>
          <a:blip r:embed="rId4" cstate="print">
            <a:lum bright="-18000" contrast="6000"/>
          </a:blip>
          <a:srcRect l="60059" t="45372" b="25493"/>
          <a:stretch>
            <a:fillRect/>
          </a:stretch>
        </p:blipFill>
        <p:spPr bwMode="auto">
          <a:xfrm>
            <a:off x="5410200" y="304800"/>
            <a:ext cx="1295400" cy="609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27340" name="Text Box 12"/>
          <p:cNvSpPr txBox="1">
            <a:spLocks noChangeArrowheads="1"/>
          </p:cNvSpPr>
          <p:nvPr/>
        </p:nvSpPr>
        <p:spPr bwMode="auto">
          <a:xfrm>
            <a:off x="4216400" y="371475"/>
            <a:ext cx="889000" cy="466725"/>
          </a:xfrm>
          <a:prstGeom prst="rect">
            <a:avLst/>
          </a:prstGeom>
          <a:solidFill>
            <a:schemeClr val="hlink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i="0">
                <a:solidFill>
                  <a:srgbClr val="339933"/>
                </a:solidFill>
                <a:latin typeface="Curlz MT" pitchFamily="82" charset="0"/>
              </a:rPr>
              <a:t>Full</a:t>
            </a:r>
          </a:p>
        </p:txBody>
      </p:sp>
      <p:sp>
        <p:nvSpPr>
          <p:cNvPr id="227344" name="Text Box 16"/>
          <p:cNvSpPr txBox="1">
            <a:spLocks noChangeArrowheads="1"/>
          </p:cNvSpPr>
          <p:nvPr/>
        </p:nvSpPr>
        <p:spPr bwMode="auto">
          <a:xfrm>
            <a:off x="6254750" y="0"/>
            <a:ext cx="298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008000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7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27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7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7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7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2273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7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227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227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227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500"/>
                                        <p:tgtEl>
                                          <p:spTgt spid="227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2273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7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500"/>
                                        <p:tgtEl>
                                          <p:spTgt spid="2273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7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227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341" grpId="0" animBg="1" autoUpdateAnimBg="0"/>
      <p:bldP spid="227343" grpId="0" animBg="1" autoUpdateAnimBg="0"/>
      <p:bldP spid="227332" grpId="0" animBg="1"/>
      <p:bldP spid="227333" grpId="0" animBg="1"/>
      <p:bldP spid="227334" grpId="0" autoUpdateAnimBg="0"/>
      <p:bldP spid="227336" grpId="0" animBg="1" autoUpdateAnimBg="0"/>
      <p:bldP spid="227337" grpId="0" animBg="1" autoUpdateAnimBg="0"/>
      <p:bldP spid="227338" grpId="0" animBg="1" autoUpdateAnimBg="0"/>
      <p:bldP spid="227340" grpId="0" animBg="1" autoUpdateAnimBg="0"/>
      <p:bldP spid="227344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Scanned Picture 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162050"/>
            <a:ext cx="8839200" cy="546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4" name="Picture 4" descr="Type II Flexed Rotated Xray"/>
          <p:cNvPicPr>
            <a:picLocks noChangeAspect="1" noChangeArrowheads="1"/>
          </p:cNvPicPr>
          <p:nvPr/>
        </p:nvPicPr>
        <p:blipFill>
          <a:blip r:embed="rId3" cstate="print">
            <a:lum bright="-24000"/>
          </a:blip>
          <a:srcRect l="7652" t="9799" r="14644" b="9799"/>
          <a:stretch>
            <a:fillRect/>
          </a:stretch>
        </p:blipFill>
        <p:spPr bwMode="auto">
          <a:xfrm>
            <a:off x="3429000" y="1447800"/>
            <a:ext cx="1676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5" name="Text Box 5"/>
          <p:cNvSpPr txBox="1">
            <a:spLocks noChangeArrowheads="1"/>
          </p:cNvSpPr>
          <p:nvPr/>
        </p:nvSpPr>
        <p:spPr bwMode="auto">
          <a:xfrm>
            <a:off x="1114425" y="4803775"/>
            <a:ext cx="7191375" cy="1749425"/>
          </a:xfrm>
          <a:prstGeom prst="rect">
            <a:avLst/>
          </a:prstGeom>
          <a:solidFill>
            <a:schemeClr val="bg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tabLst>
                <a:tab pos="1147763" algn="l"/>
              </a:tabLst>
            </a:pPr>
            <a:r>
              <a:rPr lang="en-US" sz="3600" i="0">
                <a:solidFill>
                  <a:schemeClr val="bg1"/>
                </a:solidFill>
              </a:rPr>
              <a:t>The reduction has been maintained </a:t>
            </a:r>
          </a:p>
          <a:p>
            <a:pPr>
              <a:tabLst>
                <a:tab pos="1147763" algn="l"/>
              </a:tabLst>
            </a:pPr>
            <a:r>
              <a:rPr lang="en-US" sz="3600" i="0">
                <a:solidFill>
                  <a:schemeClr val="bg1"/>
                </a:solidFill>
              </a:rPr>
              <a:t>at </a:t>
            </a:r>
            <a:r>
              <a:rPr lang="en-US" sz="3600" i="0">
                <a:solidFill>
                  <a:schemeClr val="tx1"/>
                </a:solidFill>
              </a:rPr>
              <a:t>120</a:t>
            </a:r>
            <a:r>
              <a:rPr lang="en-US" sz="3600" i="0" baseline="30000">
                <a:solidFill>
                  <a:schemeClr val="tx1"/>
                </a:solidFill>
              </a:rPr>
              <a:t>0</a:t>
            </a:r>
            <a:r>
              <a:rPr lang="en-US" sz="3600" i="0">
                <a:solidFill>
                  <a:schemeClr val="bg1"/>
                </a:solidFill>
              </a:rPr>
              <a:t> of flexion</a:t>
            </a:r>
          </a:p>
          <a:p>
            <a:pPr>
              <a:tabLst>
                <a:tab pos="1147763" algn="l"/>
              </a:tabLst>
            </a:pPr>
            <a:r>
              <a:rPr lang="en-US" sz="3600" i="0">
                <a:solidFill>
                  <a:schemeClr val="bg1"/>
                </a:solidFill>
              </a:rPr>
              <a:t>and</a:t>
            </a:r>
            <a:r>
              <a:rPr lang="en-US" sz="3600" i="0">
                <a:solidFill>
                  <a:schemeClr val="tx1"/>
                </a:solidFill>
              </a:rPr>
              <a:t> 90</a:t>
            </a:r>
            <a:r>
              <a:rPr lang="en-US" sz="3600" i="0" baseline="30000">
                <a:solidFill>
                  <a:schemeClr val="tx1"/>
                </a:solidFill>
              </a:rPr>
              <a:t>0</a:t>
            </a:r>
            <a:r>
              <a:rPr lang="en-US" sz="3600" i="0">
                <a:solidFill>
                  <a:schemeClr val="bg1"/>
                </a:solidFill>
              </a:rPr>
              <a:t> of external rotation.</a:t>
            </a:r>
          </a:p>
        </p:txBody>
      </p:sp>
      <p:sp>
        <p:nvSpPr>
          <p:cNvPr id="117766" name="AutoShape 6"/>
          <p:cNvSpPr>
            <a:spLocks noChangeArrowheads="1"/>
          </p:cNvSpPr>
          <p:nvPr/>
        </p:nvSpPr>
        <p:spPr bwMode="auto">
          <a:xfrm rot="1986849">
            <a:off x="5715000" y="1371600"/>
            <a:ext cx="1981200" cy="1600200"/>
          </a:xfrm>
          <a:custGeom>
            <a:avLst/>
            <a:gdLst>
              <a:gd name="T0" fmla="*/ 1192481 w 21600"/>
              <a:gd name="T1" fmla="*/ 16743 h 21600"/>
              <a:gd name="T2" fmla="*/ 228297 w 21600"/>
              <a:gd name="T3" fmla="*/ 552736 h 21600"/>
              <a:gd name="T4" fmla="*/ 1123505 w 21600"/>
              <a:gd name="T5" fmla="*/ 284258 h 21600"/>
              <a:gd name="T6" fmla="*/ 2228300 w 21600"/>
              <a:gd name="T7" fmla="*/ 828622 h 21600"/>
              <a:gd name="T8" fmla="*/ 1799774 w 21600"/>
              <a:gd name="T9" fmla="*/ 1155478 h 21600"/>
              <a:gd name="T10" fmla="*/ 1395095 w 21600"/>
              <a:gd name="T11" fmla="*/ 80936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909" y="11002"/>
                </a:moveTo>
                <a:cubicBezTo>
                  <a:pt x="17911" y="10935"/>
                  <a:pt x="17912" y="10867"/>
                  <a:pt x="17912" y="10800"/>
                </a:cubicBezTo>
                <a:cubicBezTo>
                  <a:pt x="17912" y="6872"/>
                  <a:pt x="14727" y="3688"/>
                  <a:pt x="10800" y="3688"/>
                </a:cubicBezTo>
                <a:cubicBezTo>
                  <a:pt x="7895" y="3687"/>
                  <a:pt x="5283" y="5453"/>
                  <a:pt x="4200" y="8148"/>
                </a:cubicBezTo>
                <a:lnTo>
                  <a:pt x="778" y="6773"/>
                </a:lnTo>
                <a:cubicBezTo>
                  <a:pt x="2422" y="2681"/>
                  <a:pt x="6389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0902"/>
                  <a:pt x="21598" y="11005"/>
                  <a:pt x="21595" y="11108"/>
                </a:cubicBezTo>
                <a:lnTo>
                  <a:pt x="24294" y="11185"/>
                </a:lnTo>
                <a:lnTo>
                  <a:pt x="19622" y="15597"/>
                </a:lnTo>
                <a:lnTo>
                  <a:pt x="15210" y="10925"/>
                </a:lnTo>
                <a:lnTo>
                  <a:pt x="17909" y="11002"/>
                </a:lnTo>
                <a:close/>
              </a:path>
            </a:pathLst>
          </a:cu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4" name="Text Box 7"/>
          <p:cNvSpPr txBox="1">
            <a:spLocks noChangeArrowheads="1"/>
          </p:cNvSpPr>
          <p:nvPr/>
        </p:nvSpPr>
        <p:spPr bwMode="auto">
          <a:xfrm>
            <a:off x="2362200" y="152400"/>
            <a:ext cx="41703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/>
              <a:t>Determine if it is</a:t>
            </a:r>
          </a:p>
        </p:txBody>
      </p:sp>
      <p:sp>
        <p:nvSpPr>
          <p:cNvPr id="117768" name="Line 8"/>
          <p:cNvSpPr>
            <a:spLocks noChangeShapeType="1"/>
          </p:cNvSpPr>
          <p:nvPr/>
        </p:nvSpPr>
        <p:spPr bwMode="auto">
          <a:xfrm flipH="1">
            <a:off x="3429000" y="1752600"/>
            <a:ext cx="11430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7769" name="Line 9"/>
          <p:cNvSpPr>
            <a:spLocks noChangeShapeType="1"/>
          </p:cNvSpPr>
          <p:nvPr/>
        </p:nvSpPr>
        <p:spPr bwMode="auto">
          <a:xfrm flipH="1">
            <a:off x="3505200" y="1828800"/>
            <a:ext cx="609600" cy="685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17770" name="Picture 10" descr="Scanned Picture 14"/>
          <p:cNvPicPr>
            <a:picLocks noChangeAspect="1" noChangeArrowheads="1"/>
          </p:cNvPicPr>
          <p:nvPr/>
        </p:nvPicPr>
        <p:blipFill>
          <a:blip r:embed="rId4" cstate="print">
            <a:lum bright="-24000" contrast="18000"/>
          </a:blip>
          <a:srcRect t="64368"/>
          <a:stretch>
            <a:fillRect/>
          </a:stretch>
        </p:blipFill>
        <p:spPr bwMode="auto">
          <a:xfrm>
            <a:off x="2368550" y="76200"/>
            <a:ext cx="4184650" cy="8858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17771" name="Text Box 11"/>
          <p:cNvSpPr txBox="1">
            <a:spLocks noChangeArrowheads="1"/>
          </p:cNvSpPr>
          <p:nvPr/>
        </p:nvSpPr>
        <p:spPr bwMode="auto">
          <a:xfrm>
            <a:off x="3352800" y="2019300"/>
            <a:ext cx="457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0">
                <a:solidFill>
                  <a:schemeClr val="bg1"/>
                </a:solidFill>
              </a:rPr>
              <a:t>40</a:t>
            </a:r>
            <a:r>
              <a:rPr lang="en-US" sz="1600" i="0" baseline="30000">
                <a:solidFill>
                  <a:schemeClr val="bg1"/>
                </a:solidFill>
              </a:rPr>
              <a:t>0</a:t>
            </a:r>
            <a:endParaRPr lang="en-US" sz="1600" i="0">
              <a:solidFill>
                <a:schemeClr val="bg1"/>
              </a:solidFill>
            </a:endParaRPr>
          </a:p>
        </p:txBody>
      </p:sp>
      <p:sp>
        <p:nvSpPr>
          <p:cNvPr id="117772" name="Text Box 12"/>
          <p:cNvSpPr txBox="1">
            <a:spLocks noChangeArrowheads="1"/>
          </p:cNvSpPr>
          <p:nvPr/>
        </p:nvSpPr>
        <p:spPr bwMode="auto">
          <a:xfrm>
            <a:off x="6019800" y="120650"/>
            <a:ext cx="298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008000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17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117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7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117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17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7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117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117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5" grpId="0" animBg="1" autoUpdateAnimBg="0"/>
      <p:bldP spid="117766" grpId="0" animBg="1"/>
      <p:bldP spid="117768" grpId="0" animBg="1"/>
      <p:bldP spid="117769" grpId="0" animBg="1"/>
      <p:bldP spid="117771" grpId="0" autoUpdateAnimBg="0"/>
      <p:bldP spid="117772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ext Box 2"/>
          <p:cNvSpPr txBox="1">
            <a:spLocks noChangeArrowheads="1"/>
          </p:cNvSpPr>
          <p:nvPr/>
        </p:nvSpPr>
        <p:spPr bwMode="auto">
          <a:xfrm>
            <a:off x="1598613" y="92075"/>
            <a:ext cx="6097587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>
                <a:solidFill>
                  <a:schemeClr val="tx2"/>
                </a:solidFill>
              </a:rPr>
              <a:t>If the reduction is stable </a:t>
            </a:r>
          </a:p>
          <a:p>
            <a:r>
              <a:rPr lang="en-US" i="0">
                <a:solidFill>
                  <a:schemeClr val="tx2"/>
                </a:solidFill>
              </a:rPr>
              <a:t>at 120</a:t>
            </a:r>
            <a:r>
              <a:rPr lang="en-US" i="0" baseline="30000">
                <a:solidFill>
                  <a:schemeClr val="tx2"/>
                </a:solidFill>
              </a:rPr>
              <a:t>0 </a:t>
            </a:r>
            <a:r>
              <a:rPr lang="en-US" i="0">
                <a:solidFill>
                  <a:schemeClr val="tx2"/>
                </a:solidFill>
              </a:rPr>
              <a:t>of flexion, </a:t>
            </a:r>
          </a:p>
        </p:txBody>
      </p:sp>
      <p:sp>
        <p:nvSpPr>
          <p:cNvPr id="122883" name="Text Box 3"/>
          <p:cNvSpPr txBox="1">
            <a:spLocks noChangeArrowheads="1"/>
          </p:cNvSpPr>
          <p:nvPr/>
        </p:nvSpPr>
        <p:spPr bwMode="auto">
          <a:xfrm>
            <a:off x="1679575" y="1828800"/>
            <a:ext cx="5740400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and there is no evidence</a:t>
            </a:r>
          </a:p>
          <a:p>
            <a:r>
              <a:rPr lang="en-US">
                <a:solidFill>
                  <a:schemeClr val="tx1"/>
                </a:solidFill>
              </a:rPr>
              <a:t> of </a:t>
            </a:r>
          </a:p>
          <a:p>
            <a:r>
              <a:rPr lang="en-US">
                <a:solidFill>
                  <a:schemeClr val="tx1"/>
                </a:solidFill>
              </a:rPr>
              <a:t>vascular compromise,</a:t>
            </a:r>
          </a:p>
        </p:txBody>
      </p:sp>
      <p:sp>
        <p:nvSpPr>
          <p:cNvPr id="122884" name="Text Box 4"/>
          <p:cNvSpPr txBox="1">
            <a:spLocks noChangeArrowheads="1"/>
          </p:cNvSpPr>
          <p:nvPr/>
        </p:nvSpPr>
        <p:spPr bwMode="auto">
          <a:xfrm>
            <a:off x="1525588" y="1981200"/>
            <a:ext cx="5803900" cy="2771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how can these fractures </a:t>
            </a:r>
          </a:p>
          <a:p>
            <a:r>
              <a:rPr lang="en-US">
                <a:solidFill>
                  <a:schemeClr val="tx1"/>
                </a:solidFill>
              </a:rPr>
              <a:t>be best immobilized</a:t>
            </a:r>
          </a:p>
          <a:p>
            <a:r>
              <a:rPr lang="en-US">
                <a:solidFill>
                  <a:schemeClr val="tx1"/>
                </a:solidFill>
              </a:rPr>
              <a:t> post reduction?</a:t>
            </a:r>
          </a:p>
          <a:p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228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288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22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22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2" grpId="0" autoUpdateAnimBg="0"/>
      <p:bldP spid="122883" grpId="0" autoUpdateAnimBg="0"/>
      <p:bldP spid="122884" grpId="0" animBg="1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2" name="Picture 2070" descr="Clip0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2895600"/>
            <a:ext cx="6553200" cy="247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 Box 2064"/>
          <p:cNvSpPr txBox="1">
            <a:spLocks noChangeArrowheads="1"/>
          </p:cNvSpPr>
          <p:nvPr/>
        </p:nvSpPr>
        <p:spPr bwMode="auto">
          <a:xfrm>
            <a:off x="2438400" y="533400"/>
            <a:ext cx="48117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/>
              <a:t>Stabilization with a</a:t>
            </a:r>
          </a:p>
        </p:txBody>
      </p:sp>
      <p:sp>
        <p:nvSpPr>
          <p:cNvPr id="112659" name="Line 2067"/>
          <p:cNvSpPr>
            <a:spLocks noChangeShapeType="1"/>
          </p:cNvSpPr>
          <p:nvPr/>
        </p:nvSpPr>
        <p:spPr bwMode="auto">
          <a:xfrm flipH="1">
            <a:off x="1066800" y="2743200"/>
            <a:ext cx="7239000" cy="2819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660" name="Line 2068"/>
          <p:cNvSpPr>
            <a:spLocks noChangeShapeType="1"/>
          </p:cNvSpPr>
          <p:nvPr/>
        </p:nvSpPr>
        <p:spPr bwMode="auto">
          <a:xfrm>
            <a:off x="1066800" y="2743200"/>
            <a:ext cx="7239000" cy="2895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661" name="Text Box 2069"/>
          <p:cNvSpPr txBox="1">
            <a:spLocks noChangeArrowheads="1"/>
          </p:cNvSpPr>
          <p:nvPr/>
        </p:nvSpPr>
        <p:spPr bwMode="auto">
          <a:xfrm>
            <a:off x="1970088" y="5738813"/>
            <a:ext cx="5492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9900"/>
                </a:solidFill>
              </a:rPr>
              <a:t>may not be adequate 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12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2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2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112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59" grpId="0" animBg="1"/>
      <p:bldP spid="112660" grpId="0" animBg="1"/>
      <p:bldP spid="112661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43" name="Picture 19" descr="Type II Injury film"/>
          <p:cNvPicPr>
            <a:picLocks noChangeAspect="1" noChangeArrowheads="1"/>
          </p:cNvPicPr>
          <p:nvPr/>
        </p:nvPicPr>
        <p:blipFill>
          <a:blip r:embed="rId2" cstate="print">
            <a:lum bright="-18000" contrast="12000"/>
            <a:grayscl/>
          </a:blip>
          <a:srcRect/>
          <a:stretch>
            <a:fillRect/>
          </a:stretch>
        </p:blipFill>
        <p:spPr bwMode="auto">
          <a:xfrm>
            <a:off x="119063" y="1219200"/>
            <a:ext cx="3081337" cy="457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5843" name="Text Box 2"/>
          <p:cNvSpPr txBox="1">
            <a:spLocks noChangeArrowheads="1"/>
          </p:cNvSpPr>
          <p:nvPr/>
        </p:nvSpPr>
        <p:spPr bwMode="auto">
          <a:xfrm>
            <a:off x="533400" y="152400"/>
            <a:ext cx="81438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/>
              <a:t>The elbow must be flexed to 120 </a:t>
            </a:r>
            <a:r>
              <a:rPr lang="en-US" i="0" baseline="30000"/>
              <a:t>0</a:t>
            </a:r>
            <a:endParaRPr lang="en-US" i="0"/>
          </a:p>
        </p:txBody>
      </p:sp>
      <p:sp>
        <p:nvSpPr>
          <p:cNvPr id="180229" name="Text Box 5"/>
          <p:cNvSpPr txBox="1">
            <a:spLocks noChangeArrowheads="1"/>
          </p:cNvSpPr>
          <p:nvPr/>
        </p:nvSpPr>
        <p:spPr bwMode="auto">
          <a:xfrm>
            <a:off x="762000" y="990600"/>
            <a:ext cx="1641475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0">
                <a:solidFill>
                  <a:schemeClr val="tx1"/>
                </a:solidFill>
              </a:rPr>
              <a:t>Injury film</a:t>
            </a:r>
          </a:p>
        </p:txBody>
      </p:sp>
      <p:pic>
        <p:nvPicPr>
          <p:cNvPr id="180231" name="Picture 7" descr="f014_018b"/>
          <p:cNvPicPr>
            <a:picLocks noChangeAspect="1" noChangeArrowheads="1"/>
          </p:cNvPicPr>
          <p:nvPr/>
        </p:nvPicPr>
        <p:blipFill>
          <a:blip r:embed="rId3" cstate="print">
            <a:lum bright="-12000"/>
          </a:blip>
          <a:srcRect r="32172"/>
          <a:stretch>
            <a:fillRect/>
          </a:stretch>
        </p:blipFill>
        <p:spPr bwMode="auto">
          <a:xfrm>
            <a:off x="3282950" y="1219200"/>
            <a:ext cx="2889250" cy="4570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80232" name="Text Box 8"/>
          <p:cNvSpPr txBox="1">
            <a:spLocks noChangeArrowheads="1"/>
          </p:cNvSpPr>
          <p:nvPr/>
        </p:nvSpPr>
        <p:spPr bwMode="auto">
          <a:xfrm>
            <a:off x="3421063" y="990600"/>
            <a:ext cx="2293937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0">
                <a:solidFill>
                  <a:schemeClr val="tx1"/>
                </a:solidFill>
              </a:rPr>
              <a:t>Reduced at 120</a:t>
            </a:r>
            <a:r>
              <a:rPr lang="en-US" sz="2400" i="0" baseline="30000">
                <a:solidFill>
                  <a:schemeClr val="tx1"/>
                </a:solidFill>
              </a:rPr>
              <a:t>0</a:t>
            </a:r>
            <a:endParaRPr lang="en-US" sz="2400" i="0">
              <a:solidFill>
                <a:schemeClr val="tx1"/>
              </a:solidFill>
            </a:endParaRPr>
          </a:p>
        </p:txBody>
      </p:sp>
      <p:pic>
        <p:nvPicPr>
          <p:cNvPr id="180234" name="Picture 10" descr="f014_018c"/>
          <p:cNvPicPr>
            <a:picLocks noChangeAspect="1" noChangeArrowheads="1"/>
          </p:cNvPicPr>
          <p:nvPr/>
        </p:nvPicPr>
        <p:blipFill>
          <a:blip r:embed="rId4" cstate="print">
            <a:lum bright="-6000"/>
          </a:blip>
          <a:srcRect/>
          <a:stretch>
            <a:fillRect/>
          </a:stretch>
        </p:blipFill>
        <p:spPr bwMode="auto">
          <a:xfrm>
            <a:off x="6248400" y="1219200"/>
            <a:ext cx="2760663" cy="4575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80235" name="Text Box 11"/>
          <p:cNvSpPr txBox="1">
            <a:spLocks noChangeArrowheads="1"/>
          </p:cNvSpPr>
          <p:nvPr/>
        </p:nvSpPr>
        <p:spPr bwMode="auto">
          <a:xfrm>
            <a:off x="6545263" y="990600"/>
            <a:ext cx="2141537" cy="8318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0">
                <a:solidFill>
                  <a:schemeClr val="tx1"/>
                </a:solidFill>
              </a:rPr>
              <a:t>Reduction lost </a:t>
            </a:r>
          </a:p>
          <a:p>
            <a:r>
              <a:rPr lang="en-US" sz="2400" i="0">
                <a:solidFill>
                  <a:schemeClr val="tx1"/>
                </a:solidFill>
              </a:rPr>
              <a:t>at 90</a:t>
            </a:r>
            <a:r>
              <a:rPr lang="en-US" sz="2400" i="0" baseline="30000">
                <a:solidFill>
                  <a:schemeClr val="tx1"/>
                </a:solidFill>
              </a:rPr>
              <a:t>0</a:t>
            </a:r>
            <a:endParaRPr lang="en-US" sz="2400" i="0">
              <a:solidFill>
                <a:schemeClr val="tx1"/>
              </a:solidFill>
            </a:endParaRPr>
          </a:p>
        </p:txBody>
      </p:sp>
      <p:sp>
        <p:nvSpPr>
          <p:cNvPr id="180236" name="Line 12"/>
          <p:cNvSpPr>
            <a:spLocks noChangeShapeType="1"/>
          </p:cNvSpPr>
          <p:nvPr/>
        </p:nvSpPr>
        <p:spPr bwMode="auto">
          <a:xfrm>
            <a:off x="7467600" y="1905000"/>
            <a:ext cx="76200" cy="2819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37" name="Text Box 13"/>
          <p:cNvSpPr txBox="1">
            <a:spLocks noChangeArrowheads="1"/>
          </p:cNvSpPr>
          <p:nvPr/>
        </p:nvSpPr>
        <p:spPr bwMode="auto">
          <a:xfrm>
            <a:off x="960438" y="2819400"/>
            <a:ext cx="7578725" cy="17494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solidFill>
                  <a:schemeClr val="tx1"/>
                </a:solidFill>
              </a:rPr>
              <a:t>WARNING</a:t>
            </a:r>
          </a:p>
          <a:p>
            <a:r>
              <a:rPr lang="en-US" sz="3600">
                <a:solidFill>
                  <a:schemeClr val="tx1"/>
                </a:solidFill>
              </a:rPr>
              <a:t>Flexing to &gt; 120</a:t>
            </a:r>
            <a:r>
              <a:rPr lang="en-US" sz="3600" baseline="30000">
                <a:solidFill>
                  <a:schemeClr val="tx1"/>
                </a:solidFill>
              </a:rPr>
              <a:t>0</a:t>
            </a:r>
            <a:r>
              <a:rPr lang="en-US" sz="3600">
                <a:solidFill>
                  <a:schemeClr val="tx1"/>
                </a:solidFill>
              </a:rPr>
              <a:t> may increase the risk</a:t>
            </a:r>
          </a:p>
          <a:p>
            <a:r>
              <a:rPr lang="en-US" sz="3600">
                <a:solidFill>
                  <a:schemeClr val="tx1"/>
                </a:solidFill>
              </a:rPr>
              <a:t> of vascular problems.</a:t>
            </a:r>
          </a:p>
        </p:txBody>
      </p:sp>
      <p:sp>
        <p:nvSpPr>
          <p:cNvPr id="180238" name="Text Box 14"/>
          <p:cNvSpPr txBox="1">
            <a:spLocks noChangeArrowheads="1"/>
          </p:cNvSpPr>
          <p:nvPr/>
        </p:nvSpPr>
        <p:spPr bwMode="auto">
          <a:xfrm>
            <a:off x="6705600" y="3810000"/>
            <a:ext cx="4635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/>
              <a:t>*</a:t>
            </a:r>
          </a:p>
        </p:txBody>
      </p:sp>
      <p:sp>
        <p:nvSpPr>
          <p:cNvPr id="180239" name="Rectangle 15"/>
          <p:cNvSpPr>
            <a:spLocks noChangeArrowheads="1"/>
          </p:cNvSpPr>
          <p:nvPr/>
        </p:nvSpPr>
        <p:spPr bwMode="auto">
          <a:xfrm>
            <a:off x="4343400" y="5949950"/>
            <a:ext cx="4495800" cy="8318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0" i="0">
                <a:cs typeface="Arial" charset="0"/>
              </a:rPr>
              <a:t>*</a:t>
            </a:r>
            <a:r>
              <a:rPr lang="en-US" sz="2400" i="0">
                <a:cs typeface="Arial" charset="0"/>
              </a:rPr>
              <a:t>Millis MB, Singer IJ, Hall JE.</a:t>
            </a:r>
            <a:r>
              <a:rPr lang="en-US" sz="2400" b="0" i="0">
                <a:cs typeface="Arial" charset="0"/>
              </a:rPr>
              <a:t> </a:t>
            </a:r>
          </a:p>
          <a:p>
            <a:r>
              <a:rPr lang="en-US" sz="2400">
                <a:cs typeface="Arial" charset="0"/>
              </a:rPr>
              <a:t>Clin Orthop 188:90–97,1984.</a:t>
            </a:r>
          </a:p>
        </p:txBody>
      </p:sp>
      <p:sp>
        <p:nvSpPr>
          <p:cNvPr id="180244" name="Text Box 20"/>
          <p:cNvSpPr txBox="1">
            <a:spLocks noChangeArrowheads="1"/>
          </p:cNvSpPr>
          <p:nvPr/>
        </p:nvSpPr>
        <p:spPr bwMode="auto">
          <a:xfrm>
            <a:off x="0" y="152400"/>
            <a:ext cx="9144000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i="0"/>
              <a:t>to maintain the reduction 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8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180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0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180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0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180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80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180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180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1" dur="500"/>
                                        <p:tgtEl>
                                          <p:spTgt spid="180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29" grpId="0" animBg="1" autoUpdateAnimBg="0"/>
      <p:bldP spid="180232" grpId="0" animBg="1" autoUpdateAnimBg="0"/>
      <p:bldP spid="180235" grpId="0" animBg="1" autoUpdateAnimBg="0"/>
      <p:bldP spid="180236" grpId="0" animBg="1"/>
      <p:bldP spid="180237" grpId="0" animBg="1" autoUpdateAnimBg="0"/>
      <p:bldP spid="180238" grpId="0" autoUpdateAnimBg="0"/>
      <p:bldP spid="180239" grpId="0" animBg="1" autoUpdateAnimBg="0"/>
      <p:bldP spid="180244" grpId="0" animBg="1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11"/>
          <p:cNvSpPr txBox="1">
            <a:spLocks noChangeArrowheads="1"/>
          </p:cNvSpPr>
          <p:nvPr/>
        </p:nvSpPr>
        <p:spPr bwMode="auto">
          <a:xfrm>
            <a:off x="101600" y="76200"/>
            <a:ext cx="879475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i="0"/>
              <a:t>Thus these fractures need to be immobilized</a:t>
            </a:r>
          </a:p>
        </p:txBody>
      </p:sp>
      <p:pic>
        <p:nvPicPr>
          <p:cNvPr id="118786" name="Picture 2" descr="Scanned Picture 22"/>
          <p:cNvPicPr>
            <a:picLocks noChangeAspect="1" noChangeArrowheads="1"/>
          </p:cNvPicPr>
          <p:nvPr/>
        </p:nvPicPr>
        <p:blipFill>
          <a:blip r:embed="rId2" cstate="print"/>
          <a:srcRect l="1666" t="2222" b="2222"/>
          <a:stretch>
            <a:fillRect/>
          </a:stretch>
        </p:blipFill>
        <p:spPr bwMode="auto">
          <a:xfrm>
            <a:off x="2362200" y="152400"/>
            <a:ext cx="4495800" cy="655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8787" name="Freeform 3"/>
          <p:cNvSpPr>
            <a:spLocks/>
          </p:cNvSpPr>
          <p:nvPr/>
        </p:nvSpPr>
        <p:spPr bwMode="auto">
          <a:xfrm>
            <a:off x="2895600" y="4098925"/>
            <a:ext cx="1076325" cy="168275"/>
          </a:xfrm>
          <a:custGeom>
            <a:avLst/>
            <a:gdLst>
              <a:gd name="T0" fmla="*/ 678 w 678"/>
              <a:gd name="T1" fmla="*/ 0 h 106"/>
              <a:gd name="T2" fmla="*/ 339 w 678"/>
              <a:gd name="T3" fmla="*/ 101 h 106"/>
              <a:gd name="T4" fmla="*/ 0 w 678"/>
              <a:gd name="T5" fmla="*/ 50 h 106"/>
              <a:gd name="T6" fmla="*/ 0 60000 65536"/>
              <a:gd name="T7" fmla="*/ 0 60000 65536"/>
              <a:gd name="T8" fmla="*/ 0 60000 65536"/>
              <a:gd name="T9" fmla="*/ 0 w 678"/>
              <a:gd name="T10" fmla="*/ 0 h 106"/>
              <a:gd name="T11" fmla="*/ 678 w 678"/>
              <a:gd name="T12" fmla="*/ 106 h 10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78" h="106">
                <a:moveTo>
                  <a:pt x="678" y="0"/>
                </a:moveTo>
                <a:cubicBezTo>
                  <a:pt x="595" y="83"/>
                  <a:pt x="448" y="93"/>
                  <a:pt x="339" y="101"/>
                </a:cubicBezTo>
                <a:cubicBezTo>
                  <a:pt x="222" y="97"/>
                  <a:pt x="105" y="106"/>
                  <a:pt x="0" y="50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8788" name="Freeform 4"/>
          <p:cNvSpPr>
            <a:spLocks/>
          </p:cNvSpPr>
          <p:nvPr/>
        </p:nvSpPr>
        <p:spPr bwMode="auto">
          <a:xfrm>
            <a:off x="4011613" y="4038600"/>
            <a:ext cx="484187" cy="606425"/>
          </a:xfrm>
          <a:custGeom>
            <a:avLst/>
            <a:gdLst>
              <a:gd name="T0" fmla="*/ 0 w 305"/>
              <a:gd name="T1" fmla="*/ 10 h 382"/>
              <a:gd name="T2" fmla="*/ 25 w 305"/>
              <a:gd name="T3" fmla="*/ 1 h 382"/>
              <a:gd name="T4" fmla="*/ 51 w 305"/>
              <a:gd name="T5" fmla="*/ 18 h 382"/>
              <a:gd name="T6" fmla="*/ 152 w 305"/>
              <a:gd name="T7" fmla="*/ 69 h 382"/>
              <a:gd name="T8" fmla="*/ 229 w 305"/>
              <a:gd name="T9" fmla="*/ 137 h 382"/>
              <a:gd name="T10" fmla="*/ 263 w 305"/>
              <a:gd name="T11" fmla="*/ 188 h 382"/>
              <a:gd name="T12" fmla="*/ 280 w 305"/>
              <a:gd name="T13" fmla="*/ 213 h 382"/>
              <a:gd name="T14" fmla="*/ 305 w 305"/>
              <a:gd name="T15" fmla="*/ 382 h 38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05"/>
              <a:gd name="T25" fmla="*/ 0 h 382"/>
              <a:gd name="T26" fmla="*/ 305 w 305"/>
              <a:gd name="T27" fmla="*/ 382 h 38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05" h="382">
                <a:moveTo>
                  <a:pt x="0" y="10"/>
                </a:moveTo>
                <a:cubicBezTo>
                  <a:pt x="8" y="7"/>
                  <a:pt x="16" y="0"/>
                  <a:pt x="25" y="1"/>
                </a:cubicBezTo>
                <a:cubicBezTo>
                  <a:pt x="35" y="3"/>
                  <a:pt x="42" y="13"/>
                  <a:pt x="51" y="18"/>
                </a:cubicBezTo>
                <a:cubicBezTo>
                  <a:pt x="85" y="35"/>
                  <a:pt x="115" y="57"/>
                  <a:pt x="152" y="69"/>
                </a:cubicBezTo>
                <a:cubicBezTo>
                  <a:pt x="183" y="89"/>
                  <a:pt x="205" y="101"/>
                  <a:pt x="229" y="137"/>
                </a:cubicBezTo>
                <a:cubicBezTo>
                  <a:pt x="240" y="154"/>
                  <a:pt x="252" y="171"/>
                  <a:pt x="263" y="188"/>
                </a:cubicBezTo>
                <a:cubicBezTo>
                  <a:pt x="269" y="196"/>
                  <a:pt x="280" y="213"/>
                  <a:pt x="280" y="213"/>
                </a:cubicBezTo>
                <a:cubicBezTo>
                  <a:pt x="299" y="275"/>
                  <a:pt x="305" y="314"/>
                  <a:pt x="305" y="382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8789" name="Freeform 5"/>
          <p:cNvSpPr>
            <a:spLocks/>
          </p:cNvSpPr>
          <p:nvPr/>
        </p:nvSpPr>
        <p:spPr bwMode="auto">
          <a:xfrm>
            <a:off x="2881313" y="3886200"/>
            <a:ext cx="1157287" cy="277813"/>
          </a:xfrm>
          <a:custGeom>
            <a:avLst/>
            <a:gdLst>
              <a:gd name="T0" fmla="*/ 0 w 729"/>
              <a:gd name="T1" fmla="*/ 175 h 175"/>
              <a:gd name="T2" fmla="*/ 54 w 729"/>
              <a:gd name="T3" fmla="*/ 121 h 175"/>
              <a:gd name="T4" fmla="*/ 405 w 729"/>
              <a:gd name="T5" fmla="*/ 4 h 175"/>
              <a:gd name="T6" fmla="*/ 684 w 729"/>
              <a:gd name="T7" fmla="*/ 40 h 175"/>
              <a:gd name="T8" fmla="*/ 729 w 729"/>
              <a:gd name="T9" fmla="*/ 85 h 1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29"/>
              <a:gd name="T16" fmla="*/ 0 h 175"/>
              <a:gd name="T17" fmla="*/ 729 w 729"/>
              <a:gd name="T18" fmla="*/ 175 h 17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29" h="175">
                <a:moveTo>
                  <a:pt x="0" y="175"/>
                </a:moveTo>
                <a:cubicBezTo>
                  <a:pt x="32" y="127"/>
                  <a:pt x="2" y="166"/>
                  <a:pt x="54" y="121"/>
                </a:cubicBezTo>
                <a:cubicBezTo>
                  <a:pt x="179" y="14"/>
                  <a:pt x="235" y="14"/>
                  <a:pt x="405" y="4"/>
                </a:cubicBezTo>
                <a:cubicBezTo>
                  <a:pt x="619" y="13"/>
                  <a:pt x="564" y="0"/>
                  <a:pt x="684" y="40"/>
                </a:cubicBezTo>
                <a:cubicBezTo>
                  <a:pt x="705" y="93"/>
                  <a:pt x="686" y="85"/>
                  <a:pt x="729" y="85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8790" name="Freeform 6"/>
          <p:cNvSpPr>
            <a:spLocks/>
          </p:cNvSpPr>
          <p:nvPr/>
        </p:nvSpPr>
        <p:spPr bwMode="auto">
          <a:xfrm>
            <a:off x="4010025" y="4114800"/>
            <a:ext cx="409575" cy="636588"/>
          </a:xfrm>
          <a:custGeom>
            <a:avLst/>
            <a:gdLst>
              <a:gd name="T0" fmla="*/ 266 w 266"/>
              <a:gd name="T1" fmla="*/ 347 h 364"/>
              <a:gd name="T2" fmla="*/ 156 w 266"/>
              <a:gd name="T3" fmla="*/ 322 h 364"/>
              <a:gd name="T4" fmla="*/ 38 w 266"/>
              <a:gd name="T5" fmla="*/ 212 h 364"/>
              <a:gd name="T6" fmla="*/ 4 w 266"/>
              <a:gd name="T7" fmla="*/ 0 h 364"/>
              <a:gd name="T8" fmla="*/ 0 60000 65536"/>
              <a:gd name="T9" fmla="*/ 0 60000 65536"/>
              <a:gd name="T10" fmla="*/ 0 60000 65536"/>
              <a:gd name="T11" fmla="*/ 0 60000 65536"/>
              <a:gd name="T12" fmla="*/ 0 w 266"/>
              <a:gd name="T13" fmla="*/ 0 h 364"/>
              <a:gd name="T14" fmla="*/ 266 w 266"/>
              <a:gd name="T15" fmla="*/ 364 h 36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66" h="364">
                <a:moveTo>
                  <a:pt x="266" y="347"/>
                </a:moveTo>
                <a:cubicBezTo>
                  <a:pt x="220" y="364"/>
                  <a:pt x="198" y="335"/>
                  <a:pt x="156" y="322"/>
                </a:cubicBezTo>
                <a:cubicBezTo>
                  <a:pt x="106" y="288"/>
                  <a:pt x="80" y="254"/>
                  <a:pt x="38" y="212"/>
                </a:cubicBezTo>
                <a:cubicBezTo>
                  <a:pt x="0" y="102"/>
                  <a:pt x="4" y="174"/>
                  <a:pt x="4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8794" name="Rectangle 10"/>
          <p:cNvSpPr>
            <a:spLocks noChangeArrowheads="1"/>
          </p:cNvSpPr>
          <p:nvPr/>
        </p:nvSpPr>
        <p:spPr bwMode="auto">
          <a:xfrm>
            <a:off x="152400" y="0"/>
            <a:ext cx="8763000" cy="914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8791" name="Text Box 7"/>
          <p:cNvSpPr txBox="1">
            <a:spLocks noChangeArrowheads="1"/>
          </p:cNvSpPr>
          <p:nvPr/>
        </p:nvSpPr>
        <p:spPr bwMode="auto">
          <a:xfrm>
            <a:off x="1725613" y="152400"/>
            <a:ext cx="3225800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>
                <a:solidFill>
                  <a:schemeClr val="tx1"/>
                </a:solidFill>
              </a:rPr>
              <a:t>with a figure</a:t>
            </a:r>
          </a:p>
        </p:txBody>
      </p:sp>
      <p:sp>
        <p:nvSpPr>
          <p:cNvPr id="118792" name="Text Box 8"/>
          <p:cNvSpPr txBox="1">
            <a:spLocks noChangeArrowheads="1"/>
          </p:cNvSpPr>
          <p:nvPr/>
        </p:nvSpPr>
        <p:spPr bwMode="auto">
          <a:xfrm rot="5400000">
            <a:off x="5195888" y="46037"/>
            <a:ext cx="488950" cy="10064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0" i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18793" name="Text Box 9"/>
          <p:cNvSpPr txBox="1">
            <a:spLocks noChangeArrowheads="1"/>
          </p:cNvSpPr>
          <p:nvPr/>
        </p:nvSpPr>
        <p:spPr bwMode="auto">
          <a:xfrm>
            <a:off x="5797550" y="152400"/>
            <a:ext cx="1254125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>
                <a:solidFill>
                  <a:schemeClr val="tx1"/>
                </a:solidFill>
              </a:rPr>
              <a:t>cast.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18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8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8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8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8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8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18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18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87" grpId="0" animBg="1"/>
      <p:bldP spid="118788" grpId="0" animBg="1"/>
      <p:bldP spid="118789" grpId="0" animBg="1"/>
      <p:bldP spid="118790" grpId="0" animBg="1"/>
      <p:bldP spid="118794" grpId="0" animBg="1"/>
      <p:bldP spid="118791" grpId="0" animBg="1" autoUpdateAnimBg="0"/>
      <p:bldP spid="118792" grpId="0" animBg="1" autoUpdateAnimBg="0"/>
      <p:bldP spid="118793" grpId="0" animBg="1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2" name="Text Box 1028"/>
          <p:cNvSpPr txBox="1">
            <a:spLocks noChangeArrowheads="1"/>
          </p:cNvSpPr>
          <p:nvPr/>
        </p:nvSpPr>
        <p:spPr bwMode="auto">
          <a:xfrm>
            <a:off x="5060950" y="1295400"/>
            <a:ext cx="40068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i="0">
                <a:solidFill>
                  <a:schemeClr val="tx2"/>
                </a:solidFill>
              </a:rPr>
              <a:t>Always incorporate</a:t>
            </a:r>
          </a:p>
          <a:p>
            <a:r>
              <a:rPr lang="en-US" sz="3600" i="0">
                <a:solidFill>
                  <a:schemeClr val="tx2"/>
                </a:solidFill>
              </a:rPr>
              <a:t>the sling into </a:t>
            </a:r>
          </a:p>
          <a:p>
            <a:r>
              <a:rPr lang="en-US" sz="3600" i="0">
                <a:solidFill>
                  <a:schemeClr val="tx2"/>
                </a:solidFill>
              </a:rPr>
              <a:t>the cast.</a:t>
            </a:r>
          </a:p>
        </p:txBody>
      </p:sp>
      <p:pic>
        <p:nvPicPr>
          <p:cNvPr id="37891" name="Picture 1030" descr="Scanned Picture 22"/>
          <p:cNvPicPr>
            <a:picLocks noChangeAspect="1" noChangeArrowheads="1"/>
          </p:cNvPicPr>
          <p:nvPr/>
        </p:nvPicPr>
        <p:blipFill>
          <a:blip r:embed="rId2" cstate="print">
            <a:lum bright="-12000" contrast="6000"/>
          </a:blip>
          <a:srcRect/>
          <a:stretch>
            <a:fillRect/>
          </a:stretch>
        </p:blipFill>
        <p:spPr bwMode="auto">
          <a:xfrm>
            <a:off x="304800" y="228600"/>
            <a:ext cx="4318000" cy="6477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19815" name="Oval 1031"/>
          <p:cNvSpPr>
            <a:spLocks noChangeArrowheads="1"/>
          </p:cNvSpPr>
          <p:nvPr/>
        </p:nvSpPr>
        <p:spPr bwMode="auto">
          <a:xfrm>
            <a:off x="1828800" y="2743200"/>
            <a:ext cx="1905000" cy="1828800"/>
          </a:xfrm>
          <a:prstGeom prst="ellips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19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19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2" grpId="0" autoUpdateAnimBg="0"/>
      <p:bldP spid="11981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8" descr="Scanned Picture 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5838" y="0"/>
            <a:ext cx="43735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931" name="AutoShape 3"/>
          <p:cNvSpPr>
            <a:spLocks noChangeArrowheads="1"/>
          </p:cNvSpPr>
          <p:nvPr/>
        </p:nvSpPr>
        <p:spPr bwMode="auto">
          <a:xfrm>
            <a:off x="6781800" y="152400"/>
            <a:ext cx="2286000" cy="1828800"/>
          </a:xfrm>
          <a:prstGeom prst="wedgeRoundRectCallout">
            <a:avLst>
              <a:gd name="adj1" fmla="val -125556"/>
              <a:gd name="adj2" fmla="val 55991"/>
              <a:gd name="adj3" fmla="val 16667"/>
            </a:avLst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2400" i="0">
                <a:solidFill>
                  <a:schemeClr val="bg1"/>
                </a:solidFill>
              </a:rPr>
              <a:t>Mommy,</a:t>
            </a:r>
          </a:p>
          <a:p>
            <a:r>
              <a:rPr lang="en-US" sz="2400" i="0">
                <a:solidFill>
                  <a:schemeClr val="bg1"/>
                </a:solidFill>
              </a:rPr>
              <a:t>this sling</a:t>
            </a:r>
          </a:p>
          <a:p>
            <a:r>
              <a:rPr lang="en-US" sz="2400" i="0">
                <a:solidFill>
                  <a:schemeClr val="bg1"/>
                </a:solidFill>
              </a:rPr>
              <a:t>is</a:t>
            </a:r>
          </a:p>
          <a:p>
            <a:r>
              <a:rPr lang="en-US" sz="2400" i="0">
                <a:solidFill>
                  <a:schemeClr val="bg1"/>
                </a:solidFill>
              </a:rPr>
              <a:t>bothering me!</a:t>
            </a:r>
          </a:p>
        </p:txBody>
      </p:sp>
      <p:sp>
        <p:nvSpPr>
          <p:cNvPr id="124932" name="Freeform 4"/>
          <p:cNvSpPr>
            <a:spLocks/>
          </p:cNvSpPr>
          <p:nvPr/>
        </p:nvSpPr>
        <p:spPr bwMode="auto">
          <a:xfrm>
            <a:off x="3671888" y="1981200"/>
            <a:ext cx="442912" cy="241300"/>
          </a:xfrm>
          <a:custGeom>
            <a:avLst/>
            <a:gdLst>
              <a:gd name="T0" fmla="*/ 279 w 279"/>
              <a:gd name="T1" fmla="*/ 152 h 152"/>
              <a:gd name="T2" fmla="*/ 177 w 279"/>
              <a:gd name="T3" fmla="*/ 93 h 152"/>
              <a:gd name="T4" fmla="*/ 25 w 279"/>
              <a:gd name="T5" fmla="*/ 34 h 152"/>
              <a:gd name="T6" fmla="*/ 0 w 279"/>
              <a:gd name="T7" fmla="*/ 0 h 152"/>
              <a:gd name="T8" fmla="*/ 0 60000 65536"/>
              <a:gd name="T9" fmla="*/ 0 60000 65536"/>
              <a:gd name="T10" fmla="*/ 0 60000 65536"/>
              <a:gd name="T11" fmla="*/ 0 60000 65536"/>
              <a:gd name="T12" fmla="*/ 0 w 279"/>
              <a:gd name="T13" fmla="*/ 0 h 152"/>
              <a:gd name="T14" fmla="*/ 279 w 279"/>
              <a:gd name="T15" fmla="*/ 152 h 1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79" h="152">
                <a:moveTo>
                  <a:pt x="279" y="152"/>
                </a:moveTo>
                <a:cubicBezTo>
                  <a:pt x="256" y="118"/>
                  <a:pt x="217" y="104"/>
                  <a:pt x="177" y="93"/>
                </a:cubicBezTo>
                <a:cubicBezTo>
                  <a:pt x="130" y="57"/>
                  <a:pt x="80" y="52"/>
                  <a:pt x="25" y="34"/>
                </a:cubicBezTo>
                <a:cubicBezTo>
                  <a:pt x="6" y="5"/>
                  <a:pt x="15" y="15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4933" name="Freeform 5"/>
          <p:cNvSpPr>
            <a:spLocks/>
          </p:cNvSpPr>
          <p:nvPr/>
        </p:nvSpPr>
        <p:spPr bwMode="auto">
          <a:xfrm>
            <a:off x="3824288" y="2273300"/>
            <a:ext cx="442912" cy="241300"/>
          </a:xfrm>
          <a:custGeom>
            <a:avLst/>
            <a:gdLst>
              <a:gd name="T0" fmla="*/ 279 w 279"/>
              <a:gd name="T1" fmla="*/ 152 h 152"/>
              <a:gd name="T2" fmla="*/ 177 w 279"/>
              <a:gd name="T3" fmla="*/ 93 h 152"/>
              <a:gd name="T4" fmla="*/ 25 w 279"/>
              <a:gd name="T5" fmla="*/ 34 h 152"/>
              <a:gd name="T6" fmla="*/ 0 w 279"/>
              <a:gd name="T7" fmla="*/ 0 h 152"/>
              <a:gd name="T8" fmla="*/ 0 60000 65536"/>
              <a:gd name="T9" fmla="*/ 0 60000 65536"/>
              <a:gd name="T10" fmla="*/ 0 60000 65536"/>
              <a:gd name="T11" fmla="*/ 0 60000 65536"/>
              <a:gd name="T12" fmla="*/ 0 w 279"/>
              <a:gd name="T13" fmla="*/ 0 h 152"/>
              <a:gd name="T14" fmla="*/ 279 w 279"/>
              <a:gd name="T15" fmla="*/ 152 h 1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79" h="152">
                <a:moveTo>
                  <a:pt x="279" y="152"/>
                </a:moveTo>
                <a:cubicBezTo>
                  <a:pt x="256" y="118"/>
                  <a:pt x="217" y="104"/>
                  <a:pt x="177" y="93"/>
                </a:cubicBezTo>
                <a:cubicBezTo>
                  <a:pt x="130" y="57"/>
                  <a:pt x="80" y="52"/>
                  <a:pt x="25" y="34"/>
                </a:cubicBezTo>
                <a:cubicBezTo>
                  <a:pt x="6" y="5"/>
                  <a:pt x="15" y="15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4934" name="Freeform 6"/>
          <p:cNvSpPr>
            <a:spLocks/>
          </p:cNvSpPr>
          <p:nvPr/>
        </p:nvSpPr>
        <p:spPr bwMode="auto">
          <a:xfrm rot="7380524">
            <a:off x="5106193" y="2158207"/>
            <a:ext cx="442913" cy="241300"/>
          </a:xfrm>
          <a:custGeom>
            <a:avLst/>
            <a:gdLst>
              <a:gd name="T0" fmla="*/ 279 w 279"/>
              <a:gd name="T1" fmla="*/ 152 h 152"/>
              <a:gd name="T2" fmla="*/ 177 w 279"/>
              <a:gd name="T3" fmla="*/ 93 h 152"/>
              <a:gd name="T4" fmla="*/ 25 w 279"/>
              <a:gd name="T5" fmla="*/ 34 h 152"/>
              <a:gd name="T6" fmla="*/ 0 w 279"/>
              <a:gd name="T7" fmla="*/ 0 h 152"/>
              <a:gd name="T8" fmla="*/ 0 60000 65536"/>
              <a:gd name="T9" fmla="*/ 0 60000 65536"/>
              <a:gd name="T10" fmla="*/ 0 60000 65536"/>
              <a:gd name="T11" fmla="*/ 0 60000 65536"/>
              <a:gd name="T12" fmla="*/ 0 w 279"/>
              <a:gd name="T13" fmla="*/ 0 h 152"/>
              <a:gd name="T14" fmla="*/ 279 w 279"/>
              <a:gd name="T15" fmla="*/ 152 h 1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79" h="152">
                <a:moveTo>
                  <a:pt x="279" y="152"/>
                </a:moveTo>
                <a:cubicBezTo>
                  <a:pt x="256" y="118"/>
                  <a:pt x="217" y="104"/>
                  <a:pt x="177" y="93"/>
                </a:cubicBezTo>
                <a:cubicBezTo>
                  <a:pt x="130" y="57"/>
                  <a:pt x="80" y="52"/>
                  <a:pt x="25" y="34"/>
                </a:cubicBezTo>
                <a:cubicBezTo>
                  <a:pt x="6" y="5"/>
                  <a:pt x="15" y="15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4935" name="Freeform 7"/>
          <p:cNvSpPr>
            <a:spLocks/>
          </p:cNvSpPr>
          <p:nvPr/>
        </p:nvSpPr>
        <p:spPr bwMode="auto">
          <a:xfrm rot="7380524">
            <a:off x="5080794" y="2324894"/>
            <a:ext cx="442912" cy="241300"/>
          </a:xfrm>
          <a:custGeom>
            <a:avLst/>
            <a:gdLst>
              <a:gd name="T0" fmla="*/ 279 w 279"/>
              <a:gd name="T1" fmla="*/ 152 h 152"/>
              <a:gd name="T2" fmla="*/ 177 w 279"/>
              <a:gd name="T3" fmla="*/ 93 h 152"/>
              <a:gd name="T4" fmla="*/ 25 w 279"/>
              <a:gd name="T5" fmla="*/ 34 h 152"/>
              <a:gd name="T6" fmla="*/ 0 w 279"/>
              <a:gd name="T7" fmla="*/ 0 h 152"/>
              <a:gd name="T8" fmla="*/ 0 60000 65536"/>
              <a:gd name="T9" fmla="*/ 0 60000 65536"/>
              <a:gd name="T10" fmla="*/ 0 60000 65536"/>
              <a:gd name="T11" fmla="*/ 0 60000 65536"/>
              <a:gd name="T12" fmla="*/ 0 w 279"/>
              <a:gd name="T13" fmla="*/ 0 h 152"/>
              <a:gd name="T14" fmla="*/ 279 w 279"/>
              <a:gd name="T15" fmla="*/ 152 h 1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79" h="152">
                <a:moveTo>
                  <a:pt x="279" y="152"/>
                </a:moveTo>
                <a:cubicBezTo>
                  <a:pt x="256" y="118"/>
                  <a:pt x="217" y="104"/>
                  <a:pt x="177" y="93"/>
                </a:cubicBezTo>
                <a:cubicBezTo>
                  <a:pt x="130" y="57"/>
                  <a:pt x="80" y="52"/>
                  <a:pt x="25" y="34"/>
                </a:cubicBezTo>
                <a:cubicBezTo>
                  <a:pt x="6" y="5"/>
                  <a:pt x="15" y="15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24937" name="Picture 9" descr="f014_018b"/>
          <p:cNvPicPr>
            <a:picLocks noChangeAspect="1" noChangeArrowheads="1"/>
          </p:cNvPicPr>
          <p:nvPr/>
        </p:nvPicPr>
        <p:blipFill>
          <a:blip r:embed="rId3" cstate="print"/>
          <a:srcRect t="27750" r="32172"/>
          <a:stretch>
            <a:fillRect/>
          </a:stretch>
        </p:blipFill>
        <p:spPr bwMode="auto">
          <a:xfrm>
            <a:off x="2895600" y="3124200"/>
            <a:ext cx="804863" cy="919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24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4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4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4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4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4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1" grpId="0" animBg="1" autoUpdateAnimBg="0"/>
      <p:bldP spid="124932" grpId="0" animBg="1"/>
      <p:bldP spid="124933" grpId="0" animBg="1"/>
      <p:bldP spid="124934" grpId="0" animBg="1"/>
      <p:bldP spid="12493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9" descr="Scanned Picture 23"/>
          <p:cNvPicPr>
            <a:picLocks noChangeAspect="1" noChangeArrowheads="1"/>
          </p:cNvPicPr>
          <p:nvPr/>
        </p:nvPicPr>
        <p:blipFill>
          <a:blip r:embed="rId2" cstate="print"/>
          <a:srcRect b="2475"/>
          <a:stretch>
            <a:fillRect/>
          </a:stretch>
        </p:blipFill>
        <p:spPr bwMode="auto">
          <a:xfrm>
            <a:off x="2425700" y="136525"/>
            <a:ext cx="4432300" cy="6569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5955" name="AutoShape 3"/>
          <p:cNvSpPr>
            <a:spLocks noChangeArrowheads="1"/>
          </p:cNvSpPr>
          <p:nvPr/>
        </p:nvSpPr>
        <p:spPr bwMode="auto">
          <a:xfrm>
            <a:off x="7239000" y="457200"/>
            <a:ext cx="1371600" cy="1371600"/>
          </a:xfrm>
          <a:prstGeom prst="wedgeRoundRectCallout">
            <a:avLst>
              <a:gd name="adj1" fmla="val -219329"/>
              <a:gd name="adj2" fmla="val 59722"/>
              <a:gd name="adj3" fmla="val 16667"/>
            </a:avLst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2400" i="0">
                <a:solidFill>
                  <a:schemeClr val="bg1"/>
                </a:solidFill>
              </a:rPr>
              <a:t>That’s</a:t>
            </a:r>
          </a:p>
          <a:p>
            <a:r>
              <a:rPr lang="en-US" sz="2400" i="0">
                <a:solidFill>
                  <a:schemeClr val="bg1"/>
                </a:solidFill>
              </a:rPr>
              <a:t>much</a:t>
            </a:r>
          </a:p>
          <a:p>
            <a:r>
              <a:rPr lang="en-US" sz="2400" i="0">
                <a:solidFill>
                  <a:schemeClr val="bg1"/>
                </a:solidFill>
              </a:rPr>
              <a:t>better !</a:t>
            </a:r>
          </a:p>
        </p:txBody>
      </p:sp>
      <p:sp>
        <p:nvSpPr>
          <p:cNvPr id="125958" name="Text Box 6"/>
          <p:cNvSpPr txBox="1">
            <a:spLocks noChangeArrowheads="1"/>
          </p:cNvSpPr>
          <p:nvPr/>
        </p:nvSpPr>
        <p:spPr bwMode="auto">
          <a:xfrm>
            <a:off x="412750" y="381000"/>
            <a:ext cx="150495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i="0">
                <a:solidFill>
                  <a:schemeClr val="tx2"/>
                </a:solidFill>
              </a:rPr>
              <a:t>But, </a:t>
            </a:r>
          </a:p>
          <a:p>
            <a:r>
              <a:rPr lang="en-US" sz="3600" i="0">
                <a:solidFill>
                  <a:schemeClr val="tx2"/>
                </a:solidFill>
              </a:rPr>
              <a:t>loss of</a:t>
            </a:r>
          </a:p>
          <a:p>
            <a:r>
              <a:rPr lang="en-US" sz="3600" i="0">
                <a:solidFill>
                  <a:schemeClr val="tx2"/>
                </a:solidFill>
              </a:rPr>
              <a:t>elbow </a:t>
            </a:r>
          </a:p>
          <a:p>
            <a:r>
              <a:rPr lang="en-US" sz="3600" i="0">
                <a:solidFill>
                  <a:schemeClr val="tx2"/>
                </a:solidFill>
              </a:rPr>
              <a:t>flexion</a:t>
            </a:r>
          </a:p>
          <a:p>
            <a:r>
              <a:rPr lang="en-US" sz="3600" i="0">
                <a:solidFill>
                  <a:schemeClr val="tx2"/>
                </a:solidFill>
              </a:rPr>
              <a:t>may</a:t>
            </a:r>
          </a:p>
        </p:txBody>
      </p:sp>
      <p:sp>
        <p:nvSpPr>
          <p:cNvPr id="125960" name="Text Box 8"/>
          <p:cNvSpPr txBox="1">
            <a:spLocks noChangeArrowheads="1"/>
          </p:cNvSpPr>
          <p:nvPr/>
        </p:nvSpPr>
        <p:spPr bwMode="auto">
          <a:xfrm>
            <a:off x="88900" y="3289300"/>
            <a:ext cx="21780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i="0">
                <a:solidFill>
                  <a:schemeClr val="tx2"/>
                </a:solidFill>
              </a:rPr>
              <a:t>result in</a:t>
            </a:r>
          </a:p>
          <a:p>
            <a:r>
              <a:rPr lang="en-US" sz="3600" i="0">
                <a:solidFill>
                  <a:schemeClr val="tx2"/>
                </a:solidFill>
              </a:rPr>
              <a:t>a loss of </a:t>
            </a:r>
          </a:p>
          <a:p>
            <a:r>
              <a:rPr lang="en-US" sz="3600" i="0">
                <a:solidFill>
                  <a:schemeClr val="tx2"/>
                </a:solidFill>
              </a:rPr>
              <a:t>reduction.</a:t>
            </a:r>
          </a:p>
        </p:txBody>
      </p:sp>
      <p:pic>
        <p:nvPicPr>
          <p:cNvPr id="125962" name="Picture 10" descr="f014_018c"/>
          <p:cNvPicPr>
            <a:picLocks noChangeAspect="1" noChangeArrowheads="1"/>
          </p:cNvPicPr>
          <p:nvPr/>
        </p:nvPicPr>
        <p:blipFill>
          <a:blip r:embed="rId3" cstate="print"/>
          <a:srcRect t="25157"/>
          <a:stretch>
            <a:fillRect/>
          </a:stretch>
        </p:blipFill>
        <p:spPr bwMode="auto">
          <a:xfrm>
            <a:off x="2971800" y="3733800"/>
            <a:ext cx="739775" cy="917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5963" name="Line 11"/>
          <p:cNvSpPr>
            <a:spLocks noChangeShapeType="1"/>
          </p:cNvSpPr>
          <p:nvPr/>
        </p:nvSpPr>
        <p:spPr bwMode="auto">
          <a:xfrm>
            <a:off x="3276600" y="3733800"/>
            <a:ext cx="0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5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59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5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125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5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5" grpId="0" animBg="1" autoUpdateAnimBg="0"/>
      <p:bldP spid="125958" grpId="0" autoUpdateAnimBg="0"/>
      <p:bldP spid="125960" grpId="0" autoUpdateAnimBg="0"/>
      <p:bldP spid="12596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ext Box 3074"/>
          <p:cNvSpPr txBox="1">
            <a:spLocks noChangeArrowheads="1"/>
          </p:cNvSpPr>
          <p:nvPr/>
        </p:nvSpPr>
        <p:spPr bwMode="auto">
          <a:xfrm>
            <a:off x="539750" y="152400"/>
            <a:ext cx="7918450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i="0">
                <a:solidFill>
                  <a:schemeClr val="tx2"/>
                </a:solidFill>
              </a:rPr>
              <a:t>With Type II fractures, if</a:t>
            </a:r>
          </a:p>
          <a:p>
            <a:r>
              <a:rPr lang="en-US" sz="5400" i="0">
                <a:solidFill>
                  <a:schemeClr val="tx2"/>
                </a:solidFill>
              </a:rPr>
              <a:t>there is any concern about</a:t>
            </a:r>
          </a:p>
        </p:txBody>
      </p:sp>
      <p:sp>
        <p:nvSpPr>
          <p:cNvPr id="126980" name="Rectangle 307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n-US" sz="4400" b="1" i="1" smtClean="0"/>
              <a:t>vascular compromise</a:t>
            </a:r>
          </a:p>
          <a:p>
            <a:pPr algn="ctr">
              <a:buFontTx/>
              <a:buNone/>
            </a:pPr>
            <a:r>
              <a:rPr lang="en-US" sz="4400" b="1" i="1" smtClean="0"/>
              <a:t>   or fracture stability</a:t>
            </a:r>
          </a:p>
          <a:p>
            <a:pPr algn="ctr">
              <a:buFontTx/>
              <a:buNone/>
            </a:pPr>
            <a:r>
              <a:rPr lang="en-US" sz="4400" b="1" i="1" smtClean="0"/>
              <a:t>due to the severe swelling, </a:t>
            </a:r>
          </a:p>
        </p:txBody>
      </p:sp>
      <p:sp>
        <p:nvSpPr>
          <p:cNvPr id="126981" name="Text Box 3077"/>
          <p:cNvSpPr txBox="1">
            <a:spLocks noChangeArrowheads="1"/>
          </p:cNvSpPr>
          <p:nvPr/>
        </p:nvSpPr>
        <p:spPr bwMode="auto">
          <a:xfrm>
            <a:off x="379413" y="4572000"/>
            <a:ext cx="8332787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>
                <a:solidFill>
                  <a:srgbClr val="FF9900"/>
                </a:solidFill>
              </a:rPr>
              <a:t>then secure the fragments</a:t>
            </a:r>
          </a:p>
          <a:p>
            <a:r>
              <a:rPr lang="en-US" sz="6000">
                <a:solidFill>
                  <a:srgbClr val="FF9900"/>
                </a:solidFill>
              </a:rPr>
              <a:t>with percutaneous pins,</a:t>
            </a:r>
          </a:p>
        </p:txBody>
      </p:sp>
      <p:sp>
        <p:nvSpPr>
          <p:cNvPr id="126982" name="Text Box 3078"/>
          <p:cNvSpPr txBox="1">
            <a:spLocks noChangeArrowheads="1"/>
          </p:cNvSpPr>
          <p:nvPr/>
        </p:nvSpPr>
        <p:spPr bwMode="auto">
          <a:xfrm>
            <a:off x="76200" y="4800600"/>
            <a:ext cx="8991600" cy="1920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0">
                <a:solidFill>
                  <a:srgbClr val="FF9900"/>
                </a:solidFill>
              </a:rPr>
              <a:t>so that the extremity can be </a:t>
            </a:r>
          </a:p>
          <a:p>
            <a:r>
              <a:rPr lang="en-US" sz="6000">
                <a:solidFill>
                  <a:srgbClr val="FF9900"/>
                </a:solidFill>
              </a:rPr>
              <a:t>immobilized at 90 degrees.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269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97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269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9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269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9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1269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9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126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126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78" grpId="0" autoUpdateAnimBg="0"/>
      <p:bldP spid="126980" grpId="0" build="p" autoUpdateAnimBg="0"/>
      <p:bldP spid="126981" grpId="0" autoUpdateAnimBg="0"/>
      <p:bldP spid="126982" grpId="0" animBg="1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Scanned 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914400"/>
            <a:ext cx="7065963" cy="507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266700" y="279400"/>
            <a:ext cx="7697788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When a child falls on their extended upper extremity,           </a:t>
            </a:r>
          </a:p>
        </p:txBody>
      </p:sp>
      <p:sp>
        <p:nvSpPr>
          <p:cNvPr id="104456" name="Text Box 8"/>
          <p:cNvSpPr txBox="1">
            <a:spLocks noChangeArrowheads="1"/>
          </p:cNvSpPr>
          <p:nvPr/>
        </p:nvSpPr>
        <p:spPr bwMode="auto">
          <a:xfrm>
            <a:off x="152400" y="304800"/>
            <a:ext cx="5354638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which ones are most likely to sustain                           </a:t>
            </a:r>
          </a:p>
        </p:txBody>
      </p:sp>
      <p:sp>
        <p:nvSpPr>
          <p:cNvPr id="104455" name="Rectangle 7"/>
          <p:cNvSpPr>
            <a:spLocks noChangeArrowheads="1"/>
          </p:cNvSpPr>
          <p:nvPr/>
        </p:nvSpPr>
        <p:spPr bwMode="auto">
          <a:xfrm>
            <a:off x="5105400" y="293688"/>
            <a:ext cx="3360738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tx2"/>
                </a:solidFill>
              </a:rPr>
              <a:t>supracondylar fractures?</a:t>
            </a:r>
          </a:p>
        </p:txBody>
      </p:sp>
      <p:sp>
        <p:nvSpPr>
          <p:cNvPr id="104458" name="Text Box 10"/>
          <p:cNvSpPr txBox="1">
            <a:spLocks noChangeArrowheads="1"/>
          </p:cNvSpPr>
          <p:nvPr/>
        </p:nvSpPr>
        <p:spPr bwMode="auto">
          <a:xfrm>
            <a:off x="1635125" y="5934075"/>
            <a:ext cx="57864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i="0"/>
              <a:t>Those who have cubitus recurvatum.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4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4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104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104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6" grpId="0" animBg="1" autoUpdateAnimBg="0"/>
      <p:bldP spid="104455" grpId="0" animBg="1" autoUpdateAnimBg="0"/>
      <p:bldP spid="104458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051"/>
          <p:cNvSpPr txBox="1">
            <a:spLocks noChangeArrowheads="1"/>
          </p:cNvSpPr>
          <p:nvPr/>
        </p:nvSpPr>
        <p:spPr bwMode="auto">
          <a:xfrm>
            <a:off x="138113" y="381000"/>
            <a:ext cx="8885237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400">
                <a:solidFill>
                  <a:schemeClr val="tx1"/>
                </a:solidFill>
              </a:rPr>
              <a:t>In fact, a recent study  has demonstrated</a:t>
            </a:r>
          </a:p>
          <a:p>
            <a:r>
              <a:rPr lang="en-US" sz="3400">
                <a:solidFill>
                  <a:schemeClr val="tx1"/>
                </a:solidFill>
              </a:rPr>
              <a:t>that asymptomatic pressures of &gt; 30mm Hg. may</a:t>
            </a:r>
          </a:p>
          <a:p>
            <a:r>
              <a:rPr lang="en-US" sz="3400">
                <a:solidFill>
                  <a:schemeClr val="tx1"/>
                </a:solidFill>
              </a:rPr>
              <a:t>occur in the deep volar forearm compartment,</a:t>
            </a:r>
          </a:p>
        </p:txBody>
      </p:sp>
      <p:sp>
        <p:nvSpPr>
          <p:cNvPr id="295940" name="Text Box 2052"/>
          <p:cNvSpPr txBox="1">
            <a:spLocks noChangeArrowheads="1"/>
          </p:cNvSpPr>
          <p:nvPr/>
        </p:nvSpPr>
        <p:spPr bwMode="auto">
          <a:xfrm>
            <a:off x="622300" y="1905000"/>
            <a:ext cx="7904163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400">
                <a:solidFill>
                  <a:schemeClr val="tx1"/>
                </a:solidFill>
              </a:rPr>
              <a:t>even when </a:t>
            </a:r>
          </a:p>
          <a:p>
            <a:r>
              <a:rPr lang="en-US" sz="3400">
                <a:solidFill>
                  <a:schemeClr val="tx1"/>
                </a:solidFill>
              </a:rPr>
              <a:t>the elbow is flexed to just above </a:t>
            </a:r>
            <a:r>
              <a:rPr lang="en-US" sz="3400"/>
              <a:t>90</a:t>
            </a:r>
            <a:r>
              <a:rPr lang="en-US" sz="3400">
                <a:solidFill>
                  <a:schemeClr val="tx1"/>
                </a:solidFill>
              </a:rPr>
              <a:t> degrees.</a:t>
            </a:r>
          </a:p>
        </p:txBody>
      </p:sp>
      <p:sp>
        <p:nvSpPr>
          <p:cNvPr id="295941" name="Text Box 2053"/>
          <p:cNvSpPr txBox="1">
            <a:spLocks noChangeArrowheads="1"/>
          </p:cNvSpPr>
          <p:nvPr/>
        </p:nvSpPr>
        <p:spPr bwMode="auto">
          <a:xfrm>
            <a:off x="4718050" y="152400"/>
            <a:ext cx="4635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/>
              <a:t>*</a:t>
            </a:r>
          </a:p>
        </p:txBody>
      </p:sp>
      <p:sp>
        <p:nvSpPr>
          <p:cNvPr id="295942" name="Text Box 2054"/>
          <p:cNvSpPr txBox="1">
            <a:spLocks noChangeArrowheads="1"/>
          </p:cNvSpPr>
          <p:nvPr/>
        </p:nvSpPr>
        <p:spPr bwMode="auto">
          <a:xfrm>
            <a:off x="2238375" y="6019800"/>
            <a:ext cx="4708525" cy="6508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i="0">
                <a:cs typeface="Times New Roman" pitchFamily="18" charset="0"/>
              </a:rPr>
              <a:t>*Battaglia TC, Armstrong DG, Schwend RM. </a:t>
            </a:r>
          </a:p>
          <a:p>
            <a:r>
              <a:rPr lang="en-US" sz="1800" i="0">
                <a:cs typeface="Times New Roman" pitchFamily="18" charset="0"/>
              </a:rPr>
              <a:t> </a:t>
            </a:r>
            <a:r>
              <a:rPr lang="en-US" sz="1800">
                <a:cs typeface="Times New Roman" pitchFamily="18" charset="0"/>
              </a:rPr>
              <a:t>Journal of Pediatric Orthopedics 22:431,2002.</a:t>
            </a:r>
            <a:endParaRPr lang="en-US" sz="1800" i="0"/>
          </a:p>
        </p:txBody>
      </p:sp>
      <p:sp>
        <p:nvSpPr>
          <p:cNvPr id="295943" name="Text Box 2055"/>
          <p:cNvSpPr txBox="1">
            <a:spLocks noChangeArrowheads="1"/>
          </p:cNvSpPr>
          <p:nvPr/>
        </p:nvSpPr>
        <p:spPr bwMode="auto">
          <a:xfrm>
            <a:off x="628650" y="3295650"/>
            <a:ext cx="7978775" cy="120015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solidFill>
                  <a:schemeClr val="tx1"/>
                </a:solidFill>
              </a:rPr>
              <a:t>For this reason, some surgeons advocate</a:t>
            </a:r>
          </a:p>
          <a:p>
            <a:r>
              <a:rPr lang="en-US" sz="3600">
                <a:solidFill>
                  <a:schemeClr val="tx1"/>
                </a:solidFill>
              </a:rPr>
              <a:t>stabilizing all Type II fractures with pins.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5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295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295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295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5940" grpId="0" autoUpdateAnimBg="0"/>
      <p:bldP spid="295941" grpId="0" autoUpdateAnimBg="0"/>
      <p:bldP spid="295942" grpId="0" animBg="1" autoUpdateAnimBg="0"/>
      <p:bldP spid="295943" grpId="0" animBg="1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1026" descr="Scanned Picture 32"/>
          <p:cNvPicPr>
            <a:picLocks noChangeAspect="1" noChangeArrowheads="1"/>
          </p:cNvPicPr>
          <p:nvPr/>
        </p:nvPicPr>
        <p:blipFill>
          <a:blip r:embed="rId2" cstate="print"/>
          <a:srcRect l="21930" t="23174" r="32455" b="55115"/>
          <a:stretch>
            <a:fillRect/>
          </a:stretch>
        </p:blipFill>
        <p:spPr bwMode="auto">
          <a:xfrm>
            <a:off x="2514600" y="914400"/>
            <a:ext cx="396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4" name="Picture 1028" descr="Scanned Picture 32"/>
          <p:cNvPicPr>
            <a:picLocks noChangeAspect="1" noChangeArrowheads="1"/>
          </p:cNvPicPr>
          <p:nvPr/>
        </p:nvPicPr>
        <p:blipFill>
          <a:blip r:embed="rId2" cstate="print"/>
          <a:srcRect t="49896"/>
          <a:stretch>
            <a:fillRect/>
          </a:stretch>
        </p:blipFill>
        <p:spPr bwMode="auto">
          <a:xfrm>
            <a:off x="304800" y="3124200"/>
            <a:ext cx="8686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5" name="Freeform 1029"/>
          <p:cNvSpPr>
            <a:spLocks/>
          </p:cNvSpPr>
          <p:nvPr/>
        </p:nvSpPr>
        <p:spPr bwMode="auto">
          <a:xfrm>
            <a:off x="6238875" y="3890963"/>
            <a:ext cx="1685925" cy="757237"/>
          </a:xfrm>
          <a:custGeom>
            <a:avLst/>
            <a:gdLst>
              <a:gd name="T0" fmla="*/ 0 w 1062"/>
              <a:gd name="T1" fmla="*/ 0 h 477"/>
              <a:gd name="T2" fmla="*/ 36 w 1062"/>
              <a:gd name="T3" fmla="*/ 81 h 477"/>
              <a:gd name="T4" fmla="*/ 288 w 1062"/>
              <a:gd name="T5" fmla="*/ 360 h 477"/>
              <a:gd name="T6" fmla="*/ 450 w 1062"/>
              <a:gd name="T7" fmla="*/ 477 h 477"/>
              <a:gd name="T8" fmla="*/ 504 w 1062"/>
              <a:gd name="T9" fmla="*/ 468 h 477"/>
              <a:gd name="T10" fmla="*/ 549 w 1062"/>
              <a:gd name="T11" fmla="*/ 405 h 477"/>
              <a:gd name="T12" fmla="*/ 657 w 1062"/>
              <a:gd name="T13" fmla="*/ 351 h 477"/>
              <a:gd name="T14" fmla="*/ 738 w 1062"/>
              <a:gd name="T15" fmla="*/ 279 h 477"/>
              <a:gd name="T16" fmla="*/ 864 w 1062"/>
              <a:gd name="T17" fmla="*/ 207 h 477"/>
              <a:gd name="T18" fmla="*/ 873 w 1062"/>
              <a:gd name="T19" fmla="*/ 180 h 477"/>
              <a:gd name="T20" fmla="*/ 927 w 1062"/>
              <a:gd name="T21" fmla="*/ 162 h 477"/>
              <a:gd name="T22" fmla="*/ 1026 w 1062"/>
              <a:gd name="T23" fmla="*/ 243 h 477"/>
              <a:gd name="T24" fmla="*/ 1062 w 1062"/>
              <a:gd name="T25" fmla="*/ 270 h 47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062"/>
              <a:gd name="T40" fmla="*/ 0 h 477"/>
              <a:gd name="T41" fmla="*/ 1062 w 1062"/>
              <a:gd name="T42" fmla="*/ 477 h 47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062" h="477">
                <a:moveTo>
                  <a:pt x="0" y="0"/>
                </a:moveTo>
                <a:cubicBezTo>
                  <a:pt x="13" y="26"/>
                  <a:pt x="22" y="55"/>
                  <a:pt x="36" y="81"/>
                </a:cubicBezTo>
                <a:cubicBezTo>
                  <a:pt x="96" y="191"/>
                  <a:pt x="193" y="281"/>
                  <a:pt x="288" y="360"/>
                </a:cubicBezTo>
                <a:cubicBezTo>
                  <a:pt x="326" y="391"/>
                  <a:pt x="402" y="461"/>
                  <a:pt x="450" y="477"/>
                </a:cubicBezTo>
                <a:cubicBezTo>
                  <a:pt x="468" y="474"/>
                  <a:pt x="488" y="477"/>
                  <a:pt x="504" y="468"/>
                </a:cubicBezTo>
                <a:cubicBezTo>
                  <a:pt x="535" y="451"/>
                  <a:pt x="524" y="425"/>
                  <a:pt x="549" y="405"/>
                </a:cubicBezTo>
                <a:cubicBezTo>
                  <a:pt x="564" y="393"/>
                  <a:pt x="636" y="364"/>
                  <a:pt x="657" y="351"/>
                </a:cubicBezTo>
                <a:cubicBezTo>
                  <a:pt x="700" y="324"/>
                  <a:pt x="689" y="328"/>
                  <a:pt x="738" y="279"/>
                </a:cubicBezTo>
                <a:cubicBezTo>
                  <a:pt x="771" y="246"/>
                  <a:pt x="825" y="233"/>
                  <a:pt x="864" y="207"/>
                </a:cubicBezTo>
                <a:cubicBezTo>
                  <a:pt x="867" y="198"/>
                  <a:pt x="865" y="186"/>
                  <a:pt x="873" y="180"/>
                </a:cubicBezTo>
                <a:cubicBezTo>
                  <a:pt x="888" y="169"/>
                  <a:pt x="927" y="162"/>
                  <a:pt x="927" y="162"/>
                </a:cubicBezTo>
                <a:cubicBezTo>
                  <a:pt x="968" y="176"/>
                  <a:pt x="989" y="218"/>
                  <a:pt x="1026" y="243"/>
                </a:cubicBezTo>
                <a:cubicBezTo>
                  <a:pt x="1047" y="275"/>
                  <a:pt x="1033" y="270"/>
                  <a:pt x="1062" y="270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3" name="Text Box 1030"/>
          <p:cNvSpPr txBox="1">
            <a:spLocks noChangeArrowheads="1"/>
          </p:cNvSpPr>
          <p:nvPr/>
        </p:nvSpPr>
        <p:spPr bwMode="auto">
          <a:xfrm>
            <a:off x="1514475" y="152400"/>
            <a:ext cx="60769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/>
              <a:t>What are the criteria for</a:t>
            </a:r>
          </a:p>
        </p:txBody>
      </p:sp>
      <p:sp>
        <p:nvSpPr>
          <p:cNvPr id="128007" name="Text Box 1031"/>
          <p:cNvSpPr txBox="1">
            <a:spLocks noChangeArrowheads="1"/>
          </p:cNvSpPr>
          <p:nvPr/>
        </p:nvSpPr>
        <p:spPr bwMode="auto">
          <a:xfrm>
            <a:off x="3309938" y="1928813"/>
            <a:ext cx="263366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/>
              <a:t>fractures?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8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8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8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8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5" grpId="0" animBg="1"/>
      <p:bldP spid="128007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1034"/>
          <p:cNvSpPr txBox="1">
            <a:spLocks noChangeArrowheads="1"/>
          </p:cNvSpPr>
          <p:nvPr/>
        </p:nvSpPr>
        <p:spPr bwMode="auto">
          <a:xfrm>
            <a:off x="152400" y="638175"/>
            <a:ext cx="85026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i="0"/>
              <a:t>How are Type III extension supracondylar</a:t>
            </a:r>
          </a:p>
          <a:p>
            <a:r>
              <a:rPr lang="en-US" sz="3600" i="0"/>
              <a:t>fractures sub-classified? </a:t>
            </a:r>
          </a:p>
        </p:txBody>
      </p:sp>
      <p:pic>
        <p:nvPicPr>
          <p:cNvPr id="123908" name="Picture 1028" descr="Scanned Picture 33"/>
          <p:cNvPicPr>
            <a:picLocks noChangeAspect="1" noChangeArrowheads="1"/>
          </p:cNvPicPr>
          <p:nvPr/>
        </p:nvPicPr>
        <p:blipFill>
          <a:blip r:embed="rId2" cstate="print"/>
          <a:srcRect l="51282" t="36621" r="8546" b="45895"/>
          <a:stretch>
            <a:fillRect/>
          </a:stretch>
        </p:blipFill>
        <p:spPr bwMode="auto">
          <a:xfrm>
            <a:off x="5105400" y="3048000"/>
            <a:ext cx="3581400" cy="990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23909" name="Picture 1029" descr="Scanned Picture 33"/>
          <p:cNvPicPr>
            <a:picLocks noChangeAspect="1" noChangeArrowheads="1"/>
          </p:cNvPicPr>
          <p:nvPr/>
        </p:nvPicPr>
        <p:blipFill>
          <a:blip r:embed="rId2" cstate="print"/>
          <a:srcRect b="75484"/>
          <a:stretch>
            <a:fillRect/>
          </a:stretch>
        </p:blipFill>
        <p:spPr bwMode="auto">
          <a:xfrm>
            <a:off x="76200" y="533400"/>
            <a:ext cx="8915400" cy="13890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23910" name="Picture 1030" descr="Scanned Picture 33"/>
          <p:cNvPicPr>
            <a:picLocks noChangeAspect="1" noChangeArrowheads="1"/>
          </p:cNvPicPr>
          <p:nvPr/>
        </p:nvPicPr>
        <p:blipFill>
          <a:blip r:embed="rId2" cstate="print"/>
          <a:srcRect l="5128" t="67245" b="5856"/>
          <a:stretch>
            <a:fillRect/>
          </a:stretch>
        </p:blipFill>
        <p:spPr bwMode="auto">
          <a:xfrm>
            <a:off x="381000" y="4495800"/>
            <a:ext cx="8458200" cy="1524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23911" name="Picture 1031" descr="Scanned Picture 33"/>
          <p:cNvPicPr>
            <a:picLocks noChangeAspect="1" noChangeArrowheads="1"/>
          </p:cNvPicPr>
          <p:nvPr/>
        </p:nvPicPr>
        <p:blipFill>
          <a:blip r:embed="rId2" cstate="print"/>
          <a:srcRect t="36621" r="65813" b="45895"/>
          <a:stretch>
            <a:fillRect/>
          </a:stretch>
        </p:blipFill>
        <p:spPr bwMode="auto">
          <a:xfrm>
            <a:off x="533400" y="3048000"/>
            <a:ext cx="3048000" cy="990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23912" name="Line 1032"/>
          <p:cNvSpPr>
            <a:spLocks noChangeShapeType="1"/>
          </p:cNvSpPr>
          <p:nvPr/>
        </p:nvSpPr>
        <p:spPr bwMode="auto">
          <a:xfrm flipH="1">
            <a:off x="3276600" y="1981200"/>
            <a:ext cx="1066800" cy="99060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3913" name="Line 1033"/>
          <p:cNvSpPr>
            <a:spLocks noChangeShapeType="1"/>
          </p:cNvSpPr>
          <p:nvPr/>
        </p:nvSpPr>
        <p:spPr bwMode="auto">
          <a:xfrm>
            <a:off x="4419600" y="1981200"/>
            <a:ext cx="990600" cy="99060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3915" name="Text Box 1035"/>
          <p:cNvSpPr txBox="1">
            <a:spLocks noChangeArrowheads="1"/>
          </p:cNvSpPr>
          <p:nvPr/>
        </p:nvSpPr>
        <p:spPr bwMode="auto">
          <a:xfrm>
            <a:off x="3879850" y="3124200"/>
            <a:ext cx="1000125" cy="7715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Yes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3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3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3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3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123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123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3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3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3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3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12" grpId="0" animBg="1"/>
      <p:bldP spid="123913" grpId="0" animBg="1"/>
      <p:bldP spid="123915" grpId="0" animBg="1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-152400"/>
            <a:ext cx="8763000" cy="1143000"/>
          </a:xfrm>
        </p:spPr>
        <p:txBody>
          <a:bodyPr/>
          <a:lstStyle/>
          <a:p>
            <a:r>
              <a:rPr lang="en-US" b="1" smtClean="0">
                <a:solidFill>
                  <a:srgbClr val="FFFF00"/>
                </a:solidFill>
              </a:rPr>
              <a:t>Posteromedial vs. Posterolateral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514600"/>
            <a:ext cx="7772400" cy="4114800"/>
          </a:xfrm>
        </p:spPr>
        <p:txBody>
          <a:bodyPr/>
          <a:lstStyle/>
          <a:p>
            <a:pPr marL="609600" indent="-609600" algn="ctr">
              <a:buFontTx/>
              <a:buAutoNum type="arabicPeriod"/>
            </a:pPr>
            <a:r>
              <a:rPr lang="en-US" sz="4400" b="1" i="1" smtClean="0"/>
              <a:t>Nerve, Vessel Injured</a:t>
            </a:r>
          </a:p>
          <a:p>
            <a:pPr marL="609600" indent="-609600" algn="ctr">
              <a:buFontTx/>
              <a:buAutoNum type="arabicPeriod"/>
            </a:pPr>
            <a:r>
              <a:rPr lang="en-US" sz="4400" b="1" i="1" smtClean="0"/>
              <a:t>Surgical Approach</a:t>
            </a:r>
          </a:p>
          <a:p>
            <a:pPr marL="609600" indent="-609600" algn="ctr">
              <a:buFontTx/>
              <a:buAutoNum type="arabicPeriod"/>
            </a:pPr>
            <a:r>
              <a:rPr lang="en-US" sz="4400" b="1" i="1" smtClean="0"/>
              <a:t>Rate of Complications</a:t>
            </a:r>
          </a:p>
        </p:txBody>
      </p:sp>
      <p:sp>
        <p:nvSpPr>
          <p:cNvPr id="129029" name="Rectangle 5"/>
          <p:cNvSpPr>
            <a:spLocks noChangeArrowheads="1"/>
          </p:cNvSpPr>
          <p:nvPr/>
        </p:nvSpPr>
        <p:spPr bwMode="auto">
          <a:xfrm>
            <a:off x="0" y="533400"/>
            <a:ext cx="9067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>
                <a:solidFill>
                  <a:schemeClr val="tx2"/>
                </a:solidFill>
              </a:rPr>
              <a:t>In what aspects is there a difference?</a:t>
            </a:r>
          </a:p>
        </p:txBody>
      </p:sp>
      <p:sp>
        <p:nvSpPr>
          <p:cNvPr id="129030" name="Text Box 6"/>
          <p:cNvSpPr txBox="1">
            <a:spLocks noChangeArrowheads="1"/>
          </p:cNvSpPr>
          <p:nvPr/>
        </p:nvSpPr>
        <p:spPr bwMode="auto">
          <a:xfrm>
            <a:off x="1271588" y="2978150"/>
            <a:ext cx="6653212" cy="144145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What type has a greater</a:t>
            </a:r>
          </a:p>
          <a:p>
            <a:r>
              <a:rPr lang="en-US">
                <a:solidFill>
                  <a:schemeClr val="tx1"/>
                </a:solidFill>
              </a:rPr>
              <a:t>potential for complications?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29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2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129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27" grpId="0" build="p" autoUpdateAnimBg="0"/>
      <p:bldP spid="129029" grpId="0" autoUpdateAnimBg="0"/>
      <p:bldP spid="129030" grpId="0" animBg="1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Scanned Picture 35"/>
          <p:cNvPicPr>
            <a:picLocks noChangeAspect="1" noChangeArrowheads="1"/>
          </p:cNvPicPr>
          <p:nvPr/>
        </p:nvPicPr>
        <p:blipFill>
          <a:blip r:embed="rId2" cstate="print">
            <a:lum bright="-24000"/>
            <a:grayscl/>
            <a:biLevel thresh="50000"/>
          </a:blip>
          <a:srcRect l="36398" t="10783" r="12160" b="16644"/>
          <a:stretch>
            <a:fillRect/>
          </a:stretch>
        </p:blipFill>
        <p:spPr bwMode="auto">
          <a:xfrm>
            <a:off x="2286000" y="1600200"/>
            <a:ext cx="5181600" cy="4992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30051" name="Line 3"/>
          <p:cNvSpPr>
            <a:spLocks noChangeShapeType="1"/>
          </p:cNvSpPr>
          <p:nvPr/>
        </p:nvSpPr>
        <p:spPr bwMode="auto">
          <a:xfrm flipH="1">
            <a:off x="4648200" y="3048000"/>
            <a:ext cx="26670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0053" name="Line 5"/>
          <p:cNvSpPr>
            <a:spLocks noChangeShapeType="1"/>
          </p:cNvSpPr>
          <p:nvPr/>
        </p:nvSpPr>
        <p:spPr bwMode="auto">
          <a:xfrm flipH="1" flipV="1">
            <a:off x="4876800" y="3352800"/>
            <a:ext cx="24384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6085" name="Text Box 6"/>
          <p:cNvSpPr txBox="1">
            <a:spLocks noChangeArrowheads="1"/>
          </p:cNvSpPr>
          <p:nvPr/>
        </p:nvSpPr>
        <p:spPr bwMode="auto">
          <a:xfrm>
            <a:off x="0" y="762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i="0"/>
              <a:t>The rate of complications is greater with the posterolateral fractures.</a:t>
            </a:r>
          </a:p>
        </p:txBody>
      </p:sp>
      <p:sp>
        <p:nvSpPr>
          <p:cNvPr id="130056" name="Freeform 8" descr="Large confetti"/>
          <p:cNvSpPr>
            <a:spLocks/>
          </p:cNvSpPr>
          <p:nvPr/>
        </p:nvSpPr>
        <p:spPr bwMode="auto">
          <a:xfrm>
            <a:off x="3021013" y="1663700"/>
            <a:ext cx="1757362" cy="3432175"/>
          </a:xfrm>
          <a:custGeom>
            <a:avLst/>
            <a:gdLst>
              <a:gd name="T0" fmla="*/ 873 w 1107"/>
              <a:gd name="T1" fmla="*/ 7 h 2162"/>
              <a:gd name="T2" fmla="*/ 893 w 1107"/>
              <a:gd name="T3" fmla="*/ 98 h 2162"/>
              <a:gd name="T4" fmla="*/ 977 w 1107"/>
              <a:gd name="T5" fmla="*/ 356 h 2162"/>
              <a:gd name="T6" fmla="*/ 1003 w 1107"/>
              <a:gd name="T7" fmla="*/ 544 h 2162"/>
              <a:gd name="T8" fmla="*/ 1042 w 1107"/>
              <a:gd name="T9" fmla="*/ 822 h 2162"/>
              <a:gd name="T10" fmla="*/ 1068 w 1107"/>
              <a:gd name="T11" fmla="*/ 907 h 2162"/>
              <a:gd name="T12" fmla="*/ 1087 w 1107"/>
              <a:gd name="T13" fmla="*/ 1023 h 2162"/>
              <a:gd name="T14" fmla="*/ 1106 w 1107"/>
              <a:gd name="T15" fmla="*/ 1140 h 2162"/>
              <a:gd name="T16" fmla="*/ 1100 w 1107"/>
              <a:gd name="T17" fmla="*/ 1224 h 2162"/>
              <a:gd name="T18" fmla="*/ 1081 w 1107"/>
              <a:gd name="T19" fmla="*/ 1237 h 2162"/>
              <a:gd name="T20" fmla="*/ 1042 w 1107"/>
              <a:gd name="T21" fmla="*/ 1275 h 2162"/>
              <a:gd name="T22" fmla="*/ 983 w 1107"/>
              <a:gd name="T23" fmla="*/ 1366 h 2162"/>
              <a:gd name="T24" fmla="*/ 951 w 1107"/>
              <a:gd name="T25" fmla="*/ 1392 h 2162"/>
              <a:gd name="T26" fmla="*/ 906 w 1107"/>
              <a:gd name="T27" fmla="*/ 1424 h 2162"/>
              <a:gd name="T28" fmla="*/ 835 w 1107"/>
              <a:gd name="T29" fmla="*/ 1495 h 2162"/>
              <a:gd name="T30" fmla="*/ 796 w 1107"/>
              <a:gd name="T31" fmla="*/ 1508 h 2162"/>
              <a:gd name="T32" fmla="*/ 712 w 1107"/>
              <a:gd name="T33" fmla="*/ 1567 h 2162"/>
              <a:gd name="T34" fmla="*/ 615 w 1107"/>
              <a:gd name="T35" fmla="*/ 1651 h 2162"/>
              <a:gd name="T36" fmla="*/ 602 w 1107"/>
              <a:gd name="T37" fmla="*/ 1670 h 2162"/>
              <a:gd name="T38" fmla="*/ 563 w 1107"/>
              <a:gd name="T39" fmla="*/ 1696 h 2162"/>
              <a:gd name="T40" fmla="*/ 511 w 1107"/>
              <a:gd name="T41" fmla="*/ 1741 h 2162"/>
              <a:gd name="T42" fmla="*/ 369 w 1107"/>
              <a:gd name="T43" fmla="*/ 1871 h 2162"/>
              <a:gd name="T44" fmla="*/ 356 w 1107"/>
              <a:gd name="T45" fmla="*/ 1890 h 2162"/>
              <a:gd name="T46" fmla="*/ 317 w 1107"/>
              <a:gd name="T47" fmla="*/ 1903 h 2162"/>
              <a:gd name="T48" fmla="*/ 265 w 1107"/>
              <a:gd name="T49" fmla="*/ 1955 h 2162"/>
              <a:gd name="T50" fmla="*/ 174 w 1107"/>
              <a:gd name="T51" fmla="*/ 2052 h 2162"/>
              <a:gd name="T52" fmla="*/ 129 w 1107"/>
              <a:gd name="T53" fmla="*/ 2110 h 2162"/>
              <a:gd name="T54" fmla="*/ 90 w 1107"/>
              <a:gd name="T55" fmla="*/ 2162 h 2162"/>
              <a:gd name="T56" fmla="*/ 39 w 1107"/>
              <a:gd name="T57" fmla="*/ 2156 h 2162"/>
              <a:gd name="T58" fmla="*/ 58 w 1107"/>
              <a:gd name="T59" fmla="*/ 2084 h 2162"/>
              <a:gd name="T60" fmla="*/ 123 w 1107"/>
              <a:gd name="T61" fmla="*/ 2020 h 2162"/>
              <a:gd name="T62" fmla="*/ 187 w 1107"/>
              <a:gd name="T63" fmla="*/ 1961 h 2162"/>
              <a:gd name="T64" fmla="*/ 220 w 1107"/>
              <a:gd name="T65" fmla="*/ 1923 h 2162"/>
              <a:gd name="T66" fmla="*/ 259 w 1107"/>
              <a:gd name="T67" fmla="*/ 1897 h 2162"/>
              <a:gd name="T68" fmla="*/ 362 w 1107"/>
              <a:gd name="T69" fmla="*/ 1800 h 2162"/>
              <a:gd name="T70" fmla="*/ 401 w 1107"/>
              <a:gd name="T71" fmla="*/ 1774 h 2162"/>
              <a:gd name="T72" fmla="*/ 543 w 1107"/>
              <a:gd name="T73" fmla="*/ 1657 h 2162"/>
              <a:gd name="T74" fmla="*/ 595 w 1107"/>
              <a:gd name="T75" fmla="*/ 1599 h 2162"/>
              <a:gd name="T76" fmla="*/ 738 w 1107"/>
              <a:gd name="T77" fmla="*/ 1483 h 2162"/>
              <a:gd name="T78" fmla="*/ 776 w 1107"/>
              <a:gd name="T79" fmla="*/ 1437 h 2162"/>
              <a:gd name="T80" fmla="*/ 822 w 1107"/>
              <a:gd name="T81" fmla="*/ 1411 h 2162"/>
              <a:gd name="T82" fmla="*/ 854 w 1107"/>
              <a:gd name="T83" fmla="*/ 1372 h 2162"/>
              <a:gd name="T84" fmla="*/ 919 w 1107"/>
              <a:gd name="T85" fmla="*/ 1295 h 2162"/>
              <a:gd name="T86" fmla="*/ 990 w 1107"/>
              <a:gd name="T87" fmla="*/ 1237 h 2162"/>
              <a:gd name="T88" fmla="*/ 1029 w 1107"/>
              <a:gd name="T89" fmla="*/ 1172 h 2162"/>
              <a:gd name="T90" fmla="*/ 990 w 1107"/>
              <a:gd name="T91" fmla="*/ 945 h 2162"/>
              <a:gd name="T92" fmla="*/ 958 w 1107"/>
              <a:gd name="T93" fmla="*/ 725 h 2162"/>
              <a:gd name="T94" fmla="*/ 906 w 1107"/>
              <a:gd name="T95" fmla="*/ 447 h 2162"/>
              <a:gd name="T96" fmla="*/ 880 w 1107"/>
              <a:gd name="T97" fmla="*/ 337 h 2162"/>
              <a:gd name="T98" fmla="*/ 815 w 1107"/>
              <a:gd name="T99" fmla="*/ 91 h 2162"/>
              <a:gd name="T100" fmla="*/ 796 w 1107"/>
              <a:gd name="T101" fmla="*/ 52 h 2162"/>
              <a:gd name="T102" fmla="*/ 867 w 1107"/>
              <a:gd name="T103" fmla="*/ 0 h 2162"/>
              <a:gd name="T104" fmla="*/ 873 w 1107"/>
              <a:gd name="T105" fmla="*/ 7 h 2162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107"/>
              <a:gd name="T160" fmla="*/ 0 h 2162"/>
              <a:gd name="T161" fmla="*/ 1107 w 1107"/>
              <a:gd name="T162" fmla="*/ 2162 h 2162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107" h="2162">
                <a:moveTo>
                  <a:pt x="873" y="7"/>
                </a:moveTo>
                <a:cubicBezTo>
                  <a:pt x="881" y="37"/>
                  <a:pt x="884" y="68"/>
                  <a:pt x="893" y="98"/>
                </a:cubicBezTo>
                <a:cubicBezTo>
                  <a:pt x="918" y="185"/>
                  <a:pt x="950" y="270"/>
                  <a:pt x="977" y="356"/>
                </a:cubicBezTo>
                <a:cubicBezTo>
                  <a:pt x="985" y="419"/>
                  <a:pt x="981" y="484"/>
                  <a:pt x="1003" y="544"/>
                </a:cubicBezTo>
                <a:cubicBezTo>
                  <a:pt x="1016" y="638"/>
                  <a:pt x="1020" y="730"/>
                  <a:pt x="1042" y="822"/>
                </a:cubicBezTo>
                <a:cubicBezTo>
                  <a:pt x="1061" y="902"/>
                  <a:pt x="1041" y="866"/>
                  <a:pt x="1068" y="907"/>
                </a:cubicBezTo>
                <a:cubicBezTo>
                  <a:pt x="1080" y="945"/>
                  <a:pt x="1078" y="984"/>
                  <a:pt x="1087" y="1023"/>
                </a:cubicBezTo>
                <a:cubicBezTo>
                  <a:pt x="1091" y="1069"/>
                  <a:pt x="1098" y="1097"/>
                  <a:pt x="1106" y="1140"/>
                </a:cubicBezTo>
                <a:cubicBezTo>
                  <a:pt x="1104" y="1168"/>
                  <a:pt x="1107" y="1197"/>
                  <a:pt x="1100" y="1224"/>
                </a:cubicBezTo>
                <a:cubicBezTo>
                  <a:pt x="1098" y="1231"/>
                  <a:pt x="1087" y="1232"/>
                  <a:pt x="1081" y="1237"/>
                </a:cubicBezTo>
                <a:cubicBezTo>
                  <a:pt x="1067" y="1249"/>
                  <a:pt x="1055" y="1262"/>
                  <a:pt x="1042" y="1275"/>
                </a:cubicBezTo>
                <a:cubicBezTo>
                  <a:pt x="1011" y="1305"/>
                  <a:pt x="1027" y="1338"/>
                  <a:pt x="983" y="1366"/>
                </a:cubicBezTo>
                <a:cubicBezTo>
                  <a:pt x="960" y="1403"/>
                  <a:pt x="985" y="1372"/>
                  <a:pt x="951" y="1392"/>
                </a:cubicBezTo>
                <a:cubicBezTo>
                  <a:pt x="935" y="1401"/>
                  <a:pt x="906" y="1424"/>
                  <a:pt x="906" y="1424"/>
                </a:cubicBezTo>
                <a:cubicBezTo>
                  <a:pt x="890" y="1449"/>
                  <a:pt x="864" y="1483"/>
                  <a:pt x="835" y="1495"/>
                </a:cubicBezTo>
                <a:cubicBezTo>
                  <a:pt x="822" y="1500"/>
                  <a:pt x="796" y="1508"/>
                  <a:pt x="796" y="1508"/>
                </a:cubicBezTo>
                <a:cubicBezTo>
                  <a:pt x="771" y="1533"/>
                  <a:pt x="745" y="1555"/>
                  <a:pt x="712" y="1567"/>
                </a:cubicBezTo>
                <a:cubicBezTo>
                  <a:pt x="695" y="1613"/>
                  <a:pt x="659" y="1635"/>
                  <a:pt x="615" y="1651"/>
                </a:cubicBezTo>
                <a:cubicBezTo>
                  <a:pt x="611" y="1657"/>
                  <a:pt x="608" y="1665"/>
                  <a:pt x="602" y="1670"/>
                </a:cubicBezTo>
                <a:cubicBezTo>
                  <a:pt x="590" y="1680"/>
                  <a:pt x="563" y="1696"/>
                  <a:pt x="563" y="1696"/>
                </a:cubicBezTo>
                <a:cubicBezTo>
                  <a:pt x="546" y="1722"/>
                  <a:pt x="530" y="1717"/>
                  <a:pt x="511" y="1741"/>
                </a:cubicBezTo>
                <a:cubicBezTo>
                  <a:pt x="471" y="1790"/>
                  <a:pt x="427" y="1842"/>
                  <a:pt x="369" y="1871"/>
                </a:cubicBezTo>
                <a:cubicBezTo>
                  <a:pt x="365" y="1877"/>
                  <a:pt x="363" y="1886"/>
                  <a:pt x="356" y="1890"/>
                </a:cubicBezTo>
                <a:cubicBezTo>
                  <a:pt x="344" y="1897"/>
                  <a:pt x="317" y="1903"/>
                  <a:pt x="317" y="1903"/>
                </a:cubicBezTo>
                <a:cubicBezTo>
                  <a:pt x="298" y="1922"/>
                  <a:pt x="280" y="1933"/>
                  <a:pt x="265" y="1955"/>
                </a:cubicBezTo>
                <a:cubicBezTo>
                  <a:pt x="244" y="2022"/>
                  <a:pt x="217" y="2011"/>
                  <a:pt x="174" y="2052"/>
                </a:cubicBezTo>
                <a:cubicBezTo>
                  <a:pt x="167" y="2084"/>
                  <a:pt x="156" y="2092"/>
                  <a:pt x="129" y="2110"/>
                </a:cubicBezTo>
                <a:cubicBezTo>
                  <a:pt x="114" y="2134"/>
                  <a:pt x="114" y="2146"/>
                  <a:pt x="90" y="2162"/>
                </a:cubicBezTo>
                <a:cubicBezTo>
                  <a:pt x="73" y="2160"/>
                  <a:pt x="55" y="2162"/>
                  <a:pt x="39" y="2156"/>
                </a:cubicBezTo>
                <a:cubicBezTo>
                  <a:pt x="0" y="2140"/>
                  <a:pt x="40" y="2096"/>
                  <a:pt x="58" y="2084"/>
                </a:cubicBezTo>
                <a:cubicBezTo>
                  <a:pt x="74" y="2060"/>
                  <a:pt x="99" y="2036"/>
                  <a:pt x="123" y="2020"/>
                </a:cubicBezTo>
                <a:cubicBezTo>
                  <a:pt x="138" y="1997"/>
                  <a:pt x="161" y="1970"/>
                  <a:pt x="187" y="1961"/>
                </a:cubicBezTo>
                <a:cubicBezTo>
                  <a:pt x="199" y="1943"/>
                  <a:pt x="201" y="1937"/>
                  <a:pt x="220" y="1923"/>
                </a:cubicBezTo>
                <a:cubicBezTo>
                  <a:pt x="232" y="1914"/>
                  <a:pt x="259" y="1897"/>
                  <a:pt x="259" y="1897"/>
                </a:cubicBezTo>
                <a:cubicBezTo>
                  <a:pt x="288" y="1853"/>
                  <a:pt x="317" y="1830"/>
                  <a:pt x="362" y="1800"/>
                </a:cubicBezTo>
                <a:cubicBezTo>
                  <a:pt x="375" y="1791"/>
                  <a:pt x="401" y="1774"/>
                  <a:pt x="401" y="1774"/>
                </a:cubicBezTo>
                <a:cubicBezTo>
                  <a:pt x="435" y="1722"/>
                  <a:pt x="496" y="1697"/>
                  <a:pt x="543" y="1657"/>
                </a:cubicBezTo>
                <a:cubicBezTo>
                  <a:pt x="563" y="1640"/>
                  <a:pt x="577" y="1617"/>
                  <a:pt x="595" y="1599"/>
                </a:cubicBezTo>
                <a:cubicBezTo>
                  <a:pt x="639" y="1557"/>
                  <a:pt x="691" y="1522"/>
                  <a:pt x="738" y="1483"/>
                </a:cubicBezTo>
                <a:cubicBezTo>
                  <a:pt x="773" y="1454"/>
                  <a:pt x="741" y="1472"/>
                  <a:pt x="776" y="1437"/>
                </a:cubicBezTo>
                <a:cubicBezTo>
                  <a:pt x="790" y="1423"/>
                  <a:pt x="806" y="1422"/>
                  <a:pt x="822" y="1411"/>
                </a:cubicBezTo>
                <a:cubicBezTo>
                  <a:pt x="850" y="1391"/>
                  <a:pt x="833" y="1395"/>
                  <a:pt x="854" y="1372"/>
                </a:cubicBezTo>
                <a:cubicBezTo>
                  <a:pt x="923" y="1295"/>
                  <a:pt x="867" y="1373"/>
                  <a:pt x="919" y="1295"/>
                </a:cubicBezTo>
                <a:cubicBezTo>
                  <a:pt x="933" y="1274"/>
                  <a:pt x="972" y="1250"/>
                  <a:pt x="990" y="1237"/>
                </a:cubicBezTo>
                <a:cubicBezTo>
                  <a:pt x="1007" y="1225"/>
                  <a:pt x="1022" y="1192"/>
                  <a:pt x="1029" y="1172"/>
                </a:cubicBezTo>
                <a:cubicBezTo>
                  <a:pt x="1012" y="1096"/>
                  <a:pt x="1012" y="1020"/>
                  <a:pt x="990" y="945"/>
                </a:cubicBezTo>
                <a:cubicBezTo>
                  <a:pt x="985" y="861"/>
                  <a:pt x="981" y="802"/>
                  <a:pt x="958" y="725"/>
                </a:cubicBezTo>
                <a:cubicBezTo>
                  <a:pt x="948" y="630"/>
                  <a:pt x="935" y="538"/>
                  <a:pt x="906" y="447"/>
                </a:cubicBezTo>
                <a:cubicBezTo>
                  <a:pt x="901" y="409"/>
                  <a:pt x="902" y="369"/>
                  <a:pt x="880" y="337"/>
                </a:cubicBezTo>
                <a:cubicBezTo>
                  <a:pt x="868" y="281"/>
                  <a:pt x="877" y="131"/>
                  <a:pt x="815" y="91"/>
                </a:cubicBezTo>
                <a:cubicBezTo>
                  <a:pt x="810" y="83"/>
                  <a:pt x="794" y="64"/>
                  <a:pt x="796" y="52"/>
                </a:cubicBezTo>
                <a:cubicBezTo>
                  <a:pt x="801" y="23"/>
                  <a:pt x="842" y="9"/>
                  <a:pt x="867" y="0"/>
                </a:cubicBezTo>
                <a:cubicBezTo>
                  <a:pt x="890" y="8"/>
                  <a:pt x="893" y="7"/>
                  <a:pt x="873" y="7"/>
                </a:cubicBezTo>
                <a:close/>
              </a:path>
            </a:pathLst>
          </a:custGeom>
          <a:pattFill prst="lgConfetti">
            <a:fgClr>
              <a:schemeClr val="bg2"/>
            </a:fgClr>
            <a:bgClr>
              <a:srgbClr val="FF0000"/>
            </a:bgClr>
          </a:patt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057" name="Freeform 9" descr="Dark upward diagonal"/>
          <p:cNvSpPr>
            <a:spLocks/>
          </p:cNvSpPr>
          <p:nvPr/>
        </p:nvSpPr>
        <p:spPr bwMode="auto">
          <a:xfrm>
            <a:off x="3117850" y="1603375"/>
            <a:ext cx="1781175" cy="3786188"/>
          </a:xfrm>
          <a:custGeom>
            <a:avLst/>
            <a:gdLst>
              <a:gd name="T0" fmla="*/ 825 w 1122"/>
              <a:gd name="T1" fmla="*/ 0 h 2385"/>
              <a:gd name="T2" fmla="*/ 864 w 1122"/>
              <a:gd name="T3" fmla="*/ 194 h 2385"/>
              <a:gd name="T4" fmla="*/ 884 w 1122"/>
              <a:gd name="T5" fmla="*/ 233 h 2385"/>
              <a:gd name="T6" fmla="*/ 929 w 1122"/>
              <a:gd name="T7" fmla="*/ 420 h 2385"/>
              <a:gd name="T8" fmla="*/ 922 w 1122"/>
              <a:gd name="T9" fmla="*/ 479 h 2385"/>
              <a:gd name="T10" fmla="*/ 955 w 1122"/>
              <a:gd name="T11" fmla="*/ 796 h 2385"/>
              <a:gd name="T12" fmla="*/ 974 w 1122"/>
              <a:gd name="T13" fmla="*/ 906 h 2385"/>
              <a:gd name="T14" fmla="*/ 1000 w 1122"/>
              <a:gd name="T15" fmla="*/ 970 h 2385"/>
              <a:gd name="T16" fmla="*/ 1026 w 1122"/>
              <a:gd name="T17" fmla="*/ 1080 h 2385"/>
              <a:gd name="T18" fmla="*/ 1045 w 1122"/>
              <a:gd name="T19" fmla="*/ 1158 h 2385"/>
              <a:gd name="T20" fmla="*/ 994 w 1122"/>
              <a:gd name="T21" fmla="*/ 1300 h 2385"/>
              <a:gd name="T22" fmla="*/ 981 w 1122"/>
              <a:gd name="T23" fmla="*/ 1320 h 2385"/>
              <a:gd name="T24" fmla="*/ 961 w 1122"/>
              <a:gd name="T25" fmla="*/ 1339 h 2385"/>
              <a:gd name="T26" fmla="*/ 929 w 1122"/>
              <a:gd name="T27" fmla="*/ 1391 h 2385"/>
              <a:gd name="T28" fmla="*/ 864 w 1122"/>
              <a:gd name="T29" fmla="*/ 1456 h 2385"/>
              <a:gd name="T30" fmla="*/ 793 w 1122"/>
              <a:gd name="T31" fmla="*/ 1508 h 2385"/>
              <a:gd name="T32" fmla="*/ 774 w 1122"/>
              <a:gd name="T33" fmla="*/ 1527 h 2385"/>
              <a:gd name="T34" fmla="*/ 735 w 1122"/>
              <a:gd name="T35" fmla="*/ 1553 h 2385"/>
              <a:gd name="T36" fmla="*/ 664 w 1122"/>
              <a:gd name="T37" fmla="*/ 1605 h 2385"/>
              <a:gd name="T38" fmla="*/ 644 w 1122"/>
              <a:gd name="T39" fmla="*/ 1618 h 2385"/>
              <a:gd name="T40" fmla="*/ 592 w 1122"/>
              <a:gd name="T41" fmla="*/ 1669 h 2385"/>
              <a:gd name="T42" fmla="*/ 534 w 1122"/>
              <a:gd name="T43" fmla="*/ 1747 h 2385"/>
              <a:gd name="T44" fmla="*/ 450 w 1122"/>
              <a:gd name="T45" fmla="*/ 1831 h 2385"/>
              <a:gd name="T46" fmla="*/ 431 w 1122"/>
              <a:gd name="T47" fmla="*/ 1844 h 2385"/>
              <a:gd name="T48" fmla="*/ 379 w 1122"/>
              <a:gd name="T49" fmla="*/ 1889 h 2385"/>
              <a:gd name="T50" fmla="*/ 314 w 1122"/>
              <a:gd name="T51" fmla="*/ 1941 h 2385"/>
              <a:gd name="T52" fmla="*/ 262 w 1122"/>
              <a:gd name="T53" fmla="*/ 1993 h 2385"/>
              <a:gd name="T54" fmla="*/ 107 w 1122"/>
              <a:gd name="T55" fmla="*/ 2194 h 2385"/>
              <a:gd name="T56" fmla="*/ 16 w 1122"/>
              <a:gd name="T57" fmla="*/ 2336 h 2385"/>
              <a:gd name="T58" fmla="*/ 62 w 1122"/>
              <a:gd name="T59" fmla="*/ 2368 h 2385"/>
              <a:gd name="T60" fmla="*/ 120 w 1122"/>
              <a:gd name="T61" fmla="*/ 2278 h 2385"/>
              <a:gd name="T62" fmla="*/ 159 w 1122"/>
              <a:gd name="T63" fmla="*/ 2219 h 2385"/>
              <a:gd name="T64" fmla="*/ 172 w 1122"/>
              <a:gd name="T65" fmla="*/ 2200 h 2385"/>
              <a:gd name="T66" fmla="*/ 211 w 1122"/>
              <a:gd name="T67" fmla="*/ 2148 h 2385"/>
              <a:gd name="T68" fmla="*/ 295 w 1122"/>
              <a:gd name="T69" fmla="*/ 2058 h 2385"/>
              <a:gd name="T70" fmla="*/ 340 w 1122"/>
              <a:gd name="T71" fmla="*/ 2006 h 2385"/>
              <a:gd name="T72" fmla="*/ 385 w 1122"/>
              <a:gd name="T73" fmla="*/ 1967 h 2385"/>
              <a:gd name="T74" fmla="*/ 463 w 1122"/>
              <a:gd name="T75" fmla="*/ 1909 h 2385"/>
              <a:gd name="T76" fmla="*/ 534 w 1122"/>
              <a:gd name="T77" fmla="*/ 1838 h 2385"/>
              <a:gd name="T78" fmla="*/ 625 w 1122"/>
              <a:gd name="T79" fmla="*/ 1760 h 2385"/>
              <a:gd name="T80" fmla="*/ 664 w 1122"/>
              <a:gd name="T81" fmla="*/ 1734 h 2385"/>
              <a:gd name="T82" fmla="*/ 702 w 1122"/>
              <a:gd name="T83" fmla="*/ 1682 h 2385"/>
              <a:gd name="T84" fmla="*/ 812 w 1122"/>
              <a:gd name="T85" fmla="*/ 1585 h 2385"/>
              <a:gd name="T86" fmla="*/ 851 w 1122"/>
              <a:gd name="T87" fmla="*/ 1559 h 2385"/>
              <a:gd name="T88" fmla="*/ 871 w 1122"/>
              <a:gd name="T89" fmla="*/ 1546 h 2385"/>
              <a:gd name="T90" fmla="*/ 929 w 1122"/>
              <a:gd name="T91" fmla="*/ 1469 h 2385"/>
              <a:gd name="T92" fmla="*/ 987 w 1122"/>
              <a:gd name="T93" fmla="*/ 1430 h 2385"/>
              <a:gd name="T94" fmla="*/ 1026 w 1122"/>
              <a:gd name="T95" fmla="*/ 1404 h 2385"/>
              <a:gd name="T96" fmla="*/ 1045 w 1122"/>
              <a:gd name="T97" fmla="*/ 1391 h 2385"/>
              <a:gd name="T98" fmla="*/ 1091 w 1122"/>
              <a:gd name="T99" fmla="*/ 1313 h 2385"/>
              <a:gd name="T100" fmla="*/ 1071 w 1122"/>
              <a:gd name="T101" fmla="*/ 990 h 2385"/>
              <a:gd name="T102" fmla="*/ 1045 w 1122"/>
              <a:gd name="T103" fmla="*/ 880 h 2385"/>
              <a:gd name="T104" fmla="*/ 961 w 1122"/>
              <a:gd name="T105" fmla="*/ 576 h 2385"/>
              <a:gd name="T106" fmla="*/ 955 w 1122"/>
              <a:gd name="T107" fmla="*/ 479 h 2385"/>
              <a:gd name="T108" fmla="*/ 877 w 1122"/>
              <a:gd name="T109" fmla="*/ 90 h 2385"/>
              <a:gd name="T110" fmla="*/ 838 w 1122"/>
              <a:gd name="T111" fmla="*/ 19 h 2385"/>
              <a:gd name="T112" fmla="*/ 825 w 1122"/>
              <a:gd name="T113" fmla="*/ 0 h 238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122"/>
              <a:gd name="T172" fmla="*/ 0 h 2385"/>
              <a:gd name="T173" fmla="*/ 1122 w 1122"/>
              <a:gd name="T174" fmla="*/ 2385 h 238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122" h="2385">
                <a:moveTo>
                  <a:pt x="825" y="0"/>
                </a:moveTo>
                <a:cubicBezTo>
                  <a:pt x="831" y="60"/>
                  <a:pt x="836" y="137"/>
                  <a:pt x="864" y="194"/>
                </a:cubicBezTo>
                <a:cubicBezTo>
                  <a:pt x="893" y="254"/>
                  <a:pt x="863" y="173"/>
                  <a:pt x="884" y="233"/>
                </a:cubicBezTo>
                <a:cubicBezTo>
                  <a:pt x="894" y="294"/>
                  <a:pt x="908" y="362"/>
                  <a:pt x="929" y="420"/>
                </a:cubicBezTo>
                <a:cubicBezTo>
                  <a:pt x="921" y="444"/>
                  <a:pt x="915" y="454"/>
                  <a:pt x="922" y="479"/>
                </a:cubicBezTo>
                <a:cubicBezTo>
                  <a:pt x="928" y="586"/>
                  <a:pt x="927" y="692"/>
                  <a:pt x="955" y="796"/>
                </a:cubicBezTo>
                <a:cubicBezTo>
                  <a:pt x="960" y="831"/>
                  <a:pt x="960" y="872"/>
                  <a:pt x="974" y="906"/>
                </a:cubicBezTo>
                <a:cubicBezTo>
                  <a:pt x="983" y="928"/>
                  <a:pt x="995" y="947"/>
                  <a:pt x="1000" y="970"/>
                </a:cubicBezTo>
                <a:cubicBezTo>
                  <a:pt x="1010" y="1016"/>
                  <a:pt x="1013" y="1039"/>
                  <a:pt x="1026" y="1080"/>
                </a:cubicBezTo>
                <a:cubicBezTo>
                  <a:pt x="1030" y="1109"/>
                  <a:pt x="1036" y="1131"/>
                  <a:pt x="1045" y="1158"/>
                </a:cubicBezTo>
                <a:cubicBezTo>
                  <a:pt x="1037" y="1211"/>
                  <a:pt x="1043" y="1269"/>
                  <a:pt x="994" y="1300"/>
                </a:cubicBezTo>
                <a:cubicBezTo>
                  <a:pt x="990" y="1307"/>
                  <a:pt x="986" y="1314"/>
                  <a:pt x="981" y="1320"/>
                </a:cubicBezTo>
                <a:cubicBezTo>
                  <a:pt x="975" y="1327"/>
                  <a:pt x="966" y="1331"/>
                  <a:pt x="961" y="1339"/>
                </a:cubicBezTo>
                <a:cubicBezTo>
                  <a:pt x="943" y="1365"/>
                  <a:pt x="962" y="1369"/>
                  <a:pt x="929" y="1391"/>
                </a:cubicBezTo>
                <a:cubicBezTo>
                  <a:pt x="908" y="1422"/>
                  <a:pt x="899" y="1444"/>
                  <a:pt x="864" y="1456"/>
                </a:cubicBezTo>
                <a:cubicBezTo>
                  <a:pt x="846" y="1483"/>
                  <a:pt x="822" y="1497"/>
                  <a:pt x="793" y="1508"/>
                </a:cubicBezTo>
                <a:cubicBezTo>
                  <a:pt x="787" y="1514"/>
                  <a:pt x="781" y="1522"/>
                  <a:pt x="774" y="1527"/>
                </a:cubicBezTo>
                <a:cubicBezTo>
                  <a:pt x="762" y="1537"/>
                  <a:pt x="735" y="1553"/>
                  <a:pt x="735" y="1553"/>
                </a:cubicBezTo>
                <a:cubicBezTo>
                  <a:pt x="718" y="1578"/>
                  <a:pt x="691" y="1587"/>
                  <a:pt x="664" y="1605"/>
                </a:cubicBezTo>
                <a:cubicBezTo>
                  <a:pt x="657" y="1609"/>
                  <a:pt x="644" y="1618"/>
                  <a:pt x="644" y="1618"/>
                </a:cubicBezTo>
                <a:cubicBezTo>
                  <a:pt x="629" y="1640"/>
                  <a:pt x="614" y="1654"/>
                  <a:pt x="592" y="1669"/>
                </a:cubicBezTo>
                <a:cubicBezTo>
                  <a:pt x="572" y="1700"/>
                  <a:pt x="559" y="1723"/>
                  <a:pt x="534" y="1747"/>
                </a:cubicBezTo>
                <a:cubicBezTo>
                  <a:pt x="524" y="1779"/>
                  <a:pt x="476" y="1812"/>
                  <a:pt x="450" y="1831"/>
                </a:cubicBezTo>
                <a:cubicBezTo>
                  <a:pt x="444" y="1835"/>
                  <a:pt x="431" y="1844"/>
                  <a:pt x="431" y="1844"/>
                </a:cubicBezTo>
                <a:cubicBezTo>
                  <a:pt x="417" y="1873"/>
                  <a:pt x="409" y="1880"/>
                  <a:pt x="379" y="1889"/>
                </a:cubicBezTo>
                <a:cubicBezTo>
                  <a:pt x="359" y="1909"/>
                  <a:pt x="336" y="1923"/>
                  <a:pt x="314" y="1941"/>
                </a:cubicBezTo>
                <a:cubicBezTo>
                  <a:pt x="293" y="1959"/>
                  <a:pt x="285" y="1978"/>
                  <a:pt x="262" y="1993"/>
                </a:cubicBezTo>
                <a:cubicBezTo>
                  <a:pt x="213" y="2062"/>
                  <a:pt x="161" y="2129"/>
                  <a:pt x="107" y="2194"/>
                </a:cubicBezTo>
                <a:cubicBezTo>
                  <a:pt x="73" y="2235"/>
                  <a:pt x="46" y="2292"/>
                  <a:pt x="16" y="2336"/>
                </a:cubicBezTo>
                <a:cubicBezTo>
                  <a:pt x="0" y="2385"/>
                  <a:pt x="24" y="2375"/>
                  <a:pt x="62" y="2368"/>
                </a:cubicBezTo>
                <a:cubicBezTo>
                  <a:pt x="71" y="2338"/>
                  <a:pt x="94" y="2296"/>
                  <a:pt x="120" y="2278"/>
                </a:cubicBezTo>
                <a:cubicBezTo>
                  <a:pt x="121" y="2276"/>
                  <a:pt x="152" y="2230"/>
                  <a:pt x="159" y="2219"/>
                </a:cubicBezTo>
                <a:cubicBezTo>
                  <a:pt x="163" y="2213"/>
                  <a:pt x="172" y="2200"/>
                  <a:pt x="172" y="2200"/>
                </a:cubicBezTo>
                <a:cubicBezTo>
                  <a:pt x="180" y="2174"/>
                  <a:pt x="188" y="2163"/>
                  <a:pt x="211" y="2148"/>
                </a:cubicBezTo>
                <a:cubicBezTo>
                  <a:pt x="223" y="2109"/>
                  <a:pt x="272" y="2092"/>
                  <a:pt x="295" y="2058"/>
                </a:cubicBezTo>
                <a:cubicBezTo>
                  <a:pt x="303" y="2031"/>
                  <a:pt x="317" y="2022"/>
                  <a:pt x="340" y="2006"/>
                </a:cubicBezTo>
                <a:cubicBezTo>
                  <a:pt x="349" y="1976"/>
                  <a:pt x="361" y="1981"/>
                  <a:pt x="385" y="1967"/>
                </a:cubicBezTo>
                <a:cubicBezTo>
                  <a:pt x="415" y="1950"/>
                  <a:pt x="435" y="1928"/>
                  <a:pt x="463" y="1909"/>
                </a:cubicBezTo>
                <a:cubicBezTo>
                  <a:pt x="482" y="1880"/>
                  <a:pt x="506" y="1857"/>
                  <a:pt x="534" y="1838"/>
                </a:cubicBezTo>
                <a:cubicBezTo>
                  <a:pt x="555" y="1805"/>
                  <a:pt x="593" y="1782"/>
                  <a:pt x="625" y="1760"/>
                </a:cubicBezTo>
                <a:cubicBezTo>
                  <a:pt x="638" y="1751"/>
                  <a:pt x="664" y="1734"/>
                  <a:pt x="664" y="1734"/>
                </a:cubicBezTo>
                <a:cubicBezTo>
                  <a:pt x="672" y="1709"/>
                  <a:pt x="680" y="1697"/>
                  <a:pt x="702" y="1682"/>
                </a:cubicBezTo>
                <a:cubicBezTo>
                  <a:pt x="728" y="1645"/>
                  <a:pt x="773" y="1609"/>
                  <a:pt x="812" y="1585"/>
                </a:cubicBezTo>
                <a:cubicBezTo>
                  <a:pt x="825" y="1577"/>
                  <a:pt x="838" y="1568"/>
                  <a:pt x="851" y="1559"/>
                </a:cubicBezTo>
                <a:cubicBezTo>
                  <a:pt x="858" y="1555"/>
                  <a:pt x="871" y="1546"/>
                  <a:pt x="871" y="1546"/>
                </a:cubicBezTo>
                <a:cubicBezTo>
                  <a:pt x="886" y="1524"/>
                  <a:pt x="905" y="1486"/>
                  <a:pt x="929" y="1469"/>
                </a:cubicBezTo>
                <a:cubicBezTo>
                  <a:pt x="949" y="1456"/>
                  <a:pt x="967" y="1445"/>
                  <a:pt x="987" y="1430"/>
                </a:cubicBezTo>
                <a:cubicBezTo>
                  <a:pt x="999" y="1420"/>
                  <a:pt x="1013" y="1413"/>
                  <a:pt x="1026" y="1404"/>
                </a:cubicBezTo>
                <a:cubicBezTo>
                  <a:pt x="1032" y="1400"/>
                  <a:pt x="1045" y="1391"/>
                  <a:pt x="1045" y="1391"/>
                </a:cubicBezTo>
                <a:cubicBezTo>
                  <a:pt x="1057" y="1358"/>
                  <a:pt x="1065" y="1339"/>
                  <a:pt x="1091" y="1313"/>
                </a:cubicBezTo>
                <a:cubicBezTo>
                  <a:pt x="1122" y="1213"/>
                  <a:pt x="1107" y="1088"/>
                  <a:pt x="1071" y="990"/>
                </a:cubicBezTo>
                <a:cubicBezTo>
                  <a:pt x="1065" y="952"/>
                  <a:pt x="1053" y="917"/>
                  <a:pt x="1045" y="880"/>
                </a:cubicBezTo>
                <a:cubicBezTo>
                  <a:pt x="1035" y="773"/>
                  <a:pt x="998" y="676"/>
                  <a:pt x="961" y="576"/>
                </a:cubicBezTo>
                <a:cubicBezTo>
                  <a:pt x="970" y="542"/>
                  <a:pt x="966" y="513"/>
                  <a:pt x="955" y="479"/>
                </a:cubicBezTo>
                <a:cubicBezTo>
                  <a:pt x="951" y="370"/>
                  <a:pt x="944" y="193"/>
                  <a:pt x="877" y="90"/>
                </a:cubicBezTo>
                <a:cubicBezTo>
                  <a:pt x="866" y="58"/>
                  <a:pt x="866" y="37"/>
                  <a:pt x="838" y="19"/>
                </a:cubicBezTo>
                <a:cubicBezTo>
                  <a:pt x="811" y="29"/>
                  <a:pt x="817" y="33"/>
                  <a:pt x="825" y="0"/>
                </a:cubicBezTo>
                <a:close/>
              </a:path>
            </a:pathLst>
          </a:custGeom>
          <a:pattFill prst="dkUpDiag">
            <a:fgClr>
              <a:schemeClr val="bg2"/>
            </a:fgClr>
            <a:bgClr>
              <a:schemeClr val="tx2"/>
            </a:bgClr>
          </a:patt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058" name="Freeform 10"/>
          <p:cNvSpPr>
            <a:spLocks/>
          </p:cNvSpPr>
          <p:nvPr/>
        </p:nvSpPr>
        <p:spPr bwMode="auto">
          <a:xfrm>
            <a:off x="3733800" y="3429000"/>
            <a:ext cx="817563" cy="207963"/>
          </a:xfrm>
          <a:custGeom>
            <a:avLst/>
            <a:gdLst>
              <a:gd name="T0" fmla="*/ 414 w 414"/>
              <a:gd name="T1" fmla="*/ 388 h 401"/>
              <a:gd name="T2" fmla="*/ 395 w 414"/>
              <a:gd name="T3" fmla="*/ 401 h 401"/>
              <a:gd name="T4" fmla="*/ 362 w 414"/>
              <a:gd name="T5" fmla="*/ 388 h 401"/>
              <a:gd name="T6" fmla="*/ 239 w 414"/>
              <a:gd name="T7" fmla="*/ 343 h 401"/>
              <a:gd name="T8" fmla="*/ 116 w 414"/>
              <a:gd name="T9" fmla="*/ 285 h 401"/>
              <a:gd name="T10" fmla="*/ 58 w 414"/>
              <a:gd name="T11" fmla="*/ 239 h 401"/>
              <a:gd name="T12" fmla="*/ 52 w 414"/>
              <a:gd name="T13" fmla="*/ 213 h 401"/>
              <a:gd name="T14" fmla="*/ 149 w 414"/>
              <a:gd name="T15" fmla="*/ 116 h 401"/>
              <a:gd name="T16" fmla="*/ 162 w 414"/>
              <a:gd name="T17" fmla="*/ 136 h 401"/>
              <a:gd name="T18" fmla="*/ 129 w 414"/>
              <a:gd name="T19" fmla="*/ 97 h 401"/>
              <a:gd name="T20" fmla="*/ 84 w 414"/>
              <a:gd name="T21" fmla="*/ 71 h 401"/>
              <a:gd name="T22" fmla="*/ 19 w 414"/>
              <a:gd name="T23" fmla="*/ 39 h 401"/>
              <a:gd name="T24" fmla="*/ 0 w 414"/>
              <a:gd name="T25" fmla="*/ 0 h 40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14"/>
              <a:gd name="T40" fmla="*/ 0 h 401"/>
              <a:gd name="T41" fmla="*/ 414 w 414"/>
              <a:gd name="T42" fmla="*/ 401 h 40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14" h="401">
                <a:moveTo>
                  <a:pt x="414" y="388"/>
                </a:moveTo>
                <a:cubicBezTo>
                  <a:pt x="408" y="392"/>
                  <a:pt x="403" y="401"/>
                  <a:pt x="395" y="401"/>
                </a:cubicBezTo>
                <a:cubicBezTo>
                  <a:pt x="383" y="401"/>
                  <a:pt x="373" y="392"/>
                  <a:pt x="362" y="388"/>
                </a:cubicBezTo>
                <a:cubicBezTo>
                  <a:pt x="321" y="373"/>
                  <a:pt x="281" y="357"/>
                  <a:pt x="239" y="343"/>
                </a:cubicBezTo>
                <a:cubicBezTo>
                  <a:pt x="206" y="309"/>
                  <a:pt x="160" y="298"/>
                  <a:pt x="116" y="285"/>
                </a:cubicBezTo>
                <a:cubicBezTo>
                  <a:pt x="70" y="254"/>
                  <a:pt x="89" y="270"/>
                  <a:pt x="58" y="239"/>
                </a:cubicBezTo>
                <a:cubicBezTo>
                  <a:pt x="56" y="230"/>
                  <a:pt x="49" y="221"/>
                  <a:pt x="52" y="213"/>
                </a:cubicBezTo>
                <a:cubicBezTo>
                  <a:pt x="65" y="173"/>
                  <a:pt x="111" y="129"/>
                  <a:pt x="149" y="116"/>
                </a:cubicBezTo>
                <a:cubicBezTo>
                  <a:pt x="153" y="123"/>
                  <a:pt x="170" y="136"/>
                  <a:pt x="162" y="136"/>
                </a:cubicBezTo>
                <a:cubicBezTo>
                  <a:pt x="152" y="136"/>
                  <a:pt x="135" y="103"/>
                  <a:pt x="129" y="97"/>
                </a:cubicBezTo>
                <a:cubicBezTo>
                  <a:pt x="108" y="76"/>
                  <a:pt x="107" y="78"/>
                  <a:pt x="84" y="71"/>
                </a:cubicBezTo>
                <a:cubicBezTo>
                  <a:pt x="63" y="57"/>
                  <a:pt x="42" y="50"/>
                  <a:pt x="19" y="39"/>
                </a:cubicBezTo>
                <a:cubicBezTo>
                  <a:pt x="16" y="29"/>
                  <a:pt x="13" y="0"/>
                  <a:pt x="0" y="0"/>
                </a:cubicBezTo>
              </a:path>
            </a:pathLst>
          </a:custGeom>
          <a:noFill/>
          <a:ln w="5715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059" name="Freeform 11"/>
          <p:cNvSpPr>
            <a:spLocks/>
          </p:cNvSpPr>
          <p:nvPr/>
        </p:nvSpPr>
        <p:spPr bwMode="auto">
          <a:xfrm>
            <a:off x="3886200" y="3048000"/>
            <a:ext cx="609600" cy="609600"/>
          </a:xfrm>
          <a:custGeom>
            <a:avLst/>
            <a:gdLst>
              <a:gd name="T0" fmla="*/ 291 w 291"/>
              <a:gd name="T1" fmla="*/ 533 h 557"/>
              <a:gd name="T2" fmla="*/ 285 w 291"/>
              <a:gd name="T3" fmla="*/ 552 h 557"/>
              <a:gd name="T4" fmla="*/ 278 w 291"/>
              <a:gd name="T5" fmla="*/ 520 h 557"/>
              <a:gd name="T6" fmla="*/ 259 w 291"/>
              <a:gd name="T7" fmla="*/ 449 h 557"/>
              <a:gd name="T8" fmla="*/ 233 w 291"/>
              <a:gd name="T9" fmla="*/ 404 h 557"/>
              <a:gd name="T10" fmla="*/ 207 w 291"/>
              <a:gd name="T11" fmla="*/ 365 h 557"/>
              <a:gd name="T12" fmla="*/ 168 w 291"/>
              <a:gd name="T13" fmla="*/ 345 h 557"/>
              <a:gd name="T14" fmla="*/ 52 w 291"/>
              <a:gd name="T15" fmla="*/ 86 h 557"/>
              <a:gd name="T16" fmla="*/ 13 w 291"/>
              <a:gd name="T17" fmla="*/ 22 h 557"/>
              <a:gd name="T18" fmla="*/ 6 w 291"/>
              <a:gd name="T19" fmla="*/ 2 h 557"/>
              <a:gd name="T20" fmla="*/ 0 w 291"/>
              <a:gd name="T21" fmla="*/ 9 h 55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91"/>
              <a:gd name="T34" fmla="*/ 0 h 557"/>
              <a:gd name="T35" fmla="*/ 291 w 291"/>
              <a:gd name="T36" fmla="*/ 557 h 557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91" h="557">
                <a:moveTo>
                  <a:pt x="291" y="533"/>
                </a:moveTo>
                <a:cubicBezTo>
                  <a:pt x="289" y="539"/>
                  <a:pt x="290" y="557"/>
                  <a:pt x="285" y="552"/>
                </a:cubicBezTo>
                <a:cubicBezTo>
                  <a:pt x="277" y="544"/>
                  <a:pt x="280" y="531"/>
                  <a:pt x="278" y="520"/>
                </a:cubicBezTo>
                <a:cubicBezTo>
                  <a:pt x="273" y="497"/>
                  <a:pt x="270" y="470"/>
                  <a:pt x="259" y="449"/>
                </a:cubicBezTo>
                <a:cubicBezTo>
                  <a:pt x="251" y="434"/>
                  <a:pt x="242" y="419"/>
                  <a:pt x="233" y="404"/>
                </a:cubicBezTo>
                <a:cubicBezTo>
                  <a:pt x="225" y="391"/>
                  <a:pt x="207" y="365"/>
                  <a:pt x="207" y="365"/>
                </a:cubicBezTo>
                <a:cubicBezTo>
                  <a:pt x="219" y="326"/>
                  <a:pt x="196" y="338"/>
                  <a:pt x="168" y="345"/>
                </a:cubicBezTo>
                <a:cubicBezTo>
                  <a:pt x="121" y="276"/>
                  <a:pt x="142" y="119"/>
                  <a:pt x="52" y="86"/>
                </a:cubicBezTo>
                <a:cubicBezTo>
                  <a:pt x="35" y="65"/>
                  <a:pt x="25" y="45"/>
                  <a:pt x="13" y="22"/>
                </a:cubicBezTo>
                <a:cubicBezTo>
                  <a:pt x="10" y="16"/>
                  <a:pt x="11" y="7"/>
                  <a:pt x="6" y="2"/>
                </a:cubicBezTo>
                <a:cubicBezTo>
                  <a:pt x="4" y="0"/>
                  <a:pt x="2" y="7"/>
                  <a:pt x="0" y="9"/>
                </a:cubicBezTo>
              </a:path>
            </a:pathLst>
          </a:cu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060" name="Freeform 12"/>
          <p:cNvSpPr>
            <a:spLocks/>
          </p:cNvSpPr>
          <p:nvPr/>
        </p:nvSpPr>
        <p:spPr bwMode="auto">
          <a:xfrm flipH="1">
            <a:off x="4343400" y="2743200"/>
            <a:ext cx="146050" cy="985838"/>
          </a:xfrm>
          <a:custGeom>
            <a:avLst/>
            <a:gdLst>
              <a:gd name="T0" fmla="*/ 0 w 207"/>
              <a:gd name="T1" fmla="*/ 627 h 627"/>
              <a:gd name="T2" fmla="*/ 20 w 207"/>
              <a:gd name="T3" fmla="*/ 446 h 627"/>
              <a:gd name="T4" fmla="*/ 33 w 207"/>
              <a:gd name="T5" fmla="*/ 407 h 627"/>
              <a:gd name="T6" fmla="*/ 71 w 207"/>
              <a:gd name="T7" fmla="*/ 375 h 627"/>
              <a:gd name="T8" fmla="*/ 123 w 207"/>
              <a:gd name="T9" fmla="*/ 343 h 627"/>
              <a:gd name="T10" fmla="*/ 143 w 207"/>
              <a:gd name="T11" fmla="*/ 207 h 627"/>
              <a:gd name="T12" fmla="*/ 175 w 207"/>
              <a:gd name="T13" fmla="*/ 84 h 627"/>
              <a:gd name="T14" fmla="*/ 207 w 207"/>
              <a:gd name="T15" fmla="*/ 0 h 62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07"/>
              <a:gd name="T25" fmla="*/ 0 h 627"/>
              <a:gd name="T26" fmla="*/ 207 w 207"/>
              <a:gd name="T27" fmla="*/ 627 h 62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07" h="627">
                <a:moveTo>
                  <a:pt x="0" y="627"/>
                </a:moveTo>
                <a:cubicBezTo>
                  <a:pt x="13" y="567"/>
                  <a:pt x="0" y="504"/>
                  <a:pt x="20" y="446"/>
                </a:cubicBezTo>
                <a:cubicBezTo>
                  <a:pt x="24" y="433"/>
                  <a:pt x="23" y="417"/>
                  <a:pt x="33" y="407"/>
                </a:cubicBezTo>
                <a:cubicBezTo>
                  <a:pt x="53" y="387"/>
                  <a:pt x="48" y="389"/>
                  <a:pt x="71" y="375"/>
                </a:cubicBezTo>
                <a:cubicBezTo>
                  <a:pt x="88" y="364"/>
                  <a:pt x="123" y="343"/>
                  <a:pt x="123" y="343"/>
                </a:cubicBezTo>
                <a:cubicBezTo>
                  <a:pt x="110" y="299"/>
                  <a:pt x="143" y="207"/>
                  <a:pt x="143" y="207"/>
                </a:cubicBezTo>
                <a:cubicBezTo>
                  <a:pt x="148" y="139"/>
                  <a:pt x="141" y="130"/>
                  <a:pt x="175" y="84"/>
                </a:cubicBezTo>
                <a:cubicBezTo>
                  <a:pt x="184" y="53"/>
                  <a:pt x="207" y="33"/>
                  <a:pt x="207" y="0"/>
                </a:cubicBezTo>
              </a:path>
            </a:pathLst>
          </a:cu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30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30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0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30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0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0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0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0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1" grpId="0" animBg="1"/>
      <p:bldP spid="130053" grpId="0" animBg="1"/>
      <p:bldP spid="130056" grpId="0" animBg="1"/>
      <p:bldP spid="130057" grpId="0" animBg="1"/>
      <p:bldP spid="130058" grpId="0" animBg="1"/>
      <p:bldP spid="130059" grpId="0" animBg="1"/>
      <p:bldP spid="13006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7" name="Picture 1041" descr="DSCN3471"/>
          <p:cNvPicPr>
            <a:picLocks noChangeAspect="1" noChangeArrowheads="1"/>
          </p:cNvPicPr>
          <p:nvPr/>
        </p:nvPicPr>
        <p:blipFill>
          <a:blip r:embed="rId2" cstate="print">
            <a:lum bright="-30000" contrast="12000"/>
            <a:grayscl/>
          </a:blip>
          <a:srcRect l="26285" r="24902" b="14882"/>
          <a:stretch>
            <a:fillRect/>
          </a:stretch>
        </p:blipFill>
        <p:spPr bwMode="auto">
          <a:xfrm>
            <a:off x="685800" y="1447800"/>
            <a:ext cx="2971800" cy="3886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17443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6019800"/>
            <a:ext cx="4724400" cy="762000"/>
          </a:xfrm>
        </p:spPr>
        <p:txBody>
          <a:bodyPr/>
          <a:lstStyle/>
          <a:p>
            <a:pPr>
              <a:buFontTx/>
              <a:buNone/>
            </a:pPr>
            <a:r>
              <a:rPr lang="en-US" sz="3600" b="1" i="1" smtClean="0">
                <a:solidFill>
                  <a:schemeClr val="tx2"/>
                </a:solidFill>
              </a:rPr>
              <a:t>Posterolateral Pattern</a:t>
            </a:r>
          </a:p>
        </p:txBody>
      </p:sp>
      <p:sp>
        <p:nvSpPr>
          <p:cNvPr id="317444" name="Rectangle 1028"/>
          <p:cNvSpPr>
            <a:spLocks noGrp="1" noChangeArrowheads="1"/>
          </p:cNvSpPr>
          <p:nvPr>
            <p:ph type="body" sz="half" idx="2"/>
          </p:nvPr>
        </p:nvSpPr>
        <p:spPr>
          <a:xfrm>
            <a:off x="4876800" y="1828800"/>
            <a:ext cx="4114800" cy="8382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b="1" i="1" smtClean="0">
                <a:solidFill>
                  <a:srgbClr val="FF9900"/>
                </a:solidFill>
              </a:rPr>
              <a:t>Higher Risk of:</a:t>
            </a:r>
          </a:p>
          <a:p>
            <a:pPr>
              <a:lnSpc>
                <a:spcPct val="90000"/>
              </a:lnSpc>
              <a:buFontTx/>
              <a:buNone/>
            </a:pPr>
            <a:endParaRPr lang="en-GB" b="1" smtClean="0"/>
          </a:p>
          <a:p>
            <a:pPr>
              <a:lnSpc>
                <a:spcPct val="90000"/>
              </a:lnSpc>
              <a:buFontTx/>
              <a:buNone/>
            </a:pPr>
            <a:r>
              <a:rPr lang="en-GB" b="1" smtClean="0"/>
              <a:t> </a:t>
            </a:r>
            <a:r>
              <a:rPr lang="en-GB" sz="3200" b="1" smtClean="0"/>
              <a:t>1.Vascular injuries</a:t>
            </a:r>
            <a:endParaRPr lang="en-US" sz="3200" b="1" smtClean="0"/>
          </a:p>
        </p:txBody>
      </p:sp>
      <p:sp>
        <p:nvSpPr>
          <p:cNvPr id="317447" name="Freeform 1031"/>
          <p:cNvSpPr>
            <a:spLocks/>
          </p:cNvSpPr>
          <p:nvPr/>
        </p:nvSpPr>
        <p:spPr bwMode="auto">
          <a:xfrm>
            <a:off x="1752600" y="1676400"/>
            <a:ext cx="201613" cy="1935163"/>
          </a:xfrm>
          <a:custGeom>
            <a:avLst/>
            <a:gdLst>
              <a:gd name="T0" fmla="*/ 127 w 127"/>
              <a:gd name="T1" fmla="*/ 0 h 1219"/>
              <a:gd name="T2" fmla="*/ 82 w 127"/>
              <a:gd name="T3" fmla="*/ 217 h 1219"/>
              <a:gd name="T4" fmla="*/ 45 w 127"/>
              <a:gd name="T5" fmla="*/ 456 h 1219"/>
              <a:gd name="T6" fmla="*/ 38 w 127"/>
              <a:gd name="T7" fmla="*/ 741 h 1219"/>
              <a:gd name="T8" fmla="*/ 8 w 127"/>
              <a:gd name="T9" fmla="*/ 958 h 1219"/>
              <a:gd name="T10" fmla="*/ 0 w 127"/>
              <a:gd name="T11" fmla="*/ 1219 h 12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7"/>
              <a:gd name="T19" fmla="*/ 0 h 1219"/>
              <a:gd name="T20" fmla="*/ 127 w 127"/>
              <a:gd name="T21" fmla="*/ 1219 h 121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7" h="1219">
                <a:moveTo>
                  <a:pt x="127" y="0"/>
                </a:moveTo>
                <a:cubicBezTo>
                  <a:pt x="119" y="75"/>
                  <a:pt x="94" y="142"/>
                  <a:pt x="82" y="217"/>
                </a:cubicBezTo>
                <a:cubicBezTo>
                  <a:pt x="70" y="297"/>
                  <a:pt x="73" y="379"/>
                  <a:pt x="45" y="456"/>
                </a:cubicBezTo>
                <a:cubicBezTo>
                  <a:pt x="55" y="553"/>
                  <a:pt x="67" y="645"/>
                  <a:pt x="38" y="741"/>
                </a:cubicBezTo>
                <a:cubicBezTo>
                  <a:pt x="32" y="850"/>
                  <a:pt x="33" y="875"/>
                  <a:pt x="8" y="958"/>
                </a:cubicBezTo>
                <a:cubicBezTo>
                  <a:pt x="0" y="1214"/>
                  <a:pt x="0" y="1127"/>
                  <a:pt x="0" y="1219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448" name="Freeform 1032"/>
          <p:cNvSpPr>
            <a:spLocks/>
          </p:cNvSpPr>
          <p:nvPr/>
        </p:nvSpPr>
        <p:spPr bwMode="auto">
          <a:xfrm>
            <a:off x="1709738" y="1676400"/>
            <a:ext cx="201612" cy="1935163"/>
          </a:xfrm>
          <a:custGeom>
            <a:avLst/>
            <a:gdLst>
              <a:gd name="T0" fmla="*/ 127 w 127"/>
              <a:gd name="T1" fmla="*/ 0 h 1219"/>
              <a:gd name="T2" fmla="*/ 82 w 127"/>
              <a:gd name="T3" fmla="*/ 217 h 1219"/>
              <a:gd name="T4" fmla="*/ 45 w 127"/>
              <a:gd name="T5" fmla="*/ 456 h 1219"/>
              <a:gd name="T6" fmla="*/ 38 w 127"/>
              <a:gd name="T7" fmla="*/ 741 h 1219"/>
              <a:gd name="T8" fmla="*/ 8 w 127"/>
              <a:gd name="T9" fmla="*/ 958 h 1219"/>
              <a:gd name="T10" fmla="*/ 0 w 127"/>
              <a:gd name="T11" fmla="*/ 1219 h 12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7"/>
              <a:gd name="T19" fmla="*/ 0 h 1219"/>
              <a:gd name="T20" fmla="*/ 127 w 127"/>
              <a:gd name="T21" fmla="*/ 1219 h 121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7" h="1219">
                <a:moveTo>
                  <a:pt x="127" y="0"/>
                </a:moveTo>
                <a:cubicBezTo>
                  <a:pt x="119" y="75"/>
                  <a:pt x="94" y="142"/>
                  <a:pt x="82" y="217"/>
                </a:cubicBezTo>
                <a:cubicBezTo>
                  <a:pt x="70" y="297"/>
                  <a:pt x="73" y="379"/>
                  <a:pt x="45" y="456"/>
                </a:cubicBezTo>
                <a:cubicBezTo>
                  <a:pt x="55" y="553"/>
                  <a:pt x="67" y="645"/>
                  <a:pt x="38" y="741"/>
                </a:cubicBezTo>
                <a:cubicBezTo>
                  <a:pt x="32" y="850"/>
                  <a:pt x="33" y="875"/>
                  <a:pt x="8" y="958"/>
                </a:cubicBezTo>
                <a:cubicBezTo>
                  <a:pt x="0" y="1214"/>
                  <a:pt x="0" y="1127"/>
                  <a:pt x="0" y="1219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449" name="Freeform 1033"/>
          <p:cNvSpPr>
            <a:spLocks/>
          </p:cNvSpPr>
          <p:nvPr/>
        </p:nvSpPr>
        <p:spPr bwMode="auto">
          <a:xfrm>
            <a:off x="1676400" y="1676400"/>
            <a:ext cx="201613" cy="1935163"/>
          </a:xfrm>
          <a:custGeom>
            <a:avLst/>
            <a:gdLst>
              <a:gd name="T0" fmla="*/ 127 w 127"/>
              <a:gd name="T1" fmla="*/ 0 h 1219"/>
              <a:gd name="T2" fmla="*/ 82 w 127"/>
              <a:gd name="T3" fmla="*/ 217 h 1219"/>
              <a:gd name="T4" fmla="*/ 45 w 127"/>
              <a:gd name="T5" fmla="*/ 456 h 1219"/>
              <a:gd name="T6" fmla="*/ 38 w 127"/>
              <a:gd name="T7" fmla="*/ 741 h 1219"/>
              <a:gd name="T8" fmla="*/ 8 w 127"/>
              <a:gd name="T9" fmla="*/ 958 h 1219"/>
              <a:gd name="T10" fmla="*/ 0 w 127"/>
              <a:gd name="T11" fmla="*/ 1219 h 12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7"/>
              <a:gd name="T19" fmla="*/ 0 h 1219"/>
              <a:gd name="T20" fmla="*/ 127 w 127"/>
              <a:gd name="T21" fmla="*/ 1219 h 121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7" h="1219">
                <a:moveTo>
                  <a:pt x="127" y="0"/>
                </a:moveTo>
                <a:cubicBezTo>
                  <a:pt x="119" y="75"/>
                  <a:pt x="94" y="142"/>
                  <a:pt x="82" y="217"/>
                </a:cubicBezTo>
                <a:cubicBezTo>
                  <a:pt x="70" y="297"/>
                  <a:pt x="73" y="379"/>
                  <a:pt x="45" y="456"/>
                </a:cubicBezTo>
                <a:cubicBezTo>
                  <a:pt x="55" y="553"/>
                  <a:pt x="67" y="645"/>
                  <a:pt x="38" y="741"/>
                </a:cubicBezTo>
                <a:cubicBezTo>
                  <a:pt x="32" y="850"/>
                  <a:pt x="33" y="875"/>
                  <a:pt x="8" y="958"/>
                </a:cubicBezTo>
                <a:cubicBezTo>
                  <a:pt x="0" y="1214"/>
                  <a:pt x="0" y="1127"/>
                  <a:pt x="0" y="1219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12" name="Rectangle 104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382000" cy="1143000"/>
          </a:xfrm>
          <a:noFill/>
        </p:spPr>
        <p:txBody>
          <a:bodyPr/>
          <a:lstStyle/>
          <a:p>
            <a:r>
              <a:rPr lang="en-US" b="1" smtClean="0">
                <a:solidFill>
                  <a:srgbClr val="FFFF00"/>
                </a:solidFill>
              </a:rPr>
              <a:t>What’s the major concern with the posterolateral pattern ?? </a:t>
            </a:r>
          </a:p>
        </p:txBody>
      </p:sp>
      <p:sp>
        <p:nvSpPr>
          <p:cNvPr id="317459" name="Freeform 1043"/>
          <p:cNvSpPr>
            <a:spLocks/>
          </p:cNvSpPr>
          <p:nvPr/>
        </p:nvSpPr>
        <p:spPr bwMode="auto">
          <a:xfrm>
            <a:off x="1509713" y="3581400"/>
            <a:ext cx="466725" cy="1609725"/>
          </a:xfrm>
          <a:custGeom>
            <a:avLst/>
            <a:gdLst>
              <a:gd name="T0" fmla="*/ 108 w 294"/>
              <a:gd name="T1" fmla="*/ 5 h 1014"/>
              <a:gd name="T2" fmla="*/ 72 w 294"/>
              <a:gd name="T3" fmla="*/ 57 h 1014"/>
              <a:gd name="T4" fmla="*/ 21 w 294"/>
              <a:gd name="T5" fmla="*/ 185 h 1014"/>
              <a:gd name="T6" fmla="*/ 0 w 294"/>
              <a:gd name="T7" fmla="*/ 304 h 1014"/>
              <a:gd name="T8" fmla="*/ 11 w 294"/>
              <a:gd name="T9" fmla="*/ 412 h 1014"/>
              <a:gd name="T10" fmla="*/ 16 w 294"/>
              <a:gd name="T11" fmla="*/ 545 h 1014"/>
              <a:gd name="T12" fmla="*/ 57 w 294"/>
              <a:gd name="T13" fmla="*/ 664 h 1014"/>
              <a:gd name="T14" fmla="*/ 88 w 294"/>
              <a:gd name="T15" fmla="*/ 751 h 1014"/>
              <a:gd name="T16" fmla="*/ 114 w 294"/>
              <a:gd name="T17" fmla="*/ 859 h 1014"/>
              <a:gd name="T18" fmla="*/ 88 w 294"/>
              <a:gd name="T19" fmla="*/ 962 h 1014"/>
              <a:gd name="T20" fmla="*/ 93 w 294"/>
              <a:gd name="T21" fmla="*/ 1008 h 1014"/>
              <a:gd name="T22" fmla="*/ 108 w 294"/>
              <a:gd name="T23" fmla="*/ 993 h 1014"/>
              <a:gd name="T24" fmla="*/ 124 w 294"/>
              <a:gd name="T25" fmla="*/ 947 h 1014"/>
              <a:gd name="T26" fmla="*/ 129 w 294"/>
              <a:gd name="T27" fmla="*/ 880 h 1014"/>
              <a:gd name="T28" fmla="*/ 139 w 294"/>
              <a:gd name="T29" fmla="*/ 849 h 1014"/>
              <a:gd name="T30" fmla="*/ 175 w 294"/>
              <a:gd name="T31" fmla="*/ 880 h 1014"/>
              <a:gd name="T32" fmla="*/ 227 w 294"/>
              <a:gd name="T33" fmla="*/ 941 h 1014"/>
              <a:gd name="T34" fmla="*/ 263 w 294"/>
              <a:gd name="T35" fmla="*/ 972 h 1014"/>
              <a:gd name="T36" fmla="*/ 252 w 294"/>
              <a:gd name="T37" fmla="*/ 936 h 1014"/>
              <a:gd name="T38" fmla="*/ 222 w 294"/>
              <a:gd name="T39" fmla="*/ 926 h 1014"/>
              <a:gd name="T40" fmla="*/ 196 w 294"/>
              <a:gd name="T41" fmla="*/ 885 h 1014"/>
              <a:gd name="T42" fmla="*/ 155 w 294"/>
              <a:gd name="T43" fmla="*/ 833 h 1014"/>
              <a:gd name="T44" fmla="*/ 124 w 294"/>
              <a:gd name="T45" fmla="*/ 777 h 1014"/>
              <a:gd name="T46" fmla="*/ 103 w 294"/>
              <a:gd name="T47" fmla="*/ 725 h 1014"/>
              <a:gd name="T48" fmla="*/ 72 w 294"/>
              <a:gd name="T49" fmla="*/ 664 h 1014"/>
              <a:gd name="T50" fmla="*/ 47 w 294"/>
              <a:gd name="T51" fmla="*/ 561 h 1014"/>
              <a:gd name="T52" fmla="*/ 31 w 294"/>
              <a:gd name="T53" fmla="*/ 515 h 1014"/>
              <a:gd name="T54" fmla="*/ 57 w 294"/>
              <a:gd name="T55" fmla="*/ 422 h 1014"/>
              <a:gd name="T56" fmla="*/ 72 w 294"/>
              <a:gd name="T57" fmla="*/ 247 h 1014"/>
              <a:gd name="T58" fmla="*/ 93 w 294"/>
              <a:gd name="T59" fmla="*/ 119 h 1014"/>
              <a:gd name="T60" fmla="*/ 98 w 294"/>
              <a:gd name="T61" fmla="*/ 103 h 1014"/>
              <a:gd name="T62" fmla="*/ 108 w 294"/>
              <a:gd name="T63" fmla="*/ 88 h 1014"/>
              <a:gd name="T64" fmla="*/ 134 w 294"/>
              <a:gd name="T65" fmla="*/ 5 h 1014"/>
              <a:gd name="T66" fmla="*/ 119 w 294"/>
              <a:gd name="T67" fmla="*/ 0 h 1014"/>
              <a:gd name="T68" fmla="*/ 108 w 294"/>
              <a:gd name="T69" fmla="*/ 5 h 101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294"/>
              <a:gd name="T106" fmla="*/ 0 h 1014"/>
              <a:gd name="T107" fmla="*/ 294 w 294"/>
              <a:gd name="T108" fmla="*/ 1014 h 1014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294" h="1014">
                <a:moveTo>
                  <a:pt x="108" y="5"/>
                </a:moveTo>
                <a:cubicBezTo>
                  <a:pt x="84" y="15"/>
                  <a:pt x="80" y="33"/>
                  <a:pt x="72" y="57"/>
                </a:cubicBezTo>
                <a:cubicBezTo>
                  <a:pt x="59" y="95"/>
                  <a:pt x="42" y="153"/>
                  <a:pt x="21" y="185"/>
                </a:cubicBezTo>
                <a:cubicBezTo>
                  <a:pt x="12" y="225"/>
                  <a:pt x="14" y="265"/>
                  <a:pt x="0" y="304"/>
                </a:cubicBezTo>
                <a:cubicBezTo>
                  <a:pt x="25" y="338"/>
                  <a:pt x="14" y="369"/>
                  <a:pt x="11" y="412"/>
                </a:cubicBezTo>
                <a:cubicBezTo>
                  <a:pt x="13" y="456"/>
                  <a:pt x="12" y="501"/>
                  <a:pt x="16" y="545"/>
                </a:cubicBezTo>
                <a:cubicBezTo>
                  <a:pt x="19" y="585"/>
                  <a:pt x="45" y="626"/>
                  <a:pt x="57" y="664"/>
                </a:cubicBezTo>
                <a:cubicBezTo>
                  <a:pt x="66" y="693"/>
                  <a:pt x="71" y="726"/>
                  <a:pt x="88" y="751"/>
                </a:cubicBezTo>
                <a:cubicBezTo>
                  <a:pt x="94" y="789"/>
                  <a:pt x="108" y="819"/>
                  <a:pt x="114" y="859"/>
                </a:cubicBezTo>
                <a:cubicBezTo>
                  <a:pt x="101" y="894"/>
                  <a:pt x="93" y="925"/>
                  <a:pt x="88" y="962"/>
                </a:cubicBezTo>
                <a:cubicBezTo>
                  <a:pt x="90" y="977"/>
                  <a:pt x="85" y="995"/>
                  <a:pt x="93" y="1008"/>
                </a:cubicBezTo>
                <a:cubicBezTo>
                  <a:pt x="97" y="1014"/>
                  <a:pt x="104" y="999"/>
                  <a:pt x="108" y="993"/>
                </a:cubicBezTo>
                <a:cubicBezTo>
                  <a:pt x="117" y="980"/>
                  <a:pt x="124" y="947"/>
                  <a:pt x="124" y="947"/>
                </a:cubicBezTo>
                <a:cubicBezTo>
                  <a:pt x="126" y="925"/>
                  <a:pt x="126" y="902"/>
                  <a:pt x="129" y="880"/>
                </a:cubicBezTo>
                <a:cubicBezTo>
                  <a:pt x="131" y="869"/>
                  <a:pt x="139" y="849"/>
                  <a:pt x="139" y="849"/>
                </a:cubicBezTo>
                <a:cubicBezTo>
                  <a:pt x="159" y="855"/>
                  <a:pt x="161" y="865"/>
                  <a:pt x="175" y="880"/>
                </a:cubicBezTo>
                <a:cubicBezTo>
                  <a:pt x="183" y="905"/>
                  <a:pt x="207" y="925"/>
                  <a:pt x="227" y="941"/>
                </a:cubicBezTo>
                <a:cubicBezTo>
                  <a:pt x="243" y="954"/>
                  <a:pt x="242" y="965"/>
                  <a:pt x="263" y="972"/>
                </a:cubicBezTo>
                <a:cubicBezTo>
                  <a:pt x="294" y="1006"/>
                  <a:pt x="260" y="941"/>
                  <a:pt x="252" y="936"/>
                </a:cubicBezTo>
                <a:cubicBezTo>
                  <a:pt x="243" y="930"/>
                  <a:pt x="222" y="926"/>
                  <a:pt x="222" y="926"/>
                </a:cubicBezTo>
                <a:cubicBezTo>
                  <a:pt x="214" y="906"/>
                  <a:pt x="214" y="897"/>
                  <a:pt x="196" y="885"/>
                </a:cubicBezTo>
                <a:cubicBezTo>
                  <a:pt x="184" y="867"/>
                  <a:pt x="170" y="849"/>
                  <a:pt x="155" y="833"/>
                </a:cubicBezTo>
                <a:cubicBezTo>
                  <a:pt x="147" y="810"/>
                  <a:pt x="135" y="798"/>
                  <a:pt x="124" y="777"/>
                </a:cubicBezTo>
                <a:cubicBezTo>
                  <a:pt x="115" y="760"/>
                  <a:pt x="111" y="742"/>
                  <a:pt x="103" y="725"/>
                </a:cubicBezTo>
                <a:cubicBezTo>
                  <a:pt x="93" y="704"/>
                  <a:pt x="81" y="685"/>
                  <a:pt x="72" y="664"/>
                </a:cubicBezTo>
                <a:cubicBezTo>
                  <a:pt x="66" y="628"/>
                  <a:pt x="68" y="592"/>
                  <a:pt x="47" y="561"/>
                </a:cubicBezTo>
                <a:cubicBezTo>
                  <a:pt x="42" y="545"/>
                  <a:pt x="36" y="530"/>
                  <a:pt x="31" y="515"/>
                </a:cubicBezTo>
                <a:cubicBezTo>
                  <a:pt x="38" y="484"/>
                  <a:pt x="50" y="453"/>
                  <a:pt x="57" y="422"/>
                </a:cubicBezTo>
                <a:cubicBezTo>
                  <a:pt x="47" y="362"/>
                  <a:pt x="54" y="304"/>
                  <a:pt x="72" y="247"/>
                </a:cubicBezTo>
                <a:cubicBezTo>
                  <a:pt x="66" y="201"/>
                  <a:pt x="67" y="158"/>
                  <a:pt x="93" y="119"/>
                </a:cubicBezTo>
                <a:cubicBezTo>
                  <a:pt x="95" y="114"/>
                  <a:pt x="96" y="108"/>
                  <a:pt x="98" y="103"/>
                </a:cubicBezTo>
                <a:cubicBezTo>
                  <a:pt x="101" y="98"/>
                  <a:pt x="106" y="94"/>
                  <a:pt x="108" y="88"/>
                </a:cubicBezTo>
                <a:cubicBezTo>
                  <a:pt x="118" y="60"/>
                  <a:pt x="121" y="32"/>
                  <a:pt x="134" y="5"/>
                </a:cubicBezTo>
                <a:cubicBezTo>
                  <a:pt x="129" y="3"/>
                  <a:pt x="124" y="0"/>
                  <a:pt x="119" y="0"/>
                </a:cubicBezTo>
                <a:cubicBezTo>
                  <a:pt x="106" y="0"/>
                  <a:pt x="96" y="5"/>
                  <a:pt x="108" y="5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460" name="AutoShape 1044"/>
          <p:cNvSpPr>
            <a:spLocks noChangeArrowheads="1"/>
          </p:cNvSpPr>
          <p:nvPr/>
        </p:nvSpPr>
        <p:spPr bwMode="auto">
          <a:xfrm rot="2172044" flipV="1">
            <a:off x="2668588" y="3579813"/>
            <a:ext cx="671512" cy="623887"/>
          </a:xfrm>
          <a:custGeom>
            <a:avLst/>
            <a:gdLst>
              <a:gd name="T0" fmla="*/ 578899 w 21600"/>
              <a:gd name="T1" fmla="*/ 96818 h 21600"/>
              <a:gd name="T2" fmla="*/ 348036 w 21600"/>
              <a:gd name="T3" fmla="*/ 78246 h 21600"/>
              <a:gd name="T4" fmla="*/ 457312 w 21600"/>
              <a:gd name="T5" fmla="*/ 204381 h 21600"/>
              <a:gd name="T6" fmla="*/ 755451 w 21600"/>
              <a:gd name="T7" fmla="*/ 311944 h 21600"/>
              <a:gd name="T8" fmla="*/ 587573 w 21600"/>
              <a:gd name="T9" fmla="*/ 467915 h 21600"/>
              <a:gd name="T10" fmla="*/ 419695 w 21600"/>
              <a:gd name="T11" fmla="*/ 311944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920"/>
                  <a:pt x="13940" y="5547"/>
                  <a:pt x="11063" y="5406"/>
                </a:cubicBezTo>
                <a:lnTo>
                  <a:pt x="11327" y="12"/>
                </a:lnTo>
                <a:cubicBezTo>
                  <a:pt x="17080" y="294"/>
                  <a:pt x="21599" y="5040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7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17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317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17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17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17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17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317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7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3174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74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43" grpId="0" build="p" autoUpdateAnimBg="0" advAuto="0"/>
      <p:bldP spid="317444" grpId="0" build="p" autoUpdateAnimBg="0"/>
      <p:bldP spid="317447" grpId="0" animBg="1"/>
      <p:bldP spid="317448" grpId="0" animBg="1"/>
      <p:bldP spid="317449" grpId="0" animBg="1"/>
      <p:bldP spid="317459" grpId="0" animBg="1"/>
      <p:bldP spid="31746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382000" cy="1143000"/>
          </a:xfrm>
        </p:spPr>
        <p:txBody>
          <a:bodyPr/>
          <a:lstStyle/>
          <a:p>
            <a:r>
              <a:rPr lang="en-US" b="1" smtClean="0">
                <a:solidFill>
                  <a:srgbClr val="FFFF00"/>
                </a:solidFill>
              </a:rPr>
              <a:t>What’s the major concern with posterolateral pattern ?? </a:t>
            </a:r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6019800"/>
            <a:ext cx="4724400" cy="762000"/>
          </a:xfrm>
        </p:spPr>
        <p:txBody>
          <a:bodyPr/>
          <a:lstStyle/>
          <a:p>
            <a:pPr>
              <a:buFontTx/>
              <a:buNone/>
            </a:pPr>
            <a:r>
              <a:rPr lang="en-US" sz="3600" b="1" i="1" smtClean="0">
                <a:solidFill>
                  <a:schemeClr val="tx2"/>
                </a:solidFill>
              </a:rPr>
              <a:t>Posterolateral Pattern</a:t>
            </a:r>
          </a:p>
        </p:txBody>
      </p:sp>
      <p:sp>
        <p:nvSpPr>
          <p:cNvPr id="18125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876800" y="1828800"/>
            <a:ext cx="4114800" cy="8382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endParaRPr lang="en-US" b="1" i="1" smtClean="0">
              <a:solidFill>
                <a:srgbClr val="FF9900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b="1" i="1" smtClean="0">
              <a:solidFill>
                <a:srgbClr val="FF9900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b="1" i="1" smtClean="0">
                <a:solidFill>
                  <a:srgbClr val="FF9900"/>
                </a:solidFill>
              </a:rPr>
              <a:t>Higher Risk of:</a:t>
            </a:r>
          </a:p>
          <a:p>
            <a:pPr>
              <a:lnSpc>
                <a:spcPct val="90000"/>
              </a:lnSpc>
              <a:buFontTx/>
              <a:buNone/>
            </a:pPr>
            <a:endParaRPr lang="en-GB" b="1" smtClean="0"/>
          </a:p>
          <a:p>
            <a:pPr>
              <a:lnSpc>
                <a:spcPct val="90000"/>
              </a:lnSpc>
              <a:buFontTx/>
              <a:buNone/>
            </a:pPr>
            <a:r>
              <a:rPr lang="en-GB" b="1" smtClean="0"/>
              <a:t> </a:t>
            </a:r>
            <a:endParaRPr lang="en-US" b="1" smtClean="0"/>
          </a:p>
        </p:txBody>
      </p:sp>
      <p:pic>
        <p:nvPicPr>
          <p:cNvPr id="48133" name="Picture 5" descr="sc fxType III postlat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 t="5357" b="5357"/>
          <a:stretch>
            <a:fillRect/>
          </a:stretch>
        </p:blipFill>
        <p:spPr bwMode="auto">
          <a:xfrm>
            <a:off x="914400" y="2133600"/>
            <a:ext cx="3714750" cy="381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81255" name="Freeform 7"/>
          <p:cNvSpPr>
            <a:spLocks/>
          </p:cNvSpPr>
          <p:nvPr/>
        </p:nvSpPr>
        <p:spPr bwMode="auto">
          <a:xfrm>
            <a:off x="1189038" y="2373313"/>
            <a:ext cx="1692275" cy="1760537"/>
          </a:xfrm>
          <a:custGeom>
            <a:avLst/>
            <a:gdLst>
              <a:gd name="T0" fmla="*/ 521 w 1066"/>
              <a:gd name="T1" fmla="*/ 12 h 1109"/>
              <a:gd name="T2" fmla="*/ 490 w 1066"/>
              <a:gd name="T3" fmla="*/ 59 h 1109"/>
              <a:gd name="T4" fmla="*/ 482 w 1066"/>
              <a:gd name="T5" fmla="*/ 83 h 1109"/>
              <a:gd name="T6" fmla="*/ 403 w 1066"/>
              <a:gd name="T7" fmla="*/ 186 h 1109"/>
              <a:gd name="T8" fmla="*/ 340 w 1066"/>
              <a:gd name="T9" fmla="*/ 288 h 1109"/>
              <a:gd name="T10" fmla="*/ 222 w 1066"/>
              <a:gd name="T11" fmla="*/ 470 h 1109"/>
              <a:gd name="T12" fmla="*/ 182 w 1066"/>
              <a:gd name="T13" fmla="*/ 501 h 1109"/>
              <a:gd name="T14" fmla="*/ 87 w 1066"/>
              <a:gd name="T15" fmla="*/ 604 h 1109"/>
              <a:gd name="T16" fmla="*/ 24 w 1066"/>
              <a:gd name="T17" fmla="*/ 699 h 1109"/>
              <a:gd name="T18" fmla="*/ 151 w 1066"/>
              <a:gd name="T19" fmla="*/ 801 h 1109"/>
              <a:gd name="T20" fmla="*/ 395 w 1066"/>
              <a:gd name="T21" fmla="*/ 809 h 1109"/>
              <a:gd name="T22" fmla="*/ 450 w 1066"/>
              <a:gd name="T23" fmla="*/ 841 h 1109"/>
              <a:gd name="T24" fmla="*/ 482 w 1066"/>
              <a:gd name="T25" fmla="*/ 888 h 1109"/>
              <a:gd name="T26" fmla="*/ 608 w 1066"/>
              <a:gd name="T27" fmla="*/ 927 h 1109"/>
              <a:gd name="T28" fmla="*/ 671 w 1066"/>
              <a:gd name="T29" fmla="*/ 1038 h 1109"/>
              <a:gd name="T30" fmla="*/ 750 w 1066"/>
              <a:gd name="T31" fmla="*/ 1069 h 1109"/>
              <a:gd name="T32" fmla="*/ 766 w 1066"/>
              <a:gd name="T33" fmla="*/ 1093 h 1109"/>
              <a:gd name="T34" fmla="*/ 813 w 1066"/>
              <a:gd name="T35" fmla="*/ 1109 h 1109"/>
              <a:gd name="T36" fmla="*/ 884 w 1066"/>
              <a:gd name="T37" fmla="*/ 1069 h 1109"/>
              <a:gd name="T38" fmla="*/ 955 w 1066"/>
              <a:gd name="T39" fmla="*/ 1046 h 1109"/>
              <a:gd name="T40" fmla="*/ 1066 w 1066"/>
              <a:gd name="T41" fmla="*/ 1054 h 110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066"/>
              <a:gd name="T64" fmla="*/ 0 h 1109"/>
              <a:gd name="T65" fmla="*/ 1066 w 1066"/>
              <a:gd name="T66" fmla="*/ 1109 h 1109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066" h="1109">
                <a:moveTo>
                  <a:pt x="521" y="12"/>
                </a:moveTo>
                <a:cubicBezTo>
                  <a:pt x="502" y="70"/>
                  <a:pt x="529" y="0"/>
                  <a:pt x="490" y="59"/>
                </a:cubicBezTo>
                <a:cubicBezTo>
                  <a:pt x="485" y="66"/>
                  <a:pt x="487" y="76"/>
                  <a:pt x="482" y="83"/>
                </a:cubicBezTo>
                <a:cubicBezTo>
                  <a:pt x="459" y="118"/>
                  <a:pt x="426" y="150"/>
                  <a:pt x="403" y="186"/>
                </a:cubicBezTo>
                <a:cubicBezTo>
                  <a:pt x="378" y="226"/>
                  <a:pt x="372" y="257"/>
                  <a:pt x="340" y="288"/>
                </a:cubicBezTo>
                <a:cubicBezTo>
                  <a:pt x="319" y="370"/>
                  <a:pt x="284" y="408"/>
                  <a:pt x="222" y="470"/>
                </a:cubicBezTo>
                <a:cubicBezTo>
                  <a:pt x="188" y="504"/>
                  <a:pt x="227" y="486"/>
                  <a:pt x="182" y="501"/>
                </a:cubicBezTo>
                <a:cubicBezTo>
                  <a:pt x="171" y="535"/>
                  <a:pt x="118" y="583"/>
                  <a:pt x="87" y="604"/>
                </a:cubicBezTo>
                <a:cubicBezTo>
                  <a:pt x="65" y="639"/>
                  <a:pt x="54" y="669"/>
                  <a:pt x="24" y="699"/>
                </a:cubicBezTo>
                <a:cubicBezTo>
                  <a:pt x="0" y="769"/>
                  <a:pt x="101" y="794"/>
                  <a:pt x="151" y="801"/>
                </a:cubicBezTo>
                <a:cubicBezTo>
                  <a:pt x="232" y="796"/>
                  <a:pt x="316" y="783"/>
                  <a:pt x="395" y="809"/>
                </a:cubicBezTo>
                <a:cubicBezTo>
                  <a:pt x="446" y="885"/>
                  <a:pt x="364" y="774"/>
                  <a:pt x="450" y="841"/>
                </a:cubicBezTo>
                <a:cubicBezTo>
                  <a:pt x="465" y="853"/>
                  <a:pt x="464" y="882"/>
                  <a:pt x="482" y="888"/>
                </a:cubicBezTo>
                <a:cubicBezTo>
                  <a:pt x="524" y="902"/>
                  <a:pt x="565" y="916"/>
                  <a:pt x="608" y="927"/>
                </a:cubicBezTo>
                <a:cubicBezTo>
                  <a:pt x="631" y="962"/>
                  <a:pt x="643" y="1005"/>
                  <a:pt x="671" y="1038"/>
                </a:cubicBezTo>
                <a:cubicBezTo>
                  <a:pt x="690" y="1060"/>
                  <a:pt x="725" y="1060"/>
                  <a:pt x="750" y="1069"/>
                </a:cubicBezTo>
                <a:cubicBezTo>
                  <a:pt x="755" y="1077"/>
                  <a:pt x="758" y="1088"/>
                  <a:pt x="766" y="1093"/>
                </a:cubicBezTo>
                <a:cubicBezTo>
                  <a:pt x="780" y="1102"/>
                  <a:pt x="813" y="1109"/>
                  <a:pt x="813" y="1109"/>
                </a:cubicBezTo>
                <a:cubicBezTo>
                  <a:pt x="839" y="1100"/>
                  <a:pt x="858" y="1078"/>
                  <a:pt x="884" y="1069"/>
                </a:cubicBezTo>
                <a:cubicBezTo>
                  <a:pt x="908" y="1061"/>
                  <a:pt x="931" y="1054"/>
                  <a:pt x="955" y="1046"/>
                </a:cubicBezTo>
                <a:cubicBezTo>
                  <a:pt x="1013" y="1060"/>
                  <a:pt x="976" y="1054"/>
                  <a:pt x="1066" y="1054"/>
                </a:cubicBezTo>
              </a:path>
            </a:pathLst>
          </a:custGeom>
          <a:noFill/>
          <a:ln w="3810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61" name="Rectangle 13"/>
          <p:cNvSpPr>
            <a:spLocks noChangeArrowheads="1"/>
          </p:cNvSpPr>
          <p:nvPr/>
        </p:nvSpPr>
        <p:spPr bwMode="auto">
          <a:xfrm>
            <a:off x="5029200" y="4114800"/>
            <a:ext cx="3168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600" i="0">
                <a:solidFill>
                  <a:schemeClr val="tx1"/>
                </a:solidFill>
              </a:rPr>
              <a:t>2.Irreducibility</a:t>
            </a:r>
            <a:endParaRPr lang="en-US" sz="3600" i="0">
              <a:solidFill>
                <a:schemeClr val="tx1"/>
              </a:solidFill>
            </a:endParaRPr>
          </a:p>
        </p:txBody>
      </p:sp>
      <p:sp>
        <p:nvSpPr>
          <p:cNvPr id="181264" name="Freeform 16" descr="Light vertical"/>
          <p:cNvSpPr>
            <a:spLocks/>
          </p:cNvSpPr>
          <p:nvPr/>
        </p:nvSpPr>
        <p:spPr bwMode="auto">
          <a:xfrm>
            <a:off x="1524000" y="1524000"/>
            <a:ext cx="593725" cy="3578225"/>
          </a:xfrm>
          <a:custGeom>
            <a:avLst/>
            <a:gdLst>
              <a:gd name="T0" fmla="*/ 247 w 374"/>
              <a:gd name="T1" fmla="*/ 13 h 2032"/>
              <a:gd name="T2" fmla="*/ 92 w 374"/>
              <a:gd name="T3" fmla="*/ 6 h 2032"/>
              <a:gd name="T4" fmla="*/ 53 w 374"/>
              <a:gd name="T5" fmla="*/ 58 h 2032"/>
              <a:gd name="T6" fmla="*/ 33 w 374"/>
              <a:gd name="T7" fmla="*/ 440 h 2032"/>
              <a:gd name="T8" fmla="*/ 14 w 374"/>
              <a:gd name="T9" fmla="*/ 602 h 2032"/>
              <a:gd name="T10" fmla="*/ 27 w 374"/>
              <a:gd name="T11" fmla="*/ 880 h 2032"/>
              <a:gd name="T12" fmla="*/ 46 w 374"/>
              <a:gd name="T13" fmla="*/ 1009 h 2032"/>
              <a:gd name="T14" fmla="*/ 66 w 374"/>
              <a:gd name="T15" fmla="*/ 1068 h 2032"/>
              <a:gd name="T16" fmla="*/ 66 w 374"/>
              <a:gd name="T17" fmla="*/ 1313 h 2032"/>
              <a:gd name="T18" fmla="*/ 98 w 374"/>
              <a:gd name="T19" fmla="*/ 1540 h 2032"/>
              <a:gd name="T20" fmla="*/ 124 w 374"/>
              <a:gd name="T21" fmla="*/ 1605 h 2032"/>
              <a:gd name="T22" fmla="*/ 150 w 374"/>
              <a:gd name="T23" fmla="*/ 1644 h 2032"/>
              <a:gd name="T24" fmla="*/ 189 w 374"/>
              <a:gd name="T25" fmla="*/ 1773 h 2032"/>
              <a:gd name="T26" fmla="*/ 215 w 374"/>
              <a:gd name="T27" fmla="*/ 1902 h 2032"/>
              <a:gd name="T28" fmla="*/ 227 w 374"/>
              <a:gd name="T29" fmla="*/ 1941 h 2032"/>
              <a:gd name="T30" fmla="*/ 286 w 374"/>
              <a:gd name="T31" fmla="*/ 1993 h 2032"/>
              <a:gd name="T32" fmla="*/ 325 w 374"/>
              <a:gd name="T33" fmla="*/ 2032 h 2032"/>
              <a:gd name="T34" fmla="*/ 299 w 374"/>
              <a:gd name="T35" fmla="*/ 1987 h 2032"/>
              <a:gd name="T36" fmla="*/ 266 w 374"/>
              <a:gd name="T37" fmla="*/ 1935 h 2032"/>
              <a:gd name="T38" fmla="*/ 260 w 374"/>
              <a:gd name="T39" fmla="*/ 1754 h 2032"/>
              <a:gd name="T40" fmla="*/ 215 w 374"/>
              <a:gd name="T41" fmla="*/ 1728 h 2032"/>
              <a:gd name="T42" fmla="*/ 221 w 374"/>
              <a:gd name="T43" fmla="*/ 1611 h 2032"/>
              <a:gd name="T44" fmla="*/ 247 w 374"/>
              <a:gd name="T45" fmla="*/ 1572 h 2032"/>
              <a:gd name="T46" fmla="*/ 234 w 374"/>
              <a:gd name="T47" fmla="*/ 1449 h 2032"/>
              <a:gd name="T48" fmla="*/ 273 w 374"/>
              <a:gd name="T49" fmla="*/ 1320 h 2032"/>
              <a:gd name="T50" fmla="*/ 266 w 374"/>
              <a:gd name="T51" fmla="*/ 1158 h 2032"/>
              <a:gd name="T52" fmla="*/ 260 w 374"/>
              <a:gd name="T53" fmla="*/ 854 h 2032"/>
              <a:gd name="T54" fmla="*/ 253 w 374"/>
              <a:gd name="T55" fmla="*/ 776 h 2032"/>
              <a:gd name="T56" fmla="*/ 240 w 374"/>
              <a:gd name="T57" fmla="*/ 647 h 2032"/>
              <a:gd name="T58" fmla="*/ 273 w 374"/>
              <a:gd name="T59" fmla="*/ 323 h 2032"/>
              <a:gd name="T60" fmla="*/ 292 w 374"/>
              <a:gd name="T61" fmla="*/ 142 h 2032"/>
              <a:gd name="T62" fmla="*/ 273 w 374"/>
              <a:gd name="T63" fmla="*/ 32 h 2032"/>
              <a:gd name="T64" fmla="*/ 247 w 374"/>
              <a:gd name="T65" fmla="*/ 13 h 203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74"/>
              <a:gd name="T100" fmla="*/ 0 h 2032"/>
              <a:gd name="T101" fmla="*/ 374 w 374"/>
              <a:gd name="T102" fmla="*/ 2032 h 203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74" h="2032">
                <a:moveTo>
                  <a:pt x="247" y="13"/>
                </a:moveTo>
                <a:cubicBezTo>
                  <a:pt x="193" y="5"/>
                  <a:pt x="146" y="0"/>
                  <a:pt x="92" y="6"/>
                </a:cubicBezTo>
                <a:cubicBezTo>
                  <a:pt x="77" y="29"/>
                  <a:pt x="61" y="32"/>
                  <a:pt x="53" y="58"/>
                </a:cubicBezTo>
                <a:cubicBezTo>
                  <a:pt x="46" y="185"/>
                  <a:pt x="55" y="316"/>
                  <a:pt x="33" y="440"/>
                </a:cubicBezTo>
                <a:cubicBezTo>
                  <a:pt x="39" y="520"/>
                  <a:pt x="45" y="540"/>
                  <a:pt x="14" y="602"/>
                </a:cubicBezTo>
                <a:cubicBezTo>
                  <a:pt x="6" y="685"/>
                  <a:pt x="0" y="804"/>
                  <a:pt x="27" y="880"/>
                </a:cubicBezTo>
                <a:cubicBezTo>
                  <a:pt x="34" y="1000"/>
                  <a:pt x="21" y="943"/>
                  <a:pt x="46" y="1009"/>
                </a:cubicBezTo>
                <a:cubicBezTo>
                  <a:pt x="53" y="1028"/>
                  <a:pt x="66" y="1068"/>
                  <a:pt x="66" y="1068"/>
                </a:cubicBezTo>
                <a:cubicBezTo>
                  <a:pt x="43" y="1150"/>
                  <a:pt x="36" y="1230"/>
                  <a:pt x="66" y="1313"/>
                </a:cubicBezTo>
                <a:cubicBezTo>
                  <a:pt x="70" y="1388"/>
                  <a:pt x="74" y="1467"/>
                  <a:pt x="98" y="1540"/>
                </a:cubicBezTo>
                <a:cubicBezTo>
                  <a:pt x="105" y="1562"/>
                  <a:pt x="111" y="1586"/>
                  <a:pt x="124" y="1605"/>
                </a:cubicBezTo>
                <a:cubicBezTo>
                  <a:pt x="133" y="1618"/>
                  <a:pt x="150" y="1644"/>
                  <a:pt x="150" y="1644"/>
                </a:cubicBezTo>
                <a:cubicBezTo>
                  <a:pt x="158" y="1688"/>
                  <a:pt x="174" y="1731"/>
                  <a:pt x="189" y="1773"/>
                </a:cubicBezTo>
                <a:cubicBezTo>
                  <a:pt x="194" y="1819"/>
                  <a:pt x="201" y="1859"/>
                  <a:pt x="215" y="1902"/>
                </a:cubicBezTo>
                <a:cubicBezTo>
                  <a:pt x="219" y="1915"/>
                  <a:pt x="216" y="1934"/>
                  <a:pt x="227" y="1941"/>
                </a:cubicBezTo>
                <a:cubicBezTo>
                  <a:pt x="262" y="1964"/>
                  <a:pt x="241" y="1948"/>
                  <a:pt x="286" y="1993"/>
                </a:cubicBezTo>
                <a:cubicBezTo>
                  <a:pt x="299" y="2006"/>
                  <a:pt x="325" y="2032"/>
                  <a:pt x="325" y="2032"/>
                </a:cubicBezTo>
                <a:cubicBezTo>
                  <a:pt x="374" y="2014"/>
                  <a:pt x="321" y="1994"/>
                  <a:pt x="299" y="1987"/>
                </a:cubicBezTo>
                <a:cubicBezTo>
                  <a:pt x="275" y="1971"/>
                  <a:pt x="276" y="1961"/>
                  <a:pt x="266" y="1935"/>
                </a:cubicBezTo>
                <a:cubicBezTo>
                  <a:pt x="271" y="1890"/>
                  <a:pt x="302" y="1789"/>
                  <a:pt x="260" y="1754"/>
                </a:cubicBezTo>
                <a:cubicBezTo>
                  <a:pt x="247" y="1743"/>
                  <a:pt x="229" y="1738"/>
                  <a:pt x="215" y="1728"/>
                </a:cubicBezTo>
                <a:cubicBezTo>
                  <a:pt x="202" y="1691"/>
                  <a:pt x="197" y="1647"/>
                  <a:pt x="221" y="1611"/>
                </a:cubicBezTo>
                <a:cubicBezTo>
                  <a:pt x="230" y="1598"/>
                  <a:pt x="247" y="1572"/>
                  <a:pt x="247" y="1572"/>
                </a:cubicBezTo>
                <a:cubicBezTo>
                  <a:pt x="261" y="1529"/>
                  <a:pt x="246" y="1490"/>
                  <a:pt x="234" y="1449"/>
                </a:cubicBezTo>
                <a:cubicBezTo>
                  <a:pt x="248" y="1406"/>
                  <a:pt x="263" y="1364"/>
                  <a:pt x="273" y="1320"/>
                </a:cubicBezTo>
                <a:cubicBezTo>
                  <a:pt x="270" y="1271"/>
                  <a:pt x="257" y="1209"/>
                  <a:pt x="266" y="1158"/>
                </a:cubicBezTo>
                <a:cubicBezTo>
                  <a:pt x="260" y="1058"/>
                  <a:pt x="223" y="955"/>
                  <a:pt x="260" y="854"/>
                </a:cubicBezTo>
                <a:cubicBezTo>
                  <a:pt x="258" y="828"/>
                  <a:pt x="256" y="802"/>
                  <a:pt x="253" y="776"/>
                </a:cubicBezTo>
                <a:cubicBezTo>
                  <a:pt x="249" y="733"/>
                  <a:pt x="240" y="647"/>
                  <a:pt x="240" y="647"/>
                </a:cubicBezTo>
                <a:cubicBezTo>
                  <a:pt x="246" y="539"/>
                  <a:pt x="237" y="426"/>
                  <a:pt x="273" y="323"/>
                </a:cubicBezTo>
                <a:cubicBezTo>
                  <a:pt x="276" y="252"/>
                  <a:pt x="272" y="204"/>
                  <a:pt x="292" y="142"/>
                </a:cubicBezTo>
                <a:cubicBezTo>
                  <a:pt x="289" y="125"/>
                  <a:pt x="275" y="37"/>
                  <a:pt x="273" y="32"/>
                </a:cubicBezTo>
                <a:cubicBezTo>
                  <a:pt x="269" y="22"/>
                  <a:pt x="255" y="21"/>
                  <a:pt x="247" y="13"/>
                </a:cubicBezTo>
                <a:close/>
              </a:path>
            </a:pathLst>
          </a:custGeom>
          <a:pattFill prst="ltVert">
            <a:fgClr>
              <a:srgbClr val="FF9900"/>
            </a:fgClr>
            <a:bgClr>
              <a:srgbClr val="FF0000"/>
            </a:bgClr>
          </a:patt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62" name="Freeform 14" descr="Granite"/>
          <p:cNvSpPr>
            <a:spLocks/>
          </p:cNvSpPr>
          <p:nvPr/>
        </p:nvSpPr>
        <p:spPr bwMode="auto">
          <a:xfrm>
            <a:off x="1143000" y="2027238"/>
            <a:ext cx="1924050" cy="2163762"/>
          </a:xfrm>
          <a:custGeom>
            <a:avLst/>
            <a:gdLst>
              <a:gd name="T0" fmla="*/ 1154 w 1212"/>
              <a:gd name="T1" fmla="*/ 124 h 1363"/>
              <a:gd name="T2" fmla="*/ 1128 w 1212"/>
              <a:gd name="T3" fmla="*/ 473 h 1363"/>
              <a:gd name="T4" fmla="*/ 1096 w 1212"/>
              <a:gd name="T5" fmla="*/ 654 h 1363"/>
              <a:gd name="T6" fmla="*/ 1141 w 1212"/>
              <a:gd name="T7" fmla="*/ 1068 h 1363"/>
              <a:gd name="T8" fmla="*/ 1115 w 1212"/>
              <a:gd name="T9" fmla="*/ 1256 h 1363"/>
              <a:gd name="T10" fmla="*/ 1076 w 1212"/>
              <a:gd name="T11" fmla="*/ 1321 h 1363"/>
              <a:gd name="T12" fmla="*/ 901 w 1212"/>
              <a:gd name="T13" fmla="*/ 1321 h 1363"/>
              <a:gd name="T14" fmla="*/ 830 w 1212"/>
              <a:gd name="T15" fmla="*/ 1340 h 1363"/>
              <a:gd name="T16" fmla="*/ 740 w 1212"/>
              <a:gd name="T17" fmla="*/ 1308 h 1363"/>
              <a:gd name="T18" fmla="*/ 701 w 1212"/>
              <a:gd name="T19" fmla="*/ 1288 h 1363"/>
              <a:gd name="T20" fmla="*/ 591 w 1212"/>
              <a:gd name="T21" fmla="*/ 1172 h 1363"/>
              <a:gd name="T22" fmla="*/ 474 w 1212"/>
              <a:gd name="T23" fmla="*/ 1101 h 1363"/>
              <a:gd name="T24" fmla="*/ 442 w 1212"/>
              <a:gd name="T25" fmla="*/ 1068 h 1363"/>
              <a:gd name="T26" fmla="*/ 371 w 1212"/>
              <a:gd name="T27" fmla="*/ 1043 h 1363"/>
              <a:gd name="T28" fmla="*/ 177 w 1212"/>
              <a:gd name="T29" fmla="*/ 1062 h 1363"/>
              <a:gd name="T30" fmla="*/ 60 w 1212"/>
              <a:gd name="T31" fmla="*/ 1023 h 1363"/>
              <a:gd name="T32" fmla="*/ 8 w 1212"/>
              <a:gd name="T33" fmla="*/ 971 h 1363"/>
              <a:gd name="T34" fmla="*/ 2 w 1212"/>
              <a:gd name="T35" fmla="*/ 952 h 1363"/>
              <a:gd name="T36" fmla="*/ 21 w 1212"/>
              <a:gd name="T37" fmla="*/ 939 h 1363"/>
              <a:gd name="T38" fmla="*/ 54 w 1212"/>
              <a:gd name="T39" fmla="*/ 900 h 1363"/>
              <a:gd name="T40" fmla="*/ 60 w 1212"/>
              <a:gd name="T41" fmla="*/ 881 h 1363"/>
              <a:gd name="T42" fmla="*/ 99 w 1212"/>
              <a:gd name="T43" fmla="*/ 855 h 1363"/>
              <a:gd name="T44" fmla="*/ 144 w 1212"/>
              <a:gd name="T45" fmla="*/ 810 h 1363"/>
              <a:gd name="T46" fmla="*/ 157 w 1212"/>
              <a:gd name="T47" fmla="*/ 790 h 1363"/>
              <a:gd name="T48" fmla="*/ 177 w 1212"/>
              <a:gd name="T49" fmla="*/ 784 h 1363"/>
              <a:gd name="T50" fmla="*/ 190 w 1212"/>
              <a:gd name="T51" fmla="*/ 738 h 1363"/>
              <a:gd name="T52" fmla="*/ 235 w 1212"/>
              <a:gd name="T53" fmla="*/ 674 h 1363"/>
              <a:gd name="T54" fmla="*/ 313 w 1212"/>
              <a:gd name="T55" fmla="*/ 589 h 1363"/>
              <a:gd name="T56" fmla="*/ 377 w 1212"/>
              <a:gd name="T57" fmla="*/ 473 h 1363"/>
              <a:gd name="T58" fmla="*/ 416 w 1212"/>
              <a:gd name="T59" fmla="*/ 415 h 1363"/>
              <a:gd name="T60" fmla="*/ 429 w 1212"/>
              <a:gd name="T61" fmla="*/ 395 h 1363"/>
              <a:gd name="T62" fmla="*/ 507 w 1212"/>
              <a:gd name="T63" fmla="*/ 311 h 1363"/>
              <a:gd name="T64" fmla="*/ 552 w 1212"/>
              <a:gd name="T65" fmla="*/ 195 h 1363"/>
              <a:gd name="T66" fmla="*/ 584 w 1212"/>
              <a:gd name="T67" fmla="*/ 117 h 1363"/>
              <a:gd name="T68" fmla="*/ 591 w 1212"/>
              <a:gd name="T69" fmla="*/ 98 h 1363"/>
              <a:gd name="T70" fmla="*/ 707 w 1212"/>
              <a:gd name="T71" fmla="*/ 91 h 1363"/>
              <a:gd name="T72" fmla="*/ 817 w 1212"/>
              <a:gd name="T73" fmla="*/ 72 h 1363"/>
              <a:gd name="T74" fmla="*/ 895 w 1212"/>
              <a:gd name="T75" fmla="*/ 52 h 1363"/>
              <a:gd name="T76" fmla="*/ 1070 w 1212"/>
              <a:gd name="T77" fmla="*/ 85 h 1363"/>
              <a:gd name="T78" fmla="*/ 1212 w 1212"/>
              <a:gd name="T79" fmla="*/ 91 h 1363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1212"/>
              <a:gd name="T121" fmla="*/ 0 h 1363"/>
              <a:gd name="T122" fmla="*/ 1212 w 1212"/>
              <a:gd name="T123" fmla="*/ 1363 h 1363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1212" h="1363">
                <a:moveTo>
                  <a:pt x="1154" y="124"/>
                </a:moveTo>
                <a:cubicBezTo>
                  <a:pt x="1145" y="240"/>
                  <a:pt x="1136" y="357"/>
                  <a:pt x="1128" y="473"/>
                </a:cubicBezTo>
                <a:cubicBezTo>
                  <a:pt x="1124" y="535"/>
                  <a:pt x="1132" y="601"/>
                  <a:pt x="1096" y="654"/>
                </a:cubicBezTo>
                <a:cubicBezTo>
                  <a:pt x="1110" y="791"/>
                  <a:pt x="1104" y="935"/>
                  <a:pt x="1141" y="1068"/>
                </a:cubicBezTo>
                <a:cubicBezTo>
                  <a:pt x="1134" y="1131"/>
                  <a:pt x="1125" y="1194"/>
                  <a:pt x="1115" y="1256"/>
                </a:cubicBezTo>
                <a:cubicBezTo>
                  <a:pt x="1111" y="1284"/>
                  <a:pt x="1102" y="1312"/>
                  <a:pt x="1076" y="1321"/>
                </a:cubicBezTo>
                <a:cubicBezTo>
                  <a:pt x="1018" y="1300"/>
                  <a:pt x="961" y="1315"/>
                  <a:pt x="901" y="1321"/>
                </a:cubicBezTo>
                <a:cubicBezTo>
                  <a:pt x="877" y="1329"/>
                  <a:pt x="856" y="1335"/>
                  <a:pt x="830" y="1340"/>
                </a:cubicBezTo>
                <a:cubicBezTo>
                  <a:pt x="769" y="1363"/>
                  <a:pt x="779" y="1328"/>
                  <a:pt x="740" y="1308"/>
                </a:cubicBezTo>
                <a:cubicBezTo>
                  <a:pt x="687" y="1281"/>
                  <a:pt x="754" y="1324"/>
                  <a:pt x="701" y="1288"/>
                </a:cubicBezTo>
                <a:cubicBezTo>
                  <a:pt x="673" y="1212"/>
                  <a:pt x="650" y="1212"/>
                  <a:pt x="591" y="1172"/>
                </a:cubicBezTo>
                <a:cubicBezTo>
                  <a:pt x="562" y="1129"/>
                  <a:pt x="521" y="1115"/>
                  <a:pt x="474" y="1101"/>
                </a:cubicBezTo>
                <a:cubicBezTo>
                  <a:pt x="424" y="1067"/>
                  <a:pt x="484" y="1112"/>
                  <a:pt x="442" y="1068"/>
                </a:cubicBezTo>
                <a:cubicBezTo>
                  <a:pt x="424" y="1049"/>
                  <a:pt x="395" y="1047"/>
                  <a:pt x="371" y="1043"/>
                </a:cubicBezTo>
                <a:cubicBezTo>
                  <a:pt x="305" y="1050"/>
                  <a:pt x="244" y="1047"/>
                  <a:pt x="177" y="1062"/>
                </a:cubicBezTo>
                <a:cubicBezTo>
                  <a:pt x="133" y="1054"/>
                  <a:pt x="101" y="1037"/>
                  <a:pt x="60" y="1023"/>
                </a:cubicBezTo>
                <a:cubicBezTo>
                  <a:pt x="45" y="1001"/>
                  <a:pt x="31" y="986"/>
                  <a:pt x="8" y="971"/>
                </a:cubicBezTo>
                <a:cubicBezTo>
                  <a:pt x="6" y="965"/>
                  <a:pt x="0" y="958"/>
                  <a:pt x="2" y="952"/>
                </a:cubicBezTo>
                <a:cubicBezTo>
                  <a:pt x="5" y="945"/>
                  <a:pt x="15" y="944"/>
                  <a:pt x="21" y="939"/>
                </a:cubicBezTo>
                <a:cubicBezTo>
                  <a:pt x="42" y="922"/>
                  <a:pt x="40" y="922"/>
                  <a:pt x="54" y="900"/>
                </a:cubicBezTo>
                <a:cubicBezTo>
                  <a:pt x="56" y="894"/>
                  <a:pt x="55" y="886"/>
                  <a:pt x="60" y="881"/>
                </a:cubicBezTo>
                <a:cubicBezTo>
                  <a:pt x="71" y="870"/>
                  <a:pt x="99" y="855"/>
                  <a:pt x="99" y="855"/>
                </a:cubicBezTo>
                <a:cubicBezTo>
                  <a:pt x="129" y="810"/>
                  <a:pt x="110" y="821"/>
                  <a:pt x="144" y="810"/>
                </a:cubicBezTo>
                <a:cubicBezTo>
                  <a:pt x="148" y="803"/>
                  <a:pt x="151" y="795"/>
                  <a:pt x="157" y="790"/>
                </a:cubicBezTo>
                <a:cubicBezTo>
                  <a:pt x="162" y="786"/>
                  <a:pt x="173" y="789"/>
                  <a:pt x="177" y="784"/>
                </a:cubicBezTo>
                <a:cubicBezTo>
                  <a:pt x="187" y="772"/>
                  <a:pt x="183" y="752"/>
                  <a:pt x="190" y="738"/>
                </a:cubicBezTo>
                <a:cubicBezTo>
                  <a:pt x="202" y="713"/>
                  <a:pt x="218" y="695"/>
                  <a:pt x="235" y="674"/>
                </a:cubicBezTo>
                <a:cubicBezTo>
                  <a:pt x="262" y="640"/>
                  <a:pt x="270" y="604"/>
                  <a:pt x="313" y="589"/>
                </a:cubicBezTo>
                <a:cubicBezTo>
                  <a:pt x="353" y="549"/>
                  <a:pt x="352" y="518"/>
                  <a:pt x="377" y="473"/>
                </a:cubicBezTo>
                <a:cubicBezTo>
                  <a:pt x="382" y="463"/>
                  <a:pt x="406" y="429"/>
                  <a:pt x="416" y="415"/>
                </a:cubicBezTo>
                <a:cubicBezTo>
                  <a:pt x="420" y="408"/>
                  <a:pt x="429" y="395"/>
                  <a:pt x="429" y="395"/>
                </a:cubicBezTo>
                <a:cubicBezTo>
                  <a:pt x="439" y="365"/>
                  <a:pt x="477" y="321"/>
                  <a:pt x="507" y="311"/>
                </a:cubicBezTo>
                <a:cubicBezTo>
                  <a:pt x="515" y="269"/>
                  <a:pt x="522" y="225"/>
                  <a:pt x="552" y="195"/>
                </a:cubicBezTo>
                <a:cubicBezTo>
                  <a:pt x="560" y="168"/>
                  <a:pt x="575" y="144"/>
                  <a:pt x="584" y="117"/>
                </a:cubicBezTo>
                <a:cubicBezTo>
                  <a:pt x="586" y="111"/>
                  <a:pt x="584" y="99"/>
                  <a:pt x="591" y="98"/>
                </a:cubicBezTo>
                <a:cubicBezTo>
                  <a:pt x="629" y="90"/>
                  <a:pt x="668" y="93"/>
                  <a:pt x="707" y="91"/>
                </a:cubicBezTo>
                <a:cubicBezTo>
                  <a:pt x="743" y="80"/>
                  <a:pt x="780" y="77"/>
                  <a:pt x="817" y="72"/>
                </a:cubicBezTo>
                <a:cubicBezTo>
                  <a:pt x="843" y="65"/>
                  <a:pt x="869" y="58"/>
                  <a:pt x="895" y="52"/>
                </a:cubicBezTo>
                <a:cubicBezTo>
                  <a:pt x="971" y="0"/>
                  <a:pt x="1005" y="74"/>
                  <a:pt x="1070" y="85"/>
                </a:cubicBezTo>
                <a:cubicBezTo>
                  <a:pt x="1123" y="94"/>
                  <a:pt x="1155" y="91"/>
                  <a:pt x="1212" y="91"/>
                </a:cubicBezTo>
              </a:path>
            </a:pathLst>
          </a:cu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60" name="Freeform 12" descr="Light vertical"/>
          <p:cNvSpPr>
            <a:spLocks/>
          </p:cNvSpPr>
          <p:nvPr/>
        </p:nvSpPr>
        <p:spPr bwMode="auto">
          <a:xfrm>
            <a:off x="1828800" y="1524000"/>
            <a:ext cx="558800" cy="3535363"/>
          </a:xfrm>
          <a:custGeom>
            <a:avLst/>
            <a:gdLst>
              <a:gd name="T0" fmla="*/ 58 w 352"/>
              <a:gd name="T1" fmla="*/ 63 h 2083"/>
              <a:gd name="T2" fmla="*/ 43 w 352"/>
              <a:gd name="T3" fmla="*/ 362 h 2083"/>
              <a:gd name="T4" fmla="*/ 6 w 352"/>
              <a:gd name="T5" fmla="*/ 594 h 2083"/>
              <a:gd name="T6" fmla="*/ 36 w 352"/>
              <a:gd name="T7" fmla="*/ 781 h 2083"/>
              <a:gd name="T8" fmla="*/ 21 w 352"/>
              <a:gd name="T9" fmla="*/ 1013 h 2083"/>
              <a:gd name="T10" fmla="*/ 51 w 352"/>
              <a:gd name="T11" fmla="*/ 1133 h 2083"/>
              <a:gd name="T12" fmla="*/ 73 w 352"/>
              <a:gd name="T13" fmla="*/ 1387 h 2083"/>
              <a:gd name="T14" fmla="*/ 36 w 352"/>
              <a:gd name="T15" fmla="*/ 1529 h 2083"/>
              <a:gd name="T16" fmla="*/ 51 w 352"/>
              <a:gd name="T17" fmla="*/ 1581 h 2083"/>
              <a:gd name="T18" fmla="*/ 28 w 352"/>
              <a:gd name="T19" fmla="*/ 1656 h 2083"/>
              <a:gd name="T20" fmla="*/ 28 w 352"/>
              <a:gd name="T21" fmla="*/ 1813 h 2083"/>
              <a:gd name="T22" fmla="*/ 81 w 352"/>
              <a:gd name="T23" fmla="*/ 1843 h 2083"/>
              <a:gd name="T24" fmla="*/ 66 w 352"/>
              <a:gd name="T25" fmla="*/ 1970 h 2083"/>
              <a:gd name="T26" fmla="*/ 141 w 352"/>
              <a:gd name="T27" fmla="*/ 2083 h 2083"/>
              <a:gd name="T28" fmla="*/ 186 w 352"/>
              <a:gd name="T29" fmla="*/ 1970 h 2083"/>
              <a:gd name="T30" fmla="*/ 268 w 352"/>
              <a:gd name="T31" fmla="*/ 1596 h 2083"/>
              <a:gd name="T32" fmla="*/ 328 w 352"/>
              <a:gd name="T33" fmla="*/ 1357 h 2083"/>
              <a:gd name="T34" fmla="*/ 350 w 352"/>
              <a:gd name="T35" fmla="*/ 1312 h 2083"/>
              <a:gd name="T36" fmla="*/ 335 w 352"/>
              <a:gd name="T37" fmla="*/ 1252 h 2083"/>
              <a:gd name="T38" fmla="*/ 313 w 352"/>
              <a:gd name="T39" fmla="*/ 901 h 2083"/>
              <a:gd name="T40" fmla="*/ 268 w 352"/>
              <a:gd name="T41" fmla="*/ 841 h 2083"/>
              <a:gd name="T42" fmla="*/ 313 w 352"/>
              <a:gd name="T43" fmla="*/ 669 h 2083"/>
              <a:gd name="T44" fmla="*/ 305 w 352"/>
              <a:gd name="T45" fmla="*/ 414 h 2083"/>
              <a:gd name="T46" fmla="*/ 275 w 352"/>
              <a:gd name="T47" fmla="*/ 332 h 2083"/>
              <a:gd name="T48" fmla="*/ 305 w 352"/>
              <a:gd name="T49" fmla="*/ 130 h 2083"/>
              <a:gd name="T50" fmla="*/ 290 w 352"/>
              <a:gd name="T51" fmla="*/ 70 h 2083"/>
              <a:gd name="T52" fmla="*/ 260 w 352"/>
              <a:gd name="T53" fmla="*/ 25 h 2083"/>
              <a:gd name="T54" fmla="*/ 245 w 352"/>
              <a:gd name="T55" fmla="*/ 3 h 2083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352"/>
              <a:gd name="T85" fmla="*/ 0 h 2083"/>
              <a:gd name="T86" fmla="*/ 352 w 352"/>
              <a:gd name="T87" fmla="*/ 2083 h 2083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352" h="2083">
                <a:moveTo>
                  <a:pt x="58" y="63"/>
                </a:moveTo>
                <a:cubicBezTo>
                  <a:pt x="93" y="161"/>
                  <a:pt x="69" y="265"/>
                  <a:pt x="43" y="362"/>
                </a:cubicBezTo>
                <a:cubicBezTo>
                  <a:pt x="38" y="435"/>
                  <a:pt x="40" y="526"/>
                  <a:pt x="6" y="594"/>
                </a:cubicBezTo>
                <a:cubicBezTo>
                  <a:pt x="12" y="660"/>
                  <a:pt x="22" y="717"/>
                  <a:pt x="36" y="781"/>
                </a:cubicBezTo>
                <a:cubicBezTo>
                  <a:pt x="24" y="858"/>
                  <a:pt x="36" y="934"/>
                  <a:pt x="21" y="1013"/>
                </a:cubicBezTo>
                <a:cubicBezTo>
                  <a:pt x="27" y="1072"/>
                  <a:pt x="23" y="1089"/>
                  <a:pt x="51" y="1133"/>
                </a:cubicBezTo>
                <a:cubicBezTo>
                  <a:pt x="38" y="1231"/>
                  <a:pt x="56" y="1297"/>
                  <a:pt x="73" y="1387"/>
                </a:cubicBezTo>
                <a:cubicBezTo>
                  <a:pt x="67" y="1438"/>
                  <a:pt x="65" y="1486"/>
                  <a:pt x="36" y="1529"/>
                </a:cubicBezTo>
                <a:cubicBezTo>
                  <a:pt x="40" y="1547"/>
                  <a:pt x="51" y="1563"/>
                  <a:pt x="51" y="1581"/>
                </a:cubicBezTo>
                <a:cubicBezTo>
                  <a:pt x="51" y="1603"/>
                  <a:pt x="36" y="1635"/>
                  <a:pt x="28" y="1656"/>
                </a:cubicBezTo>
                <a:cubicBezTo>
                  <a:pt x="20" y="1711"/>
                  <a:pt x="0" y="1758"/>
                  <a:pt x="28" y="1813"/>
                </a:cubicBezTo>
                <a:cubicBezTo>
                  <a:pt x="37" y="1831"/>
                  <a:pt x="64" y="1832"/>
                  <a:pt x="81" y="1843"/>
                </a:cubicBezTo>
                <a:cubicBezTo>
                  <a:pt x="94" y="1885"/>
                  <a:pt x="79" y="1929"/>
                  <a:pt x="66" y="1970"/>
                </a:cubicBezTo>
                <a:cubicBezTo>
                  <a:pt x="74" y="2024"/>
                  <a:pt x="95" y="2053"/>
                  <a:pt x="141" y="2083"/>
                </a:cubicBezTo>
                <a:cubicBezTo>
                  <a:pt x="164" y="2047"/>
                  <a:pt x="172" y="2010"/>
                  <a:pt x="186" y="1970"/>
                </a:cubicBezTo>
                <a:cubicBezTo>
                  <a:pt x="203" y="1841"/>
                  <a:pt x="235" y="1721"/>
                  <a:pt x="268" y="1596"/>
                </a:cubicBezTo>
                <a:cubicBezTo>
                  <a:pt x="275" y="1508"/>
                  <a:pt x="278" y="1431"/>
                  <a:pt x="328" y="1357"/>
                </a:cubicBezTo>
                <a:cubicBezTo>
                  <a:pt x="333" y="1341"/>
                  <a:pt x="348" y="1329"/>
                  <a:pt x="350" y="1312"/>
                </a:cubicBezTo>
                <a:cubicBezTo>
                  <a:pt x="352" y="1297"/>
                  <a:pt x="340" y="1267"/>
                  <a:pt x="335" y="1252"/>
                </a:cubicBezTo>
                <a:cubicBezTo>
                  <a:pt x="324" y="1135"/>
                  <a:pt x="334" y="1016"/>
                  <a:pt x="313" y="901"/>
                </a:cubicBezTo>
                <a:cubicBezTo>
                  <a:pt x="309" y="876"/>
                  <a:pt x="268" y="841"/>
                  <a:pt x="268" y="841"/>
                </a:cubicBezTo>
                <a:cubicBezTo>
                  <a:pt x="295" y="800"/>
                  <a:pt x="302" y="720"/>
                  <a:pt x="313" y="669"/>
                </a:cubicBezTo>
                <a:cubicBezTo>
                  <a:pt x="310" y="584"/>
                  <a:pt x="312" y="499"/>
                  <a:pt x="305" y="414"/>
                </a:cubicBezTo>
                <a:cubicBezTo>
                  <a:pt x="303" y="385"/>
                  <a:pt x="275" y="332"/>
                  <a:pt x="275" y="332"/>
                </a:cubicBezTo>
                <a:cubicBezTo>
                  <a:pt x="287" y="266"/>
                  <a:pt x="286" y="193"/>
                  <a:pt x="305" y="130"/>
                </a:cubicBezTo>
                <a:cubicBezTo>
                  <a:pt x="302" y="116"/>
                  <a:pt x="298" y="85"/>
                  <a:pt x="290" y="70"/>
                </a:cubicBezTo>
                <a:cubicBezTo>
                  <a:pt x="281" y="54"/>
                  <a:pt x="260" y="25"/>
                  <a:pt x="260" y="25"/>
                </a:cubicBezTo>
                <a:cubicBezTo>
                  <a:pt x="252" y="0"/>
                  <a:pt x="261" y="3"/>
                  <a:pt x="245" y="3"/>
                </a:cubicBezTo>
              </a:path>
            </a:pathLst>
          </a:custGeom>
          <a:pattFill prst="ltVert">
            <a:fgClr>
              <a:srgbClr val="FF9900"/>
            </a:fgClr>
            <a:bgClr>
              <a:srgbClr val="FF0000"/>
            </a:bgClr>
          </a:patt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65" name="AutoShape 17"/>
          <p:cNvSpPr>
            <a:spLocks noChangeArrowheads="1"/>
          </p:cNvSpPr>
          <p:nvPr/>
        </p:nvSpPr>
        <p:spPr bwMode="auto">
          <a:xfrm rot="2172044" flipV="1">
            <a:off x="3138488" y="3871913"/>
            <a:ext cx="976312" cy="776287"/>
          </a:xfrm>
          <a:custGeom>
            <a:avLst/>
            <a:gdLst>
              <a:gd name="T0" fmla="*/ 841662 w 21600"/>
              <a:gd name="T1" fmla="*/ 120468 h 21600"/>
              <a:gd name="T2" fmla="*/ 506010 w 21600"/>
              <a:gd name="T3" fmla="*/ 97359 h 21600"/>
              <a:gd name="T4" fmla="*/ 664886 w 21600"/>
              <a:gd name="T5" fmla="*/ 254306 h 21600"/>
              <a:gd name="T6" fmla="*/ 1098351 w 21600"/>
              <a:gd name="T7" fmla="*/ 388144 h 21600"/>
              <a:gd name="T8" fmla="*/ 854273 w 21600"/>
              <a:gd name="T9" fmla="*/ 582215 h 21600"/>
              <a:gd name="T10" fmla="*/ 610195 w 21600"/>
              <a:gd name="T11" fmla="*/ 388144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920"/>
                  <a:pt x="13940" y="5547"/>
                  <a:pt x="11063" y="5406"/>
                </a:cubicBezTo>
                <a:lnTo>
                  <a:pt x="11327" y="12"/>
                </a:lnTo>
                <a:cubicBezTo>
                  <a:pt x="17080" y="294"/>
                  <a:pt x="21599" y="5040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81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181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81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1812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12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1812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12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181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181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81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81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250" grpId="0" autoUpdateAnimBg="0"/>
      <p:bldP spid="181251" grpId="0" build="p" autoUpdateAnimBg="0" advAuto="0"/>
      <p:bldP spid="181252" grpId="0" build="p" autoUpdateAnimBg="0"/>
      <p:bldP spid="181255" grpId="0" animBg="1"/>
      <p:bldP spid="181261" grpId="0" autoUpdateAnimBg="0"/>
      <p:bldP spid="181264" grpId="0" animBg="1"/>
      <p:bldP spid="181262" grpId="0" animBg="1"/>
      <p:bldP spid="181260" grpId="0" animBg="1"/>
      <p:bldP spid="18126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Scanned Picture 36"/>
          <p:cNvPicPr>
            <a:picLocks noChangeAspect="1" noChangeArrowheads="1"/>
          </p:cNvPicPr>
          <p:nvPr/>
        </p:nvPicPr>
        <p:blipFill>
          <a:blip r:embed="rId2" cstate="print">
            <a:lum bright="-18000" contrast="12000"/>
            <a:grayscl/>
            <a:biLevel thresh="50000"/>
          </a:blip>
          <a:srcRect l="40384" t="7339" r="11539" b="16986"/>
          <a:stretch>
            <a:fillRect/>
          </a:stretch>
        </p:blipFill>
        <p:spPr bwMode="auto">
          <a:xfrm>
            <a:off x="4724400" y="1981200"/>
            <a:ext cx="3810000" cy="4419600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427038" y="0"/>
            <a:ext cx="837565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/>
              <a:t>What is the major concern </a:t>
            </a:r>
          </a:p>
          <a:p>
            <a:r>
              <a:rPr lang="en-US" i="0"/>
              <a:t>with the posteromedial fractures ?</a:t>
            </a:r>
          </a:p>
        </p:txBody>
      </p:sp>
      <p:sp>
        <p:nvSpPr>
          <p:cNvPr id="131076" name="Line 4"/>
          <p:cNvSpPr>
            <a:spLocks noChangeShapeType="1"/>
          </p:cNvSpPr>
          <p:nvPr/>
        </p:nvSpPr>
        <p:spPr bwMode="auto">
          <a:xfrm>
            <a:off x="4724400" y="4191000"/>
            <a:ext cx="152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1077" name="Text Box 5"/>
          <p:cNvSpPr txBox="1">
            <a:spLocks noChangeArrowheads="1"/>
          </p:cNvSpPr>
          <p:nvPr/>
        </p:nvSpPr>
        <p:spPr bwMode="auto">
          <a:xfrm>
            <a:off x="119063" y="2774950"/>
            <a:ext cx="4468812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The radial nerve </a:t>
            </a:r>
          </a:p>
          <a:p>
            <a:r>
              <a:rPr lang="en-US">
                <a:solidFill>
                  <a:schemeClr val="tx1"/>
                </a:solidFill>
              </a:rPr>
              <a:t>is more vulnerable</a:t>
            </a:r>
          </a:p>
          <a:p>
            <a:r>
              <a:rPr lang="en-US">
                <a:solidFill>
                  <a:schemeClr val="tx1"/>
                </a:solidFill>
              </a:rPr>
              <a:t>to injury.</a:t>
            </a:r>
          </a:p>
        </p:txBody>
      </p:sp>
      <p:sp>
        <p:nvSpPr>
          <p:cNvPr id="131078" name="Freeform 6" descr="Dark downward diagonal"/>
          <p:cNvSpPr>
            <a:spLocks/>
          </p:cNvSpPr>
          <p:nvPr/>
        </p:nvSpPr>
        <p:spPr bwMode="auto">
          <a:xfrm>
            <a:off x="6045200" y="2270125"/>
            <a:ext cx="1598613" cy="3992563"/>
          </a:xfrm>
          <a:custGeom>
            <a:avLst/>
            <a:gdLst>
              <a:gd name="T0" fmla="*/ 405 w 1007"/>
              <a:gd name="T1" fmla="*/ 97 h 2515"/>
              <a:gd name="T2" fmla="*/ 315 w 1007"/>
              <a:gd name="T3" fmla="*/ 246 h 2515"/>
              <a:gd name="T4" fmla="*/ 211 w 1007"/>
              <a:gd name="T5" fmla="*/ 453 h 2515"/>
              <a:gd name="T6" fmla="*/ 146 w 1007"/>
              <a:gd name="T7" fmla="*/ 563 h 2515"/>
              <a:gd name="T8" fmla="*/ 108 w 1007"/>
              <a:gd name="T9" fmla="*/ 647 h 2515"/>
              <a:gd name="T10" fmla="*/ 62 w 1007"/>
              <a:gd name="T11" fmla="*/ 745 h 2515"/>
              <a:gd name="T12" fmla="*/ 10 w 1007"/>
              <a:gd name="T13" fmla="*/ 893 h 2515"/>
              <a:gd name="T14" fmla="*/ 133 w 1007"/>
              <a:gd name="T15" fmla="*/ 1256 h 2515"/>
              <a:gd name="T16" fmla="*/ 185 w 1007"/>
              <a:gd name="T17" fmla="*/ 1353 h 2515"/>
              <a:gd name="T18" fmla="*/ 328 w 1007"/>
              <a:gd name="T19" fmla="*/ 1599 h 2515"/>
              <a:gd name="T20" fmla="*/ 412 w 1007"/>
              <a:gd name="T21" fmla="*/ 1748 h 2515"/>
              <a:gd name="T22" fmla="*/ 522 w 1007"/>
              <a:gd name="T23" fmla="*/ 1922 h 2515"/>
              <a:gd name="T24" fmla="*/ 580 w 1007"/>
              <a:gd name="T25" fmla="*/ 2032 h 2515"/>
              <a:gd name="T26" fmla="*/ 612 w 1007"/>
              <a:gd name="T27" fmla="*/ 2065 h 2515"/>
              <a:gd name="T28" fmla="*/ 684 w 1007"/>
              <a:gd name="T29" fmla="*/ 2149 h 2515"/>
              <a:gd name="T30" fmla="*/ 716 w 1007"/>
              <a:gd name="T31" fmla="*/ 2188 h 2515"/>
              <a:gd name="T32" fmla="*/ 774 w 1007"/>
              <a:gd name="T33" fmla="*/ 2285 h 2515"/>
              <a:gd name="T34" fmla="*/ 813 w 1007"/>
              <a:gd name="T35" fmla="*/ 2343 h 2515"/>
              <a:gd name="T36" fmla="*/ 955 w 1007"/>
              <a:gd name="T37" fmla="*/ 2511 h 2515"/>
              <a:gd name="T38" fmla="*/ 929 w 1007"/>
              <a:gd name="T39" fmla="*/ 2401 h 2515"/>
              <a:gd name="T40" fmla="*/ 794 w 1007"/>
              <a:gd name="T41" fmla="*/ 2227 h 2515"/>
              <a:gd name="T42" fmla="*/ 768 w 1007"/>
              <a:gd name="T43" fmla="*/ 2194 h 2515"/>
              <a:gd name="T44" fmla="*/ 658 w 1007"/>
              <a:gd name="T45" fmla="*/ 2058 h 2515"/>
              <a:gd name="T46" fmla="*/ 573 w 1007"/>
              <a:gd name="T47" fmla="*/ 1916 h 2515"/>
              <a:gd name="T48" fmla="*/ 489 w 1007"/>
              <a:gd name="T49" fmla="*/ 1748 h 2515"/>
              <a:gd name="T50" fmla="*/ 451 w 1007"/>
              <a:gd name="T51" fmla="*/ 1670 h 2515"/>
              <a:gd name="T52" fmla="*/ 353 w 1007"/>
              <a:gd name="T53" fmla="*/ 1528 h 2515"/>
              <a:gd name="T54" fmla="*/ 269 w 1007"/>
              <a:gd name="T55" fmla="*/ 1334 h 2515"/>
              <a:gd name="T56" fmla="*/ 198 w 1007"/>
              <a:gd name="T57" fmla="*/ 1217 h 2515"/>
              <a:gd name="T58" fmla="*/ 146 w 1007"/>
              <a:gd name="T59" fmla="*/ 1094 h 2515"/>
              <a:gd name="T60" fmla="*/ 69 w 1007"/>
              <a:gd name="T61" fmla="*/ 958 h 2515"/>
              <a:gd name="T62" fmla="*/ 237 w 1007"/>
              <a:gd name="T63" fmla="*/ 570 h 2515"/>
              <a:gd name="T64" fmla="*/ 340 w 1007"/>
              <a:gd name="T65" fmla="*/ 395 h 2515"/>
              <a:gd name="T66" fmla="*/ 412 w 1007"/>
              <a:gd name="T67" fmla="*/ 220 h 2515"/>
              <a:gd name="T68" fmla="*/ 489 w 1007"/>
              <a:gd name="T69" fmla="*/ 78 h 2515"/>
              <a:gd name="T70" fmla="*/ 457 w 1007"/>
              <a:gd name="T71" fmla="*/ 13 h 2515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1007"/>
              <a:gd name="T109" fmla="*/ 0 h 2515"/>
              <a:gd name="T110" fmla="*/ 1007 w 1007"/>
              <a:gd name="T111" fmla="*/ 2515 h 2515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1007" h="2515">
                <a:moveTo>
                  <a:pt x="463" y="0"/>
                </a:moveTo>
                <a:cubicBezTo>
                  <a:pt x="444" y="32"/>
                  <a:pt x="426" y="67"/>
                  <a:pt x="405" y="97"/>
                </a:cubicBezTo>
                <a:cubicBezTo>
                  <a:pt x="398" y="120"/>
                  <a:pt x="392" y="136"/>
                  <a:pt x="379" y="156"/>
                </a:cubicBezTo>
                <a:cubicBezTo>
                  <a:pt x="368" y="192"/>
                  <a:pt x="346" y="225"/>
                  <a:pt x="315" y="246"/>
                </a:cubicBezTo>
                <a:cubicBezTo>
                  <a:pt x="301" y="287"/>
                  <a:pt x="300" y="338"/>
                  <a:pt x="263" y="363"/>
                </a:cubicBezTo>
                <a:cubicBezTo>
                  <a:pt x="252" y="393"/>
                  <a:pt x="236" y="436"/>
                  <a:pt x="211" y="453"/>
                </a:cubicBezTo>
                <a:cubicBezTo>
                  <a:pt x="194" y="478"/>
                  <a:pt x="189" y="506"/>
                  <a:pt x="172" y="531"/>
                </a:cubicBezTo>
                <a:cubicBezTo>
                  <a:pt x="157" y="580"/>
                  <a:pt x="180" y="520"/>
                  <a:pt x="146" y="563"/>
                </a:cubicBezTo>
                <a:cubicBezTo>
                  <a:pt x="142" y="568"/>
                  <a:pt x="143" y="577"/>
                  <a:pt x="140" y="583"/>
                </a:cubicBezTo>
                <a:cubicBezTo>
                  <a:pt x="131" y="605"/>
                  <a:pt x="118" y="626"/>
                  <a:pt x="108" y="647"/>
                </a:cubicBezTo>
                <a:cubicBezTo>
                  <a:pt x="93" y="678"/>
                  <a:pt x="93" y="701"/>
                  <a:pt x="69" y="725"/>
                </a:cubicBezTo>
                <a:cubicBezTo>
                  <a:pt x="67" y="732"/>
                  <a:pt x="65" y="739"/>
                  <a:pt x="62" y="745"/>
                </a:cubicBezTo>
                <a:cubicBezTo>
                  <a:pt x="58" y="752"/>
                  <a:pt x="52" y="757"/>
                  <a:pt x="49" y="764"/>
                </a:cubicBezTo>
                <a:cubicBezTo>
                  <a:pt x="32" y="804"/>
                  <a:pt x="25" y="851"/>
                  <a:pt x="10" y="893"/>
                </a:cubicBezTo>
                <a:cubicBezTo>
                  <a:pt x="13" y="934"/>
                  <a:pt x="0" y="1064"/>
                  <a:pt x="56" y="1081"/>
                </a:cubicBezTo>
                <a:cubicBezTo>
                  <a:pt x="70" y="1143"/>
                  <a:pt x="89" y="1210"/>
                  <a:pt x="133" y="1256"/>
                </a:cubicBezTo>
                <a:cubicBezTo>
                  <a:pt x="138" y="1269"/>
                  <a:pt x="139" y="1283"/>
                  <a:pt x="146" y="1295"/>
                </a:cubicBezTo>
                <a:cubicBezTo>
                  <a:pt x="157" y="1315"/>
                  <a:pt x="177" y="1331"/>
                  <a:pt x="185" y="1353"/>
                </a:cubicBezTo>
                <a:cubicBezTo>
                  <a:pt x="204" y="1403"/>
                  <a:pt x="227" y="1482"/>
                  <a:pt x="282" y="1502"/>
                </a:cubicBezTo>
                <a:cubicBezTo>
                  <a:pt x="294" y="1534"/>
                  <a:pt x="309" y="1570"/>
                  <a:pt x="328" y="1599"/>
                </a:cubicBezTo>
                <a:cubicBezTo>
                  <a:pt x="342" y="1645"/>
                  <a:pt x="327" y="1642"/>
                  <a:pt x="360" y="1631"/>
                </a:cubicBezTo>
                <a:cubicBezTo>
                  <a:pt x="369" y="1672"/>
                  <a:pt x="389" y="1713"/>
                  <a:pt x="412" y="1748"/>
                </a:cubicBezTo>
                <a:cubicBezTo>
                  <a:pt x="426" y="1791"/>
                  <a:pt x="450" y="1831"/>
                  <a:pt x="489" y="1858"/>
                </a:cubicBezTo>
                <a:cubicBezTo>
                  <a:pt x="498" y="1881"/>
                  <a:pt x="508" y="1901"/>
                  <a:pt x="522" y="1922"/>
                </a:cubicBezTo>
                <a:cubicBezTo>
                  <a:pt x="539" y="1979"/>
                  <a:pt x="511" y="1891"/>
                  <a:pt x="548" y="1974"/>
                </a:cubicBezTo>
                <a:cubicBezTo>
                  <a:pt x="561" y="2004"/>
                  <a:pt x="550" y="2013"/>
                  <a:pt x="580" y="2032"/>
                </a:cubicBezTo>
                <a:cubicBezTo>
                  <a:pt x="584" y="2039"/>
                  <a:pt x="587" y="2046"/>
                  <a:pt x="593" y="2052"/>
                </a:cubicBezTo>
                <a:cubicBezTo>
                  <a:pt x="598" y="2058"/>
                  <a:pt x="607" y="2059"/>
                  <a:pt x="612" y="2065"/>
                </a:cubicBezTo>
                <a:cubicBezTo>
                  <a:pt x="616" y="2070"/>
                  <a:pt x="616" y="2078"/>
                  <a:pt x="619" y="2084"/>
                </a:cubicBezTo>
                <a:cubicBezTo>
                  <a:pt x="632" y="2110"/>
                  <a:pt x="657" y="2140"/>
                  <a:pt x="684" y="2149"/>
                </a:cubicBezTo>
                <a:cubicBezTo>
                  <a:pt x="688" y="2155"/>
                  <a:pt x="691" y="2162"/>
                  <a:pt x="696" y="2168"/>
                </a:cubicBezTo>
                <a:cubicBezTo>
                  <a:pt x="702" y="2175"/>
                  <a:pt x="711" y="2180"/>
                  <a:pt x="716" y="2188"/>
                </a:cubicBezTo>
                <a:cubicBezTo>
                  <a:pt x="722" y="2198"/>
                  <a:pt x="723" y="2210"/>
                  <a:pt x="729" y="2220"/>
                </a:cubicBezTo>
                <a:cubicBezTo>
                  <a:pt x="743" y="2242"/>
                  <a:pt x="760" y="2262"/>
                  <a:pt x="774" y="2285"/>
                </a:cubicBezTo>
                <a:cubicBezTo>
                  <a:pt x="782" y="2298"/>
                  <a:pt x="791" y="2311"/>
                  <a:pt x="800" y="2324"/>
                </a:cubicBezTo>
                <a:cubicBezTo>
                  <a:pt x="804" y="2330"/>
                  <a:pt x="813" y="2343"/>
                  <a:pt x="813" y="2343"/>
                </a:cubicBezTo>
                <a:cubicBezTo>
                  <a:pt x="829" y="2397"/>
                  <a:pt x="801" y="2316"/>
                  <a:pt x="858" y="2401"/>
                </a:cubicBezTo>
                <a:cubicBezTo>
                  <a:pt x="885" y="2442"/>
                  <a:pt x="914" y="2483"/>
                  <a:pt x="955" y="2511"/>
                </a:cubicBezTo>
                <a:cubicBezTo>
                  <a:pt x="966" y="2509"/>
                  <a:pt x="983" y="2515"/>
                  <a:pt x="988" y="2505"/>
                </a:cubicBezTo>
                <a:cubicBezTo>
                  <a:pt x="1007" y="2468"/>
                  <a:pt x="950" y="2426"/>
                  <a:pt x="929" y="2401"/>
                </a:cubicBezTo>
                <a:cubicBezTo>
                  <a:pt x="902" y="2368"/>
                  <a:pt x="871" y="2338"/>
                  <a:pt x="845" y="2304"/>
                </a:cubicBezTo>
                <a:cubicBezTo>
                  <a:pt x="827" y="2280"/>
                  <a:pt x="810" y="2252"/>
                  <a:pt x="794" y="2227"/>
                </a:cubicBezTo>
                <a:cubicBezTo>
                  <a:pt x="790" y="2221"/>
                  <a:pt x="791" y="2213"/>
                  <a:pt x="787" y="2207"/>
                </a:cubicBezTo>
                <a:cubicBezTo>
                  <a:pt x="782" y="2201"/>
                  <a:pt x="774" y="2199"/>
                  <a:pt x="768" y="2194"/>
                </a:cubicBezTo>
                <a:cubicBezTo>
                  <a:pt x="745" y="2175"/>
                  <a:pt x="715" y="2141"/>
                  <a:pt x="696" y="2117"/>
                </a:cubicBezTo>
                <a:cubicBezTo>
                  <a:pt x="688" y="2091"/>
                  <a:pt x="677" y="2078"/>
                  <a:pt x="658" y="2058"/>
                </a:cubicBezTo>
                <a:cubicBezTo>
                  <a:pt x="648" y="2020"/>
                  <a:pt x="628" y="1987"/>
                  <a:pt x="606" y="1955"/>
                </a:cubicBezTo>
                <a:cubicBezTo>
                  <a:pt x="581" y="1918"/>
                  <a:pt x="591" y="1952"/>
                  <a:pt x="573" y="1916"/>
                </a:cubicBezTo>
                <a:cubicBezTo>
                  <a:pt x="530" y="1828"/>
                  <a:pt x="597" y="1943"/>
                  <a:pt x="541" y="1851"/>
                </a:cubicBezTo>
                <a:cubicBezTo>
                  <a:pt x="533" y="1817"/>
                  <a:pt x="509" y="1777"/>
                  <a:pt x="489" y="1748"/>
                </a:cubicBezTo>
                <a:cubicBezTo>
                  <a:pt x="483" y="1727"/>
                  <a:pt x="457" y="1689"/>
                  <a:pt x="457" y="1689"/>
                </a:cubicBezTo>
                <a:cubicBezTo>
                  <a:pt x="455" y="1683"/>
                  <a:pt x="456" y="1675"/>
                  <a:pt x="451" y="1670"/>
                </a:cubicBezTo>
                <a:cubicBezTo>
                  <a:pt x="440" y="1659"/>
                  <a:pt x="412" y="1644"/>
                  <a:pt x="412" y="1644"/>
                </a:cubicBezTo>
                <a:cubicBezTo>
                  <a:pt x="398" y="1605"/>
                  <a:pt x="377" y="1562"/>
                  <a:pt x="353" y="1528"/>
                </a:cubicBezTo>
                <a:cubicBezTo>
                  <a:pt x="344" y="1498"/>
                  <a:pt x="340" y="1473"/>
                  <a:pt x="308" y="1463"/>
                </a:cubicBezTo>
                <a:cubicBezTo>
                  <a:pt x="298" y="1419"/>
                  <a:pt x="283" y="1377"/>
                  <a:pt x="269" y="1334"/>
                </a:cubicBezTo>
                <a:cubicBezTo>
                  <a:pt x="261" y="1311"/>
                  <a:pt x="261" y="1284"/>
                  <a:pt x="250" y="1262"/>
                </a:cubicBezTo>
                <a:cubicBezTo>
                  <a:pt x="240" y="1241"/>
                  <a:pt x="198" y="1217"/>
                  <a:pt x="198" y="1217"/>
                </a:cubicBezTo>
                <a:cubicBezTo>
                  <a:pt x="190" y="1193"/>
                  <a:pt x="177" y="1174"/>
                  <a:pt x="166" y="1152"/>
                </a:cubicBezTo>
                <a:cubicBezTo>
                  <a:pt x="157" y="1134"/>
                  <a:pt x="156" y="1112"/>
                  <a:pt x="146" y="1094"/>
                </a:cubicBezTo>
                <a:cubicBezTo>
                  <a:pt x="129" y="1064"/>
                  <a:pt x="112" y="1040"/>
                  <a:pt x="88" y="1016"/>
                </a:cubicBezTo>
                <a:cubicBezTo>
                  <a:pt x="82" y="997"/>
                  <a:pt x="75" y="978"/>
                  <a:pt x="69" y="958"/>
                </a:cubicBezTo>
                <a:cubicBezTo>
                  <a:pt x="75" y="916"/>
                  <a:pt x="97" y="872"/>
                  <a:pt x="127" y="842"/>
                </a:cubicBezTo>
                <a:cubicBezTo>
                  <a:pt x="132" y="763"/>
                  <a:pt x="141" y="600"/>
                  <a:pt x="237" y="570"/>
                </a:cubicBezTo>
                <a:cubicBezTo>
                  <a:pt x="250" y="561"/>
                  <a:pt x="271" y="559"/>
                  <a:pt x="276" y="544"/>
                </a:cubicBezTo>
                <a:cubicBezTo>
                  <a:pt x="293" y="493"/>
                  <a:pt x="293" y="427"/>
                  <a:pt x="340" y="395"/>
                </a:cubicBezTo>
                <a:cubicBezTo>
                  <a:pt x="349" y="382"/>
                  <a:pt x="357" y="369"/>
                  <a:pt x="366" y="356"/>
                </a:cubicBezTo>
                <a:cubicBezTo>
                  <a:pt x="406" y="296"/>
                  <a:pt x="341" y="266"/>
                  <a:pt x="412" y="220"/>
                </a:cubicBezTo>
                <a:cubicBezTo>
                  <a:pt x="432" y="191"/>
                  <a:pt x="431" y="159"/>
                  <a:pt x="451" y="130"/>
                </a:cubicBezTo>
                <a:cubicBezTo>
                  <a:pt x="459" y="104"/>
                  <a:pt x="467" y="93"/>
                  <a:pt x="489" y="78"/>
                </a:cubicBezTo>
                <a:cubicBezTo>
                  <a:pt x="498" y="66"/>
                  <a:pt x="512" y="55"/>
                  <a:pt x="496" y="39"/>
                </a:cubicBezTo>
                <a:cubicBezTo>
                  <a:pt x="485" y="28"/>
                  <a:pt x="457" y="13"/>
                  <a:pt x="457" y="13"/>
                </a:cubicBezTo>
                <a:cubicBezTo>
                  <a:pt x="442" y="37"/>
                  <a:pt x="444" y="25"/>
                  <a:pt x="444" y="46"/>
                </a:cubicBezTo>
              </a:path>
            </a:pathLst>
          </a:custGeom>
          <a:pattFill prst="dkDnDiag">
            <a:fgClr>
              <a:schemeClr val="bg2"/>
            </a:fgClr>
            <a:bgClr>
              <a:schemeClr val="tx2"/>
            </a:bgClr>
          </a:patt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1079" name="Freeform 7"/>
          <p:cNvSpPr>
            <a:spLocks/>
          </p:cNvSpPr>
          <p:nvPr/>
        </p:nvSpPr>
        <p:spPr bwMode="auto">
          <a:xfrm>
            <a:off x="5257800" y="3505200"/>
            <a:ext cx="817563" cy="207963"/>
          </a:xfrm>
          <a:custGeom>
            <a:avLst/>
            <a:gdLst>
              <a:gd name="T0" fmla="*/ 414 w 414"/>
              <a:gd name="T1" fmla="*/ 388 h 401"/>
              <a:gd name="T2" fmla="*/ 395 w 414"/>
              <a:gd name="T3" fmla="*/ 401 h 401"/>
              <a:gd name="T4" fmla="*/ 362 w 414"/>
              <a:gd name="T5" fmla="*/ 388 h 401"/>
              <a:gd name="T6" fmla="*/ 239 w 414"/>
              <a:gd name="T7" fmla="*/ 343 h 401"/>
              <a:gd name="T8" fmla="*/ 116 w 414"/>
              <a:gd name="T9" fmla="*/ 285 h 401"/>
              <a:gd name="T10" fmla="*/ 58 w 414"/>
              <a:gd name="T11" fmla="*/ 239 h 401"/>
              <a:gd name="T12" fmla="*/ 52 w 414"/>
              <a:gd name="T13" fmla="*/ 213 h 401"/>
              <a:gd name="T14" fmla="*/ 149 w 414"/>
              <a:gd name="T15" fmla="*/ 116 h 401"/>
              <a:gd name="T16" fmla="*/ 162 w 414"/>
              <a:gd name="T17" fmla="*/ 136 h 401"/>
              <a:gd name="T18" fmla="*/ 129 w 414"/>
              <a:gd name="T19" fmla="*/ 97 h 401"/>
              <a:gd name="T20" fmla="*/ 84 w 414"/>
              <a:gd name="T21" fmla="*/ 71 h 401"/>
              <a:gd name="T22" fmla="*/ 19 w 414"/>
              <a:gd name="T23" fmla="*/ 39 h 401"/>
              <a:gd name="T24" fmla="*/ 0 w 414"/>
              <a:gd name="T25" fmla="*/ 0 h 40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14"/>
              <a:gd name="T40" fmla="*/ 0 h 401"/>
              <a:gd name="T41" fmla="*/ 414 w 414"/>
              <a:gd name="T42" fmla="*/ 401 h 40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14" h="401">
                <a:moveTo>
                  <a:pt x="414" y="388"/>
                </a:moveTo>
                <a:cubicBezTo>
                  <a:pt x="408" y="392"/>
                  <a:pt x="403" y="401"/>
                  <a:pt x="395" y="401"/>
                </a:cubicBezTo>
                <a:cubicBezTo>
                  <a:pt x="383" y="401"/>
                  <a:pt x="373" y="392"/>
                  <a:pt x="362" y="388"/>
                </a:cubicBezTo>
                <a:cubicBezTo>
                  <a:pt x="321" y="373"/>
                  <a:pt x="281" y="357"/>
                  <a:pt x="239" y="343"/>
                </a:cubicBezTo>
                <a:cubicBezTo>
                  <a:pt x="206" y="309"/>
                  <a:pt x="160" y="298"/>
                  <a:pt x="116" y="285"/>
                </a:cubicBezTo>
                <a:cubicBezTo>
                  <a:pt x="70" y="254"/>
                  <a:pt x="89" y="270"/>
                  <a:pt x="58" y="239"/>
                </a:cubicBezTo>
                <a:cubicBezTo>
                  <a:pt x="56" y="230"/>
                  <a:pt x="49" y="221"/>
                  <a:pt x="52" y="213"/>
                </a:cubicBezTo>
                <a:cubicBezTo>
                  <a:pt x="65" y="173"/>
                  <a:pt x="111" y="129"/>
                  <a:pt x="149" y="116"/>
                </a:cubicBezTo>
                <a:cubicBezTo>
                  <a:pt x="153" y="123"/>
                  <a:pt x="170" y="136"/>
                  <a:pt x="162" y="136"/>
                </a:cubicBezTo>
                <a:cubicBezTo>
                  <a:pt x="152" y="136"/>
                  <a:pt x="135" y="103"/>
                  <a:pt x="129" y="97"/>
                </a:cubicBezTo>
                <a:cubicBezTo>
                  <a:pt x="108" y="76"/>
                  <a:pt x="107" y="78"/>
                  <a:pt x="84" y="71"/>
                </a:cubicBezTo>
                <a:cubicBezTo>
                  <a:pt x="63" y="57"/>
                  <a:pt x="42" y="50"/>
                  <a:pt x="19" y="39"/>
                </a:cubicBezTo>
                <a:cubicBezTo>
                  <a:pt x="16" y="29"/>
                  <a:pt x="13" y="0"/>
                  <a:pt x="0" y="0"/>
                </a:cubicBezTo>
              </a:path>
            </a:pathLst>
          </a:custGeom>
          <a:noFill/>
          <a:ln w="5715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1080" name="Freeform 8"/>
          <p:cNvSpPr>
            <a:spLocks/>
          </p:cNvSpPr>
          <p:nvPr/>
        </p:nvSpPr>
        <p:spPr bwMode="auto">
          <a:xfrm>
            <a:off x="5410200" y="3048000"/>
            <a:ext cx="609600" cy="609600"/>
          </a:xfrm>
          <a:custGeom>
            <a:avLst/>
            <a:gdLst>
              <a:gd name="T0" fmla="*/ 291 w 291"/>
              <a:gd name="T1" fmla="*/ 533 h 557"/>
              <a:gd name="T2" fmla="*/ 285 w 291"/>
              <a:gd name="T3" fmla="*/ 552 h 557"/>
              <a:gd name="T4" fmla="*/ 278 w 291"/>
              <a:gd name="T5" fmla="*/ 520 h 557"/>
              <a:gd name="T6" fmla="*/ 259 w 291"/>
              <a:gd name="T7" fmla="*/ 449 h 557"/>
              <a:gd name="T8" fmla="*/ 233 w 291"/>
              <a:gd name="T9" fmla="*/ 404 h 557"/>
              <a:gd name="T10" fmla="*/ 207 w 291"/>
              <a:gd name="T11" fmla="*/ 365 h 557"/>
              <a:gd name="T12" fmla="*/ 168 w 291"/>
              <a:gd name="T13" fmla="*/ 345 h 557"/>
              <a:gd name="T14" fmla="*/ 52 w 291"/>
              <a:gd name="T15" fmla="*/ 86 h 557"/>
              <a:gd name="T16" fmla="*/ 13 w 291"/>
              <a:gd name="T17" fmla="*/ 22 h 557"/>
              <a:gd name="T18" fmla="*/ 6 w 291"/>
              <a:gd name="T19" fmla="*/ 2 h 557"/>
              <a:gd name="T20" fmla="*/ 0 w 291"/>
              <a:gd name="T21" fmla="*/ 9 h 55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91"/>
              <a:gd name="T34" fmla="*/ 0 h 557"/>
              <a:gd name="T35" fmla="*/ 291 w 291"/>
              <a:gd name="T36" fmla="*/ 557 h 557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91" h="557">
                <a:moveTo>
                  <a:pt x="291" y="533"/>
                </a:moveTo>
                <a:cubicBezTo>
                  <a:pt x="289" y="539"/>
                  <a:pt x="290" y="557"/>
                  <a:pt x="285" y="552"/>
                </a:cubicBezTo>
                <a:cubicBezTo>
                  <a:pt x="277" y="544"/>
                  <a:pt x="280" y="531"/>
                  <a:pt x="278" y="520"/>
                </a:cubicBezTo>
                <a:cubicBezTo>
                  <a:pt x="273" y="497"/>
                  <a:pt x="270" y="470"/>
                  <a:pt x="259" y="449"/>
                </a:cubicBezTo>
                <a:cubicBezTo>
                  <a:pt x="251" y="434"/>
                  <a:pt x="242" y="419"/>
                  <a:pt x="233" y="404"/>
                </a:cubicBezTo>
                <a:cubicBezTo>
                  <a:pt x="225" y="391"/>
                  <a:pt x="207" y="365"/>
                  <a:pt x="207" y="365"/>
                </a:cubicBezTo>
                <a:cubicBezTo>
                  <a:pt x="219" y="326"/>
                  <a:pt x="196" y="338"/>
                  <a:pt x="168" y="345"/>
                </a:cubicBezTo>
                <a:cubicBezTo>
                  <a:pt x="121" y="276"/>
                  <a:pt x="142" y="119"/>
                  <a:pt x="52" y="86"/>
                </a:cubicBezTo>
                <a:cubicBezTo>
                  <a:pt x="35" y="65"/>
                  <a:pt x="25" y="45"/>
                  <a:pt x="13" y="22"/>
                </a:cubicBezTo>
                <a:cubicBezTo>
                  <a:pt x="10" y="16"/>
                  <a:pt x="11" y="7"/>
                  <a:pt x="6" y="2"/>
                </a:cubicBezTo>
                <a:cubicBezTo>
                  <a:pt x="4" y="0"/>
                  <a:pt x="2" y="7"/>
                  <a:pt x="0" y="9"/>
                </a:cubicBezTo>
              </a:path>
            </a:pathLst>
          </a:cu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1081" name="Freeform 9"/>
          <p:cNvSpPr>
            <a:spLocks/>
          </p:cNvSpPr>
          <p:nvPr/>
        </p:nvSpPr>
        <p:spPr bwMode="auto">
          <a:xfrm flipH="1">
            <a:off x="5943600" y="2743200"/>
            <a:ext cx="146050" cy="985838"/>
          </a:xfrm>
          <a:custGeom>
            <a:avLst/>
            <a:gdLst>
              <a:gd name="T0" fmla="*/ 0 w 207"/>
              <a:gd name="T1" fmla="*/ 627 h 627"/>
              <a:gd name="T2" fmla="*/ 20 w 207"/>
              <a:gd name="T3" fmla="*/ 446 h 627"/>
              <a:gd name="T4" fmla="*/ 33 w 207"/>
              <a:gd name="T5" fmla="*/ 407 h 627"/>
              <a:gd name="T6" fmla="*/ 71 w 207"/>
              <a:gd name="T7" fmla="*/ 375 h 627"/>
              <a:gd name="T8" fmla="*/ 123 w 207"/>
              <a:gd name="T9" fmla="*/ 343 h 627"/>
              <a:gd name="T10" fmla="*/ 143 w 207"/>
              <a:gd name="T11" fmla="*/ 207 h 627"/>
              <a:gd name="T12" fmla="*/ 175 w 207"/>
              <a:gd name="T13" fmla="*/ 84 h 627"/>
              <a:gd name="T14" fmla="*/ 207 w 207"/>
              <a:gd name="T15" fmla="*/ 0 h 62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07"/>
              <a:gd name="T25" fmla="*/ 0 h 627"/>
              <a:gd name="T26" fmla="*/ 207 w 207"/>
              <a:gd name="T27" fmla="*/ 627 h 62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07" h="627">
                <a:moveTo>
                  <a:pt x="0" y="627"/>
                </a:moveTo>
                <a:cubicBezTo>
                  <a:pt x="13" y="567"/>
                  <a:pt x="0" y="504"/>
                  <a:pt x="20" y="446"/>
                </a:cubicBezTo>
                <a:cubicBezTo>
                  <a:pt x="24" y="433"/>
                  <a:pt x="23" y="417"/>
                  <a:pt x="33" y="407"/>
                </a:cubicBezTo>
                <a:cubicBezTo>
                  <a:pt x="53" y="387"/>
                  <a:pt x="48" y="389"/>
                  <a:pt x="71" y="375"/>
                </a:cubicBezTo>
                <a:cubicBezTo>
                  <a:pt x="88" y="364"/>
                  <a:pt x="123" y="343"/>
                  <a:pt x="123" y="343"/>
                </a:cubicBezTo>
                <a:cubicBezTo>
                  <a:pt x="110" y="299"/>
                  <a:pt x="143" y="207"/>
                  <a:pt x="143" y="207"/>
                </a:cubicBezTo>
                <a:cubicBezTo>
                  <a:pt x="148" y="139"/>
                  <a:pt x="141" y="130"/>
                  <a:pt x="175" y="84"/>
                </a:cubicBezTo>
                <a:cubicBezTo>
                  <a:pt x="184" y="53"/>
                  <a:pt x="207" y="33"/>
                  <a:pt x="207" y="0"/>
                </a:cubicBezTo>
              </a:path>
            </a:pathLst>
          </a:cu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3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31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1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3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1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1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1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6" grpId="0" animBg="1"/>
      <p:bldP spid="131077" grpId="0" autoUpdateAnimBg="0"/>
      <p:bldP spid="131078" grpId="0" animBg="1"/>
      <p:bldP spid="131079" grpId="0" animBg="1"/>
      <p:bldP spid="131080" grpId="0" animBg="1"/>
      <p:bldP spid="13108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3" descr="type III Clin"/>
          <p:cNvPicPr>
            <a:picLocks noChangeAspect="1" noChangeArrowheads="1"/>
          </p:cNvPicPr>
          <p:nvPr/>
        </p:nvPicPr>
        <p:blipFill>
          <a:blip r:embed="rId2" cstate="print">
            <a:lum bright="-24000" contrast="18000"/>
          </a:blip>
          <a:srcRect t="4504"/>
          <a:stretch>
            <a:fillRect/>
          </a:stretch>
        </p:blipFill>
        <p:spPr bwMode="auto">
          <a:xfrm>
            <a:off x="838200" y="1706563"/>
            <a:ext cx="7620000" cy="4846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0179" name="Text Box 4"/>
          <p:cNvSpPr txBox="1">
            <a:spLocks noChangeArrowheads="1"/>
          </p:cNvSpPr>
          <p:nvPr/>
        </p:nvSpPr>
        <p:spPr bwMode="auto">
          <a:xfrm>
            <a:off x="3140075" y="76200"/>
            <a:ext cx="2803525" cy="7620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i="0">
                <a:solidFill>
                  <a:srgbClr val="FF9900"/>
                </a:solidFill>
              </a:rPr>
              <a:t>Treatment</a:t>
            </a:r>
          </a:p>
        </p:txBody>
      </p:sp>
      <p:sp>
        <p:nvSpPr>
          <p:cNvPr id="133126" name="Text Box 6"/>
          <p:cNvSpPr txBox="1">
            <a:spLocks noChangeArrowheads="1"/>
          </p:cNvSpPr>
          <p:nvPr/>
        </p:nvSpPr>
        <p:spPr bwMode="auto">
          <a:xfrm>
            <a:off x="1268413" y="15875"/>
            <a:ext cx="6808787" cy="1431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/>
              <a:t>How are Type III fractures </a:t>
            </a:r>
          </a:p>
          <a:p>
            <a:r>
              <a:rPr lang="en-US" i="0"/>
              <a:t>best treated?</a:t>
            </a:r>
          </a:p>
        </p:txBody>
      </p:sp>
      <p:pic>
        <p:nvPicPr>
          <p:cNvPr id="133127" name="Picture 7" descr="sc fxType III flex fx x-ray"/>
          <p:cNvPicPr>
            <a:picLocks noChangeAspect="1" noChangeArrowheads="1"/>
          </p:cNvPicPr>
          <p:nvPr/>
        </p:nvPicPr>
        <p:blipFill>
          <a:blip r:embed="rId3" cstate="print">
            <a:lum bright="-6000" contrast="12000"/>
            <a:grayscl/>
          </a:blip>
          <a:srcRect t="4050" r="49515" b="21597"/>
          <a:stretch>
            <a:fillRect/>
          </a:stretch>
        </p:blipFill>
        <p:spPr bwMode="auto">
          <a:xfrm>
            <a:off x="3810000" y="3810000"/>
            <a:ext cx="1676400" cy="11826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33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33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6" grpId="0" animBg="1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3021013" y="152400"/>
            <a:ext cx="2617787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 i="0"/>
              <a:t>Simple </a:t>
            </a:r>
          </a:p>
        </p:txBody>
      </p:sp>
      <p:sp>
        <p:nvSpPr>
          <p:cNvPr id="185347" name="Text Box 3"/>
          <p:cNvSpPr txBox="1">
            <a:spLocks noChangeArrowheads="1"/>
          </p:cNvSpPr>
          <p:nvPr/>
        </p:nvSpPr>
        <p:spPr bwMode="auto">
          <a:xfrm>
            <a:off x="1681163" y="2005013"/>
            <a:ext cx="5526087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/>
            <a:r>
              <a:rPr lang="en-US">
                <a:solidFill>
                  <a:schemeClr val="tx1"/>
                </a:solidFill>
              </a:rPr>
              <a:t>1. </a:t>
            </a:r>
            <a:r>
              <a:rPr lang="en-US">
                <a:solidFill>
                  <a:schemeClr val="tx2"/>
                </a:solidFill>
              </a:rPr>
              <a:t>Obtain</a:t>
            </a:r>
            <a:r>
              <a:rPr lang="en-US">
                <a:solidFill>
                  <a:schemeClr val="tx1"/>
                </a:solidFill>
              </a:rPr>
              <a:t> the reduction</a:t>
            </a:r>
          </a:p>
          <a:p>
            <a:pPr marL="457200" indent="-457200"/>
            <a:r>
              <a:rPr lang="en-US">
                <a:solidFill>
                  <a:schemeClr val="tx1"/>
                </a:solidFill>
              </a:rPr>
              <a:t>then</a:t>
            </a:r>
          </a:p>
        </p:txBody>
      </p:sp>
      <p:sp>
        <p:nvSpPr>
          <p:cNvPr id="185348" name="Text Box 4"/>
          <p:cNvSpPr txBox="1">
            <a:spLocks noChangeArrowheads="1"/>
          </p:cNvSpPr>
          <p:nvPr/>
        </p:nvSpPr>
        <p:spPr bwMode="auto">
          <a:xfrm>
            <a:off x="1395413" y="3962400"/>
            <a:ext cx="60864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2. </a:t>
            </a:r>
            <a:r>
              <a:rPr lang="en-US">
                <a:solidFill>
                  <a:schemeClr val="tx2"/>
                </a:solidFill>
              </a:rPr>
              <a:t>Maintain</a:t>
            </a:r>
            <a:r>
              <a:rPr lang="en-US">
                <a:solidFill>
                  <a:schemeClr val="tx1"/>
                </a:solidFill>
              </a:rPr>
              <a:t> the reduction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853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534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853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534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347" grpId="0" autoUpdateAnimBg="0"/>
      <p:bldP spid="185348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1029"/>
          <p:cNvSpPr txBox="1">
            <a:spLocks noChangeArrowheads="1"/>
          </p:cNvSpPr>
          <p:nvPr/>
        </p:nvSpPr>
        <p:spPr bwMode="auto">
          <a:xfrm>
            <a:off x="266700" y="279400"/>
            <a:ext cx="7697788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When a child falls on their extended upper extremity,           </a:t>
            </a:r>
          </a:p>
        </p:txBody>
      </p:sp>
      <p:sp>
        <p:nvSpPr>
          <p:cNvPr id="284678" name="Text Box 1030"/>
          <p:cNvSpPr txBox="1">
            <a:spLocks noChangeArrowheads="1"/>
          </p:cNvSpPr>
          <p:nvPr/>
        </p:nvSpPr>
        <p:spPr bwMode="auto">
          <a:xfrm>
            <a:off x="381000" y="228600"/>
            <a:ext cx="68453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which ones are most likely to sustain                           </a:t>
            </a:r>
          </a:p>
        </p:txBody>
      </p:sp>
      <p:sp>
        <p:nvSpPr>
          <p:cNvPr id="284680" name="Rectangle 1032"/>
          <p:cNvSpPr>
            <a:spLocks noChangeArrowheads="1"/>
          </p:cNvSpPr>
          <p:nvPr/>
        </p:nvSpPr>
        <p:spPr bwMode="auto">
          <a:xfrm>
            <a:off x="5105400" y="228600"/>
            <a:ext cx="3478213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tx2"/>
                </a:solidFill>
              </a:rPr>
              <a:t>distal radius fractures?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4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84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678" grpId="0" animBg="1" autoUpdateAnimBg="0"/>
      <p:bldP spid="284680" grpId="0" animBg="1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1026"/>
          <p:cNvSpPr txBox="1">
            <a:spLocks noChangeArrowheads="1"/>
          </p:cNvSpPr>
          <p:nvPr/>
        </p:nvSpPr>
        <p:spPr bwMode="auto">
          <a:xfrm>
            <a:off x="-6350" y="76200"/>
            <a:ext cx="915035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/>
              <a:t>Do these fractures have to be reduced</a:t>
            </a:r>
          </a:p>
          <a:p>
            <a:r>
              <a:rPr lang="en-US" i="0"/>
              <a:t>in the middle of the night?</a:t>
            </a:r>
          </a:p>
        </p:txBody>
      </p:sp>
      <p:sp>
        <p:nvSpPr>
          <p:cNvPr id="292867" name="Text Box 1027"/>
          <p:cNvSpPr txBox="1">
            <a:spLocks noChangeArrowheads="1"/>
          </p:cNvSpPr>
          <p:nvPr/>
        </p:nvSpPr>
        <p:spPr bwMode="auto">
          <a:xfrm>
            <a:off x="800100" y="1524000"/>
            <a:ext cx="71818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solidFill>
                  <a:schemeClr val="tx1"/>
                </a:solidFill>
              </a:rPr>
              <a:t>No, as long as there is no evidence of</a:t>
            </a:r>
          </a:p>
          <a:p>
            <a:r>
              <a:rPr lang="en-US" sz="3600">
                <a:solidFill>
                  <a:schemeClr val="tx1"/>
                </a:solidFill>
              </a:rPr>
              <a:t> any vascular compromise. </a:t>
            </a:r>
          </a:p>
        </p:txBody>
      </p:sp>
      <p:sp>
        <p:nvSpPr>
          <p:cNvPr id="292868" name="Text Box 1028"/>
          <p:cNvSpPr txBox="1">
            <a:spLocks noChangeArrowheads="1"/>
          </p:cNvSpPr>
          <p:nvPr/>
        </p:nvSpPr>
        <p:spPr bwMode="auto">
          <a:xfrm>
            <a:off x="-19050" y="2695575"/>
            <a:ext cx="92392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solidFill>
                  <a:schemeClr val="tx1"/>
                </a:solidFill>
              </a:rPr>
              <a:t> Several studies  have demonstrated that</a:t>
            </a:r>
          </a:p>
          <a:p>
            <a:r>
              <a:rPr lang="en-US" sz="3600">
                <a:solidFill>
                  <a:schemeClr val="tx1"/>
                </a:solidFill>
              </a:rPr>
              <a:t>a delay of 6-8 hours in reducing these fractures,</a:t>
            </a:r>
          </a:p>
        </p:txBody>
      </p:sp>
      <p:sp>
        <p:nvSpPr>
          <p:cNvPr id="292870" name="Text Box 1030"/>
          <p:cNvSpPr txBox="1">
            <a:spLocks noChangeArrowheads="1"/>
          </p:cNvSpPr>
          <p:nvPr/>
        </p:nvSpPr>
        <p:spPr bwMode="auto">
          <a:xfrm>
            <a:off x="704850" y="3886200"/>
            <a:ext cx="75755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solidFill>
                  <a:schemeClr val="tx1"/>
                </a:solidFill>
              </a:rPr>
              <a:t>does not increase the incidence of </a:t>
            </a:r>
          </a:p>
          <a:p>
            <a:r>
              <a:rPr lang="en-US" sz="3600">
                <a:solidFill>
                  <a:schemeClr val="tx1"/>
                </a:solidFill>
              </a:rPr>
              <a:t>complications or unsatisfactory results.</a:t>
            </a:r>
          </a:p>
        </p:txBody>
      </p:sp>
      <p:sp>
        <p:nvSpPr>
          <p:cNvPr id="292871" name="Text Box 1031"/>
          <p:cNvSpPr txBox="1">
            <a:spLocks noChangeArrowheads="1"/>
          </p:cNvSpPr>
          <p:nvPr/>
        </p:nvSpPr>
        <p:spPr bwMode="auto">
          <a:xfrm>
            <a:off x="3651250" y="2514600"/>
            <a:ext cx="4635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>
                <a:solidFill>
                  <a:schemeClr val="tx2"/>
                </a:solidFill>
              </a:rPr>
              <a:t>*</a:t>
            </a:r>
          </a:p>
        </p:txBody>
      </p:sp>
      <p:sp>
        <p:nvSpPr>
          <p:cNvPr id="292873" name="Text Box 1033"/>
          <p:cNvSpPr txBox="1">
            <a:spLocks noChangeArrowheads="1"/>
          </p:cNvSpPr>
          <p:nvPr/>
        </p:nvSpPr>
        <p:spPr bwMode="auto">
          <a:xfrm>
            <a:off x="863600" y="5029200"/>
            <a:ext cx="7527925" cy="177641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>
                <a:solidFill>
                  <a:schemeClr val="tx2"/>
                </a:solidFill>
                <a:cs typeface="Times New Roman" pitchFamily="18" charset="0"/>
              </a:rPr>
              <a:t>*</a:t>
            </a:r>
            <a:r>
              <a:rPr lang="en-US" sz="2200" i="0">
                <a:solidFill>
                  <a:schemeClr val="tx2"/>
                </a:solidFill>
                <a:cs typeface="Times New Roman" pitchFamily="18" charset="0"/>
              </a:rPr>
              <a:t> Leet AI, Frisancho J, Ebramzadeh E. </a:t>
            </a:r>
          </a:p>
          <a:p>
            <a:r>
              <a:rPr lang="en-US" sz="2200">
                <a:solidFill>
                  <a:schemeClr val="tx2"/>
                </a:solidFill>
                <a:cs typeface="Times New Roman" pitchFamily="18" charset="0"/>
              </a:rPr>
              <a:t>Journal of Pediatric Orthopedics. 22:203,2002.</a:t>
            </a:r>
          </a:p>
          <a:p>
            <a:r>
              <a:rPr lang="en-US" sz="2200"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n-US" sz="2200" i="0">
                <a:solidFill>
                  <a:schemeClr val="tx2"/>
                </a:solidFill>
                <a:cs typeface="Times New Roman" pitchFamily="18" charset="0"/>
              </a:rPr>
              <a:t>Mehlman CT, Strub WM, Roy DR, Wall EJ, Crawford AH.</a:t>
            </a:r>
            <a:r>
              <a:rPr lang="en-US" sz="2200">
                <a:solidFill>
                  <a:schemeClr val="tx2"/>
                </a:solidFill>
                <a:cs typeface="Times New Roman" pitchFamily="18" charset="0"/>
              </a:rPr>
              <a:t>. </a:t>
            </a:r>
          </a:p>
          <a:p>
            <a:r>
              <a:rPr lang="en-US" sz="2200">
                <a:solidFill>
                  <a:schemeClr val="tx2"/>
                </a:solidFill>
                <a:cs typeface="Times New Roman" pitchFamily="18" charset="0"/>
              </a:rPr>
              <a:t>Journal of Bone &amp; Joint Surgery.83A:323,2001.</a:t>
            </a:r>
            <a:endParaRPr lang="en-US" sz="2200" i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928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286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2928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286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2928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287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292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292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867" grpId="0" autoUpdateAnimBg="0"/>
      <p:bldP spid="292868" grpId="0" autoUpdateAnimBg="0"/>
      <p:bldP spid="292870" grpId="0" autoUpdateAnimBg="0"/>
      <p:bldP spid="292871" grpId="0" autoUpdateAnimBg="0"/>
      <p:bldP spid="292873" grpId="0" animBg="1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1" name="Text Box 3"/>
          <p:cNvSpPr txBox="1">
            <a:spLocks noChangeArrowheads="1"/>
          </p:cNvSpPr>
          <p:nvPr/>
        </p:nvSpPr>
        <p:spPr bwMode="auto">
          <a:xfrm>
            <a:off x="863600" y="3108325"/>
            <a:ext cx="767873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>
                <a:solidFill>
                  <a:schemeClr val="tx1"/>
                </a:solidFill>
              </a:rPr>
              <a:t>It consists of four steps:</a:t>
            </a:r>
          </a:p>
        </p:txBody>
      </p:sp>
      <p:sp>
        <p:nvSpPr>
          <p:cNvPr id="53251" name="Text Box 4"/>
          <p:cNvSpPr txBox="1">
            <a:spLocks noChangeArrowheads="1"/>
          </p:cNvSpPr>
          <p:nvPr/>
        </p:nvSpPr>
        <p:spPr bwMode="auto">
          <a:xfrm>
            <a:off x="1447800" y="152400"/>
            <a:ext cx="62182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>
                <a:solidFill>
                  <a:srgbClr val="FF9900"/>
                </a:solidFill>
              </a:rPr>
              <a:t>Reduction of the fracture</a:t>
            </a:r>
          </a:p>
        </p:txBody>
      </p:sp>
      <p:sp>
        <p:nvSpPr>
          <p:cNvPr id="186370" name="Text Box 2"/>
          <p:cNvSpPr txBox="1">
            <a:spLocks noChangeArrowheads="1"/>
          </p:cNvSpPr>
          <p:nvPr/>
        </p:nvSpPr>
        <p:spPr bwMode="auto">
          <a:xfrm>
            <a:off x="1062038" y="76200"/>
            <a:ext cx="7015162" cy="1431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/>
              <a:t>What does the manipulative </a:t>
            </a:r>
          </a:p>
          <a:p>
            <a:r>
              <a:rPr lang="en-US" i="0"/>
              <a:t>process entail 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86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86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371" grpId="0" autoUpdateAnimBg="0"/>
      <p:bldP spid="186370" grpId="0" animBg="1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051" descr="SC4"/>
          <p:cNvPicPr>
            <a:picLocks noChangeAspect="1" noChangeArrowheads="1"/>
          </p:cNvPicPr>
          <p:nvPr/>
        </p:nvPicPr>
        <p:blipFill>
          <a:blip r:embed="rId2" cstate="print"/>
          <a:srcRect l="7001" t="21333" r="22000" b="8000"/>
          <a:stretch>
            <a:fillRect/>
          </a:stretch>
        </p:blipFill>
        <p:spPr bwMode="auto">
          <a:xfrm>
            <a:off x="1257300" y="1042988"/>
            <a:ext cx="6667500" cy="49768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87396" name="Freeform 2052" descr="Large confetti"/>
          <p:cNvSpPr>
            <a:spLocks/>
          </p:cNvSpPr>
          <p:nvPr/>
        </p:nvSpPr>
        <p:spPr bwMode="auto">
          <a:xfrm>
            <a:off x="4797425" y="3529013"/>
            <a:ext cx="765175" cy="585787"/>
          </a:xfrm>
          <a:custGeom>
            <a:avLst/>
            <a:gdLst>
              <a:gd name="T0" fmla="*/ 292 w 482"/>
              <a:gd name="T1" fmla="*/ 69 h 369"/>
              <a:gd name="T2" fmla="*/ 242 w 482"/>
              <a:gd name="T3" fmla="*/ 44 h 369"/>
              <a:gd name="T4" fmla="*/ 117 w 482"/>
              <a:gd name="T5" fmla="*/ 2 h 369"/>
              <a:gd name="T6" fmla="*/ 59 w 482"/>
              <a:gd name="T7" fmla="*/ 10 h 369"/>
              <a:gd name="T8" fmla="*/ 25 w 482"/>
              <a:gd name="T9" fmla="*/ 60 h 369"/>
              <a:gd name="T10" fmla="*/ 0 w 482"/>
              <a:gd name="T11" fmla="*/ 169 h 369"/>
              <a:gd name="T12" fmla="*/ 9 w 482"/>
              <a:gd name="T13" fmla="*/ 236 h 369"/>
              <a:gd name="T14" fmla="*/ 100 w 482"/>
              <a:gd name="T15" fmla="*/ 269 h 369"/>
              <a:gd name="T16" fmla="*/ 150 w 482"/>
              <a:gd name="T17" fmla="*/ 261 h 369"/>
              <a:gd name="T18" fmla="*/ 201 w 482"/>
              <a:gd name="T19" fmla="*/ 244 h 369"/>
              <a:gd name="T20" fmla="*/ 276 w 482"/>
              <a:gd name="T21" fmla="*/ 344 h 369"/>
              <a:gd name="T22" fmla="*/ 359 w 482"/>
              <a:gd name="T23" fmla="*/ 369 h 369"/>
              <a:gd name="T24" fmla="*/ 409 w 482"/>
              <a:gd name="T25" fmla="*/ 361 h 369"/>
              <a:gd name="T26" fmla="*/ 426 w 482"/>
              <a:gd name="T27" fmla="*/ 311 h 369"/>
              <a:gd name="T28" fmla="*/ 451 w 482"/>
              <a:gd name="T29" fmla="*/ 294 h 369"/>
              <a:gd name="T30" fmla="*/ 426 w 482"/>
              <a:gd name="T31" fmla="*/ 186 h 369"/>
              <a:gd name="T32" fmla="*/ 368 w 482"/>
              <a:gd name="T33" fmla="*/ 127 h 369"/>
              <a:gd name="T34" fmla="*/ 342 w 482"/>
              <a:gd name="T35" fmla="*/ 110 h 369"/>
              <a:gd name="T36" fmla="*/ 292 w 482"/>
              <a:gd name="T37" fmla="*/ 69 h 36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482"/>
              <a:gd name="T58" fmla="*/ 0 h 369"/>
              <a:gd name="T59" fmla="*/ 482 w 482"/>
              <a:gd name="T60" fmla="*/ 369 h 369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482" h="369">
                <a:moveTo>
                  <a:pt x="292" y="69"/>
                </a:moveTo>
                <a:cubicBezTo>
                  <a:pt x="229" y="46"/>
                  <a:pt x="307" y="76"/>
                  <a:pt x="242" y="44"/>
                </a:cubicBezTo>
                <a:cubicBezTo>
                  <a:pt x="204" y="25"/>
                  <a:pt x="157" y="15"/>
                  <a:pt x="117" y="2"/>
                </a:cubicBezTo>
                <a:cubicBezTo>
                  <a:pt x="98" y="5"/>
                  <a:pt x="76" y="0"/>
                  <a:pt x="59" y="10"/>
                </a:cubicBezTo>
                <a:cubicBezTo>
                  <a:pt x="42" y="21"/>
                  <a:pt x="25" y="60"/>
                  <a:pt x="25" y="60"/>
                </a:cubicBezTo>
                <a:cubicBezTo>
                  <a:pt x="19" y="102"/>
                  <a:pt x="14" y="130"/>
                  <a:pt x="0" y="169"/>
                </a:cubicBezTo>
                <a:cubicBezTo>
                  <a:pt x="3" y="191"/>
                  <a:pt x="0" y="215"/>
                  <a:pt x="9" y="236"/>
                </a:cubicBezTo>
                <a:cubicBezTo>
                  <a:pt x="18" y="259"/>
                  <a:pt x="84" y="266"/>
                  <a:pt x="100" y="269"/>
                </a:cubicBezTo>
                <a:cubicBezTo>
                  <a:pt x="117" y="266"/>
                  <a:pt x="134" y="265"/>
                  <a:pt x="150" y="261"/>
                </a:cubicBezTo>
                <a:cubicBezTo>
                  <a:pt x="167" y="257"/>
                  <a:pt x="201" y="244"/>
                  <a:pt x="201" y="244"/>
                </a:cubicBezTo>
                <a:cubicBezTo>
                  <a:pt x="220" y="273"/>
                  <a:pt x="244" y="322"/>
                  <a:pt x="276" y="344"/>
                </a:cubicBezTo>
                <a:cubicBezTo>
                  <a:pt x="297" y="358"/>
                  <a:pt x="336" y="363"/>
                  <a:pt x="359" y="369"/>
                </a:cubicBezTo>
                <a:cubicBezTo>
                  <a:pt x="376" y="366"/>
                  <a:pt x="394" y="369"/>
                  <a:pt x="409" y="361"/>
                </a:cubicBezTo>
                <a:cubicBezTo>
                  <a:pt x="412" y="359"/>
                  <a:pt x="424" y="313"/>
                  <a:pt x="426" y="311"/>
                </a:cubicBezTo>
                <a:cubicBezTo>
                  <a:pt x="432" y="303"/>
                  <a:pt x="443" y="300"/>
                  <a:pt x="451" y="294"/>
                </a:cubicBezTo>
                <a:cubicBezTo>
                  <a:pt x="465" y="251"/>
                  <a:pt x="482" y="204"/>
                  <a:pt x="426" y="186"/>
                </a:cubicBezTo>
                <a:cubicBezTo>
                  <a:pt x="407" y="157"/>
                  <a:pt x="402" y="138"/>
                  <a:pt x="368" y="127"/>
                </a:cubicBezTo>
                <a:cubicBezTo>
                  <a:pt x="359" y="121"/>
                  <a:pt x="349" y="117"/>
                  <a:pt x="342" y="110"/>
                </a:cubicBezTo>
                <a:cubicBezTo>
                  <a:pt x="325" y="93"/>
                  <a:pt x="323" y="69"/>
                  <a:pt x="292" y="69"/>
                </a:cubicBezTo>
                <a:close/>
              </a:path>
            </a:pathLst>
          </a:custGeom>
          <a:pattFill prst="lgConfetti">
            <a:fgClr>
              <a:schemeClr val="bg2"/>
            </a:fgClr>
            <a:bgClr>
              <a:schemeClr val="tx1"/>
            </a:bgClr>
          </a:patt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7397" name="Freeform 2053" descr="Large confetti"/>
          <p:cNvSpPr>
            <a:spLocks/>
          </p:cNvSpPr>
          <p:nvPr/>
        </p:nvSpPr>
        <p:spPr bwMode="auto">
          <a:xfrm>
            <a:off x="4724400" y="2624138"/>
            <a:ext cx="1008063" cy="1008062"/>
          </a:xfrm>
          <a:custGeom>
            <a:avLst/>
            <a:gdLst>
              <a:gd name="T0" fmla="*/ 451 w 635"/>
              <a:gd name="T1" fmla="*/ 0 h 635"/>
              <a:gd name="T2" fmla="*/ 376 w 635"/>
              <a:gd name="T3" fmla="*/ 50 h 635"/>
              <a:gd name="T4" fmla="*/ 309 w 635"/>
              <a:gd name="T5" fmla="*/ 125 h 635"/>
              <a:gd name="T6" fmla="*/ 276 w 635"/>
              <a:gd name="T7" fmla="*/ 175 h 635"/>
              <a:gd name="T8" fmla="*/ 226 w 635"/>
              <a:gd name="T9" fmla="*/ 225 h 635"/>
              <a:gd name="T10" fmla="*/ 176 w 635"/>
              <a:gd name="T11" fmla="*/ 259 h 635"/>
              <a:gd name="T12" fmla="*/ 142 w 635"/>
              <a:gd name="T13" fmla="*/ 309 h 635"/>
              <a:gd name="T14" fmla="*/ 134 w 635"/>
              <a:gd name="T15" fmla="*/ 334 h 635"/>
              <a:gd name="T16" fmla="*/ 59 w 635"/>
              <a:gd name="T17" fmla="*/ 376 h 635"/>
              <a:gd name="T18" fmla="*/ 0 w 635"/>
              <a:gd name="T19" fmla="*/ 459 h 635"/>
              <a:gd name="T20" fmla="*/ 234 w 635"/>
              <a:gd name="T21" fmla="*/ 526 h 635"/>
              <a:gd name="T22" fmla="*/ 334 w 635"/>
              <a:gd name="T23" fmla="*/ 626 h 635"/>
              <a:gd name="T24" fmla="*/ 401 w 635"/>
              <a:gd name="T25" fmla="*/ 618 h 635"/>
              <a:gd name="T26" fmla="*/ 409 w 635"/>
              <a:gd name="T27" fmla="*/ 542 h 635"/>
              <a:gd name="T28" fmla="*/ 451 w 635"/>
              <a:gd name="T29" fmla="*/ 417 h 635"/>
              <a:gd name="T30" fmla="*/ 476 w 635"/>
              <a:gd name="T31" fmla="*/ 401 h 635"/>
              <a:gd name="T32" fmla="*/ 510 w 635"/>
              <a:gd name="T33" fmla="*/ 359 h 635"/>
              <a:gd name="T34" fmla="*/ 526 w 635"/>
              <a:gd name="T35" fmla="*/ 309 h 635"/>
              <a:gd name="T36" fmla="*/ 543 w 635"/>
              <a:gd name="T37" fmla="*/ 284 h 635"/>
              <a:gd name="T38" fmla="*/ 585 w 635"/>
              <a:gd name="T39" fmla="*/ 184 h 635"/>
              <a:gd name="T40" fmla="*/ 601 w 635"/>
              <a:gd name="T41" fmla="*/ 125 h 635"/>
              <a:gd name="T42" fmla="*/ 635 w 635"/>
              <a:gd name="T43" fmla="*/ 100 h 63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635"/>
              <a:gd name="T67" fmla="*/ 0 h 635"/>
              <a:gd name="T68" fmla="*/ 635 w 635"/>
              <a:gd name="T69" fmla="*/ 635 h 63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635" h="635">
                <a:moveTo>
                  <a:pt x="451" y="0"/>
                </a:moveTo>
                <a:cubicBezTo>
                  <a:pt x="405" y="11"/>
                  <a:pt x="413" y="25"/>
                  <a:pt x="376" y="50"/>
                </a:cubicBezTo>
                <a:cubicBezTo>
                  <a:pt x="357" y="78"/>
                  <a:pt x="327" y="97"/>
                  <a:pt x="309" y="125"/>
                </a:cubicBezTo>
                <a:cubicBezTo>
                  <a:pt x="298" y="142"/>
                  <a:pt x="290" y="161"/>
                  <a:pt x="276" y="175"/>
                </a:cubicBezTo>
                <a:cubicBezTo>
                  <a:pt x="259" y="192"/>
                  <a:pt x="243" y="208"/>
                  <a:pt x="226" y="225"/>
                </a:cubicBezTo>
                <a:cubicBezTo>
                  <a:pt x="212" y="239"/>
                  <a:pt x="176" y="259"/>
                  <a:pt x="176" y="259"/>
                </a:cubicBezTo>
                <a:cubicBezTo>
                  <a:pt x="165" y="276"/>
                  <a:pt x="148" y="290"/>
                  <a:pt x="142" y="309"/>
                </a:cubicBezTo>
                <a:cubicBezTo>
                  <a:pt x="139" y="317"/>
                  <a:pt x="140" y="328"/>
                  <a:pt x="134" y="334"/>
                </a:cubicBezTo>
                <a:cubicBezTo>
                  <a:pt x="107" y="361"/>
                  <a:pt x="89" y="365"/>
                  <a:pt x="59" y="376"/>
                </a:cubicBezTo>
                <a:cubicBezTo>
                  <a:pt x="33" y="402"/>
                  <a:pt x="20" y="429"/>
                  <a:pt x="0" y="459"/>
                </a:cubicBezTo>
                <a:cubicBezTo>
                  <a:pt x="79" y="511"/>
                  <a:pt x="136" y="517"/>
                  <a:pt x="234" y="526"/>
                </a:cubicBezTo>
                <a:cubicBezTo>
                  <a:pt x="277" y="569"/>
                  <a:pt x="268" y="605"/>
                  <a:pt x="334" y="626"/>
                </a:cubicBezTo>
                <a:cubicBezTo>
                  <a:pt x="356" y="623"/>
                  <a:pt x="386" y="635"/>
                  <a:pt x="401" y="618"/>
                </a:cubicBezTo>
                <a:cubicBezTo>
                  <a:pt x="418" y="599"/>
                  <a:pt x="405" y="567"/>
                  <a:pt x="409" y="542"/>
                </a:cubicBezTo>
                <a:cubicBezTo>
                  <a:pt x="411" y="528"/>
                  <a:pt x="439" y="431"/>
                  <a:pt x="451" y="417"/>
                </a:cubicBezTo>
                <a:cubicBezTo>
                  <a:pt x="457" y="409"/>
                  <a:pt x="468" y="406"/>
                  <a:pt x="476" y="401"/>
                </a:cubicBezTo>
                <a:cubicBezTo>
                  <a:pt x="504" y="312"/>
                  <a:pt x="456" y="445"/>
                  <a:pt x="510" y="359"/>
                </a:cubicBezTo>
                <a:cubicBezTo>
                  <a:pt x="519" y="344"/>
                  <a:pt x="521" y="326"/>
                  <a:pt x="526" y="309"/>
                </a:cubicBezTo>
                <a:cubicBezTo>
                  <a:pt x="529" y="299"/>
                  <a:pt x="537" y="292"/>
                  <a:pt x="543" y="284"/>
                </a:cubicBezTo>
                <a:cubicBezTo>
                  <a:pt x="554" y="248"/>
                  <a:pt x="564" y="215"/>
                  <a:pt x="585" y="184"/>
                </a:cubicBezTo>
                <a:cubicBezTo>
                  <a:pt x="585" y="182"/>
                  <a:pt x="597" y="131"/>
                  <a:pt x="601" y="125"/>
                </a:cubicBezTo>
                <a:cubicBezTo>
                  <a:pt x="610" y="114"/>
                  <a:pt x="624" y="109"/>
                  <a:pt x="635" y="100"/>
                </a:cubicBezTo>
              </a:path>
            </a:pathLst>
          </a:custGeom>
          <a:pattFill prst="lgConfetti">
            <a:fgClr>
              <a:schemeClr val="bg2"/>
            </a:fgClr>
            <a:bgClr>
              <a:srgbClr val="FFFFFF"/>
            </a:bgClr>
          </a:patt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7398" name="AutoShape 2054"/>
          <p:cNvSpPr>
            <a:spLocks noChangeArrowheads="1"/>
          </p:cNvSpPr>
          <p:nvPr/>
        </p:nvSpPr>
        <p:spPr bwMode="auto">
          <a:xfrm rot="2133934">
            <a:off x="4267200" y="4038600"/>
            <a:ext cx="762000" cy="228600"/>
          </a:xfrm>
          <a:prstGeom prst="leftArrow">
            <a:avLst>
              <a:gd name="adj1" fmla="val 50000"/>
              <a:gd name="adj2" fmla="val 83333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7399" name="Text Box 2055"/>
          <p:cNvSpPr txBox="1">
            <a:spLocks noChangeArrowheads="1"/>
          </p:cNvSpPr>
          <p:nvPr/>
        </p:nvSpPr>
        <p:spPr bwMode="auto">
          <a:xfrm>
            <a:off x="914400" y="5946775"/>
            <a:ext cx="7467600" cy="83502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i="0">
                <a:solidFill>
                  <a:schemeClr val="tx1"/>
                </a:solidFill>
              </a:rPr>
              <a:t>With the elbow in extension, align the distal fragment </a:t>
            </a:r>
          </a:p>
          <a:p>
            <a:r>
              <a:rPr lang="en-US" sz="2400" i="0">
                <a:solidFill>
                  <a:schemeClr val="tx1"/>
                </a:solidFill>
              </a:rPr>
              <a:t>to the proximal fragment in the coronal plane.</a:t>
            </a:r>
          </a:p>
        </p:txBody>
      </p:sp>
      <p:sp>
        <p:nvSpPr>
          <p:cNvPr id="187400" name="Freeform 2056" descr="Large confetti"/>
          <p:cNvSpPr>
            <a:spLocks/>
          </p:cNvSpPr>
          <p:nvPr/>
        </p:nvSpPr>
        <p:spPr bwMode="auto">
          <a:xfrm>
            <a:off x="4572000" y="3376613"/>
            <a:ext cx="765175" cy="585787"/>
          </a:xfrm>
          <a:custGeom>
            <a:avLst/>
            <a:gdLst>
              <a:gd name="T0" fmla="*/ 292 w 482"/>
              <a:gd name="T1" fmla="*/ 69 h 369"/>
              <a:gd name="T2" fmla="*/ 242 w 482"/>
              <a:gd name="T3" fmla="*/ 44 h 369"/>
              <a:gd name="T4" fmla="*/ 117 w 482"/>
              <a:gd name="T5" fmla="*/ 2 h 369"/>
              <a:gd name="T6" fmla="*/ 59 w 482"/>
              <a:gd name="T7" fmla="*/ 10 h 369"/>
              <a:gd name="T8" fmla="*/ 25 w 482"/>
              <a:gd name="T9" fmla="*/ 60 h 369"/>
              <a:gd name="T10" fmla="*/ 0 w 482"/>
              <a:gd name="T11" fmla="*/ 169 h 369"/>
              <a:gd name="T12" fmla="*/ 9 w 482"/>
              <a:gd name="T13" fmla="*/ 236 h 369"/>
              <a:gd name="T14" fmla="*/ 100 w 482"/>
              <a:gd name="T15" fmla="*/ 269 h 369"/>
              <a:gd name="T16" fmla="*/ 150 w 482"/>
              <a:gd name="T17" fmla="*/ 261 h 369"/>
              <a:gd name="T18" fmla="*/ 201 w 482"/>
              <a:gd name="T19" fmla="*/ 244 h 369"/>
              <a:gd name="T20" fmla="*/ 276 w 482"/>
              <a:gd name="T21" fmla="*/ 344 h 369"/>
              <a:gd name="T22" fmla="*/ 359 w 482"/>
              <a:gd name="T23" fmla="*/ 369 h 369"/>
              <a:gd name="T24" fmla="*/ 409 w 482"/>
              <a:gd name="T25" fmla="*/ 361 h 369"/>
              <a:gd name="T26" fmla="*/ 426 w 482"/>
              <a:gd name="T27" fmla="*/ 311 h 369"/>
              <a:gd name="T28" fmla="*/ 451 w 482"/>
              <a:gd name="T29" fmla="*/ 294 h 369"/>
              <a:gd name="T30" fmla="*/ 426 w 482"/>
              <a:gd name="T31" fmla="*/ 186 h 369"/>
              <a:gd name="T32" fmla="*/ 368 w 482"/>
              <a:gd name="T33" fmla="*/ 127 h 369"/>
              <a:gd name="T34" fmla="*/ 342 w 482"/>
              <a:gd name="T35" fmla="*/ 110 h 369"/>
              <a:gd name="T36" fmla="*/ 292 w 482"/>
              <a:gd name="T37" fmla="*/ 69 h 36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482"/>
              <a:gd name="T58" fmla="*/ 0 h 369"/>
              <a:gd name="T59" fmla="*/ 482 w 482"/>
              <a:gd name="T60" fmla="*/ 369 h 369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482" h="369">
                <a:moveTo>
                  <a:pt x="292" y="69"/>
                </a:moveTo>
                <a:cubicBezTo>
                  <a:pt x="229" y="46"/>
                  <a:pt x="307" y="76"/>
                  <a:pt x="242" y="44"/>
                </a:cubicBezTo>
                <a:cubicBezTo>
                  <a:pt x="204" y="25"/>
                  <a:pt x="157" y="15"/>
                  <a:pt x="117" y="2"/>
                </a:cubicBezTo>
                <a:cubicBezTo>
                  <a:pt x="98" y="5"/>
                  <a:pt x="76" y="0"/>
                  <a:pt x="59" y="10"/>
                </a:cubicBezTo>
                <a:cubicBezTo>
                  <a:pt x="42" y="21"/>
                  <a:pt x="25" y="60"/>
                  <a:pt x="25" y="60"/>
                </a:cubicBezTo>
                <a:cubicBezTo>
                  <a:pt x="19" y="102"/>
                  <a:pt x="14" y="130"/>
                  <a:pt x="0" y="169"/>
                </a:cubicBezTo>
                <a:cubicBezTo>
                  <a:pt x="3" y="191"/>
                  <a:pt x="0" y="215"/>
                  <a:pt x="9" y="236"/>
                </a:cubicBezTo>
                <a:cubicBezTo>
                  <a:pt x="18" y="259"/>
                  <a:pt x="84" y="266"/>
                  <a:pt x="100" y="269"/>
                </a:cubicBezTo>
                <a:cubicBezTo>
                  <a:pt x="117" y="266"/>
                  <a:pt x="134" y="265"/>
                  <a:pt x="150" y="261"/>
                </a:cubicBezTo>
                <a:cubicBezTo>
                  <a:pt x="167" y="257"/>
                  <a:pt x="201" y="244"/>
                  <a:pt x="201" y="244"/>
                </a:cubicBezTo>
                <a:cubicBezTo>
                  <a:pt x="220" y="273"/>
                  <a:pt x="244" y="322"/>
                  <a:pt x="276" y="344"/>
                </a:cubicBezTo>
                <a:cubicBezTo>
                  <a:pt x="297" y="358"/>
                  <a:pt x="336" y="363"/>
                  <a:pt x="359" y="369"/>
                </a:cubicBezTo>
                <a:cubicBezTo>
                  <a:pt x="376" y="366"/>
                  <a:pt x="394" y="369"/>
                  <a:pt x="409" y="361"/>
                </a:cubicBezTo>
                <a:cubicBezTo>
                  <a:pt x="412" y="359"/>
                  <a:pt x="424" y="313"/>
                  <a:pt x="426" y="311"/>
                </a:cubicBezTo>
                <a:cubicBezTo>
                  <a:pt x="432" y="303"/>
                  <a:pt x="443" y="300"/>
                  <a:pt x="451" y="294"/>
                </a:cubicBezTo>
                <a:cubicBezTo>
                  <a:pt x="465" y="251"/>
                  <a:pt x="482" y="204"/>
                  <a:pt x="426" y="186"/>
                </a:cubicBezTo>
                <a:cubicBezTo>
                  <a:pt x="407" y="157"/>
                  <a:pt x="402" y="138"/>
                  <a:pt x="368" y="127"/>
                </a:cubicBezTo>
                <a:cubicBezTo>
                  <a:pt x="359" y="121"/>
                  <a:pt x="349" y="117"/>
                  <a:pt x="342" y="110"/>
                </a:cubicBezTo>
                <a:cubicBezTo>
                  <a:pt x="325" y="93"/>
                  <a:pt x="323" y="69"/>
                  <a:pt x="292" y="69"/>
                </a:cubicBezTo>
                <a:close/>
              </a:path>
            </a:pathLst>
          </a:custGeom>
          <a:pattFill prst="lgConfetti">
            <a:fgClr>
              <a:schemeClr val="bg2"/>
            </a:fgClr>
            <a:bgClr>
              <a:srgbClr val="FFFFFF"/>
            </a:bgClr>
          </a:patt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7401" name="Text Box 2057"/>
          <p:cNvSpPr txBox="1">
            <a:spLocks noChangeArrowheads="1"/>
          </p:cNvSpPr>
          <p:nvPr/>
        </p:nvSpPr>
        <p:spPr bwMode="auto">
          <a:xfrm>
            <a:off x="284163" y="0"/>
            <a:ext cx="8694737" cy="8001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i="0"/>
              <a:t>1. Correct coronal plane alignment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87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7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87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1873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7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87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87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396" grpId="0" animBg="1"/>
      <p:bldP spid="187397" grpId="0" animBg="1"/>
      <p:bldP spid="187398" grpId="0" animBg="1"/>
      <p:bldP spid="187399" grpId="0" animBg="1" autoUpdateAnimBg="0"/>
      <p:bldP spid="187400" grpId="0" animBg="1"/>
      <p:bldP spid="187401" grpId="0" animBg="1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027" descr="SC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143000"/>
            <a:ext cx="6858000" cy="51435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5299" name="Text Box 1028"/>
          <p:cNvSpPr txBox="1">
            <a:spLocks noChangeArrowheads="1"/>
          </p:cNvSpPr>
          <p:nvPr/>
        </p:nvSpPr>
        <p:spPr bwMode="auto">
          <a:xfrm>
            <a:off x="1920875" y="114300"/>
            <a:ext cx="5546725" cy="8001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i="0"/>
              <a:t>2. Re-establish Length</a:t>
            </a:r>
          </a:p>
        </p:txBody>
      </p:sp>
      <p:sp>
        <p:nvSpPr>
          <p:cNvPr id="188421" name="AutoShape 1029"/>
          <p:cNvSpPr>
            <a:spLocks noChangeArrowheads="1"/>
          </p:cNvSpPr>
          <p:nvPr/>
        </p:nvSpPr>
        <p:spPr bwMode="auto">
          <a:xfrm rot="2164157">
            <a:off x="3657600" y="3810000"/>
            <a:ext cx="304800" cy="1447800"/>
          </a:xfrm>
          <a:prstGeom prst="downArrow">
            <a:avLst>
              <a:gd name="adj1" fmla="val 50000"/>
              <a:gd name="adj2" fmla="val 118750"/>
            </a:avLst>
          </a:prstGeom>
          <a:solidFill>
            <a:srgbClr val="80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8422" name="Text Box 1030"/>
          <p:cNvSpPr txBox="1">
            <a:spLocks noChangeArrowheads="1"/>
          </p:cNvSpPr>
          <p:nvPr/>
        </p:nvSpPr>
        <p:spPr bwMode="auto">
          <a:xfrm>
            <a:off x="2955925" y="5527675"/>
            <a:ext cx="1227138" cy="4699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 b="0" i="0">
                <a:solidFill>
                  <a:schemeClr val="bg1"/>
                </a:solidFill>
              </a:rPr>
              <a:t>Traction</a:t>
            </a:r>
          </a:p>
        </p:txBody>
      </p:sp>
      <p:sp>
        <p:nvSpPr>
          <p:cNvPr id="188423" name="AutoShape 1031"/>
          <p:cNvSpPr>
            <a:spLocks noChangeArrowheads="1"/>
          </p:cNvSpPr>
          <p:nvPr/>
        </p:nvSpPr>
        <p:spPr bwMode="auto">
          <a:xfrm rot="2000998">
            <a:off x="4572000" y="2362200"/>
            <a:ext cx="304800" cy="1447800"/>
          </a:xfrm>
          <a:prstGeom prst="upArrow">
            <a:avLst>
              <a:gd name="adj1" fmla="val 50000"/>
              <a:gd name="adj2" fmla="val 118750"/>
            </a:avLst>
          </a:prstGeom>
          <a:solidFill>
            <a:srgbClr val="CC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8424" name="Text Box 1032"/>
          <p:cNvSpPr txBox="1">
            <a:spLocks noChangeArrowheads="1"/>
          </p:cNvSpPr>
          <p:nvPr/>
        </p:nvSpPr>
        <p:spPr bwMode="auto">
          <a:xfrm>
            <a:off x="5318125" y="1489075"/>
            <a:ext cx="2309813" cy="4699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 b="0" i="0">
                <a:solidFill>
                  <a:schemeClr val="bg1"/>
                </a:solidFill>
              </a:rPr>
              <a:t>Counter-Traction</a:t>
            </a:r>
          </a:p>
        </p:txBody>
      </p:sp>
      <p:sp>
        <p:nvSpPr>
          <p:cNvPr id="188425" name="Text Box 1033"/>
          <p:cNvSpPr txBox="1">
            <a:spLocks noChangeArrowheads="1"/>
          </p:cNvSpPr>
          <p:nvPr/>
        </p:nvSpPr>
        <p:spPr bwMode="auto">
          <a:xfrm>
            <a:off x="5029200" y="1374775"/>
            <a:ext cx="2751138" cy="835025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 i="0">
                <a:solidFill>
                  <a:schemeClr val="bg1"/>
                </a:solidFill>
              </a:rPr>
              <a:t>This usually requires</a:t>
            </a:r>
          </a:p>
          <a:p>
            <a:r>
              <a:rPr lang="en-US" sz="2400" b="0" i="0">
                <a:solidFill>
                  <a:schemeClr val="bg1"/>
                </a:solidFill>
              </a:rPr>
              <a:t>an assistant.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8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88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8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188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188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421" grpId="0" animBg="1"/>
      <p:bldP spid="188422" grpId="0" animBg="1" autoUpdateAnimBg="0"/>
      <p:bldP spid="188423" grpId="0" animBg="1"/>
      <p:bldP spid="188424" grpId="0" animBg="1" autoUpdateAnimBg="0"/>
      <p:bldP spid="188425" grpId="0" animBg="1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3"/>
          <p:cNvSpPr txBox="1">
            <a:spLocks noChangeArrowheads="1"/>
          </p:cNvSpPr>
          <p:nvPr/>
        </p:nvSpPr>
        <p:spPr bwMode="auto">
          <a:xfrm>
            <a:off x="2057400" y="-6350"/>
            <a:ext cx="5791200" cy="21399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/>
              <a:t>3.Correct Angulation </a:t>
            </a:r>
          </a:p>
          <a:p>
            <a:r>
              <a:rPr lang="en-US" i="0"/>
              <a:t>and </a:t>
            </a:r>
          </a:p>
          <a:p>
            <a:r>
              <a:rPr lang="en-US" i="0"/>
              <a:t>Posterior Displacement</a:t>
            </a:r>
          </a:p>
        </p:txBody>
      </p:sp>
      <p:pic>
        <p:nvPicPr>
          <p:cNvPr id="56323" name="Picture 4" descr="mf7"/>
          <p:cNvPicPr>
            <a:picLocks noChangeAspect="1" noChangeArrowheads="1"/>
          </p:cNvPicPr>
          <p:nvPr/>
        </p:nvPicPr>
        <p:blipFill>
          <a:blip r:embed="rId2" cstate="print"/>
          <a:srcRect l="13792" t="20116" r="22414" b="15517"/>
          <a:stretch>
            <a:fillRect/>
          </a:stretch>
        </p:blipFill>
        <p:spPr bwMode="auto">
          <a:xfrm>
            <a:off x="76200" y="2370138"/>
            <a:ext cx="4419600" cy="3344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9445" name="Picture 5" descr="Sc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400300"/>
            <a:ext cx="4419600" cy="3314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89446" name="Text Box 6"/>
          <p:cNvSpPr txBox="1">
            <a:spLocks noChangeArrowheads="1"/>
          </p:cNvSpPr>
          <p:nvPr/>
        </p:nvSpPr>
        <p:spPr bwMode="auto">
          <a:xfrm>
            <a:off x="381000" y="5791200"/>
            <a:ext cx="3933825" cy="8223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0">
                <a:solidFill>
                  <a:schemeClr val="tx1"/>
                </a:solidFill>
              </a:rPr>
              <a:t>Apply longitudinal traction</a:t>
            </a:r>
          </a:p>
          <a:p>
            <a:r>
              <a:rPr lang="en-US" sz="2400" i="0">
                <a:solidFill>
                  <a:schemeClr val="tx1"/>
                </a:solidFill>
              </a:rPr>
              <a:t>  with the elbow semi- flexed,</a:t>
            </a:r>
          </a:p>
        </p:txBody>
      </p:sp>
      <p:sp>
        <p:nvSpPr>
          <p:cNvPr id="189447" name="Text Box 7"/>
          <p:cNvSpPr txBox="1">
            <a:spLocks noChangeArrowheads="1"/>
          </p:cNvSpPr>
          <p:nvPr/>
        </p:nvSpPr>
        <p:spPr bwMode="auto">
          <a:xfrm>
            <a:off x="4381500" y="5807075"/>
            <a:ext cx="4797425" cy="8223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0">
                <a:solidFill>
                  <a:schemeClr val="tx1"/>
                </a:solidFill>
              </a:rPr>
              <a:t> while applying posterior</a:t>
            </a:r>
          </a:p>
          <a:p>
            <a:r>
              <a:rPr lang="en-US" sz="2400" i="0">
                <a:solidFill>
                  <a:schemeClr val="tx1"/>
                </a:solidFill>
              </a:rPr>
              <a:t>pressure on the proximal fragment.</a:t>
            </a:r>
          </a:p>
        </p:txBody>
      </p:sp>
      <p:sp>
        <p:nvSpPr>
          <p:cNvPr id="189448" name="Line 8"/>
          <p:cNvSpPr>
            <a:spLocks noChangeShapeType="1"/>
          </p:cNvSpPr>
          <p:nvPr/>
        </p:nvSpPr>
        <p:spPr bwMode="auto">
          <a:xfrm flipH="1">
            <a:off x="3048000" y="4191000"/>
            <a:ext cx="609600" cy="53340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9449" name="Line 9"/>
          <p:cNvSpPr>
            <a:spLocks noChangeShapeType="1"/>
          </p:cNvSpPr>
          <p:nvPr/>
        </p:nvSpPr>
        <p:spPr bwMode="auto">
          <a:xfrm flipH="1" flipV="1">
            <a:off x="2286000" y="4648200"/>
            <a:ext cx="762000" cy="7620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9450" name="Freeform 10" descr="Granite"/>
          <p:cNvSpPr>
            <a:spLocks/>
          </p:cNvSpPr>
          <p:nvPr/>
        </p:nvSpPr>
        <p:spPr bwMode="auto">
          <a:xfrm>
            <a:off x="7223125" y="4160838"/>
            <a:ext cx="993775" cy="398462"/>
          </a:xfrm>
          <a:custGeom>
            <a:avLst/>
            <a:gdLst>
              <a:gd name="T0" fmla="*/ 534 w 626"/>
              <a:gd name="T1" fmla="*/ 0 h 251"/>
              <a:gd name="T2" fmla="*/ 308 w 626"/>
              <a:gd name="T3" fmla="*/ 42 h 251"/>
              <a:gd name="T4" fmla="*/ 58 w 626"/>
              <a:gd name="T5" fmla="*/ 100 h 251"/>
              <a:gd name="T6" fmla="*/ 0 w 626"/>
              <a:gd name="T7" fmla="*/ 142 h 251"/>
              <a:gd name="T8" fmla="*/ 167 w 626"/>
              <a:gd name="T9" fmla="*/ 251 h 251"/>
              <a:gd name="T10" fmla="*/ 359 w 626"/>
              <a:gd name="T11" fmla="*/ 184 h 251"/>
              <a:gd name="T12" fmla="*/ 559 w 626"/>
              <a:gd name="T13" fmla="*/ 142 h 251"/>
              <a:gd name="T14" fmla="*/ 626 w 626"/>
              <a:gd name="T15" fmla="*/ 134 h 251"/>
              <a:gd name="T16" fmla="*/ 534 w 626"/>
              <a:gd name="T17" fmla="*/ 0 h 25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26"/>
              <a:gd name="T28" fmla="*/ 0 h 251"/>
              <a:gd name="T29" fmla="*/ 626 w 626"/>
              <a:gd name="T30" fmla="*/ 251 h 25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26" h="251">
                <a:moveTo>
                  <a:pt x="534" y="0"/>
                </a:moveTo>
                <a:cubicBezTo>
                  <a:pt x="451" y="13"/>
                  <a:pt x="394" y="35"/>
                  <a:pt x="308" y="42"/>
                </a:cubicBezTo>
                <a:cubicBezTo>
                  <a:pt x="227" y="68"/>
                  <a:pt x="142" y="87"/>
                  <a:pt x="58" y="100"/>
                </a:cubicBezTo>
                <a:cubicBezTo>
                  <a:pt x="22" y="113"/>
                  <a:pt x="12" y="103"/>
                  <a:pt x="0" y="142"/>
                </a:cubicBezTo>
                <a:cubicBezTo>
                  <a:pt x="36" y="199"/>
                  <a:pt x="105" y="229"/>
                  <a:pt x="167" y="251"/>
                </a:cubicBezTo>
                <a:cubicBezTo>
                  <a:pt x="233" y="233"/>
                  <a:pt x="293" y="204"/>
                  <a:pt x="359" y="184"/>
                </a:cubicBezTo>
                <a:cubicBezTo>
                  <a:pt x="416" y="145"/>
                  <a:pt x="492" y="149"/>
                  <a:pt x="559" y="142"/>
                </a:cubicBezTo>
                <a:cubicBezTo>
                  <a:pt x="581" y="139"/>
                  <a:pt x="626" y="134"/>
                  <a:pt x="626" y="134"/>
                </a:cubicBezTo>
                <a:lnTo>
                  <a:pt x="534" y="0"/>
                </a:lnTo>
                <a:close/>
              </a:path>
            </a:pathLst>
          </a:custGeom>
          <a:blipFill dpi="0" rotWithShape="0">
            <a:blip r:embed="rId4" cstate="print"/>
            <a:srcRect/>
            <a:tile tx="0" ty="0" sx="100000" sy="100000" flip="none" algn="tl"/>
          </a:blip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9451" name="Freeform 11" descr="Granite"/>
          <p:cNvSpPr>
            <a:spLocks/>
          </p:cNvSpPr>
          <p:nvPr/>
        </p:nvSpPr>
        <p:spPr bwMode="auto">
          <a:xfrm>
            <a:off x="6770688" y="4341813"/>
            <a:ext cx="541337" cy="438150"/>
          </a:xfrm>
          <a:custGeom>
            <a:avLst/>
            <a:gdLst>
              <a:gd name="T0" fmla="*/ 184 w 341"/>
              <a:gd name="T1" fmla="*/ 62 h 276"/>
              <a:gd name="T2" fmla="*/ 109 w 341"/>
              <a:gd name="T3" fmla="*/ 11 h 276"/>
              <a:gd name="T4" fmla="*/ 9 w 341"/>
              <a:gd name="T5" fmla="*/ 45 h 276"/>
              <a:gd name="T6" fmla="*/ 26 w 341"/>
              <a:gd name="T7" fmla="*/ 153 h 276"/>
              <a:gd name="T8" fmla="*/ 76 w 341"/>
              <a:gd name="T9" fmla="*/ 187 h 276"/>
              <a:gd name="T10" fmla="*/ 151 w 341"/>
              <a:gd name="T11" fmla="*/ 228 h 276"/>
              <a:gd name="T12" fmla="*/ 243 w 341"/>
              <a:gd name="T13" fmla="*/ 262 h 276"/>
              <a:gd name="T14" fmla="*/ 318 w 341"/>
              <a:gd name="T15" fmla="*/ 212 h 276"/>
              <a:gd name="T16" fmla="*/ 335 w 341"/>
              <a:gd name="T17" fmla="*/ 187 h 276"/>
              <a:gd name="T18" fmla="*/ 268 w 341"/>
              <a:gd name="T19" fmla="*/ 137 h 276"/>
              <a:gd name="T20" fmla="*/ 243 w 341"/>
              <a:gd name="T21" fmla="*/ 120 h 276"/>
              <a:gd name="T22" fmla="*/ 218 w 341"/>
              <a:gd name="T23" fmla="*/ 112 h 276"/>
              <a:gd name="T24" fmla="*/ 209 w 341"/>
              <a:gd name="T25" fmla="*/ 87 h 276"/>
              <a:gd name="T26" fmla="*/ 184 w 341"/>
              <a:gd name="T27" fmla="*/ 62 h 27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41"/>
              <a:gd name="T43" fmla="*/ 0 h 276"/>
              <a:gd name="T44" fmla="*/ 341 w 341"/>
              <a:gd name="T45" fmla="*/ 276 h 27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41" h="276">
                <a:moveTo>
                  <a:pt x="184" y="62"/>
                </a:moveTo>
                <a:cubicBezTo>
                  <a:pt x="149" y="38"/>
                  <a:pt x="133" y="47"/>
                  <a:pt x="109" y="11"/>
                </a:cubicBezTo>
                <a:cubicBezTo>
                  <a:pt x="96" y="12"/>
                  <a:pt x="13" y="0"/>
                  <a:pt x="9" y="45"/>
                </a:cubicBezTo>
                <a:cubicBezTo>
                  <a:pt x="6" y="81"/>
                  <a:pt x="0" y="127"/>
                  <a:pt x="26" y="153"/>
                </a:cubicBezTo>
                <a:cubicBezTo>
                  <a:pt x="40" y="167"/>
                  <a:pt x="76" y="187"/>
                  <a:pt x="76" y="187"/>
                </a:cubicBezTo>
                <a:cubicBezTo>
                  <a:pt x="101" y="223"/>
                  <a:pt x="112" y="215"/>
                  <a:pt x="151" y="228"/>
                </a:cubicBezTo>
                <a:cubicBezTo>
                  <a:pt x="217" y="273"/>
                  <a:pt x="140" y="276"/>
                  <a:pt x="243" y="262"/>
                </a:cubicBezTo>
                <a:cubicBezTo>
                  <a:pt x="270" y="244"/>
                  <a:pt x="286" y="222"/>
                  <a:pt x="318" y="212"/>
                </a:cubicBezTo>
                <a:cubicBezTo>
                  <a:pt x="324" y="204"/>
                  <a:pt x="333" y="197"/>
                  <a:pt x="335" y="187"/>
                </a:cubicBezTo>
                <a:cubicBezTo>
                  <a:pt x="341" y="151"/>
                  <a:pt x="290" y="142"/>
                  <a:pt x="268" y="137"/>
                </a:cubicBezTo>
                <a:cubicBezTo>
                  <a:pt x="260" y="131"/>
                  <a:pt x="252" y="125"/>
                  <a:pt x="243" y="120"/>
                </a:cubicBezTo>
                <a:cubicBezTo>
                  <a:pt x="235" y="116"/>
                  <a:pt x="224" y="118"/>
                  <a:pt x="218" y="112"/>
                </a:cubicBezTo>
                <a:cubicBezTo>
                  <a:pt x="212" y="106"/>
                  <a:pt x="214" y="94"/>
                  <a:pt x="209" y="87"/>
                </a:cubicBezTo>
                <a:cubicBezTo>
                  <a:pt x="202" y="77"/>
                  <a:pt x="192" y="70"/>
                  <a:pt x="184" y="62"/>
                </a:cubicBezTo>
                <a:close/>
              </a:path>
            </a:pathLst>
          </a:custGeom>
          <a:blipFill dpi="0" rotWithShape="0">
            <a:blip r:embed="rId4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9452" name="AutoShape 12"/>
          <p:cNvSpPr>
            <a:spLocks noChangeArrowheads="1"/>
          </p:cNvSpPr>
          <p:nvPr/>
        </p:nvSpPr>
        <p:spPr bwMode="auto">
          <a:xfrm rot="-8551251">
            <a:off x="6400800" y="4343400"/>
            <a:ext cx="762000" cy="615950"/>
          </a:xfrm>
          <a:custGeom>
            <a:avLst/>
            <a:gdLst>
              <a:gd name="T0" fmla="*/ 380965 w 21600"/>
              <a:gd name="T1" fmla="*/ 0 h 21600"/>
              <a:gd name="T2" fmla="*/ 95250 w 21600"/>
              <a:gd name="T3" fmla="*/ 307975 h 21600"/>
              <a:gd name="T4" fmla="*/ 380965 w 21600"/>
              <a:gd name="T5" fmla="*/ 153988 h 21600"/>
              <a:gd name="T6" fmla="*/ 857250 w 21600"/>
              <a:gd name="T7" fmla="*/ 307975 h 21600"/>
              <a:gd name="T8" fmla="*/ 666750 w 21600"/>
              <a:gd name="T9" fmla="*/ 461962 h 21600"/>
              <a:gd name="T10" fmla="*/ 476250 w 21600"/>
              <a:gd name="T11" fmla="*/ 307975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9453" name="AutoShape 13"/>
          <p:cNvSpPr>
            <a:spLocks noChangeArrowheads="1"/>
          </p:cNvSpPr>
          <p:nvPr/>
        </p:nvSpPr>
        <p:spPr bwMode="auto">
          <a:xfrm>
            <a:off x="7391400" y="3962400"/>
            <a:ext cx="228600" cy="4572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C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9454" name="AutoShape 14"/>
          <p:cNvSpPr>
            <a:spLocks noChangeArrowheads="1"/>
          </p:cNvSpPr>
          <p:nvPr/>
        </p:nvSpPr>
        <p:spPr bwMode="auto">
          <a:xfrm rot="-2321445">
            <a:off x="2667000" y="5029200"/>
            <a:ext cx="1143000" cy="304800"/>
          </a:xfrm>
          <a:prstGeom prst="leftArrow">
            <a:avLst>
              <a:gd name="adj1" fmla="val 50000"/>
              <a:gd name="adj2" fmla="val 93750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9455" name="Text Box 15"/>
          <p:cNvSpPr txBox="1">
            <a:spLocks noChangeArrowheads="1"/>
          </p:cNvSpPr>
          <p:nvPr/>
        </p:nvSpPr>
        <p:spPr bwMode="auto">
          <a:xfrm>
            <a:off x="4305300" y="5791200"/>
            <a:ext cx="4891088" cy="822325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0">
                <a:solidFill>
                  <a:schemeClr val="tx1"/>
                </a:solidFill>
              </a:rPr>
              <a:t> Then, slowly flex the elbow to bring</a:t>
            </a:r>
          </a:p>
          <a:p>
            <a:r>
              <a:rPr lang="en-US" sz="2400" i="0">
                <a:solidFill>
                  <a:schemeClr val="tx1"/>
                </a:solidFill>
              </a:rPr>
              <a:t>the distal fragment into alignment.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9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894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944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89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89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189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89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89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500"/>
                                        <p:tgtEl>
                                          <p:spTgt spid="1894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944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89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89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1894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945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446" grpId="0" autoUpdateAnimBg="0"/>
      <p:bldP spid="189447" grpId="0" autoUpdateAnimBg="0"/>
      <p:bldP spid="189448" grpId="0" animBg="1"/>
      <p:bldP spid="189449" grpId="0" animBg="1"/>
      <p:bldP spid="189450" grpId="0" animBg="1"/>
      <p:bldP spid="189451" grpId="0" animBg="1"/>
      <p:bldP spid="189452" grpId="0" animBg="1"/>
      <p:bldP spid="189453" grpId="0" animBg="1"/>
      <p:bldP spid="189454" grpId="0" animBg="1"/>
      <p:bldP spid="189455" grpId="0" animBg="1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1042"/>
          <p:cNvSpPr txBox="1">
            <a:spLocks noChangeArrowheads="1"/>
          </p:cNvSpPr>
          <p:nvPr/>
        </p:nvSpPr>
        <p:spPr bwMode="auto">
          <a:xfrm>
            <a:off x="323850" y="76200"/>
            <a:ext cx="8591550" cy="6413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3600" i="0"/>
              <a:t>4. Temporary stabilization and assessment </a:t>
            </a:r>
          </a:p>
        </p:txBody>
      </p:sp>
      <p:sp>
        <p:nvSpPr>
          <p:cNvPr id="190481" name="Text Box 1041"/>
          <p:cNvSpPr txBox="1">
            <a:spLocks noChangeArrowheads="1"/>
          </p:cNvSpPr>
          <p:nvPr/>
        </p:nvSpPr>
        <p:spPr bwMode="auto">
          <a:xfrm>
            <a:off x="5011738" y="5486400"/>
            <a:ext cx="2722562" cy="1187450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0">
                <a:solidFill>
                  <a:schemeClr val="tx1"/>
                </a:solidFill>
              </a:rPr>
              <a:t>to lock the distal </a:t>
            </a:r>
          </a:p>
          <a:p>
            <a:r>
              <a:rPr lang="en-US" sz="2400" i="0">
                <a:solidFill>
                  <a:schemeClr val="tx1"/>
                </a:solidFill>
              </a:rPr>
              <a:t>fragment to the </a:t>
            </a:r>
          </a:p>
          <a:p>
            <a:r>
              <a:rPr lang="en-US" sz="2400" i="0">
                <a:solidFill>
                  <a:schemeClr val="tx1"/>
                </a:solidFill>
              </a:rPr>
              <a:t>proximal fragment.</a:t>
            </a:r>
          </a:p>
        </p:txBody>
      </p:sp>
      <p:sp>
        <p:nvSpPr>
          <p:cNvPr id="190467" name="Text Box 1027"/>
          <p:cNvSpPr txBox="1">
            <a:spLocks noChangeArrowheads="1"/>
          </p:cNvSpPr>
          <p:nvPr/>
        </p:nvSpPr>
        <p:spPr bwMode="auto">
          <a:xfrm>
            <a:off x="152400" y="152400"/>
            <a:ext cx="8723313" cy="8001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i="0"/>
              <a:t>  Once the fragments are reduced,   </a:t>
            </a:r>
          </a:p>
        </p:txBody>
      </p:sp>
      <p:pic>
        <p:nvPicPr>
          <p:cNvPr id="190468" name="Picture 1028" descr="mf8"/>
          <p:cNvPicPr>
            <a:picLocks noChangeAspect="1" noChangeArrowheads="1"/>
          </p:cNvPicPr>
          <p:nvPr/>
        </p:nvPicPr>
        <p:blipFill>
          <a:blip r:embed="rId2" cstate="print"/>
          <a:srcRect l="9677" t="4301" r="28070" b="17235"/>
          <a:stretch>
            <a:fillRect/>
          </a:stretch>
        </p:blipFill>
        <p:spPr bwMode="auto">
          <a:xfrm>
            <a:off x="228600" y="1295400"/>
            <a:ext cx="4191000" cy="396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90469" name="Line 1029"/>
          <p:cNvSpPr>
            <a:spLocks noChangeShapeType="1"/>
          </p:cNvSpPr>
          <p:nvPr/>
        </p:nvSpPr>
        <p:spPr bwMode="auto">
          <a:xfrm flipV="1">
            <a:off x="1905000" y="3886200"/>
            <a:ext cx="1905000" cy="7620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0470" name="Line 1030"/>
          <p:cNvSpPr>
            <a:spLocks noChangeShapeType="1"/>
          </p:cNvSpPr>
          <p:nvPr/>
        </p:nvSpPr>
        <p:spPr bwMode="auto">
          <a:xfrm flipH="1" flipV="1">
            <a:off x="1905000" y="2514600"/>
            <a:ext cx="1828800" cy="129540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0471" name="Text Box 1031"/>
          <p:cNvSpPr txBox="1">
            <a:spLocks noChangeArrowheads="1"/>
          </p:cNvSpPr>
          <p:nvPr/>
        </p:nvSpPr>
        <p:spPr bwMode="auto">
          <a:xfrm>
            <a:off x="1044575" y="5410200"/>
            <a:ext cx="2841625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 i="0">
                <a:solidFill>
                  <a:schemeClr val="tx1"/>
                </a:solidFill>
              </a:rPr>
              <a:t>hyper-flex the elbow</a:t>
            </a:r>
          </a:p>
        </p:txBody>
      </p:sp>
      <p:sp>
        <p:nvSpPr>
          <p:cNvPr id="190472" name="Text Box 1032"/>
          <p:cNvSpPr txBox="1">
            <a:spLocks noChangeArrowheads="1"/>
          </p:cNvSpPr>
          <p:nvPr/>
        </p:nvSpPr>
        <p:spPr bwMode="auto">
          <a:xfrm>
            <a:off x="990600" y="5867400"/>
            <a:ext cx="2819400" cy="82232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i="0">
                <a:solidFill>
                  <a:schemeClr val="tx1"/>
                </a:solidFill>
              </a:rPr>
              <a:t>with</a:t>
            </a:r>
          </a:p>
          <a:p>
            <a:r>
              <a:rPr lang="en-US" sz="2400" i="0">
                <a:solidFill>
                  <a:schemeClr val="tx1"/>
                </a:solidFill>
              </a:rPr>
              <a:t>  hyper-pronation</a:t>
            </a:r>
          </a:p>
        </p:txBody>
      </p:sp>
      <p:sp>
        <p:nvSpPr>
          <p:cNvPr id="190473" name="AutoShape 1033"/>
          <p:cNvSpPr>
            <a:spLocks noChangeArrowheads="1"/>
          </p:cNvSpPr>
          <p:nvPr/>
        </p:nvSpPr>
        <p:spPr bwMode="auto">
          <a:xfrm rot="-2689091">
            <a:off x="1371600" y="1828800"/>
            <a:ext cx="1066800" cy="609600"/>
          </a:xfrm>
          <a:custGeom>
            <a:avLst/>
            <a:gdLst>
              <a:gd name="T0" fmla="*/ 533351 w 21600"/>
              <a:gd name="T1" fmla="*/ 0 h 21600"/>
              <a:gd name="T2" fmla="*/ 133350 w 21600"/>
              <a:gd name="T3" fmla="*/ 304800 h 21600"/>
              <a:gd name="T4" fmla="*/ 533351 w 21600"/>
              <a:gd name="T5" fmla="*/ 152400 h 21600"/>
              <a:gd name="T6" fmla="*/ 1200150 w 21600"/>
              <a:gd name="T7" fmla="*/ 304800 h 21600"/>
              <a:gd name="T8" fmla="*/ 933450 w 21600"/>
              <a:gd name="T9" fmla="*/ 457200 h 21600"/>
              <a:gd name="T10" fmla="*/ 666750 w 21600"/>
              <a:gd name="T11" fmla="*/ 30480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90474" name="Picture 1034" descr="mf9"/>
          <p:cNvPicPr>
            <a:picLocks noChangeAspect="1" noChangeArrowheads="1"/>
          </p:cNvPicPr>
          <p:nvPr/>
        </p:nvPicPr>
        <p:blipFill>
          <a:blip r:embed="rId3" cstate="print"/>
          <a:srcRect r="14063"/>
          <a:stretch>
            <a:fillRect/>
          </a:stretch>
        </p:blipFill>
        <p:spPr bwMode="auto">
          <a:xfrm>
            <a:off x="4572000" y="1268413"/>
            <a:ext cx="4572000" cy="3989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90475" name="Text Box 1035"/>
          <p:cNvSpPr txBox="1">
            <a:spLocks noChangeArrowheads="1"/>
          </p:cNvSpPr>
          <p:nvPr/>
        </p:nvSpPr>
        <p:spPr bwMode="auto">
          <a:xfrm>
            <a:off x="4914900" y="5334000"/>
            <a:ext cx="3857625" cy="1552575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0">
                <a:solidFill>
                  <a:schemeClr val="tx1"/>
                </a:solidFill>
              </a:rPr>
              <a:t>Then, confirm the reduction</a:t>
            </a:r>
          </a:p>
          <a:p>
            <a:r>
              <a:rPr lang="en-US" sz="2400" i="0">
                <a:solidFill>
                  <a:schemeClr val="tx1"/>
                </a:solidFill>
              </a:rPr>
              <a:t>   in full external rotation</a:t>
            </a:r>
          </a:p>
          <a:p>
            <a:r>
              <a:rPr lang="en-US" sz="2400" i="0">
                <a:solidFill>
                  <a:schemeClr val="tx1"/>
                </a:solidFill>
              </a:rPr>
              <a:t> on the monitor.</a:t>
            </a:r>
          </a:p>
          <a:p>
            <a:endParaRPr lang="en-US" sz="2400" i="0">
              <a:solidFill>
                <a:schemeClr val="tx1"/>
              </a:solidFill>
            </a:endParaRPr>
          </a:p>
        </p:txBody>
      </p:sp>
      <p:pic>
        <p:nvPicPr>
          <p:cNvPr id="190477" name="Picture 1037" descr="SC44c"/>
          <p:cNvPicPr>
            <a:picLocks noChangeAspect="1" noChangeArrowheads="1"/>
          </p:cNvPicPr>
          <p:nvPr/>
        </p:nvPicPr>
        <p:blipFill>
          <a:blip r:embed="rId4" cstate="print"/>
          <a:srcRect l="20045" t="26117" r="37097" b="38438"/>
          <a:stretch>
            <a:fillRect/>
          </a:stretch>
        </p:blipFill>
        <p:spPr bwMode="auto">
          <a:xfrm>
            <a:off x="8077200" y="4375150"/>
            <a:ext cx="914400" cy="6540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90478" name="AutoShape 1038"/>
          <p:cNvSpPr>
            <a:spLocks/>
          </p:cNvSpPr>
          <p:nvPr/>
        </p:nvSpPr>
        <p:spPr bwMode="auto">
          <a:xfrm>
            <a:off x="4876800" y="1676400"/>
            <a:ext cx="762000" cy="838200"/>
          </a:xfrm>
          <a:prstGeom prst="borderCallout1">
            <a:avLst>
              <a:gd name="adj1" fmla="val 13634"/>
              <a:gd name="adj2" fmla="val 110000"/>
              <a:gd name="adj3" fmla="val 317046"/>
              <a:gd name="adj4" fmla="val 407500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 i="0"/>
          </a:p>
        </p:txBody>
      </p:sp>
      <p:sp>
        <p:nvSpPr>
          <p:cNvPr id="190479" name="Text Box 1039"/>
          <p:cNvSpPr txBox="1">
            <a:spLocks noChangeArrowheads="1"/>
          </p:cNvSpPr>
          <p:nvPr/>
        </p:nvSpPr>
        <p:spPr bwMode="auto">
          <a:xfrm>
            <a:off x="2403475" y="685800"/>
            <a:ext cx="4759325" cy="27813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>
                <a:solidFill>
                  <a:schemeClr val="tx1"/>
                </a:solidFill>
              </a:rPr>
              <a:t>Warning!!</a:t>
            </a:r>
          </a:p>
          <a:p>
            <a:r>
              <a:rPr lang="en-US" i="0">
                <a:solidFill>
                  <a:schemeClr val="tx1"/>
                </a:solidFill>
              </a:rPr>
              <a:t>If unable to obtain </a:t>
            </a:r>
          </a:p>
          <a:p>
            <a:r>
              <a:rPr lang="en-US" i="0">
                <a:solidFill>
                  <a:schemeClr val="tx1"/>
                </a:solidFill>
              </a:rPr>
              <a:t>full flexion</a:t>
            </a:r>
          </a:p>
          <a:p>
            <a:r>
              <a:rPr lang="en-US">
                <a:solidFill>
                  <a:schemeClr val="tx1"/>
                </a:solidFill>
              </a:rPr>
              <a:t>STOP!!</a:t>
            </a:r>
            <a:endParaRPr lang="en-US" i="0"/>
          </a:p>
        </p:txBody>
      </p:sp>
      <p:sp>
        <p:nvSpPr>
          <p:cNvPr id="190480" name="Text Box 1040"/>
          <p:cNvSpPr txBox="1">
            <a:spLocks noChangeArrowheads="1"/>
          </p:cNvSpPr>
          <p:nvPr/>
        </p:nvSpPr>
        <p:spPr bwMode="auto">
          <a:xfrm>
            <a:off x="1809750" y="1066800"/>
            <a:ext cx="5962650" cy="21113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>
                <a:solidFill>
                  <a:schemeClr val="tx1"/>
                </a:solidFill>
              </a:rPr>
              <a:t>There may be </a:t>
            </a:r>
          </a:p>
          <a:p>
            <a:r>
              <a:rPr lang="en-US" i="0">
                <a:solidFill>
                  <a:schemeClr val="tx1"/>
                </a:solidFill>
              </a:rPr>
              <a:t>interposed tissue </a:t>
            </a:r>
          </a:p>
          <a:p>
            <a:r>
              <a:rPr lang="en-US" i="0">
                <a:solidFill>
                  <a:schemeClr val="tx1"/>
                </a:solidFill>
              </a:rPr>
              <a:t>between the fragments!!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90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190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04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047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0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0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1904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047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0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500"/>
                                        <p:tgtEl>
                                          <p:spTgt spid="1904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190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500"/>
                                        <p:tgtEl>
                                          <p:spTgt spid="190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90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904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0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1904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0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8" dur="500"/>
                                        <p:tgtEl>
                                          <p:spTgt spid="1904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0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481" grpId="0" animBg="1" autoUpdateAnimBg="0"/>
      <p:bldP spid="190467" grpId="0" animBg="1" autoUpdateAnimBg="0"/>
      <p:bldP spid="190469" grpId="0" animBg="1"/>
      <p:bldP spid="190470" grpId="0" animBg="1"/>
      <p:bldP spid="190471" grpId="0" autoUpdateAnimBg="0"/>
      <p:bldP spid="190472" grpId="0" autoUpdateAnimBg="0"/>
      <p:bldP spid="190473" grpId="0" animBg="1"/>
      <p:bldP spid="190475" grpId="0" animBg="1" autoUpdateAnimBg="0"/>
      <p:bldP spid="190478" grpId="0" animBg="1" autoUpdateAnimBg="0"/>
      <p:bldP spid="190479" grpId="0" animBg="1" autoUpdateAnimBg="0"/>
      <p:bldP spid="190480" grpId="0" animBg="1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6"/>
          <p:cNvSpPr txBox="1">
            <a:spLocks noChangeArrowheads="1"/>
          </p:cNvSpPr>
          <p:nvPr/>
        </p:nvSpPr>
        <p:spPr bwMode="auto">
          <a:xfrm>
            <a:off x="2254250" y="1631950"/>
            <a:ext cx="4435475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/>
              <a:t>Now-- how do we </a:t>
            </a:r>
          </a:p>
          <a:p>
            <a:r>
              <a:rPr lang="en-US" i="0">
                <a:solidFill>
                  <a:schemeClr val="tx2"/>
                </a:solidFill>
              </a:rPr>
              <a:t>maintain</a:t>
            </a:r>
            <a:r>
              <a:rPr lang="en-US" i="0"/>
              <a:t> the </a:t>
            </a:r>
          </a:p>
          <a:p>
            <a:r>
              <a:rPr lang="en-US" i="0"/>
              <a:t>reduction?</a:t>
            </a:r>
          </a:p>
        </p:txBody>
      </p:sp>
      <p:pic>
        <p:nvPicPr>
          <p:cNvPr id="183298" name="Picture 2" descr="fig 8 cast"/>
          <p:cNvPicPr>
            <a:picLocks noChangeAspect="1" noChangeArrowheads="1"/>
          </p:cNvPicPr>
          <p:nvPr/>
        </p:nvPicPr>
        <p:blipFill>
          <a:blip r:embed="rId2" cstate="print">
            <a:lum bright="-24000" contrast="6000"/>
          </a:blip>
          <a:srcRect l="1668"/>
          <a:stretch>
            <a:fillRect/>
          </a:stretch>
        </p:blipFill>
        <p:spPr bwMode="auto">
          <a:xfrm>
            <a:off x="2362200" y="141288"/>
            <a:ext cx="4494213" cy="6183312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</p:spPr>
      </p:pic>
      <p:sp>
        <p:nvSpPr>
          <p:cNvPr id="183299" name="Oval 3"/>
          <p:cNvSpPr>
            <a:spLocks noChangeArrowheads="1"/>
          </p:cNvSpPr>
          <p:nvPr/>
        </p:nvSpPr>
        <p:spPr bwMode="auto">
          <a:xfrm>
            <a:off x="3429000" y="2743200"/>
            <a:ext cx="2819400" cy="25908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3300" name="Line 4"/>
          <p:cNvSpPr>
            <a:spLocks noChangeShapeType="1"/>
          </p:cNvSpPr>
          <p:nvPr/>
        </p:nvSpPr>
        <p:spPr bwMode="auto">
          <a:xfrm>
            <a:off x="3962400" y="3048000"/>
            <a:ext cx="1905000" cy="1905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3303" name="Text Box 7"/>
          <p:cNvSpPr txBox="1">
            <a:spLocks noChangeArrowheads="1"/>
          </p:cNvSpPr>
          <p:nvPr/>
        </p:nvSpPr>
        <p:spPr bwMode="auto">
          <a:xfrm>
            <a:off x="1025525" y="76200"/>
            <a:ext cx="7280275" cy="650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solidFill>
                  <a:schemeClr val="tx1"/>
                </a:solidFill>
              </a:rPr>
              <a:t>Using a cast alone for post-reduction,</a:t>
            </a:r>
          </a:p>
        </p:txBody>
      </p:sp>
      <p:sp>
        <p:nvSpPr>
          <p:cNvPr id="183304" name="Text Box 8"/>
          <p:cNvSpPr txBox="1">
            <a:spLocks noChangeArrowheads="1"/>
          </p:cNvSpPr>
          <p:nvPr/>
        </p:nvSpPr>
        <p:spPr bwMode="auto">
          <a:xfrm>
            <a:off x="1631950" y="762000"/>
            <a:ext cx="5583238" cy="9556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tx1"/>
                </a:solidFill>
              </a:rPr>
              <a:t>produces the poorest results </a:t>
            </a:r>
          </a:p>
          <a:p>
            <a:r>
              <a:rPr lang="en-US" sz="2800">
                <a:solidFill>
                  <a:schemeClr val="tx1"/>
                </a:solidFill>
              </a:rPr>
              <a:t>when compared with other methods. </a:t>
            </a:r>
          </a:p>
        </p:txBody>
      </p:sp>
      <p:sp>
        <p:nvSpPr>
          <p:cNvPr id="183305" name="Text Box 9"/>
          <p:cNvSpPr txBox="1">
            <a:spLocks noChangeArrowheads="1"/>
          </p:cNvSpPr>
          <p:nvPr/>
        </p:nvSpPr>
        <p:spPr bwMode="auto">
          <a:xfrm>
            <a:off x="39688" y="5943600"/>
            <a:ext cx="9047162" cy="711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0">
                <a:solidFill>
                  <a:schemeClr val="tx2"/>
                </a:solidFill>
                <a:cs typeface="Times New Roman" pitchFamily="18" charset="0"/>
              </a:rPr>
              <a:t>*Pirone AM, Graham HK, Krajbich JI.</a:t>
            </a:r>
            <a:r>
              <a:rPr lang="en-US" sz="2000" b="0" i="0"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n-US" sz="2000">
                <a:solidFill>
                  <a:schemeClr val="tx2"/>
                </a:solidFill>
                <a:cs typeface="Times New Roman" pitchFamily="18" charset="0"/>
              </a:rPr>
              <a:t>J Bone Joint Surg 70A:641,1988.</a:t>
            </a:r>
            <a:r>
              <a:rPr lang="en-US" sz="2000" b="0">
                <a:solidFill>
                  <a:schemeClr val="tx2"/>
                </a:solidFill>
                <a:cs typeface="Times New Roman" pitchFamily="18" charset="0"/>
              </a:rPr>
              <a:t> </a:t>
            </a:r>
          </a:p>
          <a:p>
            <a:r>
              <a:rPr lang="en-GB" sz="2000" i="0">
                <a:solidFill>
                  <a:schemeClr val="tx2"/>
                </a:solidFill>
                <a:cs typeface="Times New Roman" pitchFamily="18" charset="0"/>
              </a:rPr>
              <a:t>Kurer MH, Regan MW.</a:t>
            </a:r>
            <a:r>
              <a:rPr lang="en-GB" sz="2000" b="0" i="0">
                <a:solidFill>
                  <a:schemeClr val="tx2"/>
                </a:solidFill>
                <a:cs typeface="Times New Roman" pitchFamily="18" charset="0"/>
              </a:rPr>
              <a:t>  </a:t>
            </a:r>
            <a:r>
              <a:rPr lang="en-GB" sz="2000">
                <a:solidFill>
                  <a:schemeClr val="tx2"/>
                </a:solidFill>
                <a:cs typeface="Times New Roman" pitchFamily="18" charset="0"/>
              </a:rPr>
              <a:t>Clinical Orthopaedics &amp; Related Research. 256:205,1990.</a:t>
            </a:r>
            <a:r>
              <a:rPr lang="en-US" sz="2000" b="0" i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183306" name="Text Box 10"/>
          <p:cNvSpPr txBox="1">
            <a:spLocks noChangeArrowheads="1"/>
          </p:cNvSpPr>
          <p:nvPr/>
        </p:nvSpPr>
        <p:spPr bwMode="auto">
          <a:xfrm>
            <a:off x="6477000" y="654050"/>
            <a:ext cx="412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i="0">
                <a:solidFill>
                  <a:schemeClr val="tx2"/>
                </a:solidFill>
              </a:rPr>
              <a:t>*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83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83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83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183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183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183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183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299" grpId="0" animBg="1"/>
      <p:bldP spid="183300" grpId="0" animBg="1"/>
      <p:bldP spid="183303" grpId="0" animBg="1" autoUpdateAnimBg="0"/>
      <p:bldP spid="183304" grpId="0" animBg="1" autoUpdateAnimBg="0"/>
      <p:bldP spid="183305" grpId="0" animBg="1" autoUpdateAnimBg="0"/>
      <p:bldP spid="183306" grpId="0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8"/>
          <p:cNvSpPr txBox="1">
            <a:spLocks noChangeArrowheads="1"/>
          </p:cNvSpPr>
          <p:nvPr/>
        </p:nvSpPr>
        <p:spPr bwMode="auto">
          <a:xfrm>
            <a:off x="1828800" y="1752600"/>
            <a:ext cx="5738813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/>
              <a:t>How much </a:t>
            </a:r>
          </a:p>
          <a:p>
            <a:r>
              <a:rPr lang="en-US" i="0"/>
              <a:t>flexion is needed </a:t>
            </a:r>
          </a:p>
          <a:p>
            <a:r>
              <a:rPr lang="en-US" i="0"/>
              <a:t>to prevent rotation</a:t>
            </a:r>
          </a:p>
          <a:p>
            <a:r>
              <a:rPr lang="en-US" i="0"/>
              <a:t> of the distal fragment?</a:t>
            </a:r>
          </a:p>
        </p:txBody>
      </p:sp>
      <p:pic>
        <p:nvPicPr>
          <p:cNvPr id="184322" name="Picture 2" descr="Scanned Picture 53"/>
          <p:cNvPicPr>
            <a:picLocks noChangeAspect="1" noChangeArrowheads="1"/>
          </p:cNvPicPr>
          <p:nvPr/>
        </p:nvPicPr>
        <p:blipFill>
          <a:blip r:embed="rId2" cstate="print">
            <a:lum bright="-18000"/>
          </a:blip>
          <a:srcRect r="2362"/>
          <a:stretch>
            <a:fillRect/>
          </a:stretch>
        </p:blipFill>
        <p:spPr bwMode="auto">
          <a:xfrm>
            <a:off x="2133600" y="457200"/>
            <a:ext cx="4529138" cy="5949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84323" name="Freeform 3"/>
          <p:cNvSpPr>
            <a:spLocks/>
          </p:cNvSpPr>
          <p:nvPr/>
        </p:nvSpPr>
        <p:spPr bwMode="auto">
          <a:xfrm>
            <a:off x="5187950" y="5243513"/>
            <a:ext cx="874713" cy="854075"/>
          </a:xfrm>
          <a:custGeom>
            <a:avLst/>
            <a:gdLst>
              <a:gd name="T0" fmla="*/ 35 w 551"/>
              <a:gd name="T1" fmla="*/ 468 h 538"/>
              <a:gd name="T2" fmla="*/ 116 w 551"/>
              <a:gd name="T3" fmla="*/ 360 h 538"/>
              <a:gd name="T4" fmla="*/ 215 w 551"/>
              <a:gd name="T5" fmla="*/ 207 h 538"/>
              <a:gd name="T6" fmla="*/ 260 w 551"/>
              <a:gd name="T7" fmla="*/ 153 h 538"/>
              <a:gd name="T8" fmla="*/ 323 w 551"/>
              <a:gd name="T9" fmla="*/ 0 h 538"/>
              <a:gd name="T10" fmla="*/ 422 w 551"/>
              <a:gd name="T11" fmla="*/ 27 h 538"/>
              <a:gd name="T12" fmla="*/ 440 w 551"/>
              <a:gd name="T13" fmla="*/ 63 h 538"/>
              <a:gd name="T14" fmla="*/ 467 w 551"/>
              <a:gd name="T15" fmla="*/ 81 h 538"/>
              <a:gd name="T16" fmla="*/ 539 w 551"/>
              <a:gd name="T17" fmla="*/ 162 h 538"/>
              <a:gd name="T18" fmla="*/ 512 w 551"/>
              <a:gd name="T19" fmla="*/ 369 h 538"/>
              <a:gd name="T20" fmla="*/ 440 w 551"/>
              <a:gd name="T21" fmla="*/ 423 h 538"/>
              <a:gd name="T22" fmla="*/ 332 w 551"/>
              <a:gd name="T23" fmla="*/ 459 h 538"/>
              <a:gd name="T24" fmla="*/ 278 w 551"/>
              <a:gd name="T25" fmla="*/ 504 h 538"/>
              <a:gd name="T26" fmla="*/ 161 w 551"/>
              <a:gd name="T27" fmla="*/ 531 h 538"/>
              <a:gd name="T28" fmla="*/ 35 w 551"/>
              <a:gd name="T29" fmla="*/ 468 h 53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51"/>
              <a:gd name="T46" fmla="*/ 0 h 538"/>
              <a:gd name="T47" fmla="*/ 551 w 551"/>
              <a:gd name="T48" fmla="*/ 538 h 53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51" h="538">
                <a:moveTo>
                  <a:pt x="35" y="468"/>
                </a:moveTo>
                <a:cubicBezTo>
                  <a:pt x="50" y="410"/>
                  <a:pt x="60" y="388"/>
                  <a:pt x="116" y="360"/>
                </a:cubicBezTo>
                <a:cubicBezTo>
                  <a:pt x="152" y="311"/>
                  <a:pt x="181" y="258"/>
                  <a:pt x="215" y="207"/>
                </a:cubicBezTo>
                <a:cubicBezTo>
                  <a:pt x="228" y="188"/>
                  <a:pt x="247" y="172"/>
                  <a:pt x="260" y="153"/>
                </a:cubicBezTo>
                <a:cubicBezTo>
                  <a:pt x="268" y="83"/>
                  <a:pt x="264" y="40"/>
                  <a:pt x="323" y="0"/>
                </a:cubicBezTo>
                <a:cubicBezTo>
                  <a:pt x="349" y="4"/>
                  <a:pt x="399" y="4"/>
                  <a:pt x="422" y="27"/>
                </a:cubicBezTo>
                <a:cubicBezTo>
                  <a:pt x="431" y="36"/>
                  <a:pt x="431" y="53"/>
                  <a:pt x="440" y="63"/>
                </a:cubicBezTo>
                <a:cubicBezTo>
                  <a:pt x="447" y="71"/>
                  <a:pt x="459" y="73"/>
                  <a:pt x="467" y="81"/>
                </a:cubicBezTo>
                <a:cubicBezTo>
                  <a:pt x="497" y="111"/>
                  <a:pt x="504" y="139"/>
                  <a:pt x="539" y="162"/>
                </a:cubicBezTo>
                <a:cubicBezTo>
                  <a:pt x="551" y="327"/>
                  <a:pt x="551" y="252"/>
                  <a:pt x="512" y="369"/>
                </a:cubicBezTo>
                <a:cubicBezTo>
                  <a:pt x="503" y="397"/>
                  <a:pt x="468" y="414"/>
                  <a:pt x="440" y="423"/>
                </a:cubicBezTo>
                <a:cubicBezTo>
                  <a:pt x="404" y="435"/>
                  <a:pt x="368" y="447"/>
                  <a:pt x="332" y="459"/>
                </a:cubicBezTo>
                <a:cubicBezTo>
                  <a:pt x="292" y="472"/>
                  <a:pt x="316" y="483"/>
                  <a:pt x="278" y="504"/>
                </a:cubicBezTo>
                <a:cubicBezTo>
                  <a:pt x="244" y="523"/>
                  <a:pt x="198" y="526"/>
                  <a:pt x="161" y="531"/>
                </a:cubicBezTo>
                <a:cubicBezTo>
                  <a:pt x="123" y="526"/>
                  <a:pt x="0" y="538"/>
                  <a:pt x="35" y="468"/>
                </a:cubicBezTo>
                <a:close/>
              </a:path>
            </a:pathLst>
          </a:custGeom>
          <a:noFill/>
          <a:ln w="5715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84324" name="Picture 4" descr="Scanned Picture 37 rot"/>
          <p:cNvPicPr>
            <a:picLocks noChangeAspect="1" noChangeArrowheads="1"/>
          </p:cNvPicPr>
          <p:nvPr/>
        </p:nvPicPr>
        <p:blipFill>
          <a:blip r:embed="rId3" cstate="print">
            <a:lum bright="-12000"/>
          </a:blip>
          <a:srcRect l="2222"/>
          <a:stretch>
            <a:fillRect/>
          </a:stretch>
        </p:blipFill>
        <p:spPr bwMode="auto">
          <a:xfrm>
            <a:off x="2057400" y="0"/>
            <a:ext cx="48768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25" name="Text Box 5"/>
          <p:cNvSpPr txBox="1">
            <a:spLocks noChangeArrowheads="1"/>
          </p:cNvSpPr>
          <p:nvPr/>
        </p:nvSpPr>
        <p:spPr bwMode="auto">
          <a:xfrm>
            <a:off x="76200" y="0"/>
            <a:ext cx="2846388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0">
                <a:solidFill>
                  <a:schemeClr val="tx1"/>
                </a:solidFill>
              </a:rPr>
              <a:t>This immobilization</a:t>
            </a:r>
          </a:p>
          <a:p>
            <a:r>
              <a:rPr lang="en-US" sz="2400" i="0">
                <a:solidFill>
                  <a:schemeClr val="tx1"/>
                </a:solidFill>
              </a:rPr>
              <a:t>device is no </a:t>
            </a:r>
          </a:p>
          <a:p>
            <a:r>
              <a:rPr lang="en-US" sz="2400" i="0">
                <a:solidFill>
                  <a:schemeClr val="tx1"/>
                </a:solidFill>
              </a:rPr>
              <a:t>longer commercially</a:t>
            </a:r>
          </a:p>
          <a:p>
            <a:r>
              <a:rPr lang="en-US" sz="2400" i="0">
                <a:solidFill>
                  <a:schemeClr val="tx1"/>
                </a:solidFill>
              </a:rPr>
              <a:t>available.</a:t>
            </a:r>
          </a:p>
        </p:txBody>
      </p:sp>
      <p:sp>
        <p:nvSpPr>
          <p:cNvPr id="184326" name="Line 6"/>
          <p:cNvSpPr>
            <a:spLocks noChangeShapeType="1"/>
          </p:cNvSpPr>
          <p:nvPr/>
        </p:nvSpPr>
        <p:spPr bwMode="auto">
          <a:xfrm>
            <a:off x="2057400" y="1447800"/>
            <a:ext cx="167640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4327" name="Text Box 7"/>
          <p:cNvSpPr txBox="1">
            <a:spLocks noChangeArrowheads="1"/>
          </p:cNvSpPr>
          <p:nvPr/>
        </p:nvSpPr>
        <p:spPr bwMode="auto">
          <a:xfrm>
            <a:off x="6165850" y="1720850"/>
            <a:ext cx="2520950" cy="3387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i="0">
                <a:solidFill>
                  <a:schemeClr val="tx2"/>
                </a:solidFill>
              </a:rPr>
              <a:t>Full flexion </a:t>
            </a:r>
          </a:p>
          <a:p>
            <a:r>
              <a:rPr lang="en-US" sz="3600" i="0">
                <a:solidFill>
                  <a:schemeClr val="tx2"/>
                </a:solidFill>
              </a:rPr>
              <a:t>is required</a:t>
            </a:r>
          </a:p>
          <a:p>
            <a:r>
              <a:rPr lang="en-US" sz="3600" i="0">
                <a:solidFill>
                  <a:schemeClr val="tx2"/>
                </a:solidFill>
              </a:rPr>
              <a:t>to prevent</a:t>
            </a:r>
          </a:p>
          <a:p>
            <a:r>
              <a:rPr lang="en-US" sz="3600" i="0">
                <a:solidFill>
                  <a:schemeClr val="tx2"/>
                </a:solidFill>
              </a:rPr>
              <a:t>rotation of</a:t>
            </a:r>
          </a:p>
          <a:p>
            <a:r>
              <a:rPr lang="en-US" sz="3600" i="0">
                <a:solidFill>
                  <a:schemeClr val="tx2"/>
                </a:solidFill>
              </a:rPr>
              <a:t>the distal</a:t>
            </a:r>
          </a:p>
          <a:p>
            <a:r>
              <a:rPr lang="en-US" sz="3600" i="0">
                <a:solidFill>
                  <a:schemeClr val="tx2"/>
                </a:solidFill>
              </a:rPr>
              <a:t>fragment.</a:t>
            </a:r>
          </a:p>
        </p:txBody>
      </p:sp>
      <p:sp>
        <p:nvSpPr>
          <p:cNvPr id="184329" name="Line 9"/>
          <p:cNvSpPr>
            <a:spLocks noChangeShapeType="1"/>
          </p:cNvSpPr>
          <p:nvPr/>
        </p:nvSpPr>
        <p:spPr bwMode="auto">
          <a:xfrm>
            <a:off x="3657600" y="5181600"/>
            <a:ext cx="228600" cy="4572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4330" name="Line 10"/>
          <p:cNvSpPr>
            <a:spLocks noChangeShapeType="1"/>
          </p:cNvSpPr>
          <p:nvPr/>
        </p:nvSpPr>
        <p:spPr bwMode="auto">
          <a:xfrm flipH="1" flipV="1">
            <a:off x="3886200" y="5638800"/>
            <a:ext cx="228600" cy="3810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84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184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184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84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4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184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184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84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23" grpId="0" animBg="1"/>
      <p:bldP spid="184325" grpId="0" autoUpdateAnimBg="0"/>
      <p:bldP spid="184326" grpId="0" animBg="1"/>
      <p:bldP spid="184327" grpId="0" animBg="1" autoUpdateAnimBg="0"/>
      <p:bldP spid="184329" grpId="0" animBg="1"/>
      <p:bldP spid="18433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3074"/>
          <p:cNvSpPr>
            <a:spLocks noChangeArrowheads="1"/>
          </p:cNvSpPr>
          <p:nvPr/>
        </p:nvSpPr>
        <p:spPr bwMode="auto">
          <a:xfrm>
            <a:off x="5257800" y="4114800"/>
            <a:ext cx="3733800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4000">
                <a:solidFill>
                  <a:schemeClr val="tx1"/>
                </a:solidFill>
              </a:rPr>
              <a:t>Percutaneous </a:t>
            </a:r>
          </a:p>
          <a:p>
            <a:r>
              <a:rPr lang="en-US" sz="4000">
                <a:solidFill>
                  <a:schemeClr val="tx1"/>
                </a:solidFill>
              </a:rPr>
              <a:t>pin</a:t>
            </a:r>
          </a:p>
          <a:p>
            <a:r>
              <a:rPr lang="en-US" sz="4000">
                <a:solidFill>
                  <a:schemeClr val="tx1"/>
                </a:solidFill>
              </a:rPr>
              <a:t> fixation</a:t>
            </a:r>
          </a:p>
        </p:txBody>
      </p:sp>
      <p:sp>
        <p:nvSpPr>
          <p:cNvPr id="60419" name="Rectangle 3075"/>
          <p:cNvSpPr>
            <a:spLocks noChangeArrowheads="1"/>
          </p:cNvSpPr>
          <p:nvPr/>
        </p:nvSpPr>
        <p:spPr bwMode="auto">
          <a:xfrm>
            <a:off x="152400" y="990600"/>
            <a:ext cx="8839200" cy="1143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i="0"/>
              <a:t>If a cast is inadequate,</a:t>
            </a:r>
          </a:p>
          <a:p>
            <a:r>
              <a:rPr lang="en-US" i="0"/>
              <a:t>then what is </a:t>
            </a:r>
            <a:br>
              <a:rPr lang="en-US" i="0"/>
            </a:br>
            <a:r>
              <a:rPr lang="en-US" i="0"/>
              <a:t>the standard for maintaining the reduction?</a:t>
            </a:r>
          </a:p>
        </p:txBody>
      </p:sp>
      <p:pic>
        <p:nvPicPr>
          <p:cNvPr id="294916" name="Picture 3076" descr="MVC-002F"/>
          <p:cNvPicPr>
            <a:picLocks noChangeAspect="1" noChangeArrowheads="1"/>
          </p:cNvPicPr>
          <p:nvPr/>
        </p:nvPicPr>
        <p:blipFill>
          <a:blip r:embed="rId2" cstate="print">
            <a:lum bright="-18000" contrast="6000"/>
          </a:blip>
          <a:srcRect/>
          <a:stretch>
            <a:fillRect/>
          </a:stretch>
        </p:blipFill>
        <p:spPr bwMode="auto">
          <a:xfrm>
            <a:off x="457200" y="2971800"/>
            <a:ext cx="4953000" cy="3714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4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94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914" grpId="0" animBg="1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3" name="Picture 5" descr="sc fxType III pc pins med-lat xray"/>
          <p:cNvPicPr>
            <a:picLocks noChangeAspect="1" noChangeArrowheads="1"/>
          </p:cNvPicPr>
          <p:nvPr/>
        </p:nvPicPr>
        <p:blipFill>
          <a:blip r:embed="rId2" cstate="print">
            <a:lum bright="-30000" contrast="12000"/>
            <a:grayscl/>
          </a:blip>
          <a:srcRect t="3793" b="1382"/>
          <a:stretch>
            <a:fillRect/>
          </a:stretch>
        </p:blipFill>
        <p:spPr bwMode="auto">
          <a:xfrm>
            <a:off x="304800" y="2057400"/>
            <a:ext cx="3949700" cy="4038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5175" name="Line 7"/>
          <p:cNvSpPr>
            <a:spLocks noChangeShapeType="1"/>
          </p:cNvSpPr>
          <p:nvPr/>
        </p:nvSpPr>
        <p:spPr bwMode="auto">
          <a:xfrm flipV="1">
            <a:off x="1219200" y="2895600"/>
            <a:ext cx="1905000" cy="2133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5176" name="Line 8"/>
          <p:cNvSpPr>
            <a:spLocks noChangeShapeType="1"/>
          </p:cNvSpPr>
          <p:nvPr/>
        </p:nvSpPr>
        <p:spPr bwMode="auto">
          <a:xfrm flipH="1" flipV="1">
            <a:off x="1905000" y="2971800"/>
            <a:ext cx="2209800" cy="2286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5180" name="Rectangle 12"/>
          <p:cNvSpPr>
            <a:spLocks noChangeArrowheads="1"/>
          </p:cNvSpPr>
          <p:nvPr/>
        </p:nvSpPr>
        <p:spPr bwMode="auto">
          <a:xfrm>
            <a:off x="4953000" y="2057400"/>
            <a:ext cx="3505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 i="0">
                <a:solidFill>
                  <a:schemeClr val="tx2"/>
                </a:solidFill>
              </a:rPr>
              <a:t>Advantages ?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i="0">
                <a:solidFill>
                  <a:schemeClr val="tx1"/>
                </a:solidFill>
              </a:rPr>
              <a:t>Most stable construct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i="0">
                <a:solidFill>
                  <a:schemeClr val="tx1"/>
                </a:solidFill>
              </a:rPr>
              <a:t>Post-operative, one is able to fully extend elbow to visualize coronal alignment</a:t>
            </a:r>
          </a:p>
          <a:p>
            <a:pPr marL="342900" indent="-342900">
              <a:spcBef>
                <a:spcPct val="20000"/>
              </a:spcBef>
            </a:pPr>
            <a:r>
              <a:rPr lang="en-US" sz="2800" i="0">
                <a:solidFill>
                  <a:schemeClr val="tx2"/>
                </a:solidFill>
              </a:rPr>
              <a:t>Disadvantages ?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i="0">
                <a:solidFill>
                  <a:schemeClr val="tx1"/>
                </a:solidFill>
              </a:rPr>
              <a:t>Ulnar nerve injury</a:t>
            </a:r>
          </a:p>
        </p:txBody>
      </p:sp>
      <p:sp>
        <p:nvSpPr>
          <p:cNvPr id="135181" name="Text Box 13"/>
          <p:cNvSpPr txBox="1">
            <a:spLocks noChangeArrowheads="1"/>
          </p:cNvSpPr>
          <p:nvPr/>
        </p:nvSpPr>
        <p:spPr bwMode="auto">
          <a:xfrm>
            <a:off x="1066800" y="5705475"/>
            <a:ext cx="2587625" cy="1076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Medial-lateral</a:t>
            </a:r>
          </a:p>
          <a:p>
            <a:r>
              <a:rPr lang="en-US" sz="3200">
                <a:solidFill>
                  <a:schemeClr val="tx1"/>
                </a:solidFill>
              </a:rPr>
              <a:t>pins</a:t>
            </a:r>
          </a:p>
        </p:txBody>
      </p:sp>
      <p:sp>
        <p:nvSpPr>
          <p:cNvPr id="135184" name="Rectangle 16"/>
          <p:cNvSpPr>
            <a:spLocks noChangeArrowheads="1"/>
          </p:cNvSpPr>
          <p:nvPr/>
        </p:nvSpPr>
        <p:spPr bwMode="auto">
          <a:xfrm>
            <a:off x="685800" y="457200"/>
            <a:ext cx="77724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i="0"/>
              <a:t>In what manner may the pins be used?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35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35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35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5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5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135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5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135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5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135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5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500"/>
                                        <p:tgtEl>
                                          <p:spTgt spid="135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5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1351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51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75" grpId="0" animBg="1"/>
      <p:bldP spid="135176" grpId="0" animBg="1"/>
      <p:bldP spid="135180" grpId="0" build="p" autoUpdateAnimBg="0"/>
      <p:bldP spid="135181" grpId="0" animBg="1" autoUpdateAnimBg="0"/>
      <p:bldP spid="135184" grpId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026" descr="Scanned 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914400"/>
            <a:ext cx="7065963" cy="507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1027" descr="Scanned Picture 3"/>
          <p:cNvPicPr>
            <a:picLocks noChangeAspect="1" noChangeArrowheads="1"/>
          </p:cNvPicPr>
          <p:nvPr/>
        </p:nvPicPr>
        <p:blipFill>
          <a:blip r:embed="rId2" cstate="print"/>
          <a:srcRect l="46776" t="65039" r="21950"/>
          <a:stretch>
            <a:fillRect/>
          </a:stretch>
        </p:blipFill>
        <p:spPr bwMode="auto">
          <a:xfrm>
            <a:off x="4648200" y="3505200"/>
            <a:ext cx="2895600" cy="177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1028" descr="Hyperextension"/>
          <p:cNvPicPr>
            <a:picLocks noChangeAspect="1" noChangeArrowheads="1"/>
          </p:cNvPicPr>
          <p:nvPr/>
        </p:nvPicPr>
        <p:blipFill>
          <a:blip r:embed="rId3" cstate="print"/>
          <a:srcRect l="47440" t="31552" r="22137" b="46605"/>
          <a:stretch>
            <a:fillRect/>
          </a:stretch>
        </p:blipFill>
        <p:spPr bwMode="auto">
          <a:xfrm>
            <a:off x="4191000" y="1600200"/>
            <a:ext cx="2932113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Rectangle 1031"/>
          <p:cNvSpPr>
            <a:spLocks noChangeArrowheads="1"/>
          </p:cNvSpPr>
          <p:nvPr/>
        </p:nvSpPr>
        <p:spPr bwMode="auto">
          <a:xfrm>
            <a:off x="2895600" y="228600"/>
            <a:ext cx="4024313" cy="519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tx2"/>
                </a:solidFill>
              </a:rPr>
              <a:t>distal radius fractures?     </a:t>
            </a:r>
          </a:p>
        </p:txBody>
      </p:sp>
      <p:sp>
        <p:nvSpPr>
          <p:cNvPr id="285705" name="Text Box 1033"/>
          <p:cNvSpPr txBox="1">
            <a:spLocks noChangeArrowheads="1"/>
          </p:cNvSpPr>
          <p:nvPr/>
        </p:nvSpPr>
        <p:spPr bwMode="auto">
          <a:xfrm>
            <a:off x="1795463" y="6019800"/>
            <a:ext cx="5716587" cy="519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i="0"/>
              <a:t>Those who lack full elbow extension.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85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5705" grpId="0" animBg="1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1026" descr="mf8"/>
          <p:cNvPicPr>
            <a:picLocks noChangeAspect="1" noChangeArrowheads="1"/>
          </p:cNvPicPr>
          <p:nvPr/>
        </p:nvPicPr>
        <p:blipFill>
          <a:blip r:embed="rId2" cstate="print"/>
          <a:srcRect l="9677" t="4301" r="28070" b="17235"/>
          <a:stretch>
            <a:fillRect/>
          </a:stretch>
        </p:blipFill>
        <p:spPr bwMode="auto">
          <a:xfrm>
            <a:off x="304800" y="1295400"/>
            <a:ext cx="5257800" cy="49704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2467" name="Text Box 1027"/>
          <p:cNvSpPr txBox="1">
            <a:spLocks noChangeArrowheads="1"/>
          </p:cNvSpPr>
          <p:nvPr/>
        </p:nvSpPr>
        <p:spPr bwMode="auto">
          <a:xfrm>
            <a:off x="1066800" y="0"/>
            <a:ext cx="69913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i="0"/>
              <a:t>How can the danger of ulnar nerve</a:t>
            </a:r>
          </a:p>
          <a:p>
            <a:r>
              <a:rPr lang="en-US" sz="3600" i="0"/>
              <a:t>injury be minimized?</a:t>
            </a:r>
          </a:p>
        </p:txBody>
      </p:sp>
      <p:sp>
        <p:nvSpPr>
          <p:cNvPr id="191494" name="Text Box 1030"/>
          <p:cNvSpPr txBox="1">
            <a:spLocks noChangeArrowheads="1"/>
          </p:cNvSpPr>
          <p:nvPr/>
        </p:nvSpPr>
        <p:spPr bwMode="auto">
          <a:xfrm>
            <a:off x="5630863" y="3216275"/>
            <a:ext cx="3513137" cy="20415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By </a:t>
            </a:r>
          </a:p>
          <a:p>
            <a:r>
              <a:rPr lang="en-US" sz="3200">
                <a:solidFill>
                  <a:schemeClr val="tx1"/>
                </a:solidFill>
              </a:rPr>
              <a:t>making an incision </a:t>
            </a:r>
          </a:p>
          <a:p>
            <a:r>
              <a:rPr lang="en-US" sz="3200">
                <a:solidFill>
                  <a:schemeClr val="tx1"/>
                </a:solidFill>
              </a:rPr>
              <a:t>directly over the </a:t>
            </a:r>
          </a:p>
          <a:p>
            <a:r>
              <a:rPr lang="en-US" sz="3200">
                <a:solidFill>
                  <a:schemeClr val="tx1"/>
                </a:solidFill>
              </a:rPr>
              <a:t>medial epicondyle,</a:t>
            </a:r>
          </a:p>
        </p:txBody>
      </p:sp>
      <p:sp>
        <p:nvSpPr>
          <p:cNvPr id="191495" name="Freeform 1031"/>
          <p:cNvSpPr>
            <a:spLocks/>
          </p:cNvSpPr>
          <p:nvPr/>
        </p:nvSpPr>
        <p:spPr bwMode="auto">
          <a:xfrm>
            <a:off x="4787900" y="4376738"/>
            <a:ext cx="47625" cy="523875"/>
          </a:xfrm>
          <a:custGeom>
            <a:avLst/>
            <a:gdLst>
              <a:gd name="T0" fmla="*/ 0 w 30"/>
              <a:gd name="T1" fmla="*/ 0 h 330"/>
              <a:gd name="T2" fmla="*/ 26 w 30"/>
              <a:gd name="T3" fmla="*/ 220 h 330"/>
              <a:gd name="T4" fmla="*/ 13 w 30"/>
              <a:gd name="T5" fmla="*/ 291 h 330"/>
              <a:gd name="T6" fmla="*/ 0 w 30"/>
              <a:gd name="T7" fmla="*/ 330 h 330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330"/>
              <a:gd name="T14" fmla="*/ 30 w 30"/>
              <a:gd name="T15" fmla="*/ 330 h 33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330">
                <a:moveTo>
                  <a:pt x="0" y="0"/>
                </a:moveTo>
                <a:cubicBezTo>
                  <a:pt x="28" y="97"/>
                  <a:pt x="30" y="82"/>
                  <a:pt x="26" y="220"/>
                </a:cubicBezTo>
                <a:cubicBezTo>
                  <a:pt x="25" y="244"/>
                  <a:pt x="21" y="268"/>
                  <a:pt x="13" y="291"/>
                </a:cubicBezTo>
                <a:cubicBezTo>
                  <a:pt x="8" y="304"/>
                  <a:pt x="0" y="330"/>
                  <a:pt x="0" y="33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91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1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191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494" grpId="0" animBg="1" autoUpdateAnimBg="0"/>
      <p:bldP spid="19149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6" name="Text Box 4"/>
          <p:cNvSpPr txBox="1">
            <a:spLocks noChangeArrowheads="1"/>
          </p:cNvSpPr>
          <p:nvPr/>
        </p:nvSpPr>
        <p:spPr bwMode="auto">
          <a:xfrm>
            <a:off x="5557838" y="2254250"/>
            <a:ext cx="3584575" cy="1749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solidFill>
                  <a:schemeClr val="tx1"/>
                </a:solidFill>
              </a:rPr>
              <a:t>to locate the </a:t>
            </a:r>
          </a:p>
          <a:p>
            <a:r>
              <a:rPr lang="en-US" sz="3600">
                <a:solidFill>
                  <a:schemeClr val="tx1"/>
                </a:solidFill>
              </a:rPr>
              <a:t>medial epicondyle</a:t>
            </a:r>
          </a:p>
          <a:p>
            <a:r>
              <a:rPr lang="en-US" sz="3600">
                <a:solidFill>
                  <a:schemeClr val="tx1"/>
                </a:solidFill>
              </a:rPr>
              <a:t>by direct vision.</a:t>
            </a:r>
          </a:p>
        </p:txBody>
      </p:sp>
      <p:pic>
        <p:nvPicPr>
          <p:cNvPr id="63491" name="Picture 8" descr="Medial Epicondyle open 001"/>
          <p:cNvPicPr>
            <a:picLocks noChangeAspect="1" noChangeArrowheads="1"/>
          </p:cNvPicPr>
          <p:nvPr/>
        </p:nvPicPr>
        <p:blipFill>
          <a:blip r:embed="rId2" cstate="print">
            <a:lum bright="-6000"/>
          </a:blip>
          <a:srcRect l="6824" r="13576" b="-63"/>
          <a:stretch>
            <a:fillRect/>
          </a:stretch>
        </p:blipFill>
        <p:spPr bwMode="auto">
          <a:xfrm>
            <a:off x="152400" y="1371600"/>
            <a:ext cx="5334000" cy="502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10281" name="Line 9"/>
          <p:cNvSpPr>
            <a:spLocks noChangeShapeType="1"/>
          </p:cNvSpPr>
          <p:nvPr/>
        </p:nvSpPr>
        <p:spPr bwMode="auto">
          <a:xfrm flipH="1" flipV="1">
            <a:off x="2819400" y="3429000"/>
            <a:ext cx="2743200" cy="533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10283" name="Oval 11"/>
          <p:cNvSpPr>
            <a:spLocks noChangeArrowheads="1"/>
          </p:cNvSpPr>
          <p:nvPr/>
        </p:nvSpPr>
        <p:spPr bwMode="auto">
          <a:xfrm>
            <a:off x="2362200" y="3124200"/>
            <a:ext cx="457200" cy="457200"/>
          </a:xfrm>
          <a:prstGeom prst="ellipse">
            <a:avLst/>
          </a:prstGeom>
          <a:noFill/>
          <a:ln w="57150" cap="rnd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10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10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310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276" grpId="0" animBg="1" autoUpdateAnimBg="0"/>
      <p:bldP spid="310281" grpId="0" animBg="1"/>
      <p:bldP spid="31028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1026"/>
          <p:cNvSpPr txBox="1">
            <a:spLocks noChangeArrowheads="1"/>
          </p:cNvSpPr>
          <p:nvPr/>
        </p:nvSpPr>
        <p:spPr bwMode="auto">
          <a:xfrm>
            <a:off x="215900" y="0"/>
            <a:ext cx="86804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i="0"/>
              <a:t>Then, insert the medial pin by direct vision </a:t>
            </a:r>
          </a:p>
          <a:p>
            <a:r>
              <a:rPr lang="en-US" sz="3600" i="0"/>
              <a:t>into the center of the medial epicondyle. </a:t>
            </a:r>
          </a:p>
        </p:txBody>
      </p:sp>
      <p:pic>
        <p:nvPicPr>
          <p:cNvPr id="311299" name="Picture 1027" descr="Medial Epicondyle open 003"/>
          <p:cNvPicPr>
            <a:picLocks noChangeAspect="1" noChangeArrowheads="1"/>
          </p:cNvPicPr>
          <p:nvPr/>
        </p:nvPicPr>
        <p:blipFill>
          <a:blip r:embed="rId2" cstate="print">
            <a:lum bright="-6000"/>
          </a:blip>
          <a:srcRect l="7961" r="28358" b="18130"/>
          <a:stretch>
            <a:fillRect/>
          </a:stretch>
        </p:blipFill>
        <p:spPr bwMode="auto">
          <a:xfrm>
            <a:off x="228600" y="1466850"/>
            <a:ext cx="4800600" cy="4629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11300" name="Freeform 1028" descr="Narrow horizontal"/>
          <p:cNvSpPr>
            <a:spLocks/>
          </p:cNvSpPr>
          <p:nvPr/>
        </p:nvSpPr>
        <p:spPr bwMode="auto">
          <a:xfrm>
            <a:off x="2197100" y="3541713"/>
            <a:ext cx="841375" cy="268287"/>
          </a:xfrm>
          <a:custGeom>
            <a:avLst/>
            <a:gdLst>
              <a:gd name="T0" fmla="*/ 28 w 530"/>
              <a:gd name="T1" fmla="*/ 33 h 169"/>
              <a:gd name="T2" fmla="*/ 62 w 530"/>
              <a:gd name="T3" fmla="*/ 50 h 169"/>
              <a:gd name="T4" fmla="*/ 141 w 530"/>
              <a:gd name="T5" fmla="*/ 62 h 169"/>
              <a:gd name="T6" fmla="*/ 378 w 530"/>
              <a:gd name="T7" fmla="*/ 28 h 169"/>
              <a:gd name="T8" fmla="*/ 480 w 530"/>
              <a:gd name="T9" fmla="*/ 0 h 169"/>
              <a:gd name="T10" fmla="*/ 502 w 530"/>
              <a:gd name="T11" fmla="*/ 5 h 169"/>
              <a:gd name="T12" fmla="*/ 530 w 530"/>
              <a:gd name="T13" fmla="*/ 73 h 169"/>
              <a:gd name="T14" fmla="*/ 434 w 530"/>
              <a:gd name="T15" fmla="*/ 118 h 169"/>
              <a:gd name="T16" fmla="*/ 271 w 530"/>
              <a:gd name="T17" fmla="*/ 158 h 169"/>
              <a:gd name="T18" fmla="*/ 237 w 530"/>
              <a:gd name="T19" fmla="*/ 169 h 169"/>
              <a:gd name="T20" fmla="*/ 180 w 530"/>
              <a:gd name="T21" fmla="*/ 152 h 169"/>
              <a:gd name="T22" fmla="*/ 79 w 530"/>
              <a:gd name="T23" fmla="*/ 141 h 169"/>
              <a:gd name="T24" fmla="*/ 22 w 530"/>
              <a:gd name="T25" fmla="*/ 118 h 169"/>
              <a:gd name="T26" fmla="*/ 0 w 530"/>
              <a:gd name="T27" fmla="*/ 62 h 169"/>
              <a:gd name="T28" fmla="*/ 16 w 530"/>
              <a:gd name="T29" fmla="*/ 33 h 169"/>
              <a:gd name="T30" fmla="*/ 28 w 530"/>
              <a:gd name="T31" fmla="*/ 33 h 16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530"/>
              <a:gd name="T49" fmla="*/ 0 h 169"/>
              <a:gd name="T50" fmla="*/ 530 w 530"/>
              <a:gd name="T51" fmla="*/ 169 h 169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530" h="169">
                <a:moveTo>
                  <a:pt x="28" y="33"/>
                </a:moveTo>
                <a:cubicBezTo>
                  <a:pt x="81" y="48"/>
                  <a:pt x="26" y="29"/>
                  <a:pt x="62" y="50"/>
                </a:cubicBezTo>
                <a:cubicBezTo>
                  <a:pt x="81" y="61"/>
                  <a:pt x="133" y="61"/>
                  <a:pt x="141" y="62"/>
                </a:cubicBezTo>
                <a:cubicBezTo>
                  <a:pt x="222" y="56"/>
                  <a:pt x="298" y="38"/>
                  <a:pt x="378" y="28"/>
                </a:cubicBezTo>
                <a:cubicBezTo>
                  <a:pt x="412" y="19"/>
                  <a:pt x="446" y="10"/>
                  <a:pt x="480" y="0"/>
                </a:cubicBezTo>
                <a:cubicBezTo>
                  <a:pt x="487" y="2"/>
                  <a:pt x="496" y="0"/>
                  <a:pt x="502" y="5"/>
                </a:cubicBezTo>
                <a:cubicBezTo>
                  <a:pt x="510" y="11"/>
                  <a:pt x="526" y="61"/>
                  <a:pt x="530" y="73"/>
                </a:cubicBezTo>
                <a:cubicBezTo>
                  <a:pt x="511" y="103"/>
                  <a:pt x="467" y="108"/>
                  <a:pt x="434" y="118"/>
                </a:cubicBezTo>
                <a:cubicBezTo>
                  <a:pt x="379" y="154"/>
                  <a:pt x="342" y="153"/>
                  <a:pt x="271" y="158"/>
                </a:cubicBezTo>
                <a:cubicBezTo>
                  <a:pt x="260" y="161"/>
                  <a:pt x="249" y="169"/>
                  <a:pt x="237" y="169"/>
                </a:cubicBezTo>
                <a:cubicBezTo>
                  <a:pt x="218" y="169"/>
                  <a:pt x="198" y="156"/>
                  <a:pt x="180" y="152"/>
                </a:cubicBezTo>
                <a:cubicBezTo>
                  <a:pt x="147" y="145"/>
                  <a:pt x="112" y="144"/>
                  <a:pt x="79" y="141"/>
                </a:cubicBezTo>
                <a:cubicBezTo>
                  <a:pt x="57" y="135"/>
                  <a:pt x="41" y="130"/>
                  <a:pt x="22" y="118"/>
                </a:cubicBezTo>
                <a:cubicBezTo>
                  <a:pt x="15" y="98"/>
                  <a:pt x="5" y="83"/>
                  <a:pt x="0" y="62"/>
                </a:cubicBezTo>
                <a:cubicBezTo>
                  <a:pt x="1" y="58"/>
                  <a:pt x="6" y="33"/>
                  <a:pt x="16" y="33"/>
                </a:cubicBezTo>
                <a:cubicBezTo>
                  <a:pt x="31" y="33"/>
                  <a:pt x="79" y="61"/>
                  <a:pt x="28" y="33"/>
                </a:cubicBezTo>
                <a:close/>
              </a:path>
            </a:pathLst>
          </a:custGeom>
          <a:pattFill prst="narHorz">
            <a:fgClr>
              <a:schemeClr val="bg2"/>
            </a:fgClr>
            <a:bgClr>
              <a:srgbClr val="FF9900"/>
            </a:bgClr>
          </a:patt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1301" name="Freeform 1029" descr="Narrow horizontal"/>
          <p:cNvSpPr>
            <a:spLocks/>
          </p:cNvSpPr>
          <p:nvPr/>
        </p:nvSpPr>
        <p:spPr bwMode="auto">
          <a:xfrm>
            <a:off x="3119438" y="3416300"/>
            <a:ext cx="158750" cy="152400"/>
          </a:xfrm>
          <a:custGeom>
            <a:avLst/>
            <a:gdLst>
              <a:gd name="T0" fmla="*/ 0 w 100"/>
              <a:gd name="T1" fmla="*/ 22 h 96"/>
              <a:gd name="T2" fmla="*/ 91 w 100"/>
              <a:gd name="T3" fmla="*/ 0 h 96"/>
              <a:gd name="T4" fmla="*/ 62 w 100"/>
              <a:gd name="T5" fmla="*/ 50 h 96"/>
              <a:gd name="T6" fmla="*/ 40 w 100"/>
              <a:gd name="T7" fmla="*/ 96 h 96"/>
              <a:gd name="T8" fmla="*/ 0 w 100"/>
              <a:gd name="T9" fmla="*/ 22 h 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0"/>
              <a:gd name="T16" fmla="*/ 0 h 96"/>
              <a:gd name="T17" fmla="*/ 100 w 100"/>
              <a:gd name="T18" fmla="*/ 96 h 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0" h="96">
                <a:moveTo>
                  <a:pt x="0" y="22"/>
                </a:moveTo>
                <a:cubicBezTo>
                  <a:pt x="32" y="16"/>
                  <a:pt x="60" y="9"/>
                  <a:pt x="91" y="0"/>
                </a:cubicBezTo>
                <a:cubicBezTo>
                  <a:pt x="100" y="28"/>
                  <a:pt x="89" y="42"/>
                  <a:pt x="62" y="50"/>
                </a:cubicBezTo>
                <a:cubicBezTo>
                  <a:pt x="49" y="65"/>
                  <a:pt x="46" y="77"/>
                  <a:pt x="40" y="96"/>
                </a:cubicBezTo>
                <a:cubicBezTo>
                  <a:pt x="19" y="75"/>
                  <a:pt x="22" y="44"/>
                  <a:pt x="0" y="22"/>
                </a:cubicBezTo>
                <a:close/>
              </a:path>
            </a:pathLst>
          </a:custGeom>
          <a:pattFill prst="narHorz">
            <a:fgClr>
              <a:schemeClr val="bg2"/>
            </a:fgClr>
            <a:bgClr>
              <a:srgbClr val="FF9900"/>
            </a:bgClr>
          </a:patt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1302" name="Text Box 1030"/>
          <p:cNvSpPr txBox="1">
            <a:spLocks noChangeArrowheads="1"/>
          </p:cNvSpPr>
          <p:nvPr/>
        </p:nvSpPr>
        <p:spPr bwMode="auto">
          <a:xfrm>
            <a:off x="5029200" y="4279900"/>
            <a:ext cx="42100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solidFill>
                  <a:schemeClr val="tx1"/>
                </a:solidFill>
              </a:rPr>
              <a:t>while the ulnar nerve</a:t>
            </a:r>
          </a:p>
          <a:p>
            <a:r>
              <a:rPr lang="en-US" sz="3600">
                <a:solidFill>
                  <a:schemeClr val="tx1"/>
                </a:solidFill>
              </a:rPr>
              <a:t> is</a:t>
            </a:r>
          </a:p>
          <a:p>
            <a:r>
              <a:rPr lang="en-US" sz="3600">
                <a:solidFill>
                  <a:schemeClr val="tx1"/>
                </a:solidFill>
              </a:rPr>
              <a:t> retracted posteriorly.</a:t>
            </a:r>
          </a:p>
        </p:txBody>
      </p:sp>
      <p:sp>
        <p:nvSpPr>
          <p:cNvPr id="311303" name="Line 1031"/>
          <p:cNvSpPr>
            <a:spLocks noChangeShapeType="1"/>
          </p:cNvSpPr>
          <p:nvPr/>
        </p:nvSpPr>
        <p:spPr bwMode="auto">
          <a:xfrm flipH="1" flipV="1">
            <a:off x="3124200" y="3657600"/>
            <a:ext cx="198120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11305" name="Text Box 1033"/>
          <p:cNvSpPr txBox="1">
            <a:spLocks noChangeArrowheads="1"/>
          </p:cNvSpPr>
          <p:nvPr/>
        </p:nvSpPr>
        <p:spPr bwMode="auto">
          <a:xfrm>
            <a:off x="5080000" y="1568450"/>
            <a:ext cx="3790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solidFill>
                  <a:schemeClr val="tx1"/>
                </a:solidFill>
              </a:rPr>
              <a:t>The pin is inserted,</a:t>
            </a:r>
          </a:p>
        </p:txBody>
      </p:sp>
      <p:sp>
        <p:nvSpPr>
          <p:cNvPr id="311306" name="Line 1034"/>
          <p:cNvSpPr>
            <a:spLocks noChangeShapeType="1"/>
          </p:cNvSpPr>
          <p:nvPr/>
        </p:nvSpPr>
        <p:spPr bwMode="auto">
          <a:xfrm flipH="1">
            <a:off x="2743200" y="2971800"/>
            <a:ext cx="914400" cy="15240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1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11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113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11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11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11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311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300" grpId="0" animBg="1"/>
      <p:bldP spid="311301" grpId="0" animBg="1"/>
      <p:bldP spid="311302" grpId="0" autoUpdateAnimBg="0"/>
      <p:bldP spid="311303" grpId="0" animBg="1"/>
      <p:bldP spid="311305" grpId="0" autoUpdateAnimBg="0"/>
      <p:bldP spid="31130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11" descr="f014_027b"/>
          <p:cNvPicPr>
            <a:picLocks noChangeAspect="1" noChangeArrowheads="1"/>
          </p:cNvPicPr>
          <p:nvPr/>
        </p:nvPicPr>
        <p:blipFill>
          <a:blip r:embed="rId2" cstate="print">
            <a:lum bright="-24000" contrast="12000"/>
          </a:blip>
          <a:srcRect r="1340"/>
          <a:stretch>
            <a:fillRect/>
          </a:stretch>
        </p:blipFill>
        <p:spPr bwMode="auto">
          <a:xfrm>
            <a:off x="228600" y="990600"/>
            <a:ext cx="3784600" cy="45577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0706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724400" y="1524000"/>
            <a:ext cx="3810000" cy="41148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z="2400" b="1" smtClean="0">
                <a:solidFill>
                  <a:schemeClr val="tx2"/>
                </a:solidFill>
              </a:rPr>
              <a:t>Advantages ?</a:t>
            </a:r>
          </a:p>
          <a:p>
            <a:pPr algn="ctr"/>
            <a:r>
              <a:rPr lang="en-US" sz="2400" b="1" smtClean="0"/>
              <a:t>Easy to apply</a:t>
            </a:r>
          </a:p>
          <a:p>
            <a:pPr algn="ctr"/>
            <a:r>
              <a:rPr lang="en-US" sz="2400" b="1" smtClean="0"/>
              <a:t>Almost no risk of nerve injury</a:t>
            </a:r>
          </a:p>
          <a:p>
            <a:pPr algn="ctr"/>
            <a:endParaRPr lang="en-US" sz="2400" b="1" smtClean="0"/>
          </a:p>
          <a:p>
            <a:pPr algn="ctr">
              <a:buFontTx/>
              <a:buNone/>
            </a:pPr>
            <a:r>
              <a:rPr lang="en-US" sz="2400" b="1" smtClean="0">
                <a:solidFill>
                  <a:schemeClr val="tx2"/>
                </a:solidFill>
              </a:rPr>
              <a:t>Disadvantages</a:t>
            </a:r>
          </a:p>
          <a:p>
            <a:pPr algn="ctr"/>
            <a:r>
              <a:rPr lang="en-US" sz="2400" b="1" smtClean="0"/>
              <a:t>Poor rotational stability </a:t>
            </a:r>
          </a:p>
          <a:p>
            <a:pPr algn="ctr"/>
            <a:r>
              <a:rPr lang="en-US" sz="2400" b="1" smtClean="0"/>
              <a:t>Pins must be parallel</a:t>
            </a:r>
          </a:p>
          <a:p>
            <a:pPr algn="ctr"/>
            <a:r>
              <a:rPr lang="en-US" sz="2400" b="1" smtClean="0"/>
              <a:t>or divergent</a:t>
            </a:r>
          </a:p>
          <a:p>
            <a:pPr algn="ctr"/>
            <a:endParaRPr lang="en-US" sz="2400" smtClean="0"/>
          </a:p>
        </p:txBody>
      </p:sp>
      <p:sp>
        <p:nvSpPr>
          <p:cNvPr id="200708" name="Line 4"/>
          <p:cNvSpPr>
            <a:spLocks noChangeShapeType="1"/>
          </p:cNvSpPr>
          <p:nvPr/>
        </p:nvSpPr>
        <p:spPr bwMode="auto">
          <a:xfrm flipH="1" flipV="1">
            <a:off x="990600" y="1600200"/>
            <a:ext cx="1905000" cy="304800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709" name="Line 5"/>
          <p:cNvSpPr>
            <a:spLocks noChangeShapeType="1"/>
          </p:cNvSpPr>
          <p:nvPr/>
        </p:nvSpPr>
        <p:spPr bwMode="auto">
          <a:xfrm flipH="1" flipV="1">
            <a:off x="1143000" y="1524000"/>
            <a:ext cx="1905000" cy="289560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710" name="Text Box 6"/>
          <p:cNvSpPr txBox="1">
            <a:spLocks noChangeArrowheads="1"/>
          </p:cNvSpPr>
          <p:nvPr/>
        </p:nvSpPr>
        <p:spPr bwMode="auto">
          <a:xfrm>
            <a:off x="1309688" y="5705475"/>
            <a:ext cx="2101850" cy="1076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Two lateral</a:t>
            </a:r>
          </a:p>
          <a:p>
            <a:r>
              <a:rPr lang="en-US" sz="3200">
                <a:solidFill>
                  <a:schemeClr val="tx1"/>
                </a:solidFill>
              </a:rPr>
              <a:t>pins</a:t>
            </a:r>
          </a:p>
        </p:txBody>
      </p:sp>
      <p:pic>
        <p:nvPicPr>
          <p:cNvPr id="200713" name="Picture 9" descr="f014_027c"/>
          <p:cNvPicPr>
            <a:picLocks noChangeAspect="1" noChangeArrowheads="1"/>
          </p:cNvPicPr>
          <p:nvPr/>
        </p:nvPicPr>
        <p:blipFill>
          <a:blip r:embed="rId3" cstate="print"/>
          <a:srcRect l="8163" r="2040"/>
          <a:stretch>
            <a:fillRect/>
          </a:stretch>
        </p:blipFill>
        <p:spPr bwMode="auto">
          <a:xfrm>
            <a:off x="4749800" y="914400"/>
            <a:ext cx="3784600" cy="4587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0716" name="Text Box 12"/>
          <p:cNvSpPr txBox="1">
            <a:spLocks noChangeArrowheads="1"/>
          </p:cNvSpPr>
          <p:nvPr/>
        </p:nvSpPr>
        <p:spPr bwMode="auto">
          <a:xfrm>
            <a:off x="4670425" y="5715000"/>
            <a:ext cx="3863975" cy="1076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Pins crossing at the</a:t>
            </a:r>
          </a:p>
          <a:p>
            <a:r>
              <a:rPr lang="en-US" sz="3200">
                <a:solidFill>
                  <a:schemeClr val="tx1"/>
                </a:solidFill>
              </a:rPr>
              <a:t> fracture lack stability</a:t>
            </a:r>
          </a:p>
        </p:txBody>
      </p:sp>
      <p:sp>
        <p:nvSpPr>
          <p:cNvPr id="200718" name="Rectangle 14"/>
          <p:cNvSpPr>
            <a:spLocks noChangeArrowheads="1"/>
          </p:cNvSpPr>
          <p:nvPr/>
        </p:nvSpPr>
        <p:spPr bwMode="auto">
          <a:xfrm>
            <a:off x="4343400" y="5867400"/>
            <a:ext cx="4419600" cy="822325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2400" i="0"/>
              <a:t>*Cheng J, Lam T, Shen W. </a:t>
            </a:r>
          </a:p>
          <a:p>
            <a:r>
              <a:rPr lang="en-US" sz="2400"/>
              <a:t>J Orthop Trauma</a:t>
            </a:r>
            <a:r>
              <a:rPr lang="en-US" sz="2400" i="0"/>
              <a:t> </a:t>
            </a:r>
            <a:r>
              <a:rPr lang="en-US" sz="2400"/>
              <a:t>9:511,1995.</a:t>
            </a:r>
          </a:p>
        </p:txBody>
      </p:sp>
      <p:sp>
        <p:nvSpPr>
          <p:cNvPr id="200720" name="Text Box 16"/>
          <p:cNvSpPr txBox="1">
            <a:spLocks noChangeArrowheads="1"/>
          </p:cNvSpPr>
          <p:nvPr/>
        </p:nvSpPr>
        <p:spPr bwMode="auto">
          <a:xfrm>
            <a:off x="8077200" y="5486400"/>
            <a:ext cx="4635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/>
              <a:t>*</a:t>
            </a:r>
          </a:p>
        </p:txBody>
      </p:sp>
      <p:sp>
        <p:nvSpPr>
          <p:cNvPr id="66571" name="Text Box 17"/>
          <p:cNvSpPr txBox="1">
            <a:spLocks noChangeArrowheads="1"/>
          </p:cNvSpPr>
          <p:nvPr/>
        </p:nvSpPr>
        <p:spPr bwMode="auto">
          <a:xfrm>
            <a:off x="-44450" y="44450"/>
            <a:ext cx="9264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i="0"/>
              <a:t>What are the principles of lateral pin fixation?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00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0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0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2007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07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2007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07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2007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07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2007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07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2007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07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500"/>
                                        <p:tgtEl>
                                          <p:spTgt spid="2007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07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2007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07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500"/>
                                        <p:tgtEl>
                                          <p:spTgt spid="200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0" dur="500"/>
                                        <p:tgtEl>
                                          <p:spTgt spid="200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5" dur="500"/>
                                        <p:tgtEl>
                                          <p:spTgt spid="200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9" dur="500"/>
                                        <p:tgtEl>
                                          <p:spTgt spid="200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706" grpId="0" build="p" autoUpdateAnimBg="0"/>
      <p:bldP spid="200708" grpId="0" animBg="1"/>
      <p:bldP spid="200709" grpId="0" animBg="1"/>
      <p:bldP spid="200710" grpId="0" animBg="1" autoUpdateAnimBg="0"/>
      <p:bldP spid="200716" grpId="0" animBg="1" autoUpdateAnimBg="0"/>
      <p:bldP spid="200718" grpId="0" animBg="1" autoUpdateAnimBg="0"/>
      <p:bldP spid="200720" grpId="0" autoUpdateAnimBg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411163" y="76200"/>
            <a:ext cx="8331200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/>
              <a:t>Loss of rotation of distal fragment</a:t>
            </a:r>
          </a:p>
        </p:txBody>
      </p:sp>
      <p:pic>
        <p:nvPicPr>
          <p:cNvPr id="302086" name="Picture 6" descr="DSCN3958"/>
          <p:cNvPicPr>
            <a:picLocks noChangeAspect="1" noChangeArrowheads="1"/>
          </p:cNvPicPr>
          <p:nvPr/>
        </p:nvPicPr>
        <p:blipFill>
          <a:blip r:embed="rId2" cstate="print">
            <a:lum bright="-18000" contrast="12000"/>
            <a:grayscl/>
          </a:blip>
          <a:srcRect l="30704" r="16986"/>
          <a:stretch>
            <a:fillRect/>
          </a:stretch>
        </p:blipFill>
        <p:spPr bwMode="auto">
          <a:xfrm>
            <a:off x="609600" y="990600"/>
            <a:ext cx="2814638" cy="4035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02087" name="Rectangle 7"/>
          <p:cNvSpPr>
            <a:spLocks noChangeArrowheads="1"/>
          </p:cNvSpPr>
          <p:nvPr/>
        </p:nvSpPr>
        <p:spPr bwMode="auto">
          <a:xfrm>
            <a:off x="0" y="4953000"/>
            <a:ext cx="4572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chemeClr val="tx1"/>
                </a:solidFill>
              </a:rPr>
              <a:t>These three pins with</a:t>
            </a:r>
          </a:p>
        </p:txBody>
      </p:sp>
      <p:sp>
        <p:nvSpPr>
          <p:cNvPr id="302088" name="Rectangle 8"/>
          <p:cNvSpPr>
            <a:spLocks noChangeArrowheads="1"/>
          </p:cNvSpPr>
          <p:nvPr/>
        </p:nvSpPr>
        <p:spPr bwMode="auto">
          <a:xfrm>
            <a:off x="-76200" y="5562600"/>
            <a:ext cx="48768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chemeClr val="tx1"/>
                </a:solidFill>
              </a:rPr>
              <a:t>no separation allowed rotation.</a:t>
            </a:r>
          </a:p>
        </p:txBody>
      </p:sp>
      <p:pic>
        <p:nvPicPr>
          <p:cNvPr id="302089" name="Picture 9" descr="DSCN3957"/>
          <p:cNvPicPr>
            <a:picLocks noChangeAspect="1" noChangeArrowheads="1"/>
          </p:cNvPicPr>
          <p:nvPr/>
        </p:nvPicPr>
        <p:blipFill>
          <a:blip r:embed="rId3" cstate="print">
            <a:lum bright="-12000" contrast="6000"/>
            <a:grayscl/>
          </a:blip>
          <a:srcRect l="36122" t="1852" r="23589"/>
          <a:stretch>
            <a:fillRect/>
          </a:stretch>
        </p:blipFill>
        <p:spPr bwMode="auto">
          <a:xfrm>
            <a:off x="5105400" y="914400"/>
            <a:ext cx="2209800" cy="40370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02083" name="Rectangle 3"/>
          <p:cNvSpPr>
            <a:spLocks noChangeArrowheads="1"/>
          </p:cNvSpPr>
          <p:nvPr/>
        </p:nvSpPr>
        <p:spPr bwMode="auto">
          <a:xfrm>
            <a:off x="152400" y="5029200"/>
            <a:ext cx="42672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chemeClr val="tx1"/>
                </a:solidFill>
              </a:rPr>
              <a:t>But, since the coronal alignment has been maintained,</a:t>
            </a:r>
          </a:p>
        </p:txBody>
      </p:sp>
      <p:sp>
        <p:nvSpPr>
          <p:cNvPr id="302090" name="Rectangle 10"/>
          <p:cNvSpPr>
            <a:spLocks noChangeArrowheads="1"/>
          </p:cNvSpPr>
          <p:nvPr/>
        </p:nvSpPr>
        <p:spPr bwMode="auto">
          <a:xfrm>
            <a:off x="4343400" y="5257800"/>
            <a:ext cx="4572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chemeClr val="tx1"/>
                </a:solidFill>
              </a:rPr>
              <a:t>in addition to the shaft condylar angle,</a:t>
            </a:r>
          </a:p>
        </p:txBody>
      </p:sp>
      <p:sp>
        <p:nvSpPr>
          <p:cNvPr id="302091" name="Line 11"/>
          <p:cNvSpPr>
            <a:spLocks noChangeShapeType="1"/>
          </p:cNvSpPr>
          <p:nvPr/>
        </p:nvSpPr>
        <p:spPr bwMode="auto">
          <a:xfrm>
            <a:off x="1981200" y="1295400"/>
            <a:ext cx="76200" cy="2133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2092" name="Line 12"/>
          <p:cNvSpPr>
            <a:spLocks noChangeShapeType="1"/>
          </p:cNvSpPr>
          <p:nvPr/>
        </p:nvSpPr>
        <p:spPr bwMode="auto">
          <a:xfrm>
            <a:off x="2057400" y="3429000"/>
            <a:ext cx="152400" cy="1524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2093" name="Line 13"/>
          <p:cNvSpPr>
            <a:spLocks noChangeShapeType="1"/>
          </p:cNvSpPr>
          <p:nvPr/>
        </p:nvSpPr>
        <p:spPr bwMode="auto">
          <a:xfrm>
            <a:off x="6553200" y="2133600"/>
            <a:ext cx="0" cy="1524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2094" name="Line 14"/>
          <p:cNvSpPr>
            <a:spLocks noChangeShapeType="1"/>
          </p:cNvSpPr>
          <p:nvPr/>
        </p:nvSpPr>
        <p:spPr bwMode="auto">
          <a:xfrm flipH="1">
            <a:off x="6248400" y="2971800"/>
            <a:ext cx="304800" cy="762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2084" name="Rectangle 4"/>
          <p:cNvSpPr>
            <a:spLocks noChangeArrowheads="1"/>
          </p:cNvSpPr>
          <p:nvPr/>
        </p:nvSpPr>
        <p:spPr bwMode="auto">
          <a:xfrm>
            <a:off x="1787525" y="2898775"/>
            <a:ext cx="5578475" cy="17494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solidFill>
                  <a:schemeClr val="tx1"/>
                </a:solidFill>
              </a:rPr>
              <a:t>this rotational malalignment</a:t>
            </a:r>
          </a:p>
          <a:p>
            <a:r>
              <a:rPr lang="en-US" sz="3600">
                <a:solidFill>
                  <a:schemeClr val="tx1"/>
                </a:solidFill>
              </a:rPr>
              <a:t>is usually of </a:t>
            </a:r>
          </a:p>
          <a:p>
            <a:r>
              <a:rPr lang="en-US" sz="3600">
                <a:solidFill>
                  <a:schemeClr val="tx1"/>
                </a:solidFill>
              </a:rPr>
              <a:t>no clinical significance.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2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020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020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3020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208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02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02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02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3020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209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02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02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500"/>
                                        <p:tgtEl>
                                          <p:spTgt spid="302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2087" grpId="0" autoUpdateAnimBg="0"/>
      <p:bldP spid="302088" grpId="0" autoUpdateAnimBg="0"/>
      <p:bldP spid="302083" grpId="0" autoUpdateAnimBg="0"/>
      <p:bldP spid="302090" grpId="0" autoUpdateAnimBg="0"/>
      <p:bldP spid="302091" grpId="0" animBg="1"/>
      <p:bldP spid="302092" grpId="0" animBg="1"/>
      <p:bldP spid="302093" grpId="0" animBg="1"/>
      <p:bldP spid="302094" grpId="0" animBg="1"/>
      <p:bldP spid="302084" grpId="0" animBg="1" autoUpdateAnimBg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01" name="Rectangle 9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447800"/>
            <a:ext cx="3810000" cy="4114800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2400" b="1" i="1" smtClean="0">
                <a:solidFill>
                  <a:schemeClr val="tx2"/>
                </a:solidFill>
              </a:rPr>
              <a:t>Advantages ?</a:t>
            </a:r>
          </a:p>
          <a:p>
            <a:pPr algn="ctr">
              <a:lnSpc>
                <a:spcPct val="90000"/>
              </a:lnSpc>
            </a:pPr>
            <a:r>
              <a:rPr lang="en-US" sz="2400" b="1" i="1" smtClean="0"/>
              <a:t>Almost as strong as medial-lateral pins</a:t>
            </a:r>
          </a:p>
          <a:p>
            <a:pPr algn="ctr">
              <a:lnSpc>
                <a:spcPct val="90000"/>
              </a:lnSpc>
            </a:pPr>
            <a:endParaRPr lang="en-US" sz="2400" b="1" i="1" smtClean="0"/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sz="2400" b="1" i="1" smtClean="0">
                <a:solidFill>
                  <a:schemeClr val="tx2"/>
                </a:solidFill>
              </a:rPr>
              <a:t>Disadvantages?</a:t>
            </a:r>
          </a:p>
          <a:p>
            <a:pPr algn="ctr">
              <a:lnSpc>
                <a:spcPct val="90000"/>
              </a:lnSpc>
            </a:pPr>
            <a:r>
              <a:rPr lang="en-US" sz="2400" b="1" i="1" smtClean="0"/>
              <a:t>The larger patients may still have rotational instability,</a:t>
            </a:r>
          </a:p>
          <a:p>
            <a:pPr algn="ctr">
              <a:lnSpc>
                <a:spcPct val="90000"/>
              </a:lnSpc>
            </a:pPr>
            <a:r>
              <a:rPr lang="en-US" sz="2400" b="1" i="1" smtClean="0"/>
              <a:t>requiring supplementation with a medial pin. </a:t>
            </a:r>
          </a:p>
        </p:txBody>
      </p:sp>
      <p:sp>
        <p:nvSpPr>
          <p:cNvPr id="136203" name="Rectangle 11"/>
          <p:cNvSpPr>
            <a:spLocks noChangeArrowheads="1"/>
          </p:cNvSpPr>
          <p:nvPr/>
        </p:nvSpPr>
        <p:spPr bwMode="auto">
          <a:xfrm>
            <a:off x="4495800" y="5943600"/>
            <a:ext cx="4495800" cy="685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1800" i="0"/>
              <a:t>*Zionts LE, McKellop HA, Hathaway R. </a:t>
            </a:r>
          </a:p>
          <a:p>
            <a:r>
              <a:rPr lang="en-US" sz="1800"/>
              <a:t>J Bone Joint Surg [Am]</a:t>
            </a:r>
            <a:r>
              <a:rPr lang="en-US" sz="1800" i="0"/>
              <a:t>;76:253,1994.</a:t>
            </a:r>
          </a:p>
        </p:txBody>
      </p:sp>
      <p:sp>
        <p:nvSpPr>
          <p:cNvPr id="68612" name="Rectangle 12"/>
          <p:cNvSpPr>
            <a:spLocks noChangeArrowheads="1"/>
          </p:cNvSpPr>
          <p:nvPr/>
        </p:nvSpPr>
        <p:spPr bwMode="auto">
          <a:xfrm>
            <a:off x="457200" y="152400"/>
            <a:ext cx="7772400" cy="1143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3600" i="0">
                <a:solidFill>
                  <a:schemeClr val="tx2"/>
                </a:solidFill>
              </a:rPr>
              <a:t>How can the rotational stability with lateral pin be enhanced? </a:t>
            </a:r>
          </a:p>
        </p:txBody>
      </p:sp>
      <p:sp>
        <p:nvSpPr>
          <p:cNvPr id="136206" name="Rectangle 14"/>
          <p:cNvSpPr>
            <a:spLocks noChangeArrowheads="1"/>
          </p:cNvSpPr>
          <p:nvPr/>
        </p:nvSpPr>
        <p:spPr bwMode="auto">
          <a:xfrm>
            <a:off x="76200" y="0"/>
            <a:ext cx="8763000" cy="1431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i="0">
                <a:solidFill>
                  <a:schemeClr val="tx2"/>
                </a:solidFill>
              </a:rPr>
              <a:t>By separating the pins</a:t>
            </a:r>
          </a:p>
          <a:p>
            <a:endParaRPr lang="en-US" i="0">
              <a:solidFill>
                <a:schemeClr val="tx2"/>
              </a:solidFill>
            </a:endParaRPr>
          </a:p>
        </p:txBody>
      </p:sp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  <a:solidFill>
            <a:schemeClr val="bg1"/>
          </a:solidFill>
        </p:spPr>
        <p:txBody>
          <a:bodyPr/>
          <a:lstStyle/>
          <a:p>
            <a:r>
              <a:rPr lang="en-US" b="1" smtClean="0"/>
              <a:t>and adding a third pin.</a:t>
            </a:r>
          </a:p>
        </p:txBody>
      </p:sp>
      <p:pic>
        <p:nvPicPr>
          <p:cNvPr id="136195" name="Picture 3" descr="sc fxType III pc pins 3 lat pins x-ray"/>
          <p:cNvPicPr>
            <a:picLocks noChangeAspect="1" noChangeArrowheads="1"/>
          </p:cNvPicPr>
          <p:nvPr/>
        </p:nvPicPr>
        <p:blipFill>
          <a:blip r:embed="rId2" cstate="print">
            <a:lum bright="-36000" contrast="30000"/>
            <a:grayscl/>
          </a:blip>
          <a:srcRect l="6299" r="3412" b="2802"/>
          <a:stretch>
            <a:fillRect/>
          </a:stretch>
        </p:blipFill>
        <p:spPr bwMode="auto">
          <a:xfrm>
            <a:off x="381000" y="1219200"/>
            <a:ext cx="3821113" cy="533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6197" name="Line 5"/>
          <p:cNvSpPr>
            <a:spLocks noChangeShapeType="1"/>
          </p:cNvSpPr>
          <p:nvPr/>
        </p:nvSpPr>
        <p:spPr bwMode="auto">
          <a:xfrm>
            <a:off x="838200" y="2895600"/>
            <a:ext cx="914400" cy="152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6196" name="Line 4"/>
          <p:cNvSpPr>
            <a:spLocks noChangeShapeType="1"/>
          </p:cNvSpPr>
          <p:nvPr/>
        </p:nvSpPr>
        <p:spPr bwMode="auto">
          <a:xfrm>
            <a:off x="685800" y="3581400"/>
            <a:ext cx="762000" cy="76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6198" name="Line 6"/>
          <p:cNvSpPr>
            <a:spLocks noChangeShapeType="1"/>
          </p:cNvSpPr>
          <p:nvPr/>
        </p:nvSpPr>
        <p:spPr bwMode="auto">
          <a:xfrm flipH="1" flipV="1">
            <a:off x="1981200" y="1295400"/>
            <a:ext cx="1143000" cy="4876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6202" name="Text Box 10"/>
          <p:cNvSpPr txBox="1">
            <a:spLocks noChangeArrowheads="1"/>
          </p:cNvSpPr>
          <p:nvPr/>
        </p:nvSpPr>
        <p:spPr bwMode="auto">
          <a:xfrm>
            <a:off x="7156450" y="-76200"/>
            <a:ext cx="4635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/>
              <a:t>*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36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36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6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6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136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6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136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136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136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6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500"/>
                                        <p:tgtEl>
                                          <p:spTgt spid="1362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62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1362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62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500"/>
                                        <p:tgtEl>
                                          <p:spTgt spid="1362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62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1362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62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201" grpId="0" build="p" autoUpdateAnimBg="0"/>
      <p:bldP spid="136203" grpId="0" animBg="1" autoUpdateAnimBg="0"/>
      <p:bldP spid="136206" grpId="0" animBg="1" autoUpdateAnimBg="0"/>
      <p:bldP spid="136194" grpId="0" animBg="1" autoUpdateAnimBg="0"/>
      <p:bldP spid="136197" grpId="0" animBg="1"/>
      <p:bldP spid="136196" grpId="0" animBg="1"/>
      <p:bldP spid="136198" grpId="0" animBg="1"/>
      <p:bldP spid="136202" grpId="0" autoUpdate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5" descr="DSCN0475"/>
          <p:cNvPicPr>
            <a:picLocks noChangeAspect="1" noChangeArrowheads="1"/>
          </p:cNvPicPr>
          <p:nvPr/>
        </p:nvPicPr>
        <p:blipFill>
          <a:blip r:embed="rId2" cstate="print">
            <a:lum bright="12000" contrast="30000"/>
          </a:blip>
          <a:srcRect l="25951" t="20779" r="31436" b="32492"/>
          <a:stretch>
            <a:fillRect/>
          </a:stretch>
        </p:blipFill>
        <p:spPr bwMode="auto">
          <a:xfrm>
            <a:off x="1905000" y="1600200"/>
            <a:ext cx="6019800" cy="49387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18470" name="Text Box 6"/>
          <p:cNvSpPr txBox="1">
            <a:spLocks noChangeArrowheads="1"/>
          </p:cNvSpPr>
          <p:nvPr/>
        </p:nvSpPr>
        <p:spPr bwMode="auto">
          <a:xfrm>
            <a:off x="1136650" y="149225"/>
            <a:ext cx="785495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>
                <a:solidFill>
                  <a:schemeClr val="tx1"/>
                </a:solidFill>
                <a:latin typeface="Arial" charset="0"/>
              </a:rPr>
              <a:t>Is there a way to put X pins </a:t>
            </a:r>
          </a:p>
          <a:p>
            <a:r>
              <a:rPr lang="en-US" i="0">
                <a:solidFill>
                  <a:schemeClr val="tx1"/>
                </a:solidFill>
                <a:latin typeface="Arial" charset="0"/>
              </a:rPr>
              <a:t>without producing this scar?</a:t>
            </a:r>
          </a:p>
        </p:txBody>
      </p:sp>
      <p:sp>
        <p:nvSpPr>
          <p:cNvPr id="318471" name="Line 7"/>
          <p:cNvSpPr>
            <a:spLocks noChangeShapeType="1"/>
          </p:cNvSpPr>
          <p:nvPr/>
        </p:nvSpPr>
        <p:spPr bwMode="auto">
          <a:xfrm flipV="1">
            <a:off x="4267200" y="5257800"/>
            <a:ext cx="0" cy="609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18472" name="Line 8"/>
          <p:cNvSpPr>
            <a:spLocks noChangeShapeType="1"/>
          </p:cNvSpPr>
          <p:nvPr/>
        </p:nvSpPr>
        <p:spPr bwMode="auto">
          <a:xfrm flipV="1">
            <a:off x="4724400" y="5181600"/>
            <a:ext cx="0" cy="609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18474" name="Line 10"/>
          <p:cNvSpPr>
            <a:spLocks noChangeShapeType="1"/>
          </p:cNvSpPr>
          <p:nvPr/>
        </p:nvSpPr>
        <p:spPr bwMode="auto">
          <a:xfrm flipV="1">
            <a:off x="5181600" y="4876800"/>
            <a:ext cx="0" cy="609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18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8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18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18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470" grpId="0"/>
      <p:bldP spid="318471" grpId="0" animBg="1"/>
      <p:bldP spid="318472" grpId="0" animBg="1"/>
      <p:bldP spid="31847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490" name="Picture 2" descr="DSCN0492"/>
          <p:cNvPicPr>
            <a:picLocks noChangeAspect="1" noChangeArrowheads="1"/>
          </p:cNvPicPr>
          <p:nvPr/>
        </p:nvPicPr>
        <p:blipFill>
          <a:blip r:embed="rId2" cstate="print"/>
          <a:srcRect l="13112" t="5841" r="50830" b="15303"/>
          <a:stretch>
            <a:fillRect/>
          </a:stretch>
        </p:blipFill>
        <p:spPr bwMode="auto">
          <a:xfrm>
            <a:off x="5049838" y="1143000"/>
            <a:ext cx="3027362" cy="495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0659" name="Picture 3" descr="DSCN0491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 l="22946" r="26793"/>
          <a:stretch>
            <a:fillRect/>
          </a:stretch>
        </p:blipFill>
        <p:spPr bwMode="auto">
          <a:xfrm>
            <a:off x="304800" y="914400"/>
            <a:ext cx="3505200" cy="5218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19492" name="Freeform 4"/>
          <p:cNvSpPr>
            <a:spLocks/>
          </p:cNvSpPr>
          <p:nvPr/>
        </p:nvSpPr>
        <p:spPr bwMode="auto">
          <a:xfrm>
            <a:off x="1389063" y="2933700"/>
            <a:ext cx="1508125" cy="1330325"/>
          </a:xfrm>
          <a:custGeom>
            <a:avLst/>
            <a:gdLst>
              <a:gd name="T0" fmla="*/ 0 w 950"/>
              <a:gd name="T1" fmla="*/ 0 h 838"/>
              <a:gd name="T2" fmla="*/ 8 w 950"/>
              <a:gd name="T3" fmla="*/ 45 h 838"/>
              <a:gd name="T4" fmla="*/ 105 w 950"/>
              <a:gd name="T5" fmla="*/ 104 h 838"/>
              <a:gd name="T6" fmla="*/ 127 w 950"/>
              <a:gd name="T7" fmla="*/ 127 h 838"/>
              <a:gd name="T8" fmla="*/ 210 w 950"/>
              <a:gd name="T9" fmla="*/ 157 h 838"/>
              <a:gd name="T10" fmla="*/ 314 w 950"/>
              <a:gd name="T11" fmla="*/ 209 h 838"/>
              <a:gd name="T12" fmla="*/ 344 w 950"/>
              <a:gd name="T13" fmla="*/ 232 h 838"/>
              <a:gd name="T14" fmla="*/ 367 w 950"/>
              <a:gd name="T15" fmla="*/ 239 h 838"/>
              <a:gd name="T16" fmla="*/ 427 w 950"/>
              <a:gd name="T17" fmla="*/ 299 h 838"/>
              <a:gd name="T18" fmla="*/ 449 w 950"/>
              <a:gd name="T19" fmla="*/ 314 h 838"/>
              <a:gd name="T20" fmla="*/ 479 w 950"/>
              <a:gd name="T21" fmla="*/ 359 h 838"/>
              <a:gd name="T22" fmla="*/ 501 w 950"/>
              <a:gd name="T23" fmla="*/ 396 h 838"/>
              <a:gd name="T24" fmla="*/ 509 w 950"/>
              <a:gd name="T25" fmla="*/ 434 h 838"/>
              <a:gd name="T26" fmla="*/ 614 w 950"/>
              <a:gd name="T27" fmla="*/ 471 h 838"/>
              <a:gd name="T28" fmla="*/ 681 w 950"/>
              <a:gd name="T29" fmla="*/ 531 h 838"/>
              <a:gd name="T30" fmla="*/ 703 w 950"/>
              <a:gd name="T31" fmla="*/ 598 h 838"/>
              <a:gd name="T32" fmla="*/ 726 w 950"/>
              <a:gd name="T33" fmla="*/ 613 h 838"/>
              <a:gd name="T34" fmla="*/ 823 w 950"/>
              <a:gd name="T35" fmla="*/ 658 h 838"/>
              <a:gd name="T36" fmla="*/ 846 w 950"/>
              <a:gd name="T37" fmla="*/ 680 h 838"/>
              <a:gd name="T38" fmla="*/ 868 w 950"/>
              <a:gd name="T39" fmla="*/ 688 h 838"/>
              <a:gd name="T40" fmla="*/ 898 w 950"/>
              <a:gd name="T41" fmla="*/ 763 h 838"/>
              <a:gd name="T42" fmla="*/ 935 w 950"/>
              <a:gd name="T43" fmla="*/ 815 h 838"/>
              <a:gd name="T44" fmla="*/ 950 w 950"/>
              <a:gd name="T45" fmla="*/ 838 h 83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950"/>
              <a:gd name="T70" fmla="*/ 0 h 838"/>
              <a:gd name="T71" fmla="*/ 950 w 950"/>
              <a:gd name="T72" fmla="*/ 838 h 838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950" h="838">
                <a:moveTo>
                  <a:pt x="0" y="0"/>
                </a:moveTo>
                <a:cubicBezTo>
                  <a:pt x="3" y="15"/>
                  <a:pt x="0" y="32"/>
                  <a:pt x="8" y="45"/>
                </a:cubicBezTo>
                <a:cubicBezTo>
                  <a:pt x="23" y="72"/>
                  <a:pt x="82" y="86"/>
                  <a:pt x="105" y="104"/>
                </a:cubicBezTo>
                <a:cubicBezTo>
                  <a:pt x="113" y="110"/>
                  <a:pt x="118" y="121"/>
                  <a:pt x="127" y="127"/>
                </a:cubicBezTo>
                <a:cubicBezTo>
                  <a:pt x="152" y="146"/>
                  <a:pt x="182" y="146"/>
                  <a:pt x="210" y="157"/>
                </a:cubicBezTo>
                <a:cubicBezTo>
                  <a:pt x="247" y="171"/>
                  <a:pt x="276" y="197"/>
                  <a:pt x="314" y="209"/>
                </a:cubicBezTo>
                <a:cubicBezTo>
                  <a:pt x="324" y="217"/>
                  <a:pt x="333" y="226"/>
                  <a:pt x="344" y="232"/>
                </a:cubicBezTo>
                <a:cubicBezTo>
                  <a:pt x="351" y="236"/>
                  <a:pt x="361" y="234"/>
                  <a:pt x="367" y="239"/>
                </a:cubicBezTo>
                <a:cubicBezTo>
                  <a:pt x="389" y="257"/>
                  <a:pt x="404" y="283"/>
                  <a:pt x="427" y="299"/>
                </a:cubicBezTo>
                <a:cubicBezTo>
                  <a:pt x="434" y="304"/>
                  <a:pt x="442" y="309"/>
                  <a:pt x="449" y="314"/>
                </a:cubicBezTo>
                <a:cubicBezTo>
                  <a:pt x="459" y="329"/>
                  <a:pt x="469" y="344"/>
                  <a:pt x="479" y="359"/>
                </a:cubicBezTo>
                <a:cubicBezTo>
                  <a:pt x="487" y="371"/>
                  <a:pt x="501" y="396"/>
                  <a:pt x="501" y="396"/>
                </a:cubicBezTo>
                <a:cubicBezTo>
                  <a:pt x="504" y="409"/>
                  <a:pt x="500" y="425"/>
                  <a:pt x="509" y="434"/>
                </a:cubicBezTo>
                <a:cubicBezTo>
                  <a:pt x="531" y="456"/>
                  <a:pt x="584" y="461"/>
                  <a:pt x="614" y="471"/>
                </a:cubicBezTo>
                <a:cubicBezTo>
                  <a:pt x="665" y="522"/>
                  <a:pt x="641" y="504"/>
                  <a:pt x="681" y="531"/>
                </a:cubicBezTo>
                <a:cubicBezTo>
                  <a:pt x="698" y="583"/>
                  <a:pt x="691" y="561"/>
                  <a:pt x="703" y="598"/>
                </a:cubicBezTo>
                <a:cubicBezTo>
                  <a:pt x="706" y="607"/>
                  <a:pt x="719" y="608"/>
                  <a:pt x="726" y="613"/>
                </a:cubicBezTo>
                <a:cubicBezTo>
                  <a:pt x="758" y="636"/>
                  <a:pt x="787" y="645"/>
                  <a:pt x="823" y="658"/>
                </a:cubicBezTo>
                <a:cubicBezTo>
                  <a:pt x="831" y="665"/>
                  <a:pt x="837" y="674"/>
                  <a:pt x="846" y="680"/>
                </a:cubicBezTo>
                <a:cubicBezTo>
                  <a:pt x="852" y="684"/>
                  <a:pt x="863" y="682"/>
                  <a:pt x="868" y="688"/>
                </a:cubicBezTo>
                <a:cubicBezTo>
                  <a:pt x="879" y="699"/>
                  <a:pt x="888" y="747"/>
                  <a:pt x="898" y="763"/>
                </a:cubicBezTo>
                <a:cubicBezTo>
                  <a:pt x="909" y="781"/>
                  <a:pt x="923" y="798"/>
                  <a:pt x="935" y="815"/>
                </a:cubicBezTo>
                <a:cubicBezTo>
                  <a:pt x="940" y="823"/>
                  <a:pt x="950" y="838"/>
                  <a:pt x="950" y="838"/>
                </a:cubicBezTo>
              </a:path>
            </a:pathLst>
          </a:custGeom>
          <a:noFill/>
          <a:ln w="762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19493" name="Picture 5" descr="DSCN0499"/>
          <p:cNvPicPr>
            <a:picLocks noChangeAspect="1" noChangeArrowheads="1"/>
          </p:cNvPicPr>
          <p:nvPr/>
        </p:nvPicPr>
        <p:blipFill>
          <a:blip r:embed="rId4" cstate="print">
            <a:lum bright="18000" contrast="18000"/>
            <a:grayscl/>
          </a:blip>
          <a:srcRect l="33128" t="22960" r="35382" b="32423"/>
          <a:stretch>
            <a:fillRect/>
          </a:stretch>
        </p:blipFill>
        <p:spPr bwMode="auto">
          <a:xfrm>
            <a:off x="4191000" y="1295400"/>
            <a:ext cx="3810000" cy="403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19494" name="AutoShape 6"/>
          <p:cNvSpPr>
            <a:spLocks/>
          </p:cNvSpPr>
          <p:nvPr/>
        </p:nvSpPr>
        <p:spPr bwMode="auto">
          <a:xfrm>
            <a:off x="762000" y="1295400"/>
            <a:ext cx="2133600" cy="1905000"/>
          </a:xfrm>
          <a:prstGeom prst="borderCallout1">
            <a:avLst>
              <a:gd name="adj1" fmla="val 6000"/>
              <a:gd name="adj2" fmla="val 103569"/>
              <a:gd name="adj3" fmla="val 48583"/>
              <a:gd name="adj4" fmla="val 280431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2400">
                <a:solidFill>
                  <a:schemeClr val="tx1"/>
                </a:solidFill>
                <a:latin typeface="Arial" charset="0"/>
              </a:rPr>
              <a:t>Lateral </a:t>
            </a:r>
            <a:r>
              <a:rPr lang="en-US" sz="2400" i="0">
                <a:solidFill>
                  <a:schemeClr val="tx1"/>
                </a:solidFill>
                <a:latin typeface="Arial" charset="0"/>
              </a:rPr>
              <a:t>Antegrade</a:t>
            </a:r>
            <a:r>
              <a:rPr lang="en-US" sz="2400">
                <a:solidFill>
                  <a:schemeClr val="tx1"/>
                </a:solidFill>
                <a:latin typeface="Arial" charset="0"/>
              </a:rPr>
              <a:t> pin</a:t>
            </a:r>
          </a:p>
        </p:txBody>
      </p:sp>
      <p:sp>
        <p:nvSpPr>
          <p:cNvPr id="319495" name="Line 7"/>
          <p:cNvSpPr>
            <a:spLocks noChangeShapeType="1"/>
          </p:cNvSpPr>
          <p:nvPr/>
        </p:nvSpPr>
        <p:spPr bwMode="auto">
          <a:xfrm flipH="1">
            <a:off x="4648200" y="1905000"/>
            <a:ext cx="2971800" cy="1600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9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9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19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19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19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9492" grpId="0" animBg="1"/>
      <p:bldP spid="319494" grpId="0" animBg="1"/>
      <p:bldP spid="319495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DSCN049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5850" y="820738"/>
            <a:ext cx="6973888" cy="521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9" name="Picture 9" descr="Clip0002"/>
          <p:cNvPicPr>
            <a:picLocks noChangeAspect="1" noChangeArrowheads="1"/>
          </p:cNvPicPr>
          <p:nvPr/>
        </p:nvPicPr>
        <p:blipFill>
          <a:blip r:embed="rId2" cstate="print"/>
          <a:srcRect b="3084"/>
          <a:stretch>
            <a:fillRect/>
          </a:stretch>
        </p:blipFill>
        <p:spPr bwMode="auto">
          <a:xfrm>
            <a:off x="1371600" y="2862263"/>
            <a:ext cx="6553200" cy="239553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72707" name="Text Box 2"/>
          <p:cNvSpPr txBox="1">
            <a:spLocks noChangeArrowheads="1"/>
          </p:cNvSpPr>
          <p:nvPr/>
        </p:nvSpPr>
        <p:spPr bwMode="auto">
          <a:xfrm>
            <a:off x="381000" y="15875"/>
            <a:ext cx="84836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>
                <a:solidFill>
                  <a:schemeClr val="tx2"/>
                </a:solidFill>
              </a:rPr>
              <a:t>Following pin fixation,</a:t>
            </a:r>
          </a:p>
          <a:p>
            <a:r>
              <a:rPr lang="en-US" i="0">
                <a:solidFill>
                  <a:schemeClr val="tx2"/>
                </a:solidFill>
              </a:rPr>
              <a:t>how are these fractures managed ?</a:t>
            </a:r>
          </a:p>
        </p:txBody>
      </p:sp>
      <p:sp>
        <p:nvSpPr>
          <p:cNvPr id="138248" name="Text Box 8"/>
          <p:cNvSpPr txBox="1">
            <a:spLocks noChangeArrowheads="1"/>
          </p:cNvSpPr>
          <p:nvPr/>
        </p:nvSpPr>
        <p:spPr bwMode="auto">
          <a:xfrm>
            <a:off x="2940050" y="5638800"/>
            <a:ext cx="3308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i="0">
                <a:solidFill>
                  <a:srgbClr val="FF0000"/>
                </a:solidFill>
              </a:rPr>
              <a:t>For three weeks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38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138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8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9"/>
          <p:cNvSpPr txBox="1">
            <a:spLocks noChangeArrowheads="1"/>
          </p:cNvSpPr>
          <p:nvPr/>
        </p:nvSpPr>
        <p:spPr bwMode="auto">
          <a:xfrm>
            <a:off x="1905000" y="328613"/>
            <a:ext cx="52435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>
                <a:solidFill>
                  <a:srgbClr val="FF9900"/>
                </a:solidFill>
              </a:rPr>
              <a:t>Mechanism of Injury</a:t>
            </a:r>
          </a:p>
        </p:txBody>
      </p:sp>
      <p:sp>
        <p:nvSpPr>
          <p:cNvPr id="176130" name="Text Box 2"/>
          <p:cNvSpPr txBox="1">
            <a:spLocks noChangeArrowheads="1"/>
          </p:cNvSpPr>
          <p:nvPr/>
        </p:nvSpPr>
        <p:spPr bwMode="auto">
          <a:xfrm>
            <a:off x="68263" y="-76200"/>
            <a:ext cx="9075737" cy="21018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/>
              <a:t>What other factor contributes </a:t>
            </a:r>
          </a:p>
          <a:p>
            <a:r>
              <a:rPr lang="en-US" i="0"/>
              <a:t>to the development of</a:t>
            </a:r>
          </a:p>
          <a:p>
            <a:r>
              <a:rPr lang="en-US" i="0"/>
              <a:t>fractures in the supracondylar area? </a:t>
            </a:r>
          </a:p>
        </p:txBody>
      </p:sp>
      <p:sp>
        <p:nvSpPr>
          <p:cNvPr id="176131" name="Text Box 3"/>
          <p:cNvSpPr txBox="1">
            <a:spLocks noChangeArrowheads="1"/>
          </p:cNvSpPr>
          <p:nvPr/>
        </p:nvSpPr>
        <p:spPr bwMode="auto">
          <a:xfrm>
            <a:off x="649288" y="2133600"/>
            <a:ext cx="779145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/>
            <a:r>
              <a:rPr lang="en-US">
                <a:solidFill>
                  <a:schemeClr val="tx1"/>
                </a:solidFill>
              </a:rPr>
              <a:t>The supracondylar area consists </a:t>
            </a:r>
          </a:p>
          <a:p>
            <a:pPr marL="457200" indent="-457200"/>
            <a:r>
              <a:rPr lang="en-US">
                <a:solidFill>
                  <a:schemeClr val="tx1"/>
                </a:solidFill>
              </a:rPr>
              <a:t>of weak metaphyseal bone. </a:t>
            </a:r>
          </a:p>
        </p:txBody>
      </p:sp>
      <p:pic>
        <p:nvPicPr>
          <p:cNvPr id="176132" name="Picture 4" descr="sc fxType III postlat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 t="3572"/>
          <a:stretch>
            <a:fillRect/>
          </a:stretch>
        </p:blipFill>
        <p:spPr bwMode="auto">
          <a:xfrm>
            <a:off x="2533650" y="2667000"/>
            <a:ext cx="3714750" cy="411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76134" name="AutoShape 6"/>
          <p:cNvSpPr>
            <a:spLocks/>
          </p:cNvSpPr>
          <p:nvPr/>
        </p:nvSpPr>
        <p:spPr bwMode="auto">
          <a:xfrm>
            <a:off x="457200" y="5029200"/>
            <a:ext cx="1828800" cy="1143000"/>
          </a:xfrm>
          <a:prstGeom prst="borderCallout1">
            <a:avLst>
              <a:gd name="adj1" fmla="val 10000"/>
              <a:gd name="adj2" fmla="val 104167"/>
              <a:gd name="adj3" fmla="val -79861"/>
              <a:gd name="adj4" fmla="val 130208"/>
            </a:avLst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2400" i="0">
                <a:solidFill>
                  <a:schemeClr val="tx1"/>
                </a:solidFill>
              </a:rPr>
              <a:t>Very thin </a:t>
            </a:r>
          </a:p>
          <a:p>
            <a:r>
              <a:rPr lang="en-US" sz="2400" i="0">
                <a:solidFill>
                  <a:schemeClr val="tx1"/>
                </a:solidFill>
              </a:rPr>
              <a:t>cortical </a:t>
            </a:r>
          </a:p>
          <a:p>
            <a:r>
              <a:rPr lang="en-US" sz="2400" i="0">
                <a:solidFill>
                  <a:schemeClr val="tx1"/>
                </a:solidFill>
              </a:rPr>
              <a:t>structure</a:t>
            </a:r>
          </a:p>
        </p:txBody>
      </p:sp>
      <p:sp>
        <p:nvSpPr>
          <p:cNvPr id="176138" name="Freeform 10"/>
          <p:cNvSpPr>
            <a:spLocks/>
          </p:cNvSpPr>
          <p:nvPr/>
        </p:nvSpPr>
        <p:spPr bwMode="auto">
          <a:xfrm>
            <a:off x="2841625" y="3317875"/>
            <a:ext cx="1843088" cy="1247775"/>
          </a:xfrm>
          <a:custGeom>
            <a:avLst/>
            <a:gdLst>
              <a:gd name="T0" fmla="*/ 410 w 1161"/>
              <a:gd name="T1" fmla="*/ 0 h 786"/>
              <a:gd name="T2" fmla="*/ 360 w 1161"/>
              <a:gd name="T3" fmla="*/ 66 h 786"/>
              <a:gd name="T4" fmla="*/ 234 w 1161"/>
              <a:gd name="T5" fmla="*/ 209 h 786"/>
              <a:gd name="T6" fmla="*/ 168 w 1161"/>
              <a:gd name="T7" fmla="*/ 285 h 786"/>
              <a:gd name="T8" fmla="*/ 130 w 1161"/>
              <a:gd name="T9" fmla="*/ 335 h 786"/>
              <a:gd name="T10" fmla="*/ 64 w 1161"/>
              <a:gd name="T11" fmla="*/ 411 h 786"/>
              <a:gd name="T12" fmla="*/ 9 w 1161"/>
              <a:gd name="T13" fmla="*/ 466 h 786"/>
              <a:gd name="T14" fmla="*/ 42 w 1161"/>
              <a:gd name="T15" fmla="*/ 527 h 786"/>
              <a:gd name="T16" fmla="*/ 53 w 1161"/>
              <a:gd name="T17" fmla="*/ 560 h 786"/>
              <a:gd name="T18" fmla="*/ 81 w 1161"/>
              <a:gd name="T19" fmla="*/ 587 h 786"/>
              <a:gd name="T20" fmla="*/ 157 w 1161"/>
              <a:gd name="T21" fmla="*/ 653 h 786"/>
              <a:gd name="T22" fmla="*/ 355 w 1161"/>
              <a:gd name="T23" fmla="*/ 603 h 786"/>
              <a:gd name="T24" fmla="*/ 404 w 1161"/>
              <a:gd name="T25" fmla="*/ 614 h 786"/>
              <a:gd name="T26" fmla="*/ 432 w 1161"/>
              <a:gd name="T27" fmla="*/ 620 h 786"/>
              <a:gd name="T28" fmla="*/ 503 w 1161"/>
              <a:gd name="T29" fmla="*/ 642 h 786"/>
              <a:gd name="T30" fmla="*/ 563 w 1161"/>
              <a:gd name="T31" fmla="*/ 664 h 786"/>
              <a:gd name="T32" fmla="*/ 646 w 1161"/>
              <a:gd name="T33" fmla="*/ 730 h 786"/>
              <a:gd name="T34" fmla="*/ 701 w 1161"/>
              <a:gd name="T35" fmla="*/ 746 h 786"/>
              <a:gd name="T36" fmla="*/ 805 w 1161"/>
              <a:gd name="T37" fmla="*/ 774 h 786"/>
              <a:gd name="T38" fmla="*/ 1002 w 1161"/>
              <a:gd name="T39" fmla="*/ 757 h 786"/>
              <a:gd name="T40" fmla="*/ 1117 w 1161"/>
              <a:gd name="T41" fmla="*/ 746 h 786"/>
              <a:gd name="T42" fmla="*/ 1161 w 1161"/>
              <a:gd name="T43" fmla="*/ 658 h 786"/>
              <a:gd name="T44" fmla="*/ 1139 w 1161"/>
              <a:gd name="T45" fmla="*/ 450 h 786"/>
              <a:gd name="T46" fmla="*/ 1117 w 1161"/>
              <a:gd name="T47" fmla="*/ 346 h 786"/>
              <a:gd name="T48" fmla="*/ 1101 w 1161"/>
              <a:gd name="T49" fmla="*/ 291 h 786"/>
              <a:gd name="T50" fmla="*/ 1090 w 1161"/>
              <a:gd name="T51" fmla="*/ 181 h 78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161"/>
              <a:gd name="T79" fmla="*/ 0 h 786"/>
              <a:gd name="T80" fmla="*/ 1161 w 1161"/>
              <a:gd name="T81" fmla="*/ 786 h 78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161" h="786">
                <a:moveTo>
                  <a:pt x="410" y="0"/>
                </a:moveTo>
                <a:cubicBezTo>
                  <a:pt x="393" y="25"/>
                  <a:pt x="381" y="45"/>
                  <a:pt x="360" y="66"/>
                </a:cubicBezTo>
                <a:cubicBezTo>
                  <a:pt x="340" y="130"/>
                  <a:pt x="273" y="160"/>
                  <a:pt x="234" y="209"/>
                </a:cubicBezTo>
                <a:cubicBezTo>
                  <a:pt x="213" y="236"/>
                  <a:pt x="197" y="266"/>
                  <a:pt x="168" y="285"/>
                </a:cubicBezTo>
                <a:cubicBezTo>
                  <a:pt x="161" y="309"/>
                  <a:pt x="145" y="316"/>
                  <a:pt x="130" y="335"/>
                </a:cubicBezTo>
                <a:cubicBezTo>
                  <a:pt x="109" y="362"/>
                  <a:pt x="94" y="393"/>
                  <a:pt x="64" y="411"/>
                </a:cubicBezTo>
                <a:cubicBezTo>
                  <a:pt x="50" y="432"/>
                  <a:pt x="30" y="452"/>
                  <a:pt x="9" y="466"/>
                </a:cubicBezTo>
                <a:cubicBezTo>
                  <a:pt x="0" y="498"/>
                  <a:pt x="17" y="510"/>
                  <a:pt x="42" y="527"/>
                </a:cubicBezTo>
                <a:cubicBezTo>
                  <a:pt x="46" y="538"/>
                  <a:pt x="48" y="550"/>
                  <a:pt x="53" y="560"/>
                </a:cubicBezTo>
                <a:cubicBezTo>
                  <a:pt x="64" y="582"/>
                  <a:pt x="63" y="572"/>
                  <a:pt x="81" y="587"/>
                </a:cubicBezTo>
                <a:cubicBezTo>
                  <a:pt x="108" y="609"/>
                  <a:pt x="122" y="640"/>
                  <a:pt x="157" y="653"/>
                </a:cubicBezTo>
                <a:cubicBezTo>
                  <a:pt x="225" y="646"/>
                  <a:pt x="291" y="626"/>
                  <a:pt x="355" y="603"/>
                </a:cubicBezTo>
                <a:cubicBezTo>
                  <a:pt x="371" y="607"/>
                  <a:pt x="388" y="610"/>
                  <a:pt x="404" y="614"/>
                </a:cubicBezTo>
                <a:cubicBezTo>
                  <a:pt x="413" y="616"/>
                  <a:pt x="432" y="620"/>
                  <a:pt x="432" y="620"/>
                </a:cubicBezTo>
                <a:cubicBezTo>
                  <a:pt x="456" y="637"/>
                  <a:pt x="472" y="637"/>
                  <a:pt x="503" y="642"/>
                </a:cubicBezTo>
                <a:cubicBezTo>
                  <a:pt x="523" y="656"/>
                  <a:pt x="539" y="659"/>
                  <a:pt x="563" y="664"/>
                </a:cubicBezTo>
                <a:cubicBezTo>
                  <a:pt x="595" y="680"/>
                  <a:pt x="616" y="710"/>
                  <a:pt x="646" y="730"/>
                </a:cubicBezTo>
                <a:cubicBezTo>
                  <a:pt x="662" y="741"/>
                  <a:pt x="701" y="746"/>
                  <a:pt x="701" y="746"/>
                </a:cubicBezTo>
                <a:cubicBezTo>
                  <a:pt x="732" y="768"/>
                  <a:pt x="768" y="770"/>
                  <a:pt x="805" y="774"/>
                </a:cubicBezTo>
                <a:cubicBezTo>
                  <a:pt x="843" y="786"/>
                  <a:pt x="960" y="761"/>
                  <a:pt x="1002" y="757"/>
                </a:cubicBezTo>
                <a:cubicBezTo>
                  <a:pt x="1040" y="753"/>
                  <a:pt x="1117" y="746"/>
                  <a:pt x="1117" y="746"/>
                </a:cubicBezTo>
                <a:cubicBezTo>
                  <a:pt x="1143" y="721"/>
                  <a:pt x="1151" y="692"/>
                  <a:pt x="1161" y="658"/>
                </a:cubicBezTo>
                <a:cubicBezTo>
                  <a:pt x="1146" y="589"/>
                  <a:pt x="1145" y="520"/>
                  <a:pt x="1139" y="450"/>
                </a:cubicBezTo>
                <a:cubicBezTo>
                  <a:pt x="1135" y="406"/>
                  <a:pt x="1140" y="380"/>
                  <a:pt x="1117" y="346"/>
                </a:cubicBezTo>
                <a:cubicBezTo>
                  <a:pt x="1112" y="327"/>
                  <a:pt x="1105" y="310"/>
                  <a:pt x="1101" y="291"/>
                </a:cubicBezTo>
                <a:cubicBezTo>
                  <a:pt x="1098" y="258"/>
                  <a:pt x="1090" y="216"/>
                  <a:pt x="1090" y="181"/>
                </a:cubicBezTo>
              </a:path>
            </a:pathLst>
          </a:custGeom>
          <a:noFill/>
          <a:ln w="38100">
            <a:solidFill>
              <a:srgbClr val="FFFF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76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761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6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76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6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6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30" grpId="0" animBg="1" autoUpdateAnimBg="0"/>
      <p:bldP spid="176131" grpId="0" autoUpdateAnimBg="0"/>
      <p:bldP spid="176134" grpId="0" animBg="1" autoUpdateAnimBg="0"/>
      <p:bldP spid="176138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sc fxType III pucker sign"/>
          <p:cNvPicPr>
            <a:picLocks noChangeAspect="1" noChangeArrowheads="1"/>
          </p:cNvPicPr>
          <p:nvPr/>
        </p:nvPicPr>
        <p:blipFill>
          <a:blip r:embed="rId2" cstate="print"/>
          <a:srcRect r="3448" b="7306"/>
          <a:stretch>
            <a:fillRect/>
          </a:stretch>
        </p:blipFill>
        <p:spPr bwMode="auto">
          <a:xfrm>
            <a:off x="1371600" y="1643063"/>
            <a:ext cx="6400800" cy="483393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73731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0" y="-228600"/>
            <a:ext cx="7772400" cy="1143000"/>
          </a:xfrm>
        </p:spPr>
        <p:txBody>
          <a:bodyPr/>
          <a:lstStyle/>
          <a:p>
            <a:r>
              <a:rPr lang="en-US" b="1" smtClean="0">
                <a:solidFill>
                  <a:srgbClr val="FFFF00"/>
                </a:solidFill>
              </a:rPr>
              <a:t>What is this physical finding ??</a:t>
            </a:r>
          </a:p>
        </p:txBody>
      </p:sp>
      <p:sp>
        <p:nvSpPr>
          <p:cNvPr id="13926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6200" y="838200"/>
            <a:ext cx="8991600" cy="5334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3000" b="1" smtClean="0"/>
              <a:t>The “Pucker Sign” which may indicate </a:t>
            </a:r>
            <a:r>
              <a:rPr lang="en-US" sz="3000" b="1" i="1" smtClean="0">
                <a:solidFill>
                  <a:schemeClr val="tx2"/>
                </a:solidFill>
              </a:rPr>
              <a:t>irreducibility.</a:t>
            </a:r>
          </a:p>
        </p:txBody>
      </p:sp>
      <p:pic>
        <p:nvPicPr>
          <p:cNvPr id="139269" name="Picture 5" descr="Irreducible X Ray"/>
          <p:cNvPicPr>
            <a:picLocks noChangeAspect="1" noChangeArrowheads="1"/>
          </p:cNvPicPr>
          <p:nvPr/>
        </p:nvPicPr>
        <p:blipFill>
          <a:blip r:embed="rId3" cstate="print">
            <a:lum bright="-24000"/>
          </a:blip>
          <a:srcRect l="10146" t="28139" r="62254" b="25107"/>
          <a:stretch>
            <a:fillRect/>
          </a:stretch>
        </p:blipFill>
        <p:spPr bwMode="auto">
          <a:xfrm>
            <a:off x="2971800" y="3657600"/>
            <a:ext cx="2362200" cy="220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9270" name="Freeform 6"/>
          <p:cNvSpPr>
            <a:spLocks/>
          </p:cNvSpPr>
          <p:nvPr/>
        </p:nvSpPr>
        <p:spPr bwMode="auto">
          <a:xfrm>
            <a:off x="3419475" y="3446463"/>
            <a:ext cx="2447925" cy="287337"/>
          </a:xfrm>
          <a:custGeom>
            <a:avLst/>
            <a:gdLst>
              <a:gd name="T0" fmla="*/ 0 w 1542"/>
              <a:gd name="T1" fmla="*/ 44 h 181"/>
              <a:gd name="T2" fmla="*/ 124 w 1542"/>
              <a:gd name="T3" fmla="*/ 18 h 181"/>
              <a:gd name="T4" fmla="*/ 372 w 1542"/>
              <a:gd name="T5" fmla="*/ 27 h 181"/>
              <a:gd name="T6" fmla="*/ 408 w 1542"/>
              <a:gd name="T7" fmla="*/ 71 h 181"/>
              <a:gd name="T8" fmla="*/ 488 w 1542"/>
              <a:gd name="T9" fmla="*/ 133 h 181"/>
              <a:gd name="T10" fmla="*/ 629 w 1542"/>
              <a:gd name="T11" fmla="*/ 177 h 181"/>
              <a:gd name="T12" fmla="*/ 878 w 1542"/>
              <a:gd name="T13" fmla="*/ 151 h 181"/>
              <a:gd name="T14" fmla="*/ 948 w 1542"/>
              <a:gd name="T15" fmla="*/ 89 h 181"/>
              <a:gd name="T16" fmla="*/ 966 w 1542"/>
              <a:gd name="T17" fmla="*/ 18 h 181"/>
              <a:gd name="T18" fmla="*/ 1019 w 1542"/>
              <a:gd name="T19" fmla="*/ 0 h 181"/>
              <a:gd name="T20" fmla="*/ 1542 w 1542"/>
              <a:gd name="T21" fmla="*/ 0 h 18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542"/>
              <a:gd name="T34" fmla="*/ 0 h 181"/>
              <a:gd name="T35" fmla="*/ 1542 w 1542"/>
              <a:gd name="T36" fmla="*/ 181 h 18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542" h="181">
                <a:moveTo>
                  <a:pt x="0" y="44"/>
                </a:moveTo>
                <a:cubicBezTo>
                  <a:pt x="41" y="36"/>
                  <a:pt x="83" y="26"/>
                  <a:pt x="124" y="18"/>
                </a:cubicBezTo>
                <a:cubicBezTo>
                  <a:pt x="207" y="21"/>
                  <a:pt x="290" y="19"/>
                  <a:pt x="372" y="27"/>
                </a:cubicBezTo>
                <a:cubicBezTo>
                  <a:pt x="411" y="31"/>
                  <a:pt x="392" y="50"/>
                  <a:pt x="408" y="71"/>
                </a:cubicBezTo>
                <a:cubicBezTo>
                  <a:pt x="450" y="125"/>
                  <a:pt x="444" y="118"/>
                  <a:pt x="488" y="133"/>
                </a:cubicBezTo>
                <a:cubicBezTo>
                  <a:pt x="530" y="177"/>
                  <a:pt x="566" y="170"/>
                  <a:pt x="629" y="177"/>
                </a:cubicBezTo>
                <a:cubicBezTo>
                  <a:pt x="761" y="171"/>
                  <a:pt x="787" y="181"/>
                  <a:pt x="878" y="151"/>
                </a:cubicBezTo>
                <a:cubicBezTo>
                  <a:pt x="940" y="109"/>
                  <a:pt x="919" y="133"/>
                  <a:pt x="948" y="89"/>
                </a:cubicBezTo>
                <a:cubicBezTo>
                  <a:pt x="950" y="81"/>
                  <a:pt x="959" y="23"/>
                  <a:pt x="966" y="18"/>
                </a:cubicBezTo>
                <a:cubicBezTo>
                  <a:pt x="981" y="7"/>
                  <a:pt x="1019" y="0"/>
                  <a:pt x="1019" y="0"/>
                </a:cubicBezTo>
                <a:cubicBezTo>
                  <a:pt x="1198" y="10"/>
                  <a:pt x="1358" y="0"/>
                  <a:pt x="1542" y="0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9272" name="Freeform 8" descr="Dark downward diagonal"/>
          <p:cNvSpPr>
            <a:spLocks/>
          </p:cNvSpPr>
          <p:nvPr/>
        </p:nvSpPr>
        <p:spPr bwMode="auto">
          <a:xfrm>
            <a:off x="2894013" y="3832225"/>
            <a:ext cx="2452687" cy="473075"/>
          </a:xfrm>
          <a:custGeom>
            <a:avLst/>
            <a:gdLst>
              <a:gd name="T0" fmla="*/ 54 w 1545"/>
              <a:gd name="T1" fmla="*/ 52 h 298"/>
              <a:gd name="T2" fmla="*/ 196 w 1545"/>
              <a:gd name="T3" fmla="*/ 39 h 298"/>
              <a:gd name="T4" fmla="*/ 481 w 1545"/>
              <a:gd name="T5" fmla="*/ 0 h 298"/>
              <a:gd name="T6" fmla="*/ 675 w 1545"/>
              <a:gd name="T7" fmla="*/ 13 h 298"/>
              <a:gd name="T8" fmla="*/ 740 w 1545"/>
              <a:gd name="T9" fmla="*/ 32 h 298"/>
              <a:gd name="T10" fmla="*/ 947 w 1545"/>
              <a:gd name="T11" fmla="*/ 84 h 298"/>
              <a:gd name="T12" fmla="*/ 1051 w 1545"/>
              <a:gd name="T13" fmla="*/ 110 h 298"/>
              <a:gd name="T14" fmla="*/ 1225 w 1545"/>
              <a:gd name="T15" fmla="*/ 162 h 298"/>
              <a:gd name="T16" fmla="*/ 1374 w 1545"/>
              <a:gd name="T17" fmla="*/ 175 h 298"/>
              <a:gd name="T18" fmla="*/ 1491 w 1545"/>
              <a:gd name="T19" fmla="*/ 207 h 298"/>
              <a:gd name="T20" fmla="*/ 1529 w 1545"/>
              <a:gd name="T21" fmla="*/ 239 h 298"/>
              <a:gd name="T22" fmla="*/ 1445 w 1545"/>
              <a:gd name="T23" fmla="*/ 298 h 298"/>
              <a:gd name="T24" fmla="*/ 1161 w 1545"/>
              <a:gd name="T25" fmla="*/ 272 h 298"/>
              <a:gd name="T26" fmla="*/ 1063 w 1545"/>
              <a:gd name="T27" fmla="*/ 227 h 298"/>
              <a:gd name="T28" fmla="*/ 811 w 1545"/>
              <a:gd name="T29" fmla="*/ 175 h 298"/>
              <a:gd name="T30" fmla="*/ 649 w 1545"/>
              <a:gd name="T31" fmla="*/ 181 h 298"/>
              <a:gd name="T32" fmla="*/ 475 w 1545"/>
              <a:gd name="T33" fmla="*/ 188 h 298"/>
              <a:gd name="T34" fmla="*/ 203 w 1545"/>
              <a:gd name="T35" fmla="*/ 136 h 298"/>
              <a:gd name="T36" fmla="*/ 80 w 1545"/>
              <a:gd name="T37" fmla="*/ 155 h 298"/>
              <a:gd name="T38" fmla="*/ 21 w 1545"/>
              <a:gd name="T39" fmla="*/ 155 h 298"/>
              <a:gd name="T40" fmla="*/ 41 w 1545"/>
              <a:gd name="T41" fmla="*/ 97 h 298"/>
              <a:gd name="T42" fmla="*/ 54 w 1545"/>
              <a:gd name="T43" fmla="*/ 52 h 29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545"/>
              <a:gd name="T67" fmla="*/ 0 h 298"/>
              <a:gd name="T68" fmla="*/ 1545 w 1545"/>
              <a:gd name="T69" fmla="*/ 298 h 29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545" h="298">
                <a:moveTo>
                  <a:pt x="54" y="52"/>
                </a:moveTo>
                <a:cubicBezTo>
                  <a:pt x="89" y="76"/>
                  <a:pt x="157" y="48"/>
                  <a:pt x="196" y="39"/>
                </a:cubicBezTo>
                <a:cubicBezTo>
                  <a:pt x="288" y="18"/>
                  <a:pt x="387" y="11"/>
                  <a:pt x="481" y="0"/>
                </a:cubicBezTo>
                <a:cubicBezTo>
                  <a:pt x="546" y="5"/>
                  <a:pt x="610" y="7"/>
                  <a:pt x="675" y="13"/>
                </a:cubicBezTo>
                <a:cubicBezTo>
                  <a:pt x="697" y="15"/>
                  <a:pt x="718" y="28"/>
                  <a:pt x="740" y="32"/>
                </a:cubicBezTo>
                <a:cubicBezTo>
                  <a:pt x="813" y="44"/>
                  <a:pt x="877" y="62"/>
                  <a:pt x="947" y="84"/>
                </a:cubicBezTo>
                <a:cubicBezTo>
                  <a:pt x="984" y="109"/>
                  <a:pt x="1001" y="105"/>
                  <a:pt x="1051" y="110"/>
                </a:cubicBezTo>
                <a:cubicBezTo>
                  <a:pt x="1110" y="126"/>
                  <a:pt x="1164" y="148"/>
                  <a:pt x="1225" y="162"/>
                </a:cubicBezTo>
                <a:cubicBezTo>
                  <a:pt x="1274" y="173"/>
                  <a:pt x="1324" y="170"/>
                  <a:pt x="1374" y="175"/>
                </a:cubicBezTo>
                <a:cubicBezTo>
                  <a:pt x="1413" y="184"/>
                  <a:pt x="1452" y="195"/>
                  <a:pt x="1491" y="207"/>
                </a:cubicBezTo>
                <a:cubicBezTo>
                  <a:pt x="1527" y="200"/>
                  <a:pt x="1545" y="195"/>
                  <a:pt x="1529" y="239"/>
                </a:cubicBezTo>
                <a:cubicBezTo>
                  <a:pt x="1518" y="297"/>
                  <a:pt x="1506" y="291"/>
                  <a:pt x="1445" y="298"/>
                </a:cubicBezTo>
                <a:cubicBezTo>
                  <a:pt x="1344" y="294"/>
                  <a:pt x="1258" y="290"/>
                  <a:pt x="1161" y="272"/>
                </a:cubicBezTo>
                <a:cubicBezTo>
                  <a:pt x="1132" y="250"/>
                  <a:pt x="1098" y="237"/>
                  <a:pt x="1063" y="227"/>
                </a:cubicBezTo>
                <a:cubicBezTo>
                  <a:pt x="997" y="182"/>
                  <a:pt x="886" y="180"/>
                  <a:pt x="811" y="175"/>
                </a:cubicBezTo>
                <a:cubicBezTo>
                  <a:pt x="757" y="165"/>
                  <a:pt x="706" y="178"/>
                  <a:pt x="649" y="181"/>
                </a:cubicBezTo>
                <a:cubicBezTo>
                  <a:pt x="581" y="199"/>
                  <a:pt x="564" y="192"/>
                  <a:pt x="475" y="188"/>
                </a:cubicBezTo>
                <a:cubicBezTo>
                  <a:pt x="387" y="153"/>
                  <a:pt x="296" y="145"/>
                  <a:pt x="203" y="136"/>
                </a:cubicBezTo>
                <a:cubicBezTo>
                  <a:pt x="92" y="150"/>
                  <a:pt x="132" y="138"/>
                  <a:pt x="80" y="155"/>
                </a:cubicBezTo>
                <a:cubicBezTo>
                  <a:pt x="54" y="172"/>
                  <a:pt x="49" y="165"/>
                  <a:pt x="21" y="155"/>
                </a:cubicBezTo>
                <a:cubicBezTo>
                  <a:pt x="0" y="122"/>
                  <a:pt x="21" y="127"/>
                  <a:pt x="41" y="97"/>
                </a:cubicBezTo>
                <a:cubicBezTo>
                  <a:pt x="55" y="56"/>
                  <a:pt x="54" y="72"/>
                  <a:pt x="54" y="52"/>
                </a:cubicBezTo>
                <a:close/>
              </a:path>
            </a:pathLst>
          </a:custGeom>
          <a:pattFill prst="dkDnDiag">
            <a:fgClr>
              <a:schemeClr val="bg2"/>
            </a:fgClr>
            <a:bgClr>
              <a:srgbClr val="FF0000"/>
            </a:bgClr>
          </a:patt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9271" name="Freeform 7" descr="Granite"/>
          <p:cNvSpPr>
            <a:spLocks/>
          </p:cNvSpPr>
          <p:nvPr/>
        </p:nvSpPr>
        <p:spPr bwMode="auto">
          <a:xfrm>
            <a:off x="2938463" y="3698875"/>
            <a:ext cx="1247775" cy="1006475"/>
          </a:xfrm>
          <a:custGeom>
            <a:avLst/>
            <a:gdLst>
              <a:gd name="T0" fmla="*/ 19 w 786"/>
              <a:gd name="T1" fmla="*/ 265 h 634"/>
              <a:gd name="T2" fmla="*/ 226 w 786"/>
              <a:gd name="T3" fmla="*/ 201 h 634"/>
              <a:gd name="T4" fmla="*/ 414 w 786"/>
              <a:gd name="T5" fmla="*/ 123 h 634"/>
              <a:gd name="T6" fmla="*/ 479 w 786"/>
              <a:gd name="T7" fmla="*/ 97 h 634"/>
              <a:gd name="T8" fmla="*/ 537 w 786"/>
              <a:gd name="T9" fmla="*/ 71 h 634"/>
              <a:gd name="T10" fmla="*/ 654 w 786"/>
              <a:gd name="T11" fmla="*/ 39 h 634"/>
              <a:gd name="T12" fmla="*/ 751 w 786"/>
              <a:gd name="T13" fmla="*/ 0 h 634"/>
              <a:gd name="T14" fmla="*/ 757 w 786"/>
              <a:gd name="T15" fmla="*/ 65 h 634"/>
              <a:gd name="T16" fmla="*/ 602 w 786"/>
              <a:gd name="T17" fmla="*/ 201 h 634"/>
              <a:gd name="T18" fmla="*/ 569 w 786"/>
              <a:gd name="T19" fmla="*/ 259 h 634"/>
              <a:gd name="T20" fmla="*/ 550 w 786"/>
              <a:gd name="T21" fmla="*/ 317 h 634"/>
              <a:gd name="T22" fmla="*/ 537 w 786"/>
              <a:gd name="T23" fmla="*/ 524 h 634"/>
              <a:gd name="T24" fmla="*/ 498 w 786"/>
              <a:gd name="T25" fmla="*/ 537 h 634"/>
              <a:gd name="T26" fmla="*/ 220 w 786"/>
              <a:gd name="T27" fmla="*/ 608 h 634"/>
              <a:gd name="T28" fmla="*/ 32 w 786"/>
              <a:gd name="T29" fmla="*/ 634 h 634"/>
              <a:gd name="T30" fmla="*/ 0 w 786"/>
              <a:gd name="T31" fmla="*/ 582 h 634"/>
              <a:gd name="T32" fmla="*/ 6 w 786"/>
              <a:gd name="T33" fmla="*/ 537 h 634"/>
              <a:gd name="T34" fmla="*/ 13 w 786"/>
              <a:gd name="T35" fmla="*/ 278 h 634"/>
              <a:gd name="T36" fmla="*/ 19 w 786"/>
              <a:gd name="T37" fmla="*/ 265 h 63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786"/>
              <a:gd name="T58" fmla="*/ 0 h 634"/>
              <a:gd name="T59" fmla="*/ 786 w 786"/>
              <a:gd name="T60" fmla="*/ 634 h 634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786" h="634">
                <a:moveTo>
                  <a:pt x="19" y="265"/>
                </a:moveTo>
                <a:cubicBezTo>
                  <a:pt x="87" y="238"/>
                  <a:pt x="153" y="212"/>
                  <a:pt x="226" y="201"/>
                </a:cubicBezTo>
                <a:cubicBezTo>
                  <a:pt x="291" y="179"/>
                  <a:pt x="349" y="144"/>
                  <a:pt x="414" y="123"/>
                </a:cubicBezTo>
                <a:cubicBezTo>
                  <a:pt x="455" y="97"/>
                  <a:pt x="411" y="122"/>
                  <a:pt x="479" y="97"/>
                </a:cubicBezTo>
                <a:cubicBezTo>
                  <a:pt x="499" y="90"/>
                  <a:pt x="516" y="76"/>
                  <a:pt x="537" y="71"/>
                </a:cubicBezTo>
                <a:cubicBezTo>
                  <a:pt x="576" y="61"/>
                  <a:pt x="615" y="51"/>
                  <a:pt x="654" y="39"/>
                </a:cubicBezTo>
                <a:cubicBezTo>
                  <a:pt x="685" y="18"/>
                  <a:pt x="714" y="6"/>
                  <a:pt x="751" y="0"/>
                </a:cubicBezTo>
                <a:cubicBezTo>
                  <a:pt x="786" y="11"/>
                  <a:pt x="780" y="41"/>
                  <a:pt x="757" y="65"/>
                </a:cubicBezTo>
                <a:cubicBezTo>
                  <a:pt x="712" y="112"/>
                  <a:pt x="656" y="164"/>
                  <a:pt x="602" y="201"/>
                </a:cubicBezTo>
                <a:cubicBezTo>
                  <a:pt x="594" y="222"/>
                  <a:pt x="569" y="259"/>
                  <a:pt x="569" y="259"/>
                </a:cubicBezTo>
                <a:cubicBezTo>
                  <a:pt x="555" y="304"/>
                  <a:pt x="562" y="285"/>
                  <a:pt x="550" y="317"/>
                </a:cubicBezTo>
                <a:cubicBezTo>
                  <a:pt x="575" y="384"/>
                  <a:pt x="564" y="459"/>
                  <a:pt x="537" y="524"/>
                </a:cubicBezTo>
                <a:cubicBezTo>
                  <a:pt x="536" y="526"/>
                  <a:pt x="499" y="537"/>
                  <a:pt x="498" y="537"/>
                </a:cubicBezTo>
                <a:cubicBezTo>
                  <a:pt x="417" y="596"/>
                  <a:pt x="316" y="601"/>
                  <a:pt x="220" y="608"/>
                </a:cubicBezTo>
                <a:cubicBezTo>
                  <a:pt x="151" y="619"/>
                  <a:pt x="107" y="630"/>
                  <a:pt x="32" y="634"/>
                </a:cubicBezTo>
                <a:cubicBezTo>
                  <a:pt x="9" y="618"/>
                  <a:pt x="8" y="608"/>
                  <a:pt x="0" y="582"/>
                </a:cubicBezTo>
                <a:cubicBezTo>
                  <a:pt x="2" y="567"/>
                  <a:pt x="5" y="552"/>
                  <a:pt x="6" y="537"/>
                </a:cubicBezTo>
                <a:cubicBezTo>
                  <a:pt x="10" y="451"/>
                  <a:pt x="5" y="364"/>
                  <a:pt x="13" y="278"/>
                </a:cubicBezTo>
                <a:cubicBezTo>
                  <a:pt x="14" y="263"/>
                  <a:pt x="52" y="265"/>
                  <a:pt x="19" y="265"/>
                </a:cubicBezTo>
                <a:close/>
              </a:path>
            </a:pathLst>
          </a:custGeom>
          <a:blipFill dpi="0" rotWithShape="0">
            <a:blip r:embed="rId4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9273" name="Freeform 9" descr="Dark downward diagonal"/>
          <p:cNvSpPr>
            <a:spLocks/>
          </p:cNvSpPr>
          <p:nvPr/>
        </p:nvSpPr>
        <p:spPr bwMode="auto">
          <a:xfrm>
            <a:off x="2914650" y="4038600"/>
            <a:ext cx="2406650" cy="414338"/>
          </a:xfrm>
          <a:custGeom>
            <a:avLst/>
            <a:gdLst>
              <a:gd name="T0" fmla="*/ 34 w 1516"/>
              <a:gd name="T1" fmla="*/ 22 h 261"/>
              <a:gd name="T2" fmla="*/ 99 w 1516"/>
              <a:gd name="T3" fmla="*/ 22 h 261"/>
              <a:gd name="T4" fmla="*/ 326 w 1516"/>
              <a:gd name="T5" fmla="*/ 9 h 261"/>
              <a:gd name="T6" fmla="*/ 572 w 1516"/>
              <a:gd name="T7" fmla="*/ 15 h 261"/>
              <a:gd name="T8" fmla="*/ 662 w 1516"/>
              <a:gd name="T9" fmla="*/ 35 h 261"/>
              <a:gd name="T10" fmla="*/ 999 w 1516"/>
              <a:gd name="T11" fmla="*/ 67 h 261"/>
              <a:gd name="T12" fmla="*/ 1076 w 1516"/>
              <a:gd name="T13" fmla="*/ 86 h 261"/>
              <a:gd name="T14" fmla="*/ 1245 w 1516"/>
              <a:gd name="T15" fmla="*/ 138 h 261"/>
              <a:gd name="T16" fmla="*/ 1445 w 1516"/>
              <a:gd name="T17" fmla="*/ 171 h 261"/>
              <a:gd name="T18" fmla="*/ 1516 w 1516"/>
              <a:gd name="T19" fmla="*/ 235 h 261"/>
              <a:gd name="T20" fmla="*/ 1393 w 1516"/>
              <a:gd name="T21" fmla="*/ 261 h 261"/>
              <a:gd name="T22" fmla="*/ 1148 w 1516"/>
              <a:gd name="T23" fmla="*/ 235 h 261"/>
              <a:gd name="T24" fmla="*/ 940 w 1516"/>
              <a:gd name="T25" fmla="*/ 203 h 261"/>
              <a:gd name="T26" fmla="*/ 766 w 1516"/>
              <a:gd name="T27" fmla="*/ 197 h 261"/>
              <a:gd name="T28" fmla="*/ 455 w 1516"/>
              <a:gd name="T29" fmla="*/ 222 h 261"/>
              <a:gd name="T30" fmla="*/ 377 w 1516"/>
              <a:gd name="T31" fmla="*/ 209 h 261"/>
              <a:gd name="T32" fmla="*/ 339 w 1516"/>
              <a:gd name="T33" fmla="*/ 197 h 261"/>
              <a:gd name="T34" fmla="*/ 254 w 1516"/>
              <a:gd name="T35" fmla="*/ 229 h 261"/>
              <a:gd name="T36" fmla="*/ 21 w 1516"/>
              <a:gd name="T37" fmla="*/ 209 h 261"/>
              <a:gd name="T38" fmla="*/ 2 w 1516"/>
              <a:gd name="T39" fmla="*/ 203 h 261"/>
              <a:gd name="T40" fmla="*/ 15 w 1516"/>
              <a:gd name="T41" fmla="*/ 164 h 261"/>
              <a:gd name="T42" fmla="*/ 34 w 1516"/>
              <a:gd name="T43" fmla="*/ 22 h 26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516"/>
              <a:gd name="T67" fmla="*/ 0 h 261"/>
              <a:gd name="T68" fmla="*/ 1516 w 1516"/>
              <a:gd name="T69" fmla="*/ 261 h 26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516" h="261">
                <a:moveTo>
                  <a:pt x="34" y="22"/>
                </a:moveTo>
                <a:cubicBezTo>
                  <a:pt x="79" y="6"/>
                  <a:pt x="24" y="22"/>
                  <a:pt x="99" y="22"/>
                </a:cubicBezTo>
                <a:cubicBezTo>
                  <a:pt x="175" y="22"/>
                  <a:pt x="250" y="11"/>
                  <a:pt x="326" y="9"/>
                </a:cubicBezTo>
                <a:cubicBezTo>
                  <a:pt x="409" y="0"/>
                  <a:pt x="489" y="9"/>
                  <a:pt x="572" y="15"/>
                </a:cubicBezTo>
                <a:cubicBezTo>
                  <a:pt x="624" y="51"/>
                  <a:pt x="595" y="43"/>
                  <a:pt x="662" y="35"/>
                </a:cubicBezTo>
                <a:cubicBezTo>
                  <a:pt x="776" y="40"/>
                  <a:pt x="885" y="59"/>
                  <a:pt x="999" y="67"/>
                </a:cubicBezTo>
                <a:cubicBezTo>
                  <a:pt x="1063" y="81"/>
                  <a:pt x="1038" y="74"/>
                  <a:pt x="1076" y="86"/>
                </a:cubicBezTo>
                <a:cubicBezTo>
                  <a:pt x="1125" y="118"/>
                  <a:pt x="1188" y="128"/>
                  <a:pt x="1245" y="138"/>
                </a:cubicBezTo>
                <a:cubicBezTo>
                  <a:pt x="1312" y="163"/>
                  <a:pt x="1372" y="166"/>
                  <a:pt x="1445" y="171"/>
                </a:cubicBezTo>
                <a:cubicBezTo>
                  <a:pt x="1507" y="182"/>
                  <a:pt x="1504" y="173"/>
                  <a:pt x="1516" y="235"/>
                </a:cubicBezTo>
                <a:cubicBezTo>
                  <a:pt x="1472" y="251"/>
                  <a:pt x="1442" y="256"/>
                  <a:pt x="1393" y="261"/>
                </a:cubicBezTo>
                <a:cubicBezTo>
                  <a:pt x="1310" y="256"/>
                  <a:pt x="1230" y="244"/>
                  <a:pt x="1148" y="235"/>
                </a:cubicBezTo>
                <a:cubicBezTo>
                  <a:pt x="1079" y="219"/>
                  <a:pt x="1010" y="210"/>
                  <a:pt x="940" y="203"/>
                </a:cubicBezTo>
                <a:cubicBezTo>
                  <a:pt x="877" y="188"/>
                  <a:pt x="833" y="192"/>
                  <a:pt x="766" y="197"/>
                </a:cubicBezTo>
                <a:cubicBezTo>
                  <a:pt x="664" y="216"/>
                  <a:pt x="558" y="208"/>
                  <a:pt x="455" y="222"/>
                </a:cubicBezTo>
                <a:cubicBezTo>
                  <a:pt x="407" y="216"/>
                  <a:pt x="413" y="220"/>
                  <a:pt x="377" y="209"/>
                </a:cubicBezTo>
                <a:cubicBezTo>
                  <a:pt x="364" y="205"/>
                  <a:pt x="339" y="197"/>
                  <a:pt x="339" y="197"/>
                </a:cubicBezTo>
                <a:cubicBezTo>
                  <a:pt x="317" y="230"/>
                  <a:pt x="295" y="223"/>
                  <a:pt x="254" y="229"/>
                </a:cubicBezTo>
                <a:cubicBezTo>
                  <a:pt x="174" y="222"/>
                  <a:pt x="103" y="214"/>
                  <a:pt x="21" y="209"/>
                </a:cubicBezTo>
                <a:cubicBezTo>
                  <a:pt x="15" y="207"/>
                  <a:pt x="3" y="210"/>
                  <a:pt x="2" y="203"/>
                </a:cubicBezTo>
                <a:cubicBezTo>
                  <a:pt x="0" y="189"/>
                  <a:pt x="15" y="164"/>
                  <a:pt x="15" y="164"/>
                </a:cubicBezTo>
                <a:cubicBezTo>
                  <a:pt x="22" y="38"/>
                  <a:pt x="4" y="83"/>
                  <a:pt x="34" y="22"/>
                </a:cubicBezTo>
                <a:close/>
              </a:path>
            </a:pathLst>
          </a:custGeom>
          <a:pattFill prst="dkDnDiag">
            <a:fgClr>
              <a:schemeClr val="bg2"/>
            </a:fgClr>
            <a:bgClr>
              <a:srgbClr val="FF0000"/>
            </a:bgClr>
          </a:patt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9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39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39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9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9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9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68" grpId="0" build="p" autoUpdateAnimBg="0"/>
      <p:bldP spid="139270" grpId="0" animBg="1"/>
      <p:bldP spid="139272" grpId="0" animBg="1"/>
      <p:bldP spid="139271" grpId="0" animBg="1"/>
      <p:bldP spid="139273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2"/>
          <p:cNvSpPr txBox="1">
            <a:spLocks noChangeArrowheads="1"/>
          </p:cNvSpPr>
          <p:nvPr/>
        </p:nvSpPr>
        <p:spPr bwMode="auto">
          <a:xfrm>
            <a:off x="714375" y="152400"/>
            <a:ext cx="774382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/>
              <a:t>How may the proximal spike be</a:t>
            </a:r>
          </a:p>
          <a:p>
            <a:r>
              <a:rPr lang="en-US" i="0"/>
              <a:t>dis-impaled   </a:t>
            </a:r>
          </a:p>
        </p:txBody>
      </p:sp>
      <p:sp>
        <p:nvSpPr>
          <p:cNvPr id="229379" name="Freeform 3" descr="25%"/>
          <p:cNvSpPr>
            <a:spLocks/>
          </p:cNvSpPr>
          <p:nvPr/>
        </p:nvSpPr>
        <p:spPr bwMode="auto">
          <a:xfrm>
            <a:off x="3429000" y="1905000"/>
            <a:ext cx="2127250" cy="2255838"/>
          </a:xfrm>
          <a:custGeom>
            <a:avLst/>
            <a:gdLst>
              <a:gd name="T0" fmla="*/ 13 w 1340"/>
              <a:gd name="T1" fmla="*/ 330 h 1501"/>
              <a:gd name="T2" fmla="*/ 78 w 1340"/>
              <a:gd name="T3" fmla="*/ 433 h 1501"/>
              <a:gd name="T4" fmla="*/ 39 w 1340"/>
              <a:gd name="T5" fmla="*/ 932 h 1501"/>
              <a:gd name="T6" fmla="*/ 110 w 1340"/>
              <a:gd name="T7" fmla="*/ 1359 h 1501"/>
              <a:gd name="T8" fmla="*/ 214 w 1340"/>
              <a:gd name="T9" fmla="*/ 1475 h 1501"/>
              <a:gd name="T10" fmla="*/ 226 w 1340"/>
              <a:gd name="T11" fmla="*/ 1449 h 1501"/>
              <a:gd name="T12" fmla="*/ 246 w 1340"/>
              <a:gd name="T13" fmla="*/ 1423 h 1501"/>
              <a:gd name="T14" fmla="*/ 285 w 1340"/>
              <a:gd name="T15" fmla="*/ 1320 h 1501"/>
              <a:gd name="T16" fmla="*/ 278 w 1340"/>
              <a:gd name="T17" fmla="*/ 1093 h 1501"/>
              <a:gd name="T18" fmla="*/ 330 w 1340"/>
              <a:gd name="T19" fmla="*/ 925 h 1501"/>
              <a:gd name="T20" fmla="*/ 408 w 1340"/>
              <a:gd name="T21" fmla="*/ 983 h 1501"/>
              <a:gd name="T22" fmla="*/ 434 w 1340"/>
              <a:gd name="T23" fmla="*/ 1055 h 1501"/>
              <a:gd name="T24" fmla="*/ 414 w 1340"/>
              <a:gd name="T25" fmla="*/ 1411 h 1501"/>
              <a:gd name="T26" fmla="*/ 447 w 1340"/>
              <a:gd name="T27" fmla="*/ 1475 h 1501"/>
              <a:gd name="T28" fmla="*/ 589 w 1340"/>
              <a:gd name="T29" fmla="*/ 1456 h 1501"/>
              <a:gd name="T30" fmla="*/ 634 w 1340"/>
              <a:gd name="T31" fmla="*/ 1411 h 1501"/>
              <a:gd name="T32" fmla="*/ 628 w 1340"/>
              <a:gd name="T33" fmla="*/ 1119 h 1501"/>
              <a:gd name="T34" fmla="*/ 615 w 1340"/>
              <a:gd name="T35" fmla="*/ 932 h 1501"/>
              <a:gd name="T36" fmla="*/ 634 w 1340"/>
              <a:gd name="T37" fmla="*/ 919 h 1501"/>
              <a:gd name="T38" fmla="*/ 764 w 1340"/>
              <a:gd name="T39" fmla="*/ 983 h 1501"/>
              <a:gd name="T40" fmla="*/ 783 w 1340"/>
              <a:gd name="T41" fmla="*/ 1326 h 1501"/>
              <a:gd name="T42" fmla="*/ 796 w 1340"/>
              <a:gd name="T43" fmla="*/ 1398 h 1501"/>
              <a:gd name="T44" fmla="*/ 841 w 1340"/>
              <a:gd name="T45" fmla="*/ 1501 h 1501"/>
              <a:gd name="T46" fmla="*/ 919 w 1340"/>
              <a:gd name="T47" fmla="*/ 1436 h 1501"/>
              <a:gd name="T48" fmla="*/ 951 w 1340"/>
              <a:gd name="T49" fmla="*/ 1346 h 1501"/>
              <a:gd name="T50" fmla="*/ 938 w 1340"/>
              <a:gd name="T51" fmla="*/ 990 h 1501"/>
              <a:gd name="T52" fmla="*/ 964 w 1340"/>
              <a:gd name="T53" fmla="*/ 932 h 1501"/>
              <a:gd name="T54" fmla="*/ 1010 w 1340"/>
              <a:gd name="T55" fmla="*/ 938 h 1501"/>
              <a:gd name="T56" fmla="*/ 1068 w 1340"/>
              <a:gd name="T57" fmla="*/ 1055 h 1501"/>
              <a:gd name="T58" fmla="*/ 1087 w 1340"/>
              <a:gd name="T59" fmla="*/ 1281 h 1501"/>
              <a:gd name="T60" fmla="*/ 1145 w 1340"/>
              <a:gd name="T61" fmla="*/ 1398 h 1501"/>
              <a:gd name="T62" fmla="*/ 1165 w 1340"/>
              <a:gd name="T63" fmla="*/ 1391 h 1501"/>
              <a:gd name="T64" fmla="*/ 1255 w 1340"/>
              <a:gd name="T65" fmla="*/ 1223 h 1501"/>
              <a:gd name="T66" fmla="*/ 1249 w 1340"/>
              <a:gd name="T67" fmla="*/ 1016 h 1501"/>
              <a:gd name="T68" fmla="*/ 1243 w 1340"/>
              <a:gd name="T69" fmla="*/ 932 h 1501"/>
              <a:gd name="T70" fmla="*/ 1275 w 1340"/>
              <a:gd name="T71" fmla="*/ 595 h 1501"/>
              <a:gd name="T72" fmla="*/ 1288 w 1340"/>
              <a:gd name="T73" fmla="*/ 511 h 1501"/>
              <a:gd name="T74" fmla="*/ 1320 w 1340"/>
              <a:gd name="T75" fmla="*/ 381 h 1501"/>
              <a:gd name="T76" fmla="*/ 1333 w 1340"/>
              <a:gd name="T77" fmla="*/ 278 h 1501"/>
              <a:gd name="T78" fmla="*/ 1340 w 1340"/>
              <a:gd name="T79" fmla="*/ 246 h 1501"/>
              <a:gd name="T80" fmla="*/ 1333 w 1340"/>
              <a:gd name="T81" fmla="*/ 161 h 1501"/>
              <a:gd name="T82" fmla="*/ 1133 w 1340"/>
              <a:gd name="T83" fmla="*/ 84 h 1501"/>
              <a:gd name="T84" fmla="*/ 1081 w 1340"/>
              <a:gd name="T85" fmla="*/ 77 h 1501"/>
              <a:gd name="T86" fmla="*/ 938 w 1340"/>
              <a:gd name="T87" fmla="*/ 64 h 1501"/>
              <a:gd name="T88" fmla="*/ 841 w 1340"/>
              <a:gd name="T89" fmla="*/ 84 h 1501"/>
              <a:gd name="T90" fmla="*/ 634 w 1340"/>
              <a:gd name="T91" fmla="*/ 13 h 1501"/>
              <a:gd name="T92" fmla="*/ 278 w 1340"/>
              <a:gd name="T93" fmla="*/ 38 h 1501"/>
              <a:gd name="T94" fmla="*/ 272 w 1340"/>
              <a:gd name="T95" fmla="*/ 58 h 1501"/>
              <a:gd name="T96" fmla="*/ 207 w 1340"/>
              <a:gd name="T97" fmla="*/ 51 h 1501"/>
              <a:gd name="T98" fmla="*/ 97 w 1340"/>
              <a:gd name="T99" fmla="*/ 58 h 1501"/>
              <a:gd name="T100" fmla="*/ 32 w 1340"/>
              <a:gd name="T101" fmla="*/ 90 h 1501"/>
              <a:gd name="T102" fmla="*/ 0 w 1340"/>
              <a:gd name="T103" fmla="*/ 148 h 1501"/>
              <a:gd name="T104" fmla="*/ 52 w 1340"/>
              <a:gd name="T105" fmla="*/ 330 h 1501"/>
              <a:gd name="T106" fmla="*/ 58 w 1340"/>
              <a:gd name="T107" fmla="*/ 414 h 1501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340"/>
              <a:gd name="T163" fmla="*/ 0 h 1501"/>
              <a:gd name="T164" fmla="*/ 1340 w 1340"/>
              <a:gd name="T165" fmla="*/ 1501 h 1501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340" h="1501">
                <a:moveTo>
                  <a:pt x="13" y="330"/>
                </a:moveTo>
                <a:cubicBezTo>
                  <a:pt x="60" y="345"/>
                  <a:pt x="63" y="392"/>
                  <a:pt x="78" y="433"/>
                </a:cubicBezTo>
                <a:cubicBezTo>
                  <a:pt x="74" y="601"/>
                  <a:pt x="88" y="770"/>
                  <a:pt x="39" y="932"/>
                </a:cubicBezTo>
                <a:cubicBezTo>
                  <a:pt x="61" y="1072"/>
                  <a:pt x="63" y="1224"/>
                  <a:pt x="110" y="1359"/>
                </a:cubicBezTo>
                <a:cubicBezTo>
                  <a:pt x="121" y="1428"/>
                  <a:pt x="145" y="1454"/>
                  <a:pt x="214" y="1475"/>
                </a:cubicBezTo>
                <a:cubicBezTo>
                  <a:pt x="218" y="1466"/>
                  <a:pt x="221" y="1457"/>
                  <a:pt x="226" y="1449"/>
                </a:cubicBezTo>
                <a:cubicBezTo>
                  <a:pt x="232" y="1440"/>
                  <a:pt x="241" y="1433"/>
                  <a:pt x="246" y="1423"/>
                </a:cubicBezTo>
                <a:cubicBezTo>
                  <a:pt x="263" y="1390"/>
                  <a:pt x="263" y="1353"/>
                  <a:pt x="285" y="1320"/>
                </a:cubicBezTo>
                <a:cubicBezTo>
                  <a:pt x="307" y="1246"/>
                  <a:pt x="304" y="1167"/>
                  <a:pt x="278" y="1093"/>
                </a:cubicBezTo>
                <a:cubicBezTo>
                  <a:pt x="273" y="975"/>
                  <a:pt x="243" y="957"/>
                  <a:pt x="330" y="925"/>
                </a:cubicBezTo>
                <a:cubicBezTo>
                  <a:pt x="388" y="938"/>
                  <a:pt x="371" y="948"/>
                  <a:pt x="408" y="983"/>
                </a:cubicBezTo>
                <a:cubicBezTo>
                  <a:pt x="415" y="1008"/>
                  <a:pt x="427" y="1030"/>
                  <a:pt x="434" y="1055"/>
                </a:cubicBezTo>
                <a:cubicBezTo>
                  <a:pt x="433" y="1098"/>
                  <a:pt x="448" y="1315"/>
                  <a:pt x="414" y="1411"/>
                </a:cubicBezTo>
                <a:cubicBezTo>
                  <a:pt x="421" y="1444"/>
                  <a:pt x="419" y="1457"/>
                  <a:pt x="447" y="1475"/>
                </a:cubicBezTo>
                <a:cubicBezTo>
                  <a:pt x="497" y="1470"/>
                  <a:pt x="538" y="1461"/>
                  <a:pt x="589" y="1456"/>
                </a:cubicBezTo>
                <a:cubicBezTo>
                  <a:pt x="614" y="1447"/>
                  <a:pt x="614" y="1431"/>
                  <a:pt x="634" y="1411"/>
                </a:cubicBezTo>
                <a:cubicBezTo>
                  <a:pt x="660" y="1314"/>
                  <a:pt x="641" y="1216"/>
                  <a:pt x="628" y="1119"/>
                </a:cubicBezTo>
                <a:cubicBezTo>
                  <a:pt x="624" y="1057"/>
                  <a:pt x="606" y="994"/>
                  <a:pt x="615" y="932"/>
                </a:cubicBezTo>
                <a:cubicBezTo>
                  <a:pt x="616" y="924"/>
                  <a:pt x="628" y="923"/>
                  <a:pt x="634" y="919"/>
                </a:cubicBezTo>
                <a:cubicBezTo>
                  <a:pt x="732" y="925"/>
                  <a:pt x="735" y="905"/>
                  <a:pt x="764" y="983"/>
                </a:cubicBezTo>
                <a:cubicBezTo>
                  <a:pt x="761" y="1114"/>
                  <a:pt x="711" y="1227"/>
                  <a:pt x="783" y="1326"/>
                </a:cubicBezTo>
                <a:cubicBezTo>
                  <a:pt x="789" y="1352"/>
                  <a:pt x="793" y="1371"/>
                  <a:pt x="796" y="1398"/>
                </a:cubicBezTo>
                <a:cubicBezTo>
                  <a:pt x="802" y="1457"/>
                  <a:pt x="787" y="1484"/>
                  <a:pt x="841" y="1501"/>
                </a:cubicBezTo>
                <a:cubicBezTo>
                  <a:pt x="865" y="1478"/>
                  <a:pt x="891" y="1455"/>
                  <a:pt x="919" y="1436"/>
                </a:cubicBezTo>
                <a:cubicBezTo>
                  <a:pt x="938" y="1409"/>
                  <a:pt x="941" y="1377"/>
                  <a:pt x="951" y="1346"/>
                </a:cubicBezTo>
                <a:cubicBezTo>
                  <a:pt x="935" y="1204"/>
                  <a:pt x="938" y="1247"/>
                  <a:pt x="938" y="990"/>
                </a:cubicBezTo>
                <a:cubicBezTo>
                  <a:pt x="938" y="943"/>
                  <a:pt x="937" y="951"/>
                  <a:pt x="964" y="932"/>
                </a:cubicBezTo>
                <a:cubicBezTo>
                  <a:pt x="979" y="934"/>
                  <a:pt x="996" y="932"/>
                  <a:pt x="1010" y="938"/>
                </a:cubicBezTo>
                <a:cubicBezTo>
                  <a:pt x="1031" y="947"/>
                  <a:pt x="1052" y="1030"/>
                  <a:pt x="1068" y="1055"/>
                </a:cubicBezTo>
                <a:cubicBezTo>
                  <a:pt x="1085" y="1127"/>
                  <a:pt x="1083" y="1208"/>
                  <a:pt x="1087" y="1281"/>
                </a:cubicBezTo>
                <a:cubicBezTo>
                  <a:pt x="1072" y="1368"/>
                  <a:pt x="1048" y="1364"/>
                  <a:pt x="1145" y="1398"/>
                </a:cubicBezTo>
                <a:cubicBezTo>
                  <a:pt x="1152" y="1400"/>
                  <a:pt x="1158" y="1393"/>
                  <a:pt x="1165" y="1391"/>
                </a:cubicBezTo>
                <a:cubicBezTo>
                  <a:pt x="1212" y="1344"/>
                  <a:pt x="1228" y="1282"/>
                  <a:pt x="1255" y="1223"/>
                </a:cubicBezTo>
                <a:cubicBezTo>
                  <a:pt x="1272" y="1128"/>
                  <a:pt x="1263" y="1199"/>
                  <a:pt x="1249" y="1016"/>
                </a:cubicBezTo>
                <a:cubicBezTo>
                  <a:pt x="1247" y="988"/>
                  <a:pt x="1243" y="932"/>
                  <a:pt x="1243" y="932"/>
                </a:cubicBezTo>
                <a:cubicBezTo>
                  <a:pt x="1247" y="751"/>
                  <a:pt x="1203" y="700"/>
                  <a:pt x="1275" y="595"/>
                </a:cubicBezTo>
                <a:cubicBezTo>
                  <a:pt x="1263" y="561"/>
                  <a:pt x="1279" y="543"/>
                  <a:pt x="1288" y="511"/>
                </a:cubicBezTo>
                <a:cubicBezTo>
                  <a:pt x="1300" y="468"/>
                  <a:pt x="1309" y="424"/>
                  <a:pt x="1320" y="381"/>
                </a:cubicBezTo>
                <a:cubicBezTo>
                  <a:pt x="1324" y="347"/>
                  <a:pt x="1328" y="312"/>
                  <a:pt x="1333" y="278"/>
                </a:cubicBezTo>
                <a:cubicBezTo>
                  <a:pt x="1335" y="267"/>
                  <a:pt x="1340" y="257"/>
                  <a:pt x="1340" y="246"/>
                </a:cubicBezTo>
                <a:cubicBezTo>
                  <a:pt x="1340" y="218"/>
                  <a:pt x="1336" y="189"/>
                  <a:pt x="1333" y="161"/>
                </a:cubicBezTo>
                <a:cubicBezTo>
                  <a:pt x="1322" y="59"/>
                  <a:pt x="1219" y="88"/>
                  <a:pt x="1133" y="84"/>
                </a:cubicBezTo>
                <a:cubicBezTo>
                  <a:pt x="1116" y="82"/>
                  <a:pt x="1098" y="79"/>
                  <a:pt x="1081" y="77"/>
                </a:cubicBezTo>
                <a:cubicBezTo>
                  <a:pt x="1033" y="72"/>
                  <a:pt x="938" y="64"/>
                  <a:pt x="938" y="64"/>
                </a:cubicBezTo>
                <a:cubicBezTo>
                  <a:pt x="898" y="69"/>
                  <a:pt x="876" y="72"/>
                  <a:pt x="841" y="84"/>
                </a:cubicBezTo>
                <a:cubicBezTo>
                  <a:pt x="766" y="74"/>
                  <a:pt x="710" y="23"/>
                  <a:pt x="634" y="13"/>
                </a:cubicBezTo>
                <a:cubicBezTo>
                  <a:pt x="445" y="17"/>
                  <a:pt x="406" y="0"/>
                  <a:pt x="278" y="38"/>
                </a:cubicBezTo>
                <a:cubicBezTo>
                  <a:pt x="276" y="45"/>
                  <a:pt x="279" y="57"/>
                  <a:pt x="272" y="58"/>
                </a:cubicBezTo>
                <a:cubicBezTo>
                  <a:pt x="251" y="62"/>
                  <a:pt x="229" y="51"/>
                  <a:pt x="207" y="51"/>
                </a:cubicBezTo>
                <a:cubicBezTo>
                  <a:pt x="170" y="51"/>
                  <a:pt x="134" y="56"/>
                  <a:pt x="97" y="58"/>
                </a:cubicBezTo>
                <a:cubicBezTo>
                  <a:pt x="74" y="69"/>
                  <a:pt x="56" y="83"/>
                  <a:pt x="32" y="90"/>
                </a:cubicBezTo>
                <a:cubicBezTo>
                  <a:pt x="8" y="107"/>
                  <a:pt x="9" y="121"/>
                  <a:pt x="0" y="148"/>
                </a:cubicBezTo>
                <a:cubicBezTo>
                  <a:pt x="6" y="210"/>
                  <a:pt x="17" y="277"/>
                  <a:pt x="52" y="330"/>
                </a:cubicBezTo>
                <a:cubicBezTo>
                  <a:pt x="54" y="358"/>
                  <a:pt x="58" y="414"/>
                  <a:pt x="58" y="414"/>
                </a:cubicBezTo>
              </a:path>
            </a:pathLst>
          </a:custGeom>
          <a:pattFill prst="pct25">
            <a:fgClr>
              <a:schemeClr val="bg2"/>
            </a:fgClr>
            <a:bgClr>
              <a:schemeClr val="tx1"/>
            </a:bgClr>
          </a:patt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9380" name="Freeform 4" descr="30%"/>
          <p:cNvSpPr>
            <a:spLocks/>
          </p:cNvSpPr>
          <p:nvPr/>
        </p:nvSpPr>
        <p:spPr bwMode="auto">
          <a:xfrm>
            <a:off x="3352800" y="1828800"/>
            <a:ext cx="2286000" cy="1233488"/>
          </a:xfrm>
          <a:custGeom>
            <a:avLst/>
            <a:gdLst>
              <a:gd name="T0" fmla="*/ 48 w 1381"/>
              <a:gd name="T1" fmla="*/ 72 h 777"/>
              <a:gd name="T2" fmla="*/ 87 w 1381"/>
              <a:gd name="T3" fmla="*/ 311 h 777"/>
              <a:gd name="T4" fmla="*/ 87 w 1381"/>
              <a:gd name="T5" fmla="*/ 725 h 777"/>
              <a:gd name="T6" fmla="*/ 171 w 1381"/>
              <a:gd name="T7" fmla="*/ 771 h 777"/>
              <a:gd name="T8" fmla="*/ 320 w 1381"/>
              <a:gd name="T9" fmla="*/ 751 h 777"/>
              <a:gd name="T10" fmla="*/ 637 w 1381"/>
              <a:gd name="T11" fmla="*/ 777 h 777"/>
              <a:gd name="T12" fmla="*/ 889 w 1381"/>
              <a:gd name="T13" fmla="*/ 771 h 777"/>
              <a:gd name="T14" fmla="*/ 1032 w 1381"/>
              <a:gd name="T15" fmla="*/ 745 h 777"/>
              <a:gd name="T16" fmla="*/ 1219 w 1381"/>
              <a:gd name="T17" fmla="*/ 751 h 777"/>
              <a:gd name="T18" fmla="*/ 1271 w 1381"/>
              <a:gd name="T19" fmla="*/ 719 h 777"/>
              <a:gd name="T20" fmla="*/ 1265 w 1381"/>
              <a:gd name="T21" fmla="*/ 622 h 777"/>
              <a:gd name="T22" fmla="*/ 1277 w 1381"/>
              <a:gd name="T23" fmla="*/ 525 h 777"/>
              <a:gd name="T24" fmla="*/ 1336 w 1381"/>
              <a:gd name="T25" fmla="*/ 356 h 777"/>
              <a:gd name="T26" fmla="*/ 1342 w 1381"/>
              <a:gd name="T27" fmla="*/ 298 h 777"/>
              <a:gd name="T28" fmla="*/ 1290 w 1381"/>
              <a:gd name="T29" fmla="*/ 52 h 777"/>
              <a:gd name="T30" fmla="*/ 1226 w 1381"/>
              <a:gd name="T31" fmla="*/ 39 h 777"/>
              <a:gd name="T32" fmla="*/ 999 w 1381"/>
              <a:gd name="T33" fmla="*/ 52 h 777"/>
              <a:gd name="T34" fmla="*/ 928 w 1381"/>
              <a:gd name="T35" fmla="*/ 33 h 777"/>
              <a:gd name="T36" fmla="*/ 792 w 1381"/>
              <a:gd name="T37" fmla="*/ 26 h 777"/>
              <a:gd name="T38" fmla="*/ 650 w 1381"/>
              <a:gd name="T39" fmla="*/ 13 h 777"/>
              <a:gd name="T40" fmla="*/ 611 w 1381"/>
              <a:gd name="T41" fmla="*/ 0 h 777"/>
              <a:gd name="T42" fmla="*/ 546 w 1381"/>
              <a:gd name="T43" fmla="*/ 13 h 777"/>
              <a:gd name="T44" fmla="*/ 404 w 1381"/>
              <a:gd name="T45" fmla="*/ 33 h 777"/>
              <a:gd name="T46" fmla="*/ 333 w 1381"/>
              <a:gd name="T47" fmla="*/ 46 h 777"/>
              <a:gd name="T48" fmla="*/ 223 w 1381"/>
              <a:gd name="T49" fmla="*/ 65 h 777"/>
              <a:gd name="T50" fmla="*/ 184 w 1381"/>
              <a:gd name="T51" fmla="*/ 85 h 777"/>
              <a:gd name="T52" fmla="*/ 100 w 1381"/>
              <a:gd name="T53" fmla="*/ 91 h 777"/>
              <a:gd name="T54" fmla="*/ 41 w 1381"/>
              <a:gd name="T55" fmla="*/ 123 h 777"/>
              <a:gd name="T56" fmla="*/ 28 w 1381"/>
              <a:gd name="T57" fmla="*/ 143 h 777"/>
              <a:gd name="T58" fmla="*/ 15 w 1381"/>
              <a:gd name="T59" fmla="*/ 156 h 77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381"/>
              <a:gd name="T91" fmla="*/ 0 h 777"/>
              <a:gd name="T92" fmla="*/ 1381 w 1381"/>
              <a:gd name="T93" fmla="*/ 777 h 777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381" h="777">
                <a:moveTo>
                  <a:pt x="48" y="72"/>
                </a:moveTo>
                <a:cubicBezTo>
                  <a:pt x="1" y="141"/>
                  <a:pt x="61" y="241"/>
                  <a:pt x="87" y="311"/>
                </a:cubicBezTo>
                <a:cubicBezTo>
                  <a:pt x="93" y="452"/>
                  <a:pt x="97" y="584"/>
                  <a:pt x="87" y="725"/>
                </a:cubicBezTo>
                <a:cubicBezTo>
                  <a:pt x="109" y="748"/>
                  <a:pt x="141" y="760"/>
                  <a:pt x="171" y="771"/>
                </a:cubicBezTo>
                <a:cubicBezTo>
                  <a:pt x="238" y="766"/>
                  <a:pt x="263" y="763"/>
                  <a:pt x="320" y="751"/>
                </a:cubicBezTo>
                <a:cubicBezTo>
                  <a:pt x="427" y="757"/>
                  <a:pt x="531" y="770"/>
                  <a:pt x="637" y="777"/>
                </a:cubicBezTo>
                <a:cubicBezTo>
                  <a:pt x="730" y="766"/>
                  <a:pt x="786" y="766"/>
                  <a:pt x="889" y="771"/>
                </a:cubicBezTo>
                <a:cubicBezTo>
                  <a:pt x="937" y="764"/>
                  <a:pt x="984" y="752"/>
                  <a:pt x="1032" y="745"/>
                </a:cubicBezTo>
                <a:cubicBezTo>
                  <a:pt x="1100" y="751"/>
                  <a:pt x="1151" y="758"/>
                  <a:pt x="1219" y="751"/>
                </a:cubicBezTo>
                <a:cubicBezTo>
                  <a:pt x="1245" y="743"/>
                  <a:pt x="1255" y="742"/>
                  <a:pt x="1271" y="719"/>
                </a:cubicBezTo>
                <a:cubicBezTo>
                  <a:pt x="1260" y="681"/>
                  <a:pt x="1260" y="663"/>
                  <a:pt x="1265" y="622"/>
                </a:cubicBezTo>
                <a:cubicBezTo>
                  <a:pt x="1268" y="594"/>
                  <a:pt x="1271" y="554"/>
                  <a:pt x="1277" y="525"/>
                </a:cubicBezTo>
                <a:cubicBezTo>
                  <a:pt x="1290" y="465"/>
                  <a:pt x="1323" y="416"/>
                  <a:pt x="1336" y="356"/>
                </a:cubicBezTo>
                <a:cubicBezTo>
                  <a:pt x="1338" y="337"/>
                  <a:pt x="1341" y="317"/>
                  <a:pt x="1342" y="298"/>
                </a:cubicBezTo>
                <a:cubicBezTo>
                  <a:pt x="1344" y="259"/>
                  <a:pt x="1381" y="81"/>
                  <a:pt x="1290" y="52"/>
                </a:cubicBezTo>
                <a:cubicBezTo>
                  <a:pt x="1257" y="41"/>
                  <a:pt x="1278" y="47"/>
                  <a:pt x="1226" y="39"/>
                </a:cubicBezTo>
                <a:cubicBezTo>
                  <a:pt x="1140" y="47"/>
                  <a:pt x="1096" y="52"/>
                  <a:pt x="999" y="52"/>
                </a:cubicBezTo>
                <a:cubicBezTo>
                  <a:pt x="905" y="52"/>
                  <a:pt x="1038" y="39"/>
                  <a:pt x="928" y="33"/>
                </a:cubicBezTo>
                <a:cubicBezTo>
                  <a:pt x="883" y="31"/>
                  <a:pt x="837" y="28"/>
                  <a:pt x="792" y="26"/>
                </a:cubicBezTo>
                <a:cubicBezTo>
                  <a:pt x="766" y="35"/>
                  <a:pt x="670" y="15"/>
                  <a:pt x="650" y="13"/>
                </a:cubicBezTo>
                <a:cubicBezTo>
                  <a:pt x="637" y="9"/>
                  <a:pt x="625" y="0"/>
                  <a:pt x="611" y="0"/>
                </a:cubicBezTo>
                <a:cubicBezTo>
                  <a:pt x="595" y="0"/>
                  <a:pt x="563" y="10"/>
                  <a:pt x="546" y="13"/>
                </a:cubicBezTo>
                <a:cubicBezTo>
                  <a:pt x="496" y="22"/>
                  <a:pt x="456" y="28"/>
                  <a:pt x="404" y="33"/>
                </a:cubicBezTo>
                <a:cubicBezTo>
                  <a:pt x="365" y="45"/>
                  <a:pt x="378" y="55"/>
                  <a:pt x="333" y="46"/>
                </a:cubicBezTo>
                <a:cubicBezTo>
                  <a:pt x="294" y="50"/>
                  <a:pt x="260" y="54"/>
                  <a:pt x="223" y="65"/>
                </a:cubicBezTo>
                <a:cubicBezTo>
                  <a:pt x="209" y="69"/>
                  <a:pt x="198" y="82"/>
                  <a:pt x="184" y="85"/>
                </a:cubicBezTo>
                <a:cubicBezTo>
                  <a:pt x="156" y="90"/>
                  <a:pt x="128" y="89"/>
                  <a:pt x="100" y="91"/>
                </a:cubicBezTo>
                <a:cubicBezTo>
                  <a:pt x="76" y="99"/>
                  <a:pt x="66" y="116"/>
                  <a:pt x="41" y="123"/>
                </a:cubicBezTo>
                <a:cubicBezTo>
                  <a:pt x="37" y="130"/>
                  <a:pt x="34" y="137"/>
                  <a:pt x="28" y="143"/>
                </a:cubicBezTo>
                <a:cubicBezTo>
                  <a:pt x="14" y="157"/>
                  <a:pt x="0" y="156"/>
                  <a:pt x="15" y="156"/>
                </a:cubicBezTo>
              </a:path>
            </a:pathLst>
          </a:custGeom>
          <a:pattFill prst="pct30">
            <a:fgClr>
              <a:schemeClr val="folHlink"/>
            </a:fgClr>
            <a:bgClr>
              <a:srgbClr val="FF9966"/>
            </a:bgClr>
          </a:pattFill>
          <a:ln w="9525">
            <a:solidFill>
              <a:srgbClr val="00003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9381" name="Text Box 5"/>
          <p:cNvSpPr txBox="1">
            <a:spLocks noChangeArrowheads="1"/>
          </p:cNvSpPr>
          <p:nvPr/>
        </p:nvSpPr>
        <p:spPr bwMode="auto">
          <a:xfrm>
            <a:off x="227013" y="4545013"/>
            <a:ext cx="87391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>
                <a:solidFill>
                  <a:schemeClr val="tx1"/>
                </a:solidFill>
              </a:rPr>
              <a:t>By performing the “milking ” maneuver.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9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29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29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379" grpId="0" animBg="1"/>
      <p:bldP spid="229380" grpId="0" animBg="1"/>
      <p:bldP spid="229381" grpId="0" autoUpdateAnimBg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umerus Fx Open  Severe"/>
          <p:cNvPicPr>
            <a:picLocks noChangeAspect="1" noChangeArrowheads="1"/>
          </p:cNvPicPr>
          <p:nvPr/>
        </p:nvPicPr>
        <p:blipFill>
          <a:blip r:embed="rId2" cstate="print">
            <a:lum bright="-6000" contrast="12000"/>
            <a:grayscl/>
            <a:biLevel thresh="50000"/>
          </a:blip>
          <a:srcRect l="42308" t="28204" r="24039" b="35898"/>
          <a:stretch>
            <a:fillRect/>
          </a:stretch>
        </p:blipFill>
        <p:spPr bwMode="auto">
          <a:xfrm>
            <a:off x="1752600" y="1020763"/>
            <a:ext cx="6096000" cy="487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1371600" y="76200"/>
            <a:ext cx="63166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/>
              <a:t>The “milking ” maneuver</a:t>
            </a:r>
          </a:p>
        </p:txBody>
      </p:sp>
      <p:sp>
        <p:nvSpPr>
          <p:cNvPr id="75780" name="Freeform 19" descr="Narrow vertical"/>
          <p:cNvSpPr>
            <a:spLocks/>
          </p:cNvSpPr>
          <p:nvPr/>
        </p:nvSpPr>
        <p:spPr bwMode="auto">
          <a:xfrm>
            <a:off x="3413125" y="4191000"/>
            <a:ext cx="1920875" cy="923925"/>
          </a:xfrm>
          <a:custGeom>
            <a:avLst/>
            <a:gdLst>
              <a:gd name="T0" fmla="*/ 7 w 1210"/>
              <a:gd name="T1" fmla="*/ 6 h 582"/>
              <a:gd name="T2" fmla="*/ 52 w 1210"/>
              <a:gd name="T3" fmla="*/ 84 h 582"/>
              <a:gd name="T4" fmla="*/ 78 w 1210"/>
              <a:gd name="T5" fmla="*/ 142 h 582"/>
              <a:gd name="T6" fmla="*/ 104 w 1210"/>
              <a:gd name="T7" fmla="*/ 226 h 582"/>
              <a:gd name="T8" fmla="*/ 240 w 1210"/>
              <a:gd name="T9" fmla="*/ 311 h 582"/>
              <a:gd name="T10" fmla="*/ 324 w 1210"/>
              <a:gd name="T11" fmla="*/ 291 h 582"/>
              <a:gd name="T12" fmla="*/ 427 w 1210"/>
              <a:gd name="T13" fmla="*/ 233 h 582"/>
              <a:gd name="T14" fmla="*/ 466 w 1210"/>
              <a:gd name="T15" fmla="*/ 214 h 582"/>
              <a:gd name="T16" fmla="*/ 492 w 1210"/>
              <a:gd name="T17" fmla="*/ 175 h 582"/>
              <a:gd name="T18" fmla="*/ 550 w 1210"/>
              <a:gd name="T19" fmla="*/ 129 h 582"/>
              <a:gd name="T20" fmla="*/ 615 w 1210"/>
              <a:gd name="T21" fmla="*/ 136 h 582"/>
              <a:gd name="T22" fmla="*/ 621 w 1210"/>
              <a:gd name="T23" fmla="*/ 155 h 582"/>
              <a:gd name="T24" fmla="*/ 641 w 1210"/>
              <a:gd name="T25" fmla="*/ 175 h 582"/>
              <a:gd name="T26" fmla="*/ 738 w 1210"/>
              <a:gd name="T27" fmla="*/ 207 h 582"/>
              <a:gd name="T28" fmla="*/ 822 w 1210"/>
              <a:gd name="T29" fmla="*/ 233 h 582"/>
              <a:gd name="T30" fmla="*/ 1029 w 1210"/>
              <a:gd name="T31" fmla="*/ 201 h 582"/>
              <a:gd name="T32" fmla="*/ 1087 w 1210"/>
              <a:gd name="T33" fmla="*/ 175 h 582"/>
              <a:gd name="T34" fmla="*/ 1133 w 1210"/>
              <a:gd name="T35" fmla="*/ 129 h 582"/>
              <a:gd name="T36" fmla="*/ 1159 w 1210"/>
              <a:gd name="T37" fmla="*/ 0 h 582"/>
              <a:gd name="T38" fmla="*/ 1210 w 1210"/>
              <a:gd name="T39" fmla="*/ 45 h 582"/>
              <a:gd name="T40" fmla="*/ 1172 w 1210"/>
              <a:gd name="T41" fmla="*/ 214 h 582"/>
              <a:gd name="T42" fmla="*/ 1152 w 1210"/>
              <a:gd name="T43" fmla="*/ 291 h 582"/>
              <a:gd name="T44" fmla="*/ 964 w 1210"/>
              <a:gd name="T45" fmla="*/ 544 h 582"/>
              <a:gd name="T46" fmla="*/ 906 w 1210"/>
              <a:gd name="T47" fmla="*/ 557 h 582"/>
              <a:gd name="T48" fmla="*/ 511 w 1210"/>
              <a:gd name="T49" fmla="*/ 563 h 582"/>
              <a:gd name="T50" fmla="*/ 440 w 1210"/>
              <a:gd name="T51" fmla="*/ 582 h 582"/>
              <a:gd name="T52" fmla="*/ 311 w 1210"/>
              <a:gd name="T53" fmla="*/ 557 h 582"/>
              <a:gd name="T54" fmla="*/ 188 w 1210"/>
              <a:gd name="T55" fmla="*/ 505 h 582"/>
              <a:gd name="T56" fmla="*/ 149 w 1210"/>
              <a:gd name="T57" fmla="*/ 492 h 582"/>
              <a:gd name="T58" fmla="*/ 117 w 1210"/>
              <a:gd name="T59" fmla="*/ 427 h 582"/>
              <a:gd name="T60" fmla="*/ 84 w 1210"/>
              <a:gd name="T61" fmla="*/ 382 h 582"/>
              <a:gd name="T62" fmla="*/ 71 w 1210"/>
              <a:gd name="T63" fmla="*/ 343 h 582"/>
              <a:gd name="T64" fmla="*/ 39 w 1210"/>
              <a:gd name="T65" fmla="*/ 304 h 582"/>
              <a:gd name="T66" fmla="*/ 0 w 1210"/>
              <a:gd name="T67" fmla="*/ 175 h 582"/>
              <a:gd name="T68" fmla="*/ 0 w 1210"/>
              <a:gd name="T69" fmla="*/ 45 h 582"/>
              <a:gd name="T70" fmla="*/ 7 w 1210"/>
              <a:gd name="T71" fmla="*/ 6 h 58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1210"/>
              <a:gd name="T109" fmla="*/ 0 h 582"/>
              <a:gd name="T110" fmla="*/ 1210 w 1210"/>
              <a:gd name="T111" fmla="*/ 582 h 582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1210" h="582">
                <a:moveTo>
                  <a:pt x="7" y="6"/>
                </a:moveTo>
                <a:cubicBezTo>
                  <a:pt x="24" y="32"/>
                  <a:pt x="35" y="59"/>
                  <a:pt x="52" y="84"/>
                </a:cubicBezTo>
                <a:cubicBezTo>
                  <a:pt x="59" y="106"/>
                  <a:pt x="65" y="123"/>
                  <a:pt x="78" y="142"/>
                </a:cubicBezTo>
                <a:cubicBezTo>
                  <a:pt x="86" y="169"/>
                  <a:pt x="91" y="201"/>
                  <a:pt x="104" y="226"/>
                </a:cubicBezTo>
                <a:cubicBezTo>
                  <a:pt x="133" y="282"/>
                  <a:pt x="187" y="292"/>
                  <a:pt x="240" y="311"/>
                </a:cubicBezTo>
                <a:cubicBezTo>
                  <a:pt x="265" y="307"/>
                  <a:pt x="300" y="304"/>
                  <a:pt x="324" y="291"/>
                </a:cubicBezTo>
                <a:cubicBezTo>
                  <a:pt x="361" y="270"/>
                  <a:pt x="386" y="246"/>
                  <a:pt x="427" y="233"/>
                </a:cubicBezTo>
                <a:cubicBezTo>
                  <a:pt x="439" y="225"/>
                  <a:pt x="456" y="224"/>
                  <a:pt x="466" y="214"/>
                </a:cubicBezTo>
                <a:cubicBezTo>
                  <a:pt x="477" y="203"/>
                  <a:pt x="483" y="188"/>
                  <a:pt x="492" y="175"/>
                </a:cubicBezTo>
                <a:cubicBezTo>
                  <a:pt x="506" y="154"/>
                  <a:pt x="533" y="147"/>
                  <a:pt x="550" y="129"/>
                </a:cubicBezTo>
                <a:cubicBezTo>
                  <a:pt x="572" y="131"/>
                  <a:pt x="595" y="129"/>
                  <a:pt x="615" y="136"/>
                </a:cubicBezTo>
                <a:cubicBezTo>
                  <a:pt x="621" y="138"/>
                  <a:pt x="617" y="149"/>
                  <a:pt x="621" y="155"/>
                </a:cubicBezTo>
                <a:cubicBezTo>
                  <a:pt x="626" y="163"/>
                  <a:pt x="634" y="169"/>
                  <a:pt x="641" y="175"/>
                </a:cubicBezTo>
                <a:cubicBezTo>
                  <a:pt x="667" y="197"/>
                  <a:pt x="705" y="202"/>
                  <a:pt x="738" y="207"/>
                </a:cubicBezTo>
                <a:cubicBezTo>
                  <a:pt x="766" y="217"/>
                  <a:pt x="794" y="223"/>
                  <a:pt x="822" y="233"/>
                </a:cubicBezTo>
                <a:cubicBezTo>
                  <a:pt x="891" y="228"/>
                  <a:pt x="963" y="224"/>
                  <a:pt x="1029" y="201"/>
                </a:cubicBezTo>
                <a:cubicBezTo>
                  <a:pt x="1050" y="194"/>
                  <a:pt x="1066" y="182"/>
                  <a:pt x="1087" y="175"/>
                </a:cubicBezTo>
                <a:cubicBezTo>
                  <a:pt x="1132" y="145"/>
                  <a:pt x="1121" y="164"/>
                  <a:pt x="1133" y="129"/>
                </a:cubicBezTo>
                <a:cubicBezTo>
                  <a:pt x="1137" y="81"/>
                  <a:pt x="1143" y="44"/>
                  <a:pt x="1159" y="0"/>
                </a:cubicBezTo>
                <a:cubicBezTo>
                  <a:pt x="1196" y="7"/>
                  <a:pt x="1199" y="11"/>
                  <a:pt x="1210" y="45"/>
                </a:cubicBezTo>
                <a:cubicBezTo>
                  <a:pt x="1205" y="109"/>
                  <a:pt x="1198" y="157"/>
                  <a:pt x="1172" y="214"/>
                </a:cubicBezTo>
                <a:cubicBezTo>
                  <a:pt x="1158" y="279"/>
                  <a:pt x="1166" y="253"/>
                  <a:pt x="1152" y="291"/>
                </a:cubicBezTo>
                <a:cubicBezTo>
                  <a:pt x="1137" y="404"/>
                  <a:pt x="1064" y="494"/>
                  <a:pt x="964" y="544"/>
                </a:cubicBezTo>
                <a:cubicBezTo>
                  <a:pt x="946" y="553"/>
                  <a:pt x="926" y="556"/>
                  <a:pt x="906" y="557"/>
                </a:cubicBezTo>
                <a:cubicBezTo>
                  <a:pt x="774" y="561"/>
                  <a:pt x="643" y="561"/>
                  <a:pt x="511" y="563"/>
                </a:cubicBezTo>
                <a:cubicBezTo>
                  <a:pt x="486" y="568"/>
                  <a:pt x="464" y="575"/>
                  <a:pt x="440" y="582"/>
                </a:cubicBezTo>
                <a:cubicBezTo>
                  <a:pt x="396" y="577"/>
                  <a:pt x="353" y="570"/>
                  <a:pt x="311" y="557"/>
                </a:cubicBezTo>
                <a:cubicBezTo>
                  <a:pt x="274" y="533"/>
                  <a:pt x="230" y="519"/>
                  <a:pt x="188" y="505"/>
                </a:cubicBezTo>
                <a:cubicBezTo>
                  <a:pt x="175" y="501"/>
                  <a:pt x="149" y="492"/>
                  <a:pt x="149" y="492"/>
                </a:cubicBezTo>
                <a:cubicBezTo>
                  <a:pt x="114" y="468"/>
                  <a:pt x="133" y="459"/>
                  <a:pt x="117" y="427"/>
                </a:cubicBezTo>
                <a:cubicBezTo>
                  <a:pt x="109" y="410"/>
                  <a:pt x="95" y="397"/>
                  <a:pt x="84" y="382"/>
                </a:cubicBezTo>
                <a:cubicBezTo>
                  <a:pt x="83" y="377"/>
                  <a:pt x="74" y="348"/>
                  <a:pt x="71" y="343"/>
                </a:cubicBezTo>
                <a:cubicBezTo>
                  <a:pt x="40" y="298"/>
                  <a:pt x="62" y="350"/>
                  <a:pt x="39" y="304"/>
                </a:cubicBezTo>
                <a:cubicBezTo>
                  <a:pt x="19" y="265"/>
                  <a:pt x="11" y="217"/>
                  <a:pt x="0" y="175"/>
                </a:cubicBezTo>
                <a:cubicBezTo>
                  <a:pt x="16" y="87"/>
                  <a:pt x="0" y="194"/>
                  <a:pt x="0" y="45"/>
                </a:cubicBezTo>
                <a:cubicBezTo>
                  <a:pt x="0" y="32"/>
                  <a:pt x="7" y="19"/>
                  <a:pt x="7" y="6"/>
                </a:cubicBezTo>
                <a:close/>
              </a:path>
            </a:pathLst>
          </a:custGeom>
          <a:pattFill prst="narVert">
            <a:fgClr>
              <a:schemeClr val="bg1"/>
            </a:fgClr>
            <a:bgClr>
              <a:srgbClr val="FF0000"/>
            </a:bgClr>
          </a:pattFill>
          <a:ln w="9525">
            <a:solidFill>
              <a:srgbClr val="00003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781" name="Freeform 12" descr="Granite"/>
          <p:cNvSpPr>
            <a:spLocks/>
          </p:cNvSpPr>
          <p:nvPr/>
        </p:nvSpPr>
        <p:spPr bwMode="auto">
          <a:xfrm>
            <a:off x="4211638" y="4224338"/>
            <a:ext cx="222250" cy="668337"/>
          </a:xfrm>
          <a:custGeom>
            <a:avLst/>
            <a:gdLst>
              <a:gd name="T0" fmla="*/ 8 w 140"/>
              <a:gd name="T1" fmla="*/ 82 h 421"/>
              <a:gd name="T2" fmla="*/ 24 w 140"/>
              <a:gd name="T3" fmla="*/ 181 h 421"/>
              <a:gd name="T4" fmla="*/ 62 w 140"/>
              <a:gd name="T5" fmla="*/ 279 h 421"/>
              <a:gd name="T6" fmla="*/ 101 w 140"/>
              <a:gd name="T7" fmla="*/ 367 h 421"/>
              <a:gd name="T8" fmla="*/ 128 w 140"/>
              <a:gd name="T9" fmla="*/ 373 h 421"/>
              <a:gd name="T10" fmla="*/ 134 w 140"/>
              <a:gd name="T11" fmla="*/ 307 h 421"/>
              <a:gd name="T12" fmla="*/ 123 w 140"/>
              <a:gd name="T13" fmla="*/ 16 h 421"/>
              <a:gd name="T14" fmla="*/ 90 w 140"/>
              <a:gd name="T15" fmla="*/ 0 h 421"/>
              <a:gd name="T16" fmla="*/ 24 w 140"/>
              <a:gd name="T17" fmla="*/ 22 h 421"/>
              <a:gd name="T18" fmla="*/ 2 w 140"/>
              <a:gd name="T19" fmla="*/ 71 h 421"/>
              <a:gd name="T20" fmla="*/ 13 w 140"/>
              <a:gd name="T21" fmla="*/ 137 h 421"/>
              <a:gd name="T22" fmla="*/ 19 w 140"/>
              <a:gd name="T23" fmla="*/ 186 h 42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40"/>
              <a:gd name="T37" fmla="*/ 0 h 421"/>
              <a:gd name="T38" fmla="*/ 140 w 140"/>
              <a:gd name="T39" fmla="*/ 421 h 421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40" h="421">
                <a:moveTo>
                  <a:pt x="8" y="82"/>
                </a:moveTo>
                <a:cubicBezTo>
                  <a:pt x="0" y="126"/>
                  <a:pt x="12" y="141"/>
                  <a:pt x="24" y="181"/>
                </a:cubicBezTo>
                <a:cubicBezTo>
                  <a:pt x="29" y="218"/>
                  <a:pt x="30" y="257"/>
                  <a:pt x="62" y="279"/>
                </a:cubicBezTo>
                <a:cubicBezTo>
                  <a:pt x="68" y="313"/>
                  <a:pt x="76" y="343"/>
                  <a:pt x="101" y="367"/>
                </a:cubicBezTo>
                <a:cubicBezTo>
                  <a:pt x="101" y="367"/>
                  <a:pt x="111" y="421"/>
                  <a:pt x="128" y="373"/>
                </a:cubicBezTo>
                <a:cubicBezTo>
                  <a:pt x="136" y="352"/>
                  <a:pt x="132" y="329"/>
                  <a:pt x="134" y="307"/>
                </a:cubicBezTo>
                <a:cubicBezTo>
                  <a:pt x="137" y="221"/>
                  <a:pt x="140" y="104"/>
                  <a:pt x="123" y="16"/>
                </a:cubicBezTo>
                <a:cubicBezTo>
                  <a:pt x="122" y="8"/>
                  <a:pt x="96" y="2"/>
                  <a:pt x="90" y="0"/>
                </a:cubicBezTo>
                <a:cubicBezTo>
                  <a:pt x="61" y="4"/>
                  <a:pt x="47" y="6"/>
                  <a:pt x="24" y="22"/>
                </a:cubicBezTo>
                <a:cubicBezTo>
                  <a:pt x="13" y="38"/>
                  <a:pt x="9" y="52"/>
                  <a:pt x="2" y="71"/>
                </a:cubicBezTo>
                <a:cubicBezTo>
                  <a:pt x="7" y="99"/>
                  <a:pt x="9" y="109"/>
                  <a:pt x="13" y="137"/>
                </a:cubicBezTo>
                <a:cubicBezTo>
                  <a:pt x="15" y="153"/>
                  <a:pt x="19" y="186"/>
                  <a:pt x="19" y="186"/>
                </a:cubicBezTo>
              </a:path>
            </a:pathLst>
          </a:cu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782" name="Freeform 14" descr="Narrow vertical"/>
          <p:cNvSpPr>
            <a:spLocks/>
          </p:cNvSpPr>
          <p:nvPr/>
        </p:nvSpPr>
        <p:spPr bwMode="auto">
          <a:xfrm>
            <a:off x="4064000" y="3762375"/>
            <a:ext cx="508000" cy="809625"/>
          </a:xfrm>
          <a:custGeom>
            <a:avLst/>
            <a:gdLst>
              <a:gd name="T0" fmla="*/ 18 w 353"/>
              <a:gd name="T1" fmla="*/ 0 h 564"/>
              <a:gd name="T2" fmla="*/ 287 w 353"/>
              <a:gd name="T3" fmla="*/ 33 h 564"/>
              <a:gd name="T4" fmla="*/ 276 w 353"/>
              <a:gd name="T5" fmla="*/ 170 h 564"/>
              <a:gd name="T6" fmla="*/ 243 w 353"/>
              <a:gd name="T7" fmla="*/ 258 h 564"/>
              <a:gd name="T8" fmla="*/ 227 w 353"/>
              <a:gd name="T9" fmla="*/ 340 h 564"/>
              <a:gd name="T10" fmla="*/ 260 w 353"/>
              <a:gd name="T11" fmla="*/ 439 h 564"/>
              <a:gd name="T12" fmla="*/ 325 w 353"/>
              <a:gd name="T13" fmla="*/ 466 h 564"/>
              <a:gd name="T14" fmla="*/ 353 w 353"/>
              <a:gd name="T15" fmla="*/ 510 h 564"/>
              <a:gd name="T16" fmla="*/ 265 w 353"/>
              <a:gd name="T17" fmla="*/ 515 h 564"/>
              <a:gd name="T18" fmla="*/ 46 w 353"/>
              <a:gd name="T19" fmla="*/ 494 h 564"/>
              <a:gd name="T20" fmla="*/ 62 w 353"/>
              <a:gd name="T21" fmla="*/ 444 h 564"/>
              <a:gd name="T22" fmla="*/ 57 w 353"/>
              <a:gd name="T23" fmla="*/ 367 h 564"/>
              <a:gd name="T24" fmla="*/ 29 w 353"/>
              <a:gd name="T25" fmla="*/ 291 h 564"/>
              <a:gd name="T26" fmla="*/ 7 w 353"/>
              <a:gd name="T27" fmla="*/ 99 h 564"/>
              <a:gd name="T28" fmla="*/ 35 w 353"/>
              <a:gd name="T29" fmla="*/ 16 h 564"/>
              <a:gd name="T30" fmla="*/ 95 w 353"/>
              <a:gd name="T31" fmla="*/ 27 h 56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353"/>
              <a:gd name="T49" fmla="*/ 0 h 564"/>
              <a:gd name="T50" fmla="*/ 353 w 353"/>
              <a:gd name="T51" fmla="*/ 564 h 564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353" h="564">
                <a:moveTo>
                  <a:pt x="18" y="0"/>
                </a:moveTo>
                <a:cubicBezTo>
                  <a:pt x="87" y="44"/>
                  <a:pt x="221" y="31"/>
                  <a:pt x="287" y="33"/>
                </a:cubicBezTo>
                <a:cubicBezTo>
                  <a:pt x="320" y="81"/>
                  <a:pt x="292" y="123"/>
                  <a:pt x="276" y="170"/>
                </a:cubicBezTo>
                <a:cubicBezTo>
                  <a:pt x="266" y="200"/>
                  <a:pt x="261" y="231"/>
                  <a:pt x="243" y="258"/>
                </a:cubicBezTo>
                <a:cubicBezTo>
                  <a:pt x="235" y="285"/>
                  <a:pt x="233" y="313"/>
                  <a:pt x="227" y="340"/>
                </a:cubicBezTo>
                <a:cubicBezTo>
                  <a:pt x="234" y="369"/>
                  <a:pt x="238" y="417"/>
                  <a:pt x="260" y="439"/>
                </a:cubicBezTo>
                <a:cubicBezTo>
                  <a:pt x="263" y="442"/>
                  <a:pt x="318" y="464"/>
                  <a:pt x="325" y="466"/>
                </a:cubicBezTo>
                <a:cubicBezTo>
                  <a:pt x="346" y="479"/>
                  <a:pt x="345" y="488"/>
                  <a:pt x="353" y="510"/>
                </a:cubicBezTo>
                <a:cubicBezTo>
                  <a:pt x="325" y="518"/>
                  <a:pt x="295" y="511"/>
                  <a:pt x="265" y="515"/>
                </a:cubicBezTo>
                <a:cubicBezTo>
                  <a:pt x="192" y="513"/>
                  <a:pt x="69" y="564"/>
                  <a:pt x="46" y="494"/>
                </a:cubicBezTo>
                <a:cubicBezTo>
                  <a:pt x="43" y="485"/>
                  <a:pt x="59" y="453"/>
                  <a:pt x="62" y="444"/>
                </a:cubicBezTo>
                <a:cubicBezTo>
                  <a:pt x="60" y="418"/>
                  <a:pt x="61" y="392"/>
                  <a:pt x="57" y="367"/>
                </a:cubicBezTo>
                <a:cubicBezTo>
                  <a:pt x="53" y="344"/>
                  <a:pt x="35" y="315"/>
                  <a:pt x="29" y="291"/>
                </a:cubicBezTo>
                <a:cubicBezTo>
                  <a:pt x="25" y="225"/>
                  <a:pt x="13" y="165"/>
                  <a:pt x="7" y="99"/>
                </a:cubicBezTo>
                <a:cubicBezTo>
                  <a:pt x="11" y="62"/>
                  <a:pt x="0" y="28"/>
                  <a:pt x="35" y="16"/>
                </a:cubicBezTo>
                <a:cubicBezTo>
                  <a:pt x="104" y="22"/>
                  <a:pt x="118" y="8"/>
                  <a:pt x="95" y="27"/>
                </a:cubicBezTo>
              </a:path>
            </a:pathLst>
          </a:custGeom>
          <a:pattFill prst="narVert">
            <a:fgClr>
              <a:schemeClr val="bg1"/>
            </a:fgClr>
            <a:bgClr>
              <a:srgbClr val="FF0000"/>
            </a:bgClr>
          </a:patt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1444" name="AutoShape 20"/>
          <p:cNvSpPr>
            <a:spLocks/>
          </p:cNvSpPr>
          <p:nvPr/>
        </p:nvSpPr>
        <p:spPr bwMode="auto">
          <a:xfrm>
            <a:off x="5562600" y="990600"/>
            <a:ext cx="3429000" cy="1295400"/>
          </a:xfrm>
          <a:prstGeom prst="borderCallout1">
            <a:avLst>
              <a:gd name="adj1" fmla="val 8824"/>
              <a:gd name="adj2" fmla="val -2222"/>
              <a:gd name="adj3" fmla="val 274634"/>
              <a:gd name="adj4" fmla="val -34120"/>
            </a:avLst>
          </a:prstGeom>
          <a:solidFill>
            <a:schemeClr val="tx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2400">
                <a:solidFill>
                  <a:srgbClr val="FF0000"/>
                </a:solidFill>
              </a:rPr>
              <a:t>The distal humeral spike</a:t>
            </a:r>
          </a:p>
          <a:p>
            <a:r>
              <a:rPr lang="en-US" sz="2400">
                <a:solidFill>
                  <a:srgbClr val="FF0000"/>
                </a:solidFill>
              </a:rPr>
              <a:t>is impaled through</a:t>
            </a:r>
          </a:p>
          <a:p>
            <a:r>
              <a:rPr lang="en-US" sz="2400">
                <a:solidFill>
                  <a:srgbClr val="FF0000"/>
                </a:solidFill>
              </a:rPr>
              <a:t>the brachialis muscle.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444" grpId="0" animBg="1" autoUpdateAnimBg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1026" descr="Humerus Fx Open  Severe"/>
          <p:cNvPicPr>
            <a:picLocks noChangeAspect="1" noChangeArrowheads="1"/>
          </p:cNvPicPr>
          <p:nvPr/>
        </p:nvPicPr>
        <p:blipFill>
          <a:blip r:embed="rId2" cstate="print">
            <a:lum bright="-6000" contrast="12000"/>
            <a:grayscl/>
            <a:biLevel thresh="50000"/>
          </a:blip>
          <a:srcRect l="42308" t="28204" r="24039" b="35898"/>
          <a:stretch>
            <a:fillRect/>
          </a:stretch>
        </p:blipFill>
        <p:spPr bwMode="auto">
          <a:xfrm>
            <a:off x="1752600" y="1020763"/>
            <a:ext cx="6096000" cy="487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6803" name="Text Box 1027"/>
          <p:cNvSpPr txBox="1">
            <a:spLocks noChangeArrowheads="1"/>
          </p:cNvSpPr>
          <p:nvPr/>
        </p:nvSpPr>
        <p:spPr bwMode="auto">
          <a:xfrm>
            <a:off x="1371600" y="76200"/>
            <a:ext cx="6781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/>
              <a:t>With the milking maneuver</a:t>
            </a:r>
          </a:p>
        </p:txBody>
      </p:sp>
      <p:sp>
        <p:nvSpPr>
          <p:cNvPr id="312324" name="AutoShape 1028"/>
          <p:cNvSpPr>
            <a:spLocks noChangeArrowheads="1"/>
          </p:cNvSpPr>
          <p:nvPr/>
        </p:nvSpPr>
        <p:spPr bwMode="auto">
          <a:xfrm rot="-810496">
            <a:off x="3476625" y="3352800"/>
            <a:ext cx="485775" cy="976313"/>
          </a:xfrm>
          <a:prstGeom prst="downArrow">
            <a:avLst>
              <a:gd name="adj1" fmla="val 50000"/>
              <a:gd name="adj2" fmla="val 50245"/>
            </a:avLst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2325" name="AutoShape 1029"/>
          <p:cNvSpPr>
            <a:spLocks noChangeArrowheads="1"/>
          </p:cNvSpPr>
          <p:nvPr/>
        </p:nvSpPr>
        <p:spPr bwMode="auto">
          <a:xfrm rot="1159446">
            <a:off x="4724400" y="3200400"/>
            <a:ext cx="485775" cy="976313"/>
          </a:xfrm>
          <a:prstGeom prst="downArrow">
            <a:avLst>
              <a:gd name="adj1" fmla="val 50000"/>
              <a:gd name="adj2" fmla="val 50245"/>
            </a:avLst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2326" name="AutoShape 1030"/>
          <p:cNvSpPr>
            <a:spLocks noChangeArrowheads="1"/>
          </p:cNvSpPr>
          <p:nvPr/>
        </p:nvSpPr>
        <p:spPr bwMode="auto">
          <a:xfrm rot="-810496">
            <a:off x="3476625" y="3352800"/>
            <a:ext cx="485775" cy="976313"/>
          </a:xfrm>
          <a:prstGeom prst="downArrow">
            <a:avLst>
              <a:gd name="adj1" fmla="val 50000"/>
              <a:gd name="adj2" fmla="val 50245"/>
            </a:avLst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2327" name="AutoShape 1031"/>
          <p:cNvSpPr>
            <a:spLocks noChangeArrowheads="1"/>
          </p:cNvSpPr>
          <p:nvPr/>
        </p:nvSpPr>
        <p:spPr bwMode="auto">
          <a:xfrm rot="1171987">
            <a:off x="4724400" y="3200400"/>
            <a:ext cx="485775" cy="976313"/>
          </a:xfrm>
          <a:prstGeom prst="downArrow">
            <a:avLst>
              <a:gd name="adj1" fmla="val 50000"/>
              <a:gd name="adj2" fmla="val 50245"/>
            </a:avLst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808" name="Freeform 1032" descr="Narrow vertical"/>
          <p:cNvSpPr>
            <a:spLocks/>
          </p:cNvSpPr>
          <p:nvPr/>
        </p:nvSpPr>
        <p:spPr bwMode="auto">
          <a:xfrm>
            <a:off x="3429000" y="4191000"/>
            <a:ext cx="1920875" cy="923925"/>
          </a:xfrm>
          <a:custGeom>
            <a:avLst/>
            <a:gdLst>
              <a:gd name="T0" fmla="*/ 7 w 1210"/>
              <a:gd name="T1" fmla="*/ 6 h 582"/>
              <a:gd name="T2" fmla="*/ 52 w 1210"/>
              <a:gd name="T3" fmla="*/ 84 h 582"/>
              <a:gd name="T4" fmla="*/ 78 w 1210"/>
              <a:gd name="T5" fmla="*/ 142 h 582"/>
              <a:gd name="T6" fmla="*/ 104 w 1210"/>
              <a:gd name="T7" fmla="*/ 226 h 582"/>
              <a:gd name="T8" fmla="*/ 240 w 1210"/>
              <a:gd name="T9" fmla="*/ 311 h 582"/>
              <a:gd name="T10" fmla="*/ 324 w 1210"/>
              <a:gd name="T11" fmla="*/ 291 h 582"/>
              <a:gd name="T12" fmla="*/ 427 w 1210"/>
              <a:gd name="T13" fmla="*/ 233 h 582"/>
              <a:gd name="T14" fmla="*/ 466 w 1210"/>
              <a:gd name="T15" fmla="*/ 214 h 582"/>
              <a:gd name="T16" fmla="*/ 492 w 1210"/>
              <a:gd name="T17" fmla="*/ 175 h 582"/>
              <a:gd name="T18" fmla="*/ 550 w 1210"/>
              <a:gd name="T19" fmla="*/ 129 h 582"/>
              <a:gd name="T20" fmla="*/ 615 w 1210"/>
              <a:gd name="T21" fmla="*/ 136 h 582"/>
              <a:gd name="T22" fmla="*/ 621 w 1210"/>
              <a:gd name="T23" fmla="*/ 155 h 582"/>
              <a:gd name="T24" fmla="*/ 641 w 1210"/>
              <a:gd name="T25" fmla="*/ 175 h 582"/>
              <a:gd name="T26" fmla="*/ 738 w 1210"/>
              <a:gd name="T27" fmla="*/ 207 h 582"/>
              <a:gd name="T28" fmla="*/ 822 w 1210"/>
              <a:gd name="T29" fmla="*/ 233 h 582"/>
              <a:gd name="T30" fmla="*/ 1029 w 1210"/>
              <a:gd name="T31" fmla="*/ 201 h 582"/>
              <a:gd name="T32" fmla="*/ 1087 w 1210"/>
              <a:gd name="T33" fmla="*/ 175 h 582"/>
              <a:gd name="T34" fmla="*/ 1133 w 1210"/>
              <a:gd name="T35" fmla="*/ 129 h 582"/>
              <a:gd name="T36" fmla="*/ 1159 w 1210"/>
              <a:gd name="T37" fmla="*/ 0 h 582"/>
              <a:gd name="T38" fmla="*/ 1210 w 1210"/>
              <a:gd name="T39" fmla="*/ 45 h 582"/>
              <a:gd name="T40" fmla="*/ 1172 w 1210"/>
              <a:gd name="T41" fmla="*/ 214 h 582"/>
              <a:gd name="T42" fmla="*/ 1152 w 1210"/>
              <a:gd name="T43" fmla="*/ 291 h 582"/>
              <a:gd name="T44" fmla="*/ 964 w 1210"/>
              <a:gd name="T45" fmla="*/ 544 h 582"/>
              <a:gd name="T46" fmla="*/ 906 w 1210"/>
              <a:gd name="T47" fmla="*/ 557 h 582"/>
              <a:gd name="T48" fmla="*/ 511 w 1210"/>
              <a:gd name="T49" fmla="*/ 563 h 582"/>
              <a:gd name="T50" fmla="*/ 440 w 1210"/>
              <a:gd name="T51" fmla="*/ 582 h 582"/>
              <a:gd name="T52" fmla="*/ 311 w 1210"/>
              <a:gd name="T53" fmla="*/ 557 h 582"/>
              <a:gd name="T54" fmla="*/ 188 w 1210"/>
              <a:gd name="T55" fmla="*/ 505 h 582"/>
              <a:gd name="T56" fmla="*/ 149 w 1210"/>
              <a:gd name="T57" fmla="*/ 492 h 582"/>
              <a:gd name="T58" fmla="*/ 117 w 1210"/>
              <a:gd name="T59" fmla="*/ 427 h 582"/>
              <a:gd name="T60" fmla="*/ 84 w 1210"/>
              <a:gd name="T61" fmla="*/ 382 h 582"/>
              <a:gd name="T62" fmla="*/ 71 w 1210"/>
              <a:gd name="T63" fmla="*/ 343 h 582"/>
              <a:gd name="T64" fmla="*/ 39 w 1210"/>
              <a:gd name="T65" fmla="*/ 304 h 582"/>
              <a:gd name="T66" fmla="*/ 0 w 1210"/>
              <a:gd name="T67" fmla="*/ 175 h 582"/>
              <a:gd name="T68" fmla="*/ 0 w 1210"/>
              <a:gd name="T69" fmla="*/ 45 h 582"/>
              <a:gd name="T70" fmla="*/ 7 w 1210"/>
              <a:gd name="T71" fmla="*/ 6 h 58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1210"/>
              <a:gd name="T109" fmla="*/ 0 h 582"/>
              <a:gd name="T110" fmla="*/ 1210 w 1210"/>
              <a:gd name="T111" fmla="*/ 582 h 582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1210" h="582">
                <a:moveTo>
                  <a:pt x="7" y="6"/>
                </a:moveTo>
                <a:cubicBezTo>
                  <a:pt x="24" y="32"/>
                  <a:pt x="35" y="59"/>
                  <a:pt x="52" y="84"/>
                </a:cubicBezTo>
                <a:cubicBezTo>
                  <a:pt x="59" y="106"/>
                  <a:pt x="65" y="123"/>
                  <a:pt x="78" y="142"/>
                </a:cubicBezTo>
                <a:cubicBezTo>
                  <a:pt x="86" y="169"/>
                  <a:pt x="91" y="201"/>
                  <a:pt x="104" y="226"/>
                </a:cubicBezTo>
                <a:cubicBezTo>
                  <a:pt x="133" y="282"/>
                  <a:pt x="187" y="292"/>
                  <a:pt x="240" y="311"/>
                </a:cubicBezTo>
                <a:cubicBezTo>
                  <a:pt x="265" y="307"/>
                  <a:pt x="300" y="304"/>
                  <a:pt x="324" y="291"/>
                </a:cubicBezTo>
                <a:cubicBezTo>
                  <a:pt x="361" y="270"/>
                  <a:pt x="386" y="246"/>
                  <a:pt x="427" y="233"/>
                </a:cubicBezTo>
                <a:cubicBezTo>
                  <a:pt x="439" y="225"/>
                  <a:pt x="456" y="224"/>
                  <a:pt x="466" y="214"/>
                </a:cubicBezTo>
                <a:cubicBezTo>
                  <a:pt x="477" y="203"/>
                  <a:pt x="483" y="188"/>
                  <a:pt x="492" y="175"/>
                </a:cubicBezTo>
                <a:cubicBezTo>
                  <a:pt x="506" y="154"/>
                  <a:pt x="533" y="147"/>
                  <a:pt x="550" y="129"/>
                </a:cubicBezTo>
                <a:cubicBezTo>
                  <a:pt x="572" y="131"/>
                  <a:pt x="595" y="129"/>
                  <a:pt x="615" y="136"/>
                </a:cubicBezTo>
                <a:cubicBezTo>
                  <a:pt x="621" y="138"/>
                  <a:pt x="617" y="149"/>
                  <a:pt x="621" y="155"/>
                </a:cubicBezTo>
                <a:cubicBezTo>
                  <a:pt x="626" y="163"/>
                  <a:pt x="634" y="169"/>
                  <a:pt x="641" y="175"/>
                </a:cubicBezTo>
                <a:cubicBezTo>
                  <a:pt x="667" y="197"/>
                  <a:pt x="705" y="202"/>
                  <a:pt x="738" y="207"/>
                </a:cubicBezTo>
                <a:cubicBezTo>
                  <a:pt x="766" y="217"/>
                  <a:pt x="794" y="223"/>
                  <a:pt x="822" y="233"/>
                </a:cubicBezTo>
                <a:cubicBezTo>
                  <a:pt x="891" y="228"/>
                  <a:pt x="963" y="224"/>
                  <a:pt x="1029" y="201"/>
                </a:cubicBezTo>
                <a:cubicBezTo>
                  <a:pt x="1050" y="194"/>
                  <a:pt x="1066" y="182"/>
                  <a:pt x="1087" y="175"/>
                </a:cubicBezTo>
                <a:cubicBezTo>
                  <a:pt x="1132" y="145"/>
                  <a:pt x="1121" y="164"/>
                  <a:pt x="1133" y="129"/>
                </a:cubicBezTo>
                <a:cubicBezTo>
                  <a:pt x="1137" y="81"/>
                  <a:pt x="1143" y="44"/>
                  <a:pt x="1159" y="0"/>
                </a:cubicBezTo>
                <a:cubicBezTo>
                  <a:pt x="1196" y="7"/>
                  <a:pt x="1199" y="11"/>
                  <a:pt x="1210" y="45"/>
                </a:cubicBezTo>
                <a:cubicBezTo>
                  <a:pt x="1205" y="109"/>
                  <a:pt x="1198" y="157"/>
                  <a:pt x="1172" y="214"/>
                </a:cubicBezTo>
                <a:cubicBezTo>
                  <a:pt x="1158" y="279"/>
                  <a:pt x="1166" y="253"/>
                  <a:pt x="1152" y="291"/>
                </a:cubicBezTo>
                <a:cubicBezTo>
                  <a:pt x="1137" y="404"/>
                  <a:pt x="1064" y="494"/>
                  <a:pt x="964" y="544"/>
                </a:cubicBezTo>
                <a:cubicBezTo>
                  <a:pt x="946" y="553"/>
                  <a:pt x="926" y="556"/>
                  <a:pt x="906" y="557"/>
                </a:cubicBezTo>
                <a:cubicBezTo>
                  <a:pt x="774" y="561"/>
                  <a:pt x="643" y="561"/>
                  <a:pt x="511" y="563"/>
                </a:cubicBezTo>
                <a:cubicBezTo>
                  <a:pt x="486" y="568"/>
                  <a:pt x="464" y="575"/>
                  <a:pt x="440" y="582"/>
                </a:cubicBezTo>
                <a:cubicBezTo>
                  <a:pt x="396" y="577"/>
                  <a:pt x="353" y="570"/>
                  <a:pt x="311" y="557"/>
                </a:cubicBezTo>
                <a:cubicBezTo>
                  <a:pt x="274" y="533"/>
                  <a:pt x="230" y="519"/>
                  <a:pt x="188" y="505"/>
                </a:cubicBezTo>
                <a:cubicBezTo>
                  <a:pt x="175" y="501"/>
                  <a:pt x="149" y="492"/>
                  <a:pt x="149" y="492"/>
                </a:cubicBezTo>
                <a:cubicBezTo>
                  <a:pt x="114" y="468"/>
                  <a:pt x="133" y="459"/>
                  <a:pt x="117" y="427"/>
                </a:cubicBezTo>
                <a:cubicBezTo>
                  <a:pt x="109" y="410"/>
                  <a:pt x="95" y="397"/>
                  <a:pt x="84" y="382"/>
                </a:cubicBezTo>
                <a:cubicBezTo>
                  <a:pt x="83" y="377"/>
                  <a:pt x="74" y="348"/>
                  <a:pt x="71" y="343"/>
                </a:cubicBezTo>
                <a:cubicBezTo>
                  <a:pt x="40" y="298"/>
                  <a:pt x="62" y="350"/>
                  <a:pt x="39" y="304"/>
                </a:cubicBezTo>
                <a:cubicBezTo>
                  <a:pt x="19" y="265"/>
                  <a:pt x="11" y="217"/>
                  <a:pt x="0" y="175"/>
                </a:cubicBezTo>
                <a:cubicBezTo>
                  <a:pt x="16" y="87"/>
                  <a:pt x="0" y="194"/>
                  <a:pt x="0" y="45"/>
                </a:cubicBezTo>
                <a:cubicBezTo>
                  <a:pt x="0" y="32"/>
                  <a:pt x="7" y="19"/>
                  <a:pt x="7" y="6"/>
                </a:cubicBezTo>
                <a:close/>
              </a:path>
            </a:pathLst>
          </a:custGeom>
          <a:pattFill prst="narVert">
            <a:fgClr>
              <a:schemeClr val="bg1"/>
            </a:fgClr>
            <a:bgClr>
              <a:srgbClr val="FF0000"/>
            </a:bgClr>
          </a:pattFill>
          <a:ln w="9525">
            <a:solidFill>
              <a:srgbClr val="00003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2329" name="Text Box 1033"/>
          <p:cNvSpPr txBox="1">
            <a:spLocks noChangeArrowheads="1"/>
          </p:cNvSpPr>
          <p:nvPr/>
        </p:nvSpPr>
        <p:spPr bwMode="auto">
          <a:xfrm>
            <a:off x="4043363" y="5943600"/>
            <a:ext cx="4097337" cy="83185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0">
                <a:solidFill>
                  <a:schemeClr val="tx2"/>
                </a:solidFill>
              </a:rPr>
              <a:t>*Archibeck,MJ et. al.:</a:t>
            </a:r>
          </a:p>
          <a:p>
            <a:r>
              <a:rPr lang="en-US" sz="2400">
                <a:solidFill>
                  <a:schemeClr val="tx2"/>
                </a:solidFill>
              </a:rPr>
              <a:t>Jour Pedi Orthop 17:298,1997</a:t>
            </a:r>
            <a:r>
              <a:rPr lang="en-US" sz="2400" i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312330" name="Rectangle 1034"/>
          <p:cNvSpPr>
            <a:spLocks noChangeArrowheads="1"/>
          </p:cNvSpPr>
          <p:nvPr/>
        </p:nvSpPr>
        <p:spPr bwMode="auto">
          <a:xfrm>
            <a:off x="7994650" y="-76200"/>
            <a:ext cx="4635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>
                <a:solidFill>
                  <a:schemeClr val="tx2"/>
                </a:solidFill>
              </a:rPr>
              <a:t>*</a:t>
            </a:r>
          </a:p>
        </p:txBody>
      </p:sp>
      <p:sp>
        <p:nvSpPr>
          <p:cNvPr id="76811" name="Freeform 1035" descr="Granite"/>
          <p:cNvSpPr>
            <a:spLocks/>
          </p:cNvSpPr>
          <p:nvPr/>
        </p:nvSpPr>
        <p:spPr bwMode="auto">
          <a:xfrm>
            <a:off x="4211638" y="4224338"/>
            <a:ext cx="222250" cy="668337"/>
          </a:xfrm>
          <a:custGeom>
            <a:avLst/>
            <a:gdLst>
              <a:gd name="T0" fmla="*/ 8 w 140"/>
              <a:gd name="T1" fmla="*/ 82 h 421"/>
              <a:gd name="T2" fmla="*/ 24 w 140"/>
              <a:gd name="T3" fmla="*/ 181 h 421"/>
              <a:gd name="T4" fmla="*/ 62 w 140"/>
              <a:gd name="T5" fmla="*/ 279 h 421"/>
              <a:gd name="T6" fmla="*/ 101 w 140"/>
              <a:gd name="T7" fmla="*/ 367 h 421"/>
              <a:gd name="T8" fmla="*/ 128 w 140"/>
              <a:gd name="T9" fmla="*/ 373 h 421"/>
              <a:gd name="T10" fmla="*/ 134 w 140"/>
              <a:gd name="T11" fmla="*/ 307 h 421"/>
              <a:gd name="T12" fmla="*/ 123 w 140"/>
              <a:gd name="T13" fmla="*/ 16 h 421"/>
              <a:gd name="T14" fmla="*/ 90 w 140"/>
              <a:gd name="T15" fmla="*/ 0 h 421"/>
              <a:gd name="T16" fmla="*/ 24 w 140"/>
              <a:gd name="T17" fmla="*/ 22 h 421"/>
              <a:gd name="T18" fmla="*/ 2 w 140"/>
              <a:gd name="T19" fmla="*/ 71 h 421"/>
              <a:gd name="T20" fmla="*/ 13 w 140"/>
              <a:gd name="T21" fmla="*/ 137 h 421"/>
              <a:gd name="T22" fmla="*/ 19 w 140"/>
              <a:gd name="T23" fmla="*/ 186 h 42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40"/>
              <a:gd name="T37" fmla="*/ 0 h 421"/>
              <a:gd name="T38" fmla="*/ 140 w 140"/>
              <a:gd name="T39" fmla="*/ 421 h 421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40" h="421">
                <a:moveTo>
                  <a:pt x="8" y="82"/>
                </a:moveTo>
                <a:cubicBezTo>
                  <a:pt x="0" y="126"/>
                  <a:pt x="12" y="141"/>
                  <a:pt x="24" y="181"/>
                </a:cubicBezTo>
                <a:cubicBezTo>
                  <a:pt x="29" y="218"/>
                  <a:pt x="30" y="257"/>
                  <a:pt x="62" y="279"/>
                </a:cubicBezTo>
                <a:cubicBezTo>
                  <a:pt x="68" y="313"/>
                  <a:pt x="76" y="343"/>
                  <a:pt x="101" y="367"/>
                </a:cubicBezTo>
                <a:cubicBezTo>
                  <a:pt x="101" y="367"/>
                  <a:pt x="111" y="421"/>
                  <a:pt x="128" y="373"/>
                </a:cubicBezTo>
                <a:cubicBezTo>
                  <a:pt x="136" y="352"/>
                  <a:pt x="132" y="329"/>
                  <a:pt x="134" y="307"/>
                </a:cubicBezTo>
                <a:cubicBezTo>
                  <a:pt x="137" y="221"/>
                  <a:pt x="140" y="104"/>
                  <a:pt x="123" y="16"/>
                </a:cubicBezTo>
                <a:cubicBezTo>
                  <a:pt x="122" y="8"/>
                  <a:pt x="96" y="2"/>
                  <a:pt x="90" y="0"/>
                </a:cubicBezTo>
                <a:cubicBezTo>
                  <a:pt x="61" y="4"/>
                  <a:pt x="47" y="6"/>
                  <a:pt x="24" y="22"/>
                </a:cubicBezTo>
                <a:cubicBezTo>
                  <a:pt x="13" y="38"/>
                  <a:pt x="9" y="52"/>
                  <a:pt x="2" y="71"/>
                </a:cubicBezTo>
                <a:cubicBezTo>
                  <a:pt x="7" y="99"/>
                  <a:pt x="9" y="109"/>
                  <a:pt x="13" y="137"/>
                </a:cubicBezTo>
                <a:cubicBezTo>
                  <a:pt x="15" y="153"/>
                  <a:pt x="19" y="186"/>
                  <a:pt x="19" y="186"/>
                </a:cubicBezTo>
              </a:path>
            </a:pathLst>
          </a:cu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12" name="Freeform 1036" descr="Narrow vertical"/>
          <p:cNvSpPr>
            <a:spLocks/>
          </p:cNvSpPr>
          <p:nvPr/>
        </p:nvSpPr>
        <p:spPr bwMode="auto">
          <a:xfrm>
            <a:off x="4064000" y="3762375"/>
            <a:ext cx="508000" cy="809625"/>
          </a:xfrm>
          <a:custGeom>
            <a:avLst/>
            <a:gdLst>
              <a:gd name="T0" fmla="*/ 18 w 353"/>
              <a:gd name="T1" fmla="*/ 0 h 564"/>
              <a:gd name="T2" fmla="*/ 287 w 353"/>
              <a:gd name="T3" fmla="*/ 33 h 564"/>
              <a:gd name="T4" fmla="*/ 276 w 353"/>
              <a:gd name="T5" fmla="*/ 170 h 564"/>
              <a:gd name="T6" fmla="*/ 243 w 353"/>
              <a:gd name="T7" fmla="*/ 258 h 564"/>
              <a:gd name="T8" fmla="*/ 227 w 353"/>
              <a:gd name="T9" fmla="*/ 340 h 564"/>
              <a:gd name="T10" fmla="*/ 260 w 353"/>
              <a:gd name="T11" fmla="*/ 439 h 564"/>
              <a:gd name="T12" fmla="*/ 325 w 353"/>
              <a:gd name="T13" fmla="*/ 466 h 564"/>
              <a:gd name="T14" fmla="*/ 353 w 353"/>
              <a:gd name="T15" fmla="*/ 510 h 564"/>
              <a:gd name="T16" fmla="*/ 265 w 353"/>
              <a:gd name="T17" fmla="*/ 515 h 564"/>
              <a:gd name="T18" fmla="*/ 46 w 353"/>
              <a:gd name="T19" fmla="*/ 494 h 564"/>
              <a:gd name="T20" fmla="*/ 62 w 353"/>
              <a:gd name="T21" fmla="*/ 444 h 564"/>
              <a:gd name="T22" fmla="*/ 57 w 353"/>
              <a:gd name="T23" fmla="*/ 367 h 564"/>
              <a:gd name="T24" fmla="*/ 29 w 353"/>
              <a:gd name="T25" fmla="*/ 291 h 564"/>
              <a:gd name="T26" fmla="*/ 7 w 353"/>
              <a:gd name="T27" fmla="*/ 99 h 564"/>
              <a:gd name="T28" fmla="*/ 35 w 353"/>
              <a:gd name="T29" fmla="*/ 16 h 564"/>
              <a:gd name="T30" fmla="*/ 95 w 353"/>
              <a:gd name="T31" fmla="*/ 27 h 56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353"/>
              <a:gd name="T49" fmla="*/ 0 h 564"/>
              <a:gd name="T50" fmla="*/ 353 w 353"/>
              <a:gd name="T51" fmla="*/ 564 h 564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353" h="564">
                <a:moveTo>
                  <a:pt x="18" y="0"/>
                </a:moveTo>
                <a:cubicBezTo>
                  <a:pt x="87" y="44"/>
                  <a:pt x="221" y="31"/>
                  <a:pt x="287" y="33"/>
                </a:cubicBezTo>
                <a:cubicBezTo>
                  <a:pt x="320" y="81"/>
                  <a:pt x="292" y="123"/>
                  <a:pt x="276" y="170"/>
                </a:cubicBezTo>
                <a:cubicBezTo>
                  <a:pt x="266" y="200"/>
                  <a:pt x="261" y="231"/>
                  <a:pt x="243" y="258"/>
                </a:cubicBezTo>
                <a:cubicBezTo>
                  <a:pt x="235" y="285"/>
                  <a:pt x="233" y="313"/>
                  <a:pt x="227" y="340"/>
                </a:cubicBezTo>
                <a:cubicBezTo>
                  <a:pt x="234" y="369"/>
                  <a:pt x="238" y="417"/>
                  <a:pt x="260" y="439"/>
                </a:cubicBezTo>
                <a:cubicBezTo>
                  <a:pt x="263" y="442"/>
                  <a:pt x="318" y="464"/>
                  <a:pt x="325" y="466"/>
                </a:cubicBezTo>
                <a:cubicBezTo>
                  <a:pt x="346" y="479"/>
                  <a:pt x="345" y="488"/>
                  <a:pt x="353" y="510"/>
                </a:cubicBezTo>
                <a:cubicBezTo>
                  <a:pt x="325" y="518"/>
                  <a:pt x="295" y="511"/>
                  <a:pt x="265" y="515"/>
                </a:cubicBezTo>
                <a:cubicBezTo>
                  <a:pt x="192" y="513"/>
                  <a:pt x="69" y="564"/>
                  <a:pt x="46" y="494"/>
                </a:cubicBezTo>
                <a:cubicBezTo>
                  <a:pt x="43" y="485"/>
                  <a:pt x="59" y="453"/>
                  <a:pt x="62" y="444"/>
                </a:cubicBezTo>
                <a:cubicBezTo>
                  <a:pt x="60" y="418"/>
                  <a:pt x="61" y="392"/>
                  <a:pt x="57" y="367"/>
                </a:cubicBezTo>
                <a:cubicBezTo>
                  <a:pt x="53" y="344"/>
                  <a:pt x="35" y="315"/>
                  <a:pt x="29" y="291"/>
                </a:cubicBezTo>
                <a:cubicBezTo>
                  <a:pt x="25" y="225"/>
                  <a:pt x="13" y="165"/>
                  <a:pt x="7" y="99"/>
                </a:cubicBezTo>
                <a:cubicBezTo>
                  <a:pt x="11" y="62"/>
                  <a:pt x="0" y="28"/>
                  <a:pt x="35" y="16"/>
                </a:cubicBezTo>
                <a:cubicBezTo>
                  <a:pt x="104" y="22"/>
                  <a:pt x="118" y="8"/>
                  <a:pt x="95" y="27"/>
                </a:cubicBezTo>
              </a:path>
            </a:pathLst>
          </a:custGeom>
          <a:pattFill prst="narVert">
            <a:fgClr>
              <a:schemeClr val="bg1"/>
            </a:fgClr>
            <a:bgClr>
              <a:srgbClr val="FF0000"/>
            </a:bgClr>
          </a:patt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2333" name="Freeform 1037" descr="Narrow vertical"/>
          <p:cNvSpPr>
            <a:spLocks/>
          </p:cNvSpPr>
          <p:nvPr/>
        </p:nvSpPr>
        <p:spPr bwMode="auto">
          <a:xfrm>
            <a:off x="4038600" y="3886200"/>
            <a:ext cx="533400" cy="762000"/>
          </a:xfrm>
          <a:custGeom>
            <a:avLst/>
            <a:gdLst>
              <a:gd name="T0" fmla="*/ 18 w 353"/>
              <a:gd name="T1" fmla="*/ 0 h 564"/>
              <a:gd name="T2" fmla="*/ 287 w 353"/>
              <a:gd name="T3" fmla="*/ 33 h 564"/>
              <a:gd name="T4" fmla="*/ 276 w 353"/>
              <a:gd name="T5" fmla="*/ 170 h 564"/>
              <a:gd name="T6" fmla="*/ 243 w 353"/>
              <a:gd name="T7" fmla="*/ 258 h 564"/>
              <a:gd name="T8" fmla="*/ 227 w 353"/>
              <a:gd name="T9" fmla="*/ 340 h 564"/>
              <a:gd name="T10" fmla="*/ 260 w 353"/>
              <a:gd name="T11" fmla="*/ 439 h 564"/>
              <a:gd name="T12" fmla="*/ 325 w 353"/>
              <a:gd name="T13" fmla="*/ 466 h 564"/>
              <a:gd name="T14" fmla="*/ 353 w 353"/>
              <a:gd name="T15" fmla="*/ 510 h 564"/>
              <a:gd name="T16" fmla="*/ 265 w 353"/>
              <a:gd name="T17" fmla="*/ 515 h 564"/>
              <a:gd name="T18" fmla="*/ 46 w 353"/>
              <a:gd name="T19" fmla="*/ 494 h 564"/>
              <a:gd name="T20" fmla="*/ 62 w 353"/>
              <a:gd name="T21" fmla="*/ 444 h 564"/>
              <a:gd name="T22" fmla="*/ 57 w 353"/>
              <a:gd name="T23" fmla="*/ 367 h 564"/>
              <a:gd name="T24" fmla="*/ 29 w 353"/>
              <a:gd name="T25" fmla="*/ 291 h 564"/>
              <a:gd name="T26" fmla="*/ 7 w 353"/>
              <a:gd name="T27" fmla="*/ 99 h 564"/>
              <a:gd name="T28" fmla="*/ 35 w 353"/>
              <a:gd name="T29" fmla="*/ 16 h 564"/>
              <a:gd name="T30" fmla="*/ 95 w 353"/>
              <a:gd name="T31" fmla="*/ 27 h 56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353"/>
              <a:gd name="T49" fmla="*/ 0 h 564"/>
              <a:gd name="T50" fmla="*/ 353 w 353"/>
              <a:gd name="T51" fmla="*/ 564 h 564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353" h="564">
                <a:moveTo>
                  <a:pt x="18" y="0"/>
                </a:moveTo>
                <a:cubicBezTo>
                  <a:pt x="87" y="44"/>
                  <a:pt x="221" y="31"/>
                  <a:pt x="287" y="33"/>
                </a:cubicBezTo>
                <a:cubicBezTo>
                  <a:pt x="320" y="81"/>
                  <a:pt x="292" y="123"/>
                  <a:pt x="276" y="170"/>
                </a:cubicBezTo>
                <a:cubicBezTo>
                  <a:pt x="266" y="200"/>
                  <a:pt x="261" y="231"/>
                  <a:pt x="243" y="258"/>
                </a:cubicBezTo>
                <a:cubicBezTo>
                  <a:pt x="235" y="285"/>
                  <a:pt x="233" y="313"/>
                  <a:pt x="227" y="340"/>
                </a:cubicBezTo>
                <a:cubicBezTo>
                  <a:pt x="234" y="369"/>
                  <a:pt x="238" y="417"/>
                  <a:pt x="260" y="439"/>
                </a:cubicBezTo>
                <a:cubicBezTo>
                  <a:pt x="263" y="442"/>
                  <a:pt x="318" y="464"/>
                  <a:pt x="325" y="466"/>
                </a:cubicBezTo>
                <a:cubicBezTo>
                  <a:pt x="346" y="479"/>
                  <a:pt x="345" y="488"/>
                  <a:pt x="353" y="510"/>
                </a:cubicBezTo>
                <a:cubicBezTo>
                  <a:pt x="325" y="518"/>
                  <a:pt x="295" y="511"/>
                  <a:pt x="265" y="515"/>
                </a:cubicBezTo>
                <a:cubicBezTo>
                  <a:pt x="192" y="513"/>
                  <a:pt x="69" y="564"/>
                  <a:pt x="46" y="494"/>
                </a:cubicBezTo>
                <a:cubicBezTo>
                  <a:pt x="43" y="485"/>
                  <a:pt x="59" y="453"/>
                  <a:pt x="62" y="444"/>
                </a:cubicBezTo>
                <a:cubicBezTo>
                  <a:pt x="60" y="418"/>
                  <a:pt x="61" y="392"/>
                  <a:pt x="57" y="367"/>
                </a:cubicBezTo>
                <a:cubicBezTo>
                  <a:pt x="53" y="344"/>
                  <a:pt x="35" y="315"/>
                  <a:pt x="29" y="291"/>
                </a:cubicBezTo>
                <a:cubicBezTo>
                  <a:pt x="25" y="225"/>
                  <a:pt x="13" y="165"/>
                  <a:pt x="7" y="99"/>
                </a:cubicBezTo>
                <a:cubicBezTo>
                  <a:pt x="11" y="62"/>
                  <a:pt x="0" y="28"/>
                  <a:pt x="35" y="16"/>
                </a:cubicBezTo>
                <a:cubicBezTo>
                  <a:pt x="104" y="22"/>
                  <a:pt x="118" y="8"/>
                  <a:pt x="95" y="27"/>
                </a:cubicBezTo>
              </a:path>
            </a:pathLst>
          </a:custGeom>
          <a:pattFill prst="narVert">
            <a:fgClr>
              <a:schemeClr val="bg1"/>
            </a:fgClr>
            <a:bgClr>
              <a:srgbClr val="FF0000"/>
            </a:bgClr>
          </a:patt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2334" name="Freeform 1038" descr="Narrow vertical"/>
          <p:cNvSpPr>
            <a:spLocks/>
          </p:cNvSpPr>
          <p:nvPr/>
        </p:nvSpPr>
        <p:spPr bwMode="auto">
          <a:xfrm>
            <a:off x="4064000" y="3762375"/>
            <a:ext cx="560388" cy="1038225"/>
          </a:xfrm>
          <a:custGeom>
            <a:avLst/>
            <a:gdLst>
              <a:gd name="T0" fmla="*/ 18 w 353"/>
              <a:gd name="T1" fmla="*/ 0 h 564"/>
              <a:gd name="T2" fmla="*/ 287 w 353"/>
              <a:gd name="T3" fmla="*/ 33 h 564"/>
              <a:gd name="T4" fmla="*/ 276 w 353"/>
              <a:gd name="T5" fmla="*/ 170 h 564"/>
              <a:gd name="T6" fmla="*/ 243 w 353"/>
              <a:gd name="T7" fmla="*/ 258 h 564"/>
              <a:gd name="T8" fmla="*/ 227 w 353"/>
              <a:gd name="T9" fmla="*/ 340 h 564"/>
              <a:gd name="T10" fmla="*/ 260 w 353"/>
              <a:gd name="T11" fmla="*/ 439 h 564"/>
              <a:gd name="T12" fmla="*/ 325 w 353"/>
              <a:gd name="T13" fmla="*/ 466 h 564"/>
              <a:gd name="T14" fmla="*/ 353 w 353"/>
              <a:gd name="T15" fmla="*/ 510 h 564"/>
              <a:gd name="T16" fmla="*/ 265 w 353"/>
              <a:gd name="T17" fmla="*/ 515 h 564"/>
              <a:gd name="T18" fmla="*/ 46 w 353"/>
              <a:gd name="T19" fmla="*/ 494 h 564"/>
              <a:gd name="T20" fmla="*/ 62 w 353"/>
              <a:gd name="T21" fmla="*/ 444 h 564"/>
              <a:gd name="T22" fmla="*/ 57 w 353"/>
              <a:gd name="T23" fmla="*/ 367 h 564"/>
              <a:gd name="T24" fmla="*/ 29 w 353"/>
              <a:gd name="T25" fmla="*/ 291 h 564"/>
              <a:gd name="T26" fmla="*/ 7 w 353"/>
              <a:gd name="T27" fmla="*/ 99 h 564"/>
              <a:gd name="T28" fmla="*/ 35 w 353"/>
              <a:gd name="T29" fmla="*/ 16 h 564"/>
              <a:gd name="T30" fmla="*/ 95 w 353"/>
              <a:gd name="T31" fmla="*/ 27 h 56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353"/>
              <a:gd name="T49" fmla="*/ 0 h 564"/>
              <a:gd name="T50" fmla="*/ 353 w 353"/>
              <a:gd name="T51" fmla="*/ 564 h 564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353" h="564">
                <a:moveTo>
                  <a:pt x="18" y="0"/>
                </a:moveTo>
                <a:cubicBezTo>
                  <a:pt x="87" y="44"/>
                  <a:pt x="221" y="31"/>
                  <a:pt x="287" y="33"/>
                </a:cubicBezTo>
                <a:cubicBezTo>
                  <a:pt x="320" y="81"/>
                  <a:pt x="292" y="123"/>
                  <a:pt x="276" y="170"/>
                </a:cubicBezTo>
                <a:cubicBezTo>
                  <a:pt x="266" y="200"/>
                  <a:pt x="261" y="231"/>
                  <a:pt x="243" y="258"/>
                </a:cubicBezTo>
                <a:cubicBezTo>
                  <a:pt x="235" y="285"/>
                  <a:pt x="233" y="313"/>
                  <a:pt x="227" y="340"/>
                </a:cubicBezTo>
                <a:cubicBezTo>
                  <a:pt x="234" y="369"/>
                  <a:pt x="238" y="417"/>
                  <a:pt x="260" y="439"/>
                </a:cubicBezTo>
                <a:cubicBezTo>
                  <a:pt x="263" y="442"/>
                  <a:pt x="318" y="464"/>
                  <a:pt x="325" y="466"/>
                </a:cubicBezTo>
                <a:cubicBezTo>
                  <a:pt x="346" y="479"/>
                  <a:pt x="345" y="488"/>
                  <a:pt x="353" y="510"/>
                </a:cubicBezTo>
                <a:cubicBezTo>
                  <a:pt x="325" y="518"/>
                  <a:pt x="295" y="511"/>
                  <a:pt x="265" y="515"/>
                </a:cubicBezTo>
                <a:cubicBezTo>
                  <a:pt x="192" y="513"/>
                  <a:pt x="69" y="564"/>
                  <a:pt x="46" y="494"/>
                </a:cubicBezTo>
                <a:cubicBezTo>
                  <a:pt x="43" y="485"/>
                  <a:pt x="59" y="453"/>
                  <a:pt x="62" y="444"/>
                </a:cubicBezTo>
                <a:cubicBezTo>
                  <a:pt x="60" y="418"/>
                  <a:pt x="61" y="392"/>
                  <a:pt x="57" y="367"/>
                </a:cubicBezTo>
                <a:cubicBezTo>
                  <a:pt x="53" y="344"/>
                  <a:pt x="35" y="315"/>
                  <a:pt x="29" y="291"/>
                </a:cubicBezTo>
                <a:cubicBezTo>
                  <a:pt x="25" y="225"/>
                  <a:pt x="13" y="165"/>
                  <a:pt x="7" y="99"/>
                </a:cubicBezTo>
                <a:cubicBezTo>
                  <a:pt x="11" y="62"/>
                  <a:pt x="0" y="28"/>
                  <a:pt x="35" y="16"/>
                </a:cubicBezTo>
                <a:cubicBezTo>
                  <a:pt x="104" y="22"/>
                  <a:pt x="118" y="8"/>
                  <a:pt x="95" y="27"/>
                </a:cubicBezTo>
              </a:path>
            </a:pathLst>
          </a:custGeom>
          <a:pattFill prst="narVert">
            <a:fgClr>
              <a:schemeClr val="bg1"/>
            </a:fgClr>
            <a:bgClr>
              <a:srgbClr val="FF0000"/>
            </a:bgClr>
          </a:patt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2335" name="Freeform 1039" descr="Narrow vertical"/>
          <p:cNvSpPr>
            <a:spLocks/>
          </p:cNvSpPr>
          <p:nvPr/>
        </p:nvSpPr>
        <p:spPr bwMode="auto">
          <a:xfrm>
            <a:off x="4087813" y="3762375"/>
            <a:ext cx="560387" cy="1190625"/>
          </a:xfrm>
          <a:custGeom>
            <a:avLst/>
            <a:gdLst>
              <a:gd name="T0" fmla="*/ 18 w 353"/>
              <a:gd name="T1" fmla="*/ 0 h 564"/>
              <a:gd name="T2" fmla="*/ 287 w 353"/>
              <a:gd name="T3" fmla="*/ 33 h 564"/>
              <a:gd name="T4" fmla="*/ 276 w 353"/>
              <a:gd name="T5" fmla="*/ 170 h 564"/>
              <a:gd name="T6" fmla="*/ 243 w 353"/>
              <a:gd name="T7" fmla="*/ 258 h 564"/>
              <a:gd name="T8" fmla="*/ 227 w 353"/>
              <a:gd name="T9" fmla="*/ 340 h 564"/>
              <a:gd name="T10" fmla="*/ 260 w 353"/>
              <a:gd name="T11" fmla="*/ 439 h 564"/>
              <a:gd name="T12" fmla="*/ 325 w 353"/>
              <a:gd name="T13" fmla="*/ 466 h 564"/>
              <a:gd name="T14" fmla="*/ 353 w 353"/>
              <a:gd name="T15" fmla="*/ 510 h 564"/>
              <a:gd name="T16" fmla="*/ 265 w 353"/>
              <a:gd name="T17" fmla="*/ 515 h 564"/>
              <a:gd name="T18" fmla="*/ 46 w 353"/>
              <a:gd name="T19" fmla="*/ 494 h 564"/>
              <a:gd name="T20" fmla="*/ 62 w 353"/>
              <a:gd name="T21" fmla="*/ 444 h 564"/>
              <a:gd name="T22" fmla="*/ 57 w 353"/>
              <a:gd name="T23" fmla="*/ 367 h 564"/>
              <a:gd name="T24" fmla="*/ 29 w 353"/>
              <a:gd name="T25" fmla="*/ 291 h 564"/>
              <a:gd name="T26" fmla="*/ 7 w 353"/>
              <a:gd name="T27" fmla="*/ 99 h 564"/>
              <a:gd name="T28" fmla="*/ 35 w 353"/>
              <a:gd name="T29" fmla="*/ 16 h 564"/>
              <a:gd name="T30" fmla="*/ 95 w 353"/>
              <a:gd name="T31" fmla="*/ 27 h 56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353"/>
              <a:gd name="T49" fmla="*/ 0 h 564"/>
              <a:gd name="T50" fmla="*/ 353 w 353"/>
              <a:gd name="T51" fmla="*/ 564 h 564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353" h="564">
                <a:moveTo>
                  <a:pt x="18" y="0"/>
                </a:moveTo>
                <a:cubicBezTo>
                  <a:pt x="87" y="44"/>
                  <a:pt x="221" y="31"/>
                  <a:pt x="287" y="33"/>
                </a:cubicBezTo>
                <a:cubicBezTo>
                  <a:pt x="320" y="81"/>
                  <a:pt x="292" y="123"/>
                  <a:pt x="276" y="170"/>
                </a:cubicBezTo>
                <a:cubicBezTo>
                  <a:pt x="266" y="200"/>
                  <a:pt x="261" y="231"/>
                  <a:pt x="243" y="258"/>
                </a:cubicBezTo>
                <a:cubicBezTo>
                  <a:pt x="235" y="285"/>
                  <a:pt x="233" y="313"/>
                  <a:pt x="227" y="340"/>
                </a:cubicBezTo>
                <a:cubicBezTo>
                  <a:pt x="234" y="369"/>
                  <a:pt x="238" y="417"/>
                  <a:pt x="260" y="439"/>
                </a:cubicBezTo>
                <a:cubicBezTo>
                  <a:pt x="263" y="442"/>
                  <a:pt x="318" y="464"/>
                  <a:pt x="325" y="466"/>
                </a:cubicBezTo>
                <a:cubicBezTo>
                  <a:pt x="346" y="479"/>
                  <a:pt x="345" y="488"/>
                  <a:pt x="353" y="510"/>
                </a:cubicBezTo>
                <a:cubicBezTo>
                  <a:pt x="325" y="518"/>
                  <a:pt x="295" y="511"/>
                  <a:pt x="265" y="515"/>
                </a:cubicBezTo>
                <a:cubicBezTo>
                  <a:pt x="192" y="513"/>
                  <a:pt x="69" y="564"/>
                  <a:pt x="46" y="494"/>
                </a:cubicBezTo>
                <a:cubicBezTo>
                  <a:pt x="43" y="485"/>
                  <a:pt x="59" y="453"/>
                  <a:pt x="62" y="444"/>
                </a:cubicBezTo>
                <a:cubicBezTo>
                  <a:pt x="60" y="418"/>
                  <a:pt x="61" y="392"/>
                  <a:pt x="57" y="367"/>
                </a:cubicBezTo>
                <a:cubicBezTo>
                  <a:pt x="53" y="344"/>
                  <a:pt x="35" y="315"/>
                  <a:pt x="29" y="291"/>
                </a:cubicBezTo>
                <a:cubicBezTo>
                  <a:pt x="25" y="225"/>
                  <a:pt x="13" y="165"/>
                  <a:pt x="7" y="99"/>
                </a:cubicBezTo>
                <a:cubicBezTo>
                  <a:pt x="11" y="62"/>
                  <a:pt x="0" y="28"/>
                  <a:pt x="35" y="16"/>
                </a:cubicBezTo>
                <a:cubicBezTo>
                  <a:pt x="104" y="22"/>
                  <a:pt x="118" y="8"/>
                  <a:pt x="95" y="27"/>
                </a:cubicBezTo>
              </a:path>
            </a:pathLst>
          </a:custGeom>
          <a:pattFill prst="narVert">
            <a:fgClr>
              <a:schemeClr val="bg1"/>
            </a:fgClr>
            <a:bgClr>
              <a:srgbClr val="FF0000"/>
            </a:bgClr>
          </a:patt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2336" name="Text Box 1040"/>
          <p:cNvSpPr txBox="1">
            <a:spLocks noChangeArrowheads="1"/>
          </p:cNvSpPr>
          <p:nvPr/>
        </p:nvSpPr>
        <p:spPr bwMode="auto">
          <a:xfrm>
            <a:off x="2393950" y="1066800"/>
            <a:ext cx="4849813" cy="955675"/>
          </a:xfrm>
          <a:prstGeom prst="rect">
            <a:avLst/>
          </a:prstGeom>
          <a:solidFill>
            <a:schemeClr val="tx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The brachialis is milked distally</a:t>
            </a:r>
          </a:p>
          <a:p>
            <a:r>
              <a:rPr lang="en-US" sz="2800">
                <a:solidFill>
                  <a:schemeClr val="accent2"/>
                </a:solidFill>
              </a:rPr>
              <a:t>past the impaled fragment.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12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123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123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2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12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123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2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12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123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2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12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312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312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2324" grpId="0" animBg="1"/>
      <p:bldP spid="312325" grpId="0" animBg="1"/>
      <p:bldP spid="312326" grpId="0" animBg="1"/>
      <p:bldP spid="312327" grpId="0" animBg="1"/>
      <p:bldP spid="312329" grpId="0" animBg="1" autoUpdateAnimBg="0"/>
      <p:bldP spid="312330" grpId="0" autoUpdateAnimBg="0"/>
      <p:bldP spid="312333" grpId="0" animBg="1"/>
      <p:bldP spid="312334" grpId="0" animBg="1"/>
      <p:bldP spid="312335" grpId="0" animBg="1"/>
      <p:bldP spid="312336" grpId="0" animBg="1" autoUpdateAnimBg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686800" cy="1143000"/>
          </a:xfrm>
          <a:solidFill>
            <a:schemeClr val="bg1"/>
          </a:solidFill>
        </p:spPr>
        <p:txBody>
          <a:bodyPr/>
          <a:lstStyle/>
          <a:p>
            <a:r>
              <a:rPr lang="en-US" sz="3600" b="1" smtClean="0"/>
              <a:t>In those irreducible fractures, what dictates the preferred surgical approach?</a:t>
            </a:r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6172200"/>
            <a:ext cx="3124200" cy="457200"/>
          </a:xfrm>
        </p:spPr>
        <p:txBody>
          <a:bodyPr/>
          <a:lstStyle/>
          <a:p>
            <a:pPr>
              <a:buFontTx/>
              <a:buNone/>
            </a:pPr>
            <a:r>
              <a:rPr lang="en-US" sz="2400" b="1" smtClean="0"/>
              <a:t>Anteromedial incision</a:t>
            </a:r>
          </a:p>
        </p:txBody>
      </p:sp>
      <p:sp>
        <p:nvSpPr>
          <p:cNvPr id="14029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953000" y="6324600"/>
            <a:ext cx="3810000" cy="533400"/>
          </a:xfrm>
        </p:spPr>
        <p:txBody>
          <a:bodyPr/>
          <a:lstStyle/>
          <a:p>
            <a:pPr>
              <a:buFontTx/>
              <a:buNone/>
            </a:pPr>
            <a:r>
              <a:rPr lang="en-US" b="1" smtClean="0"/>
              <a:t>Anterolateral Incision</a:t>
            </a:r>
          </a:p>
        </p:txBody>
      </p:sp>
      <p:pic>
        <p:nvPicPr>
          <p:cNvPr id="140293" name="Picture 5" descr="sc fx med n-v struct"/>
          <p:cNvPicPr>
            <a:picLocks noChangeAspect="1" noChangeArrowheads="1"/>
          </p:cNvPicPr>
          <p:nvPr/>
        </p:nvPicPr>
        <p:blipFill>
          <a:blip r:embed="rId2" cstate="print">
            <a:lum bright="-18000"/>
          </a:blip>
          <a:srcRect t="3510" r="3557" b="3508"/>
          <a:stretch>
            <a:fillRect/>
          </a:stretch>
        </p:blipFill>
        <p:spPr bwMode="auto">
          <a:xfrm>
            <a:off x="211138" y="1981200"/>
            <a:ext cx="4132262" cy="403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0294" name="Picture 6" descr="sc fx  open red ant lat approach"/>
          <p:cNvPicPr>
            <a:picLocks noChangeAspect="1" noChangeArrowheads="1"/>
          </p:cNvPicPr>
          <p:nvPr/>
        </p:nvPicPr>
        <p:blipFill>
          <a:blip r:embed="rId3" cstate="print"/>
          <a:srcRect l="3270" b="1613"/>
          <a:stretch>
            <a:fillRect/>
          </a:stretch>
        </p:blipFill>
        <p:spPr bwMode="auto">
          <a:xfrm>
            <a:off x="4572000" y="1676400"/>
            <a:ext cx="4508500" cy="464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0295" name="Rectangle 7"/>
          <p:cNvSpPr>
            <a:spLocks noChangeArrowheads="1"/>
          </p:cNvSpPr>
          <p:nvPr/>
        </p:nvSpPr>
        <p:spPr bwMode="auto">
          <a:xfrm>
            <a:off x="2438400" y="2743200"/>
            <a:ext cx="1524000" cy="4572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0297" name="Rectangle 9"/>
          <p:cNvSpPr>
            <a:spLocks noChangeArrowheads="1"/>
          </p:cNvSpPr>
          <p:nvPr/>
        </p:nvSpPr>
        <p:spPr bwMode="auto">
          <a:xfrm>
            <a:off x="2895600" y="4800600"/>
            <a:ext cx="1447800" cy="4572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0298" name="Line 10"/>
          <p:cNvSpPr>
            <a:spLocks noChangeShapeType="1"/>
          </p:cNvSpPr>
          <p:nvPr/>
        </p:nvSpPr>
        <p:spPr bwMode="auto">
          <a:xfrm flipH="1" flipV="1">
            <a:off x="3429000" y="3962400"/>
            <a:ext cx="91440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0299" name="Rectangle 11"/>
          <p:cNvSpPr>
            <a:spLocks noChangeArrowheads="1"/>
          </p:cNvSpPr>
          <p:nvPr/>
        </p:nvSpPr>
        <p:spPr bwMode="auto">
          <a:xfrm>
            <a:off x="4800600" y="3886200"/>
            <a:ext cx="1600200" cy="4572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0300" name="Line 12"/>
          <p:cNvSpPr>
            <a:spLocks noChangeShapeType="1"/>
          </p:cNvSpPr>
          <p:nvPr/>
        </p:nvSpPr>
        <p:spPr bwMode="auto">
          <a:xfrm flipH="1">
            <a:off x="6629400" y="2514600"/>
            <a:ext cx="533400" cy="1447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0306" name="Freeform 18" descr="Granite"/>
          <p:cNvSpPr>
            <a:spLocks/>
          </p:cNvSpPr>
          <p:nvPr/>
        </p:nvSpPr>
        <p:spPr bwMode="auto">
          <a:xfrm>
            <a:off x="2252663" y="3606800"/>
            <a:ext cx="623887" cy="803275"/>
          </a:xfrm>
          <a:custGeom>
            <a:avLst/>
            <a:gdLst>
              <a:gd name="T0" fmla="*/ 393 w 393"/>
              <a:gd name="T1" fmla="*/ 0 h 506"/>
              <a:gd name="T2" fmla="*/ 335 w 393"/>
              <a:gd name="T3" fmla="*/ 32 h 506"/>
              <a:gd name="T4" fmla="*/ 167 w 393"/>
              <a:gd name="T5" fmla="*/ 84 h 506"/>
              <a:gd name="T6" fmla="*/ 115 w 393"/>
              <a:gd name="T7" fmla="*/ 194 h 506"/>
              <a:gd name="T8" fmla="*/ 95 w 393"/>
              <a:gd name="T9" fmla="*/ 239 h 506"/>
              <a:gd name="T10" fmla="*/ 57 w 393"/>
              <a:gd name="T11" fmla="*/ 401 h 506"/>
              <a:gd name="T12" fmla="*/ 18 w 393"/>
              <a:gd name="T13" fmla="*/ 459 h 506"/>
              <a:gd name="T14" fmla="*/ 11 w 393"/>
              <a:gd name="T15" fmla="*/ 479 h 506"/>
              <a:gd name="T16" fmla="*/ 5 w 393"/>
              <a:gd name="T17" fmla="*/ 498 h 506"/>
              <a:gd name="T18" fmla="*/ 24 w 393"/>
              <a:gd name="T19" fmla="*/ 492 h 506"/>
              <a:gd name="T20" fmla="*/ 167 w 393"/>
              <a:gd name="T21" fmla="*/ 466 h 506"/>
              <a:gd name="T22" fmla="*/ 218 w 393"/>
              <a:gd name="T23" fmla="*/ 414 h 506"/>
              <a:gd name="T24" fmla="*/ 257 w 393"/>
              <a:gd name="T25" fmla="*/ 388 h 506"/>
              <a:gd name="T26" fmla="*/ 328 w 393"/>
              <a:gd name="T27" fmla="*/ 330 h 506"/>
              <a:gd name="T28" fmla="*/ 367 w 393"/>
              <a:gd name="T29" fmla="*/ 317 h 506"/>
              <a:gd name="T30" fmla="*/ 380 w 393"/>
              <a:gd name="T31" fmla="*/ 304 h 50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393"/>
              <a:gd name="T49" fmla="*/ 0 h 506"/>
              <a:gd name="T50" fmla="*/ 393 w 393"/>
              <a:gd name="T51" fmla="*/ 506 h 50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393" h="506">
                <a:moveTo>
                  <a:pt x="393" y="0"/>
                </a:moveTo>
                <a:cubicBezTo>
                  <a:pt x="348" y="30"/>
                  <a:pt x="369" y="21"/>
                  <a:pt x="335" y="32"/>
                </a:cubicBezTo>
                <a:cubicBezTo>
                  <a:pt x="287" y="63"/>
                  <a:pt x="222" y="69"/>
                  <a:pt x="167" y="84"/>
                </a:cubicBezTo>
                <a:cubicBezTo>
                  <a:pt x="143" y="119"/>
                  <a:pt x="137" y="160"/>
                  <a:pt x="115" y="194"/>
                </a:cubicBezTo>
                <a:cubicBezTo>
                  <a:pt x="111" y="210"/>
                  <a:pt x="99" y="223"/>
                  <a:pt x="95" y="239"/>
                </a:cubicBezTo>
                <a:cubicBezTo>
                  <a:pt x="81" y="290"/>
                  <a:pt x="81" y="352"/>
                  <a:pt x="57" y="401"/>
                </a:cubicBezTo>
                <a:cubicBezTo>
                  <a:pt x="55" y="405"/>
                  <a:pt x="26" y="447"/>
                  <a:pt x="18" y="459"/>
                </a:cubicBezTo>
                <a:cubicBezTo>
                  <a:pt x="14" y="465"/>
                  <a:pt x="13" y="472"/>
                  <a:pt x="11" y="479"/>
                </a:cubicBezTo>
                <a:cubicBezTo>
                  <a:pt x="9" y="485"/>
                  <a:pt x="0" y="493"/>
                  <a:pt x="5" y="498"/>
                </a:cubicBezTo>
                <a:cubicBezTo>
                  <a:pt x="10" y="503"/>
                  <a:pt x="18" y="494"/>
                  <a:pt x="24" y="492"/>
                </a:cubicBezTo>
                <a:cubicBezTo>
                  <a:pt x="70" y="506"/>
                  <a:pt x="122" y="479"/>
                  <a:pt x="167" y="466"/>
                </a:cubicBezTo>
                <a:cubicBezTo>
                  <a:pt x="180" y="446"/>
                  <a:pt x="199" y="429"/>
                  <a:pt x="218" y="414"/>
                </a:cubicBezTo>
                <a:cubicBezTo>
                  <a:pt x="230" y="404"/>
                  <a:pt x="257" y="388"/>
                  <a:pt x="257" y="388"/>
                </a:cubicBezTo>
                <a:cubicBezTo>
                  <a:pt x="275" y="361"/>
                  <a:pt x="302" y="348"/>
                  <a:pt x="328" y="330"/>
                </a:cubicBezTo>
                <a:cubicBezTo>
                  <a:pt x="339" y="322"/>
                  <a:pt x="357" y="327"/>
                  <a:pt x="367" y="317"/>
                </a:cubicBezTo>
                <a:cubicBezTo>
                  <a:pt x="371" y="313"/>
                  <a:pt x="376" y="308"/>
                  <a:pt x="380" y="304"/>
                </a:cubicBezTo>
              </a:path>
            </a:pathLst>
          </a:custGeom>
          <a:blipFill dpi="0" rotWithShape="0">
            <a:blip r:embed="rId4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0296" name="Line 8"/>
          <p:cNvSpPr>
            <a:spLocks noChangeShapeType="1"/>
          </p:cNvSpPr>
          <p:nvPr/>
        </p:nvSpPr>
        <p:spPr bwMode="auto">
          <a:xfrm>
            <a:off x="2514600" y="3505200"/>
            <a:ext cx="22860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0307" name="Freeform 19" descr="Granite"/>
          <p:cNvSpPr>
            <a:spLocks/>
          </p:cNvSpPr>
          <p:nvPr/>
        </p:nvSpPr>
        <p:spPr bwMode="auto">
          <a:xfrm>
            <a:off x="6477000" y="4114800"/>
            <a:ext cx="427038" cy="554038"/>
          </a:xfrm>
          <a:custGeom>
            <a:avLst/>
            <a:gdLst>
              <a:gd name="T0" fmla="*/ 49 w 269"/>
              <a:gd name="T1" fmla="*/ 58 h 349"/>
              <a:gd name="T2" fmla="*/ 197 w 269"/>
              <a:gd name="T3" fmla="*/ 0 h 349"/>
              <a:gd name="T4" fmla="*/ 269 w 269"/>
              <a:gd name="T5" fmla="*/ 45 h 349"/>
              <a:gd name="T6" fmla="*/ 230 w 269"/>
              <a:gd name="T7" fmla="*/ 123 h 349"/>
              <a:gd name="T8" fmla="*/ 210 w 269"/>
              <a:gd name="T9" fmla="*/ 181 h 349"/>
              <a:gd name="T10" fmla="*/ 152 w 269"/>
              <a:gd name="T11" fmla="*/ 278 h 349"/>
              <a:gd name="T12" fmla="*/ 74 w 269"/>
              <a:gd name="T13" fmla="*/ 349 h 349"/>
              <a:gd name="T14" fmla="*/ 10 w 269"/>
              <a:gd name="T15" fmla="*/ 317 h 349"/>
              <a:gd name="T16" fmla="*/ 23 w 269"/>
              <a:gd name="T17" fmla="*/ 71 h 349"/>
              <a:gd name="T18" fmla="*/ 49 w 269"/>
              <a:gd name="T19" fmla="*/ 58 h 34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69"/>
              <a:gd name="T31" fmla="*/ 0 h 349"/>
              <a:gd name="T32" fmla="*/ 269 w 269"/>
              <a:gd name="T33" fmla="*/ 349 h 34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69" h="349">
                <a:moveTo>
                  <a:pt x="49" y="58"/>
                </a:moveTo>
                <a:cubicBezTo>
                  <a:pt x="93" y="28"/>
                  <a:pt x="146" y="16"/>
                  <a:pt x="197" y="0"/>
                </a:cubicBezTo>
                <a:cubicBezTo>
                  <a:pt x="251" y="6"/>
                  <a:pt x="253" y="0"/>
                  <a:pt x="269" y="45"/>
                </a:cubicBezTo>
                <a:cubicBezTo>
                  <a:pt x="259" y="73"/>
                  <a:pt x="243" y="97"/>
                  <a:pt x="230" y="123"/>
                </a:cubicBezTo>
                <a:cubicBezTo>
                  <a:pt x="221" y="141"/>
                  <a:pt x="220" y="163"/>
                  <a:pt x="210" y="181"/>
                </a:cubicBezTo>
                <a:cubicBezTo>
                  <a:pt x="193" y="213"/>
                  <a:pt x="172" y="248"/>
                  <a:pt x="152" y="278"/>
                </a:cubicBezTo>
                <a:cubicBezTo>
                  <a:pt x="140" y="318"/>
                  <a:pt x="113" y="337"/>
                  <a:pt x="74" y="349"/>
                </a:cubicBezTo>
                <a:cubicBezTo>
                  <a:pt x="44" y="343"/>
                  <a:pt x="20" y="348"/>
                  <a:pt x="10" y="317"/>
                </a:cubicBezTo>
                <a:cubicBezTo>
                  <a:pt x="13" y="256"/>
                  <a:pt x="0" y="132"/>
                  <a:pt x="23" y="71"/>
                </a:cubicBezTo>
                <a:cubicBezTo>
                  <a:pt x="37" y="75"/>
                  <a:pt x="82" y="91"/>
                  <a:pt x="49" y="58"/>
                </a:cubicBezTo>
                <a:close/>
              </a:path>
            </a:pathLst>
          </a:custGeom>
          <a:blipFill dpi="0" rotWithShape="0">
            <a:blip r:embed="rId4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0308" name="Rectangle 20"/>
          <p:cNvSpPr>
            <a:spLocks noChangeArrowheads="1"/>
          </p:cNvSpPr>
          <p:nvPr/>
        </p:nvSpPr>
        <p:spPr bwMode="auto">
          <a:xfrm>
            <a:off x="-76200" y="152400"/>
            <a:ext cx="9144000" cy="1143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3600" i="0">
                <a:solidFill>
                  <a:schemeClr val="tx2"/>
                </a:solidFill>
              </a:rPr>
              <a:t>The ability to visualize</a:t>
            </a:r>
          </a:p>
          <a:p>
            <a:r>
              <a:rPr lang="en-US" sz="3600" i="0">
                <a:solidFill>
                  <a:schemeClr val="tx2"/>
                </a:solidFill>
              </a:rPr>
              <a:t>the interposed vital structures is essential.</a:t>
            </a:r>
          </a:p>
        </p:txBody>
      </p:sp>
      <p:sp>
        <p:nvSpPr>
          <p:cNvPr id="140301" name="Rectangle 13"/>
          <p:cNvSpPr>
            <a:spLocks noChangeArrowheads="1"/>
          </p:cNvSpPr>
          <p:nvPr/>
        </p:nvSpPr>
        <p:spPr bwMode="auto">
          <a:xfrm>
            <a:off x="76200" y="0"/>
            <a:ext cx="8915400" cy="1431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i="0">
                <a:solidFill>
                  <a:schemeClr val="tx2"/>
                </a:solidFill>
              </a:rPr>
              <a:t>  Post-Lat Fracture:</a:t>
            </a:r>
          </a:p>
          <a:p>
            <a:r>
              <a:rPr lang="en-US" i="0">
                <a:solidFill>
                  <a:schemeClr val="tx2"/>
                </a:solidFill>
              </a:rPr>
              <a:t>     </a:t>
            </a:r>
          </a:p>
        </p:txBody>
      </p:sp>
      <p:sp>
        <p:nvSpPr>
          <p:cNvPr id="140303" name="Text Box 15"/>
          <p:cNvSpPr txBox="1">
            <a:spLocks noChangeArrowheads="1"/>
          </p:cNvSpPr>
          <p:nvPr/>
        </p:nvSpPr>
        <p:spPr bwMode="auto">
          <a:xfrm>
            <a:off x="1371600" y="76200"/>
            <a:ext cx="6629400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i="0">
                <a:solidFill>
                  <a:schemeClr val="tx2"/>
                </a:solidFill>
              </a:rPr>
              <a:t>Post-Medial Fracture</a:t>
            </a:r>
          </a:p>
        </p:txBody>
      </p:sp>
      <p:sp>
        <p:nvSpPr>
          <p:cNvPr id="140309" name="Freeform 21"/>
          <p:cNvSpPr>
            <a:spLocks/>
          </p:cNvSpPr>
          <p:nvPr/>
        </p:nvSpPr>
        <p:spPr bwMode="auto">
          <a:xfrm>
            <a:off x="1525588" y="2011363"/>
            <a:ext cx="2689225" cy="2263775"/>
          </a:xfrm>
          <a:custGeom>
            <a:avLst/>
            <a:gdLst>
              <a:gd name="T0" fmla="*/ 43 w 1694"/>
              <a:gd name="T1" fmla="*/ 0 h 1426"/>
              <a:gd name="T2" fmla="*/ 21 w 1694"/>
              <a:gd name="T3" fmla="*/ 110 h 1426"/>
              <a:gd name="T4" fmla="*/ 54 w 1694"/>
              <a:gd name="T5" fmla="*/ 434 h 1426"/>
              <a:gd name="T6" fmla="*/ 87 w 1694"/>
              <a:gd name="T7" fmla="*/ 538 h 1426"/>
              <a:gd name="T8" fmla="*/ 142 w 1694"/>
              <a:gd name="T9" fmla="*/ 719 h 1426"/>
              <a:gd name="T10" fmla="*/ 153 w 1694"/>
              <a:gd name="T11" fmla="*/ 752 h 1426"/>
              <a:gd name="T12" fmla="*/ 175 w 1694"/>
              <a:gd name="T13" fmla="*/ 785 h 1426"/>
              <a:gd name="T14" fmla="*/ 218 w 1694"/>
              <a:gd name="T15" fmla="*/ 867 h 1426"/>
              <a:gd name="T16" fmla="*/ 246 w 1694"/>
              <a:gd name="T17" fmla="*/ 916 h 1426"/>
              <a:gd name="T18" fmla="*/ 361 w 1694"/>
              <a:gd name="T19" fmla="*/ 1048 h 1426"/>
              <a:gd name="T20" fmla="*/ 454 w 1694"/>
              <a:gd name="T21" fmla="*/ 1136 h 1426"/>
              <a:gd name="T22" fmla="*/ 537 w 1694"/>
              <a:gd name="T23" fmla="*/ 1180 h 1426"/>
              <a:gd name="T24" fmla="*/ 564 w 1694"/>
              <a:gd name="T25" fmla="*/ 1202 h 1426"/>
              <a:gd name="T26" fmla="*/ 712 w 1694"/>
              <a:gd name="T27" fmla="*/ 1245 h 1426"/>
              <a:gd name="T28" fmla="*/ 805 w 1694"/>
              <a:gd name="T29" fmla="*/ 1284 h 1426"/>
              <a:gd name="T30" fmla="*/ 915 w 1694"/>
              <a:gd name="T31" fmla="*/ 1322 h 1426"/>
              <a:gd name="T32" fmla="*/ 1041 w 1694"/>
              <a:gd name="T33" fmla="*/ 1372 h 1426"/>
              <a:gd name="T34" fmla="*/ 1074 w 1694"/>
              <a:gd name="T35" fmla="*/ 1388 h 1426"/>
              <a:gd name="T36" fmla="*/ 1200 w 1694"/>
              <a:gd name="T37" fmla="*/ 1394 h 1426"/>
              <a:gd name="T38" fmla="*/ 1338 w 1694"/>
              <a:gd name="T39" fmla="*/ 1421 h 1426"/>
              <a:gd name="T40" fmla="*/ 1568 w 1694"/>
              <a:gd name="T41" fmla="*/ 1416 h 1426"/>
              <a:gd name="T42" fmla="*/ 1694 w 1694"/>
              <a:gd name="T43" fmla="*/ 1426 h 142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694"/>
              <a:gd name="T67" fmla="*/ 0 h 1426"/>
              <a:gd name="T68" fmla="*/ 1694 w 1694"/>
              <a:gd name="T69" fmla="*/ 1426 h 142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694" h="1426">
                <a:moveTo>
                  <a:pt x="43" y="0"/>
                </a:moveTo>
                <a:cubicBezTo>
                  <a:pt x="18" y="39"/>
                  <a:pt x="25" y="52"/>
                  <a:pt x="21" y="110"/>
                </a:cubicBezTo>
                <a:cubicBezTo>
                  <a:pt x="22" y="173"/>
                  <a:pt x="0" y="350"/>
                  <a:pt x="54" y="434"/>
                </a:cubicBezTo>
                <a:cubicBezTo>
                  <a:pt x="65" y="469"/>
                  <a:pt x="75" y="504"/>
                  <a:pt x="87" y="538"/>
                </a:cubicBezTo>
                <a:cubicBezTo>
                  <a:pt x="95" y="603"/>
                  <a:pt x="113" y="661"/>
                  <a:pt x="142" y="719"/>
                </a:cubicBezTo>
                <a:cubicBezTo>
                  <a:pt x="151" y="737"/>
                  <a:pt x="143" y="734"/>
                  <a:pt x="153" y="752"/>
                </a:cubicBezTo>
                <a:cubicBezTo>
                  <a:pt x="159" y="764"/>
                  <a:pt x="175" y="785"/>
                  <a:pt x="175" y="785"/>
                </a:cubicBezTo>
                <a:cubicBezTo>
                  <a:pt x="184" y="814"/>
                  <a:pt x="204" y="840"/>
                  <a:pt x="218" y="867"/>
                </a:cubicBezTo>
                <a:cubicBezTo>
                  <a:pt x="227" y="884"/>
                  <a:pt x="246" y="916"/>
                  <a:pt x="246" y="916"/>
                </a:cubicBezTo>
                <a:cubicBezTo>
                  <a:pt x="264" y="978"/>
                  <a:pt x="317" y="1004"/>
                  <a:pt x="361" y="1048"/>
                </a:cubicBezTo>
                <a:cubicBezTo>
                  <a:pt x="392" y="1079"/>
                  <a:pt x="418" y="1110"/>
                  <a:pt x="454" y="1136"/>
                </a:cubicBezTo>
                <a:cubicBezTo>
                  <a:pt x="489" y="1161"/>
                  <a:pt x="500" y="1157"/>
                  <a:pt x="537" y="1180"/>
                </a:cubicBezTo>
                <a:cubicBezTo>
                  <a:pt x="547" y="1186"/>
                  <a:pt x="554" y="1196"/>
                  <a:pt x="564" y="1202"/>
                </a:cubicBezTo>
                <a:cubicBezTo>
                  <a:pt x="606" y="1228"/>
                  <a:pt x="665" y="1230"/>
                  <a:pt x="712" y="1245"/>
                </a:cubicBezTo>
                <a:cubicBezTo>
                  <a:pt x="742" y="1264"/>
                  <a:pt x="771" y="1276"/>
                  <a:pt x="805" y="1284"/>
                </a:cubicBezTo>
                <a:cubicBezTo>
                  <a:pt x="837" y="1300"/>
                  <a:pt x="880" y="1314"/>
                  <a:pt x="915" y="1322"/>
                </a:cubicBezTo>
                <a:cubicBezTo>
                  <a:pt x="955" y="1342"/>
                  <a:pt x="1001" y="1352"/>
                  <a:pt x="1041" y="1372"/>
                </a:cubicBezTo>
                <a:cubicBezTo>
                  <a:pt x="1055" y="1379"/>
                  <a:pt x="1058" y="1387"/>
                  <a:pt x="1074" y="1388"/>
                </a:cubicBezTo>
                <a:cubicBezTo>
                  <a:pt x="1116" y="1391"/>
                  <a:pt x="1158" y="1392"/>
                  <a:pt x="1200" y="1394"/>
                </a:cubicBezTo>
                <a:cubicBezTo>
                  <a:pt x="1247" y="1405"/>
                  <a:pt x="1290" y="1416"/>
                  <a:pt x="1338" y="1421"/>
                </a:cubicBezTo>
                <a:cubicBezTo>
                  <a:pt x="1422" y="1405"/>
                  <a:pt x="1467" y="1412"/>
                  <a:pt x="1568" y="1416"/>
                </a:cubicBezTo>
                <a:cubicBezTo>
                  <a:pt x="1612" y="1420"/>
                  <a:pt x="1650" y="1426"/>
                  <a:pt x="1694" y="1426"/>
                </a:cubicBezTo>
              </a:path>
            </a:pathLst>
          </a:custGeom>
          <a:noFill/>
          <a:ln w="76200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0310" name="Freeform 22"/>
          <p:cNvSpPr>
            <a:spLocks/>
          </p:cNvSpPr>
          <p:nvPr/>
        </p:nvSpPr>
        <p:spPr bwMode="auto">
          <a:xfrm>
            <a:off x="5973763" y="3292475"/>
            <a:ext cx="3013075" cy="1069975"/>
          </a:xfrm>
          <a:custGeom>
            <a:avLst/>
            <a:gdLst>
              <a:gd name="T0" fmla="*/ 1898 w 1898"/>
              <a:gd name="T1" fmla="*/ 652 h 674"/>
              <a:gd name="T2" fmla="*/ 1794 w 1898"/>
              <a:gd name="T3" fmla="*/ 674 h 674"/>
              <a:gd name="T4" fmla="*/ 1481 w 1898"/>
              <a:gd name="T5" fmla="*/ 658 h 674"/>
              <a:gd name="T6" fmla="*/ 1273 w 1898"/>
              <a:gd name="T7" fmla="*/ 641 h 674"/>
              <a:gd name="T8" fmla="*/ 1097 w 1898"/>
              <a:gd name="T9" fmla="*/ 636 h 674"/>
              <a:gd name="T10" fmla="*/ 571 w 1898"/>
              <a:gd name="T11" fmla="*/ 532 h 674"/>
              <a:gd name="T12" fmla="*/ 472 w 1898"/>
              <a:gd name="T13" fmla="*/ 510 h 674"/>
              <a:gd name="T14" fmla="*/ 373 w 1898"/>
              <a:gd name="T15" fmla="*/ 455 h 674"/>
              <a:gd name="T16" fmla="*/ 264 w 1898"/>
              <a:gd name="T17" fmla="*/ 411 h 674"/>
              <a:gd name="T18" fmla="*/ 170 w 1898"/>
              <a:gd name="T19" fmla="*/ 329 h 674"/>
              <a:gd name="T20" fmla="*/ 121 w 1898"/>
              <a:gd name="T21" fmla="*/ 274 h 674"/>
              <a:gd name="T22" fmla="*/ 33 w 1898"/>
              <a:gd name="T23" fmla="*/ 164 h 674"/>
              <a:gd name="T24" fmla="*/ 0 w 1898"/>
              <a:gd name="T25" fmla="*/ 0 h 67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898"/>
              <a:gd name="T40" fmla="*/ 0 h 674"/>
              <a:gd name="T41" fmla="*/ 1898 w 1898"/>
              <a:gd name="T42" fmla="*/ 674 h 67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898" h="674">
                <a:moveTo>
                  <a:pt x="1898" y="652"/>
                </a:moveTo>
                <a:cubicBezTo>
                  <a:pt x="1864" y="661"/>
                  <a:pt x="1829" y="668"/>
                  <a:pt x="1794" y="674"/>
                </a:cubicBezTo>
                <a:cubicBezTo>
                  <a:pt x="1690" y="665"/>
                  <a:pt x="1585" y="664"/>
                  <a:pt x="1481" y="658"/>
                </a:cubicBezTo>
                <a:cubicBezTo>
                  <a:pt x="1412" y="643"/>
                  <a:pt x="1344" y="644"/>
                  <a:pt x="1273" y="641"/>
                </a:cubicBezTo>
                <a:cubicBezTo>
                  <a:pt x="1214" y="636"/>
                  <a:pt x="1156" y="627"/>
                  <a:pt x="1097" y="636"/>
                </a:cubicBezTo>
                <a:cubicBezTo>
                  <a:pt x="919" y="618"/>
                  <a:pt x="748" y="559"/>
                  <a:pt x="571" y="532"/>
                </a:cubicBezTo>
                <a:cubicBezTo>
                  <a:pt x="539" y="516"/>
                  <a:pt x="504" y="524"/>
                  <a:pt x="472" y="510"/>
                </a:cubicBezTo>
                <a:cubicBezTo>
                  <a:pt x="437" y="495"/>
                  <a:pt x="408" y="469"/>
                  <a:pt x="373" y="455"/>
                </a:cubicBezTo>
                <a:cubicBezTo>
                  <a:pt x="335" y="440"/>
                  <a:pt x="299" y="434"/>
                  <a:pt x="264" y="411"/>
                </a:cubicBezTo>
                <a:cubicBezTo>
                  <a:pt x="230" y="389"/>
                  <a:pt x="197" y="360"/>
                  <a:pt x="170" y="329"/>
                </a:cubicBezTo>
                <a:cubicBezTo>
                  <a:pt x="152" y="308"/>
                  <a:pt x="143" y="289"/>
                  <a:pt x="121" y="274"/>
                </a:cubicBezTo>
                <a:cubicBezTo>
                  <a:pt x="97" y="237"/>
                  <a:pt x="70" y="188"/>
                  <a:pt x="33" y="164"/>
                </a:cubicBezTo>
                <a:cubicBezTo>
                  <a:pt x="22" y="105"/>
                  <a:pt x="0" y="62"/>
                  <a:pt x="0" y="0"/>
                </a:cubicBezTo>
              </a:path>
            </a:pathLst>
          </a:custGeom>
          <a:noFill/>
          <a:ln w="76200">
            <a:solidFill>
              <a:srgbClr val="FFFF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0311" name="AutoShape 23"/>
          <p:cNvSpPr>
            <a:spLocks/>
          </p:cNvSpPr>
          <p:nvPr/>
        </p:nvSpPr>
        <p:spPr bwMode="auto">
          <a:xfrm>
            <a:off x="381000" y="2209800"/>
            <a:ext cx="1281113" cy="838200"/>
          </a:xfrm>
          <a:prstGeom prst="borderCallout1">
            <a:avLst>
              <a:gd name="adj1" fmla="val 13634"/>
              <a:gd name="adj2" fmla="val 105949"/>
              <a:gd name="adj3" fmla="val 193370"/>
              <a:gd name="adj4" fmla="val 163444"/>
            </a:avLst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1800" i="0">
                <a:solidFill>
                  <a:schemeClr val="bg1"/>
                </a:solidFill>
                <a:latin typeface="Arial" charset="0"/>
              </a:rPr>
              <a:t>Medial humeral</a:t>
            </a:r>
          </a:p>
          <a:p>
            <a:r>
              <a:rPr lang="en-US" sz="1800" i="0">
                <a:solidFill>
                  <a:schemeClr val="bg1"/>
                </a:solidFill>
                <a:latin typeface="Arial" charset="0"/>
              </a:rPr>
              <a:t>spike</a:t>
            </a:r>
          </a:p>
        </p:txBody>
      </p:sp>
      <p:sp>
        <p:nvSpPr>
          <p:cNvPr id="140312" name="Rectangle 24"/>
          <p:cNvSpPr>
            <a:spLocks noChangeArrowheads="1"/>
          </p:cNvSpPr>
          <p:nvPr/>
        </p:nvSpPr>
        <p:spPr bwMode="auto">
          <a:xfrm>
            <a:off x="0" y="1524000"/>
            <a:ext cx="4419600" cy="533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0313" name="AutoShape 25"/>
          <p:cNvSpPr>
            <a:spLocks/>
          </p:cNvSpPr>
          <p:nvPr/>
        </p:nvSpPr>
        <p:spPr bwMode="auto">
          <a:xfrm>
            <a:off x="7696200" y="5257800"/>
            <a:ext cx="1281113" cy="838200"/>
          </a:xfrm>
          <a:prstGeom prst="borderCallout1">
            <a:avLst>
              <a:gd name="adj1" fmla="val 13634"/>
              <a:gd name="adj2" fmla="val -5949"/>
              <a:gd name="adj3" fmla="val -73106"/>
              <a:gd name="adj4" fmla="val -84014"/>
            </a:avLst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1800" i="0">
                <a:solidFill>
                  <a:schemeClr val="bg1"/>
                </a:solidFill>
                <a:latin typeface="Arial" charset="0"/>
              </a:rPr>
              <a:t>Lateral humeral</a:t>
            </a:r>
          </a:p>
          <a:p>
            <a:r>
              <a:rPr lang="en-US" sz="1800" i="0">
                <a:solidFill>
                  <a:schemeClr val="bg1"/>
                </a:solidFill>
                <a:latin typeface="Arial" charset="0"/>
              </a:rPr>
              <a:t>spike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40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40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40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03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0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140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140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402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0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140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402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0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40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40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40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4" dur="500"/>
                                        <p:tgtEl>
                                          <p:spTgt spid="140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9" dur="500"/>
                                        <p:tgtEl>
                                          <p:spTgt spid="140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1403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0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9" dur="500"/>
                                        <p:tgtEl>
                                          <p:spTgt spid="140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4" dur="500"/>
                                        <p:tgtEl>
                                          <p:spTgt spid="140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140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140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140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1" grpId="0" build="p" autoUpdateAnimBg="0"/>
      <p:bldP spid="140292" grpId="0" build="p" autoUpdateAnimBg="0"/>
      <p:bldP spid="140295" grpId="0" animBg="1"/>
      <p:bldP spid="140297" grpId="0" animBg="1"/>
      <p:bldP spid="140298" grpId="0" animBg="1"/>
      <p:bldP spid="140299" grpId="0" animBg="1"/>
      <p:bldP spid="140300" grpId="0" animBg="1"/>
      <p:bldP spid="140306" grpId="0" animBg="1"/>
      <p:bldP spid="140296" grpId="0" animBg="1"/>
      <p:bldP spid="140307" grpId="0" animBg="1"/>
      <p:bldP spid="140308" grpId="0" animBg="1" autoUpdateAnimBg="0"/>
      <p:bldP spid="140301" grpId="0" animBg="1" autoUpdateAnimBg="0"/>
      <p:bldP spid="140303" grpId="0" animBg="1" autoUpdateAnimBg="0"/>
      <p:bldP spid="140309" grpId="0" animBg="1"/>
      <p:bldP spid="140310" grpId="0" animBg="1"/>
      <p:bldP spid="140311" grpId="0" animBg="1" autoUpdateAnimBg="0"/>
      <p:bldP spid="140312" grpId="0" animBg="1"/>
      <p:bldP spid="140313" grpId="0" animBg="1" autoUpdateAnimBg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2"/>
          <p:cNvSpPr txBox="1">
            <a:spLocks noChangeArrowheads="1"/>
          </p:cNvSpPr>
          <p:nvPr/>
        </p:nvSpPr>
        <p:spPr bwMode="auto">
          <a:xfrm>
            <a:off x="152400" y="76200"/>
            <a:ext cx="89074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/>
              <a:t>What about the posterior approach?</a:t>
            </a:r>
          </a:p>
        </p:txBody>
      </p:sp>
      <p:pic>
        <p:nvPicPr>
          <p:cNvPr id="206853" name="Picture 5" descr="supracond xr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 l="54703" t="19781" r="9352" b="4124"/>
          <a:stretch>
            <a:fillRect/>
          </a:stretch>
        </p:blipFill>
        <p:spPr bwMode="auto">
          <a:xfrm>
            <a:off x="2973388" y="1143000"/>
            <a:ext cx="3455987" cy="54879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6854" name="Text Box 6"/>
          <p:cNvSpPr txBox="1">
            <a:spLocks noChangeArrowheads="1"/>
          </p:cNvSpPr>
          <p:nvPr/>
        </p:nvSpPr>
        <p:spPr bwMode="auto">
          <a:xfrm>
            <a:off x="-76200" y="2209800"/>
            <a:ext cx="274955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This fracture</a:t>
            </a:r>
          </a:p>
          <a:p>
            <a:r>
              <a:rPr lang="en-US" sz="3200">
                <a:solidFill>
                  <a:schemeClr val="tx1"/>
                </a:solidFill>
              </a:rPr>
              <a:t>was irreducible</a:t>
            </a:r>
          </a:p>
          <a:p>
            <a:r>
              <a:rPr lang="en-US" sz="3200">
                <a:solidFill>
                  <a:schemeClr val="tx1"/>
                </a:solidFill>
              </a:rPr>
              <a:t>by closed </a:t>
            </a:r>
          </a:p>
          <a:p>
            <a:r>
              <a:rPr lang="en-US" sz="3200">
                <a:solidFill>
                  <a:schemeClr val="tx1"/>
                </a:solidFill>
              </a:rPr>
              <a:t>manipulation.</a:t>
            </a:r>
          </a:p>
        </p:txBody>
      </p:sp>
      <p:sp>
        <p:nvSpPr>
          <p:cNvPr id="206856" name="Text Box 8"/>
          <p:cNvSpPr txBox="1">
            <a:spLocks noChangeArrowheads="1"/>
          </p:cNvSpPr>
          <p:nvPr/>
        </p:nvSpPr>
        <p:spPr bwMode="auto">
          <a:xfrm>
            <a:off x="3844925" y="6096000"/>
            <a:ext cx="1641475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0">
                <a:solidFill>
                  <a:schemeClr val="tx1"/>
                </a:solidFill>
              </a:rPr>
              <a:t>Injury film</a:t>
            </a:r>
          </a:p>
        </p:txBody>
      </p:sp>
      <p:pic>
        <p:nvPicPr>
          <p:cNvPr id="206855" name="Picture 7" descr="supracond app"/>
          <p:cNvPicPr>
            <a:picLocks noChangeAspect="1" noChangeArrowheads="1"/>
          </p:cNvPicPr>
          <p:nvPr/>
        </p:nvPicPr>
        <p:blipFill>
          <a:blip r:embed="rId3" cstate="print"/>
          <a:srcRect l="7201" r="12801"/>
          <a:stretch>
            <a:fillRect/>
          </a:stretch>
        </p:blipFill>
        <p:spPr bwMode="auto">
          <a:xfrm>
            <a:off x="2667000" y="1143000"/>
            <a:ext cx="3810000" cy="5481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6857" name="Text Box 9"/>
          <p:cNvSpPr txBox="1">
            <a:spLocks noChangeArrowheads="1"/>
          </p:cNvSpPr>
          <p:nvPr/>
        </p:nvSpPr>
        <p:spPr bwMode="auto">
          <a:xfrm>
            <a:off x="-127000" y="2286000"/>
            <a:ext cx="2717800" cy="20415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  The posterior    </a:t>
            </a:r>
          </a:p>
          <a:p>
            <a:r>
              <a:rPr lang="en-US" sz="3200">
                <a:solidFill>
                  <a:schemeClr val="tx1"/>
                </a:solidFill>
              </a:rPr>
              <a:t>triceps </a:t>
            </a:r>
          </a:p>
          <a:p>
            <a:r>
              <a:rPr lang="en-US" sz="3200">
                <a:solidFill>
                  <a:schemeClr val="tx1"/>
                </a:solidFill>
              </a:rPr>
              <a:t>splitting </a:t>
            </a:r>
          </a:p>
          <a:p>
            <a:r>
              <a:rPr lang="en-US" sz="3200">
                <a:solidFill>
                  <a:schemeClr val="tx1"/>
                </a:solidFill>
              </a:rPr>
              <a:t>approach</a:t>
            </a:r>
          </a:p>
        </p:txBody>
      </p:sp>
      <p:sp>
        <p:nvSpPr>
          <p:cNvPr id="206860" name="Text Box 12"/>
          <p:cNvSpPr txBox="1">
            <a:spLocks noChangeArrowheads="1"/>
          </p:cNvSpPr>
          <p:nvPr/>
        </p:nvSpPr>
        <p:spPr bwMode="auto">
          <a:xfrm>
            <a:off x="6680200" y="1295400"/>
            <a:ext cx="2082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i="0">
                <a:solidFill>
                  <a:srgbClr val="FF9900"/>
                </a:solidFill>
              </a:rPr>
              <a:t>Advantages:</a:t>
            </a:r>
          </a:p>
        </p:txBody>
      </p:sp>
      <p:sp>
        <p:nvSpPr>
          <p:cNvPr id="206861" name="Text Box 13"/>
          <p:cNvSpPr txBox="1">
            <a:spLocks noChangeArrowheads="1"/>
          </p:cNvSpPr>
          <p:nvPr/>
        </p:nvSpPr>
        <p:spPr bwMode="auto">
          <a:xfrm>
            <a:off x="6526213" y="1828800"/>
            <a:ext cx="23653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tx1"/>
                </a:solidFill>
              </a:rPr>
              <a:t>Easy approach</a:t>
            </a:r>
          </a:p>
        </p:txBody>
      </p:sp>
      <p:sp>
        <p:nvSpPr>
          <p:cNvPr id="206862" name="Text Box 14"/>
          <p:cNvSpPr txBox="1">
            <a:spLocks noChangeArrowheads="1"/>
          </p:cNvSpPr>
          <p:nvPr/>
        </p:nvSpPr>
        <p:spPr bwMode="auto">
          <a:xfrm>
            <a:off x="6503988" y="2286000"/>
            <a:ext cx="2335212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tx1"/>
                </a:solidFill>
              </a:rPr>
              <a:t>Direct </a:t>
            </a:r>
          </a:p>
          <a:p>
            <a:r>
              <a:rPr lang="en-US" sz="2800">
                <a:solidFill>
                  <a:schemeClr val="tx1"/>
                </a:solidFill>
              </a:rPr>
              <a:t>visualization</a:t>
            </a:r>
          </a:p>
          <a:p>
            <a:r>
              <a:rPr lang="en-US" sz="2800">
                <a:solidFill>
                  <a:schemeClr val="tx1"/>
                </a:solidFill>
              </a:rPr>
              <a:t>of fracture site</a:t>
            </a:r>
          </a:p>
        </p:txBody>
      </p:sp>
      <p:sp>
        <p:nvSpPr>
          <p:cNvPr id="206863" name="Text Box 15"/>
          <p:cNvSpPr txBox="1">
            <a:spLocks noChangeArrowheads="1"/>
          </p:cNvSpPr>
          <p:nvPr/>
        </p:nvSpPr>
        <p:spPr bwMode="auto">
          <a:xfrm>
            <a:off x="6570663" y="3886200"/>
            <a:ext cx="24971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i="0">
                <a:solidFill>
                  <a:srgbClr val="FF9900"/>
                </a:solidFill>
              </a:rPr>
              <a:t>Disadvantages:</a:t>
            </a:r>
          </a:p>
        </p:txBody>
      </p:sp>
      <p:sp>
        <p:nvSpPr>
          <p:cNvPr id="206864" name="Text Box 16"/>
          <p:cNvSpPr txBox="1">
            <a:spLocks noChangeArrowheads="1"/>
          </p:cNvSpPr>
          <p:nvPr/>
        </p:nvSpPr>
        <p:spPr bwMode="auto">
          <a:xfrm>
            <a:off x="6669088" y="4419600"/>
            <a:ext cx="2297112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tx1"/>
                </a:solidFill>
              </a:rPr>
              <a:t>Injures virgin </a:t>
            </a:r>
          </a:p>
          <a:p>
            <a:r>
              <a:rPr lang="en-US" sz="2800">
                <a:solidFill>
                  <a:schemeClr val="tx1"/>
                </a:solidFill>
              </a:rPr>
              <a:t>tissue</a:t>
            </a:r>
          </a:p>
        </p:txBody>
      </p:sp>
      <p:sp>
        <p:nvSpPr>
          <p:cNvPr id="206865" name="Text Box 17"/>
          <p:cNvSpPr txBox="1">
            <a:spLocks noChangeArrowheads="1"/>
          </p:cNvSpPr>
          <p:nvPr/>
        </p:nvSpPr>
        <p:spPr bwMode="auto">
          <a:xfrm>
            <a:off x="6481763" y="5410200"/>
            <a:ext cx="2671762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tx1"/>
                </a:solidFill>
              </a:rPr>
              <a:t>Unable to </a:t>
            </a:r>
          </a:p>
          <a:p>
            <a:r>
              <a:rPr lang="en-US" sz="2800">
                <a:solidFill>
                  <a:schemeClr val="tx1"/>
                </a:solidFill>
              </a:rPr>
              <a:t>visualize</a:t>
            </a:r>
          </a:p>
          <a:p>
            <a:r>
              <a:rPr lang="en-US" sz="2800">
                <a:solidFill>
                  <a:schemeClr val="tx1"/>
                </a:solidFill>
              </a:rPr>
              <a:t>anterior A. &amp; N. </a:t>
            </a:r>
          </a:p>
        </p:txBody>
      </p:sp>
      <p:sp>
        <p:nvSpPr>
          <p:cNvPr id="206871" name="Freeform 23"/>
          <p:cNvSpPr>
            <a:spLocks/>
          </p:cNvSpPr>
          <p:nvPr/>
        </p:nvSpPr>
        <p:spPr bwMode="auto">
          <a:xfrm>
            <a:off x="4479925" y="2692400"/>
            <a:ext cx="536575" cy="2224088"/>
          </a:xfrm>
          <a:custGeom>
            <a:avLst/>
            <a:gdLst>
              <a:gd name="T0" fmla="*/ 0 w 338"/>
              <a:gd name="T1" fmla="*/ 0 h 1401"/>
              <a:gd name="T2" fmla="*/ 148 w 338"/>
              <a:gd name="T3" fmla="*/ 471 h 1401"/>
              <a:gd name="T4" fmla="*/ 201 w 338"/>
              <a:gd name="T5" fmla="*/ 613 h 1401"/>
              <a:gd name="T6" fmla="*/ 227 w 338"/>
              <a:gd name="T7" fmla="*/ 693 h 1401"/>
              <a:gd name="T8" fmla="*/ 254 w 338"/>
              <a:gd name="T9" fmla="*/ 814 h 1401"/>
              <a:gd name="T10" fmla="*/ 317 w 338"/>
              <a:gd name="T11" fmla="*/ 1179 h 1401"/>
              <a:gd name="T12" fmla="*/ 328 w 338"/>
              <a:gd name="T13" fmla="*/ 1316 h 1401"/>
              <a:gd name="T14" fmla="*/ 338 w 338"/>
              <a:gd name="T15" fmla="*/ 1401 h 140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38"/>
              <a:gd name="T25" fmla="*/ 0 h 1401"/>
              <a:gd name="T26" fmla="*/ 338 w 338"/>
              <a:gd name="T27" fmla="*/ 1401 h 140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38" h="1401">
                <a:moveTo>
                  <a:pt x="0" y="0"/>
                </a:moveTo>
                <a:cubicBezTo>
                  <a:pt x="43" y="143"/>
                  <a:pt x="89" y="321"/>
                  <a:pt x="148" y="471"/>
                </a:cubicBezTo>
                <a:cubicBezTo>
                  <a:pt x="167" y="519"/>
                  <a:pt x="174" y="569"/>
                  <a:pt x="201" y="613"/>
                </a:cubicBezTo>
                <a:cubicBezTo>
                  <a:pt x="207" y="640"/>
                  <a:pt x="212" y="669"/>
                  <a:pt x="227" y="693"/>
                </a:cubicBezTo>
                <a:cubicBezTo>
                  <a:pt x="233" y="735"/>
                  <a:pt x="248" y="773"/>
                  <a:pt x="254" y="814"/>
                </a:cubicBezTo>
                <a:cubicBezTo>
                  <a:pt x="273" y="936"/>
                  <a:pt x="288" y="1058"/>
                  <a:pt x="317" y="1179"/>
                </a:cubicBezTo>
                <a:cubicBezTo>
                  <a:pt x="322" y="1265"/>
                  <a:pt x="319" y="1250"/>
                  <a:pt x="328" y="1316"/>
                </a:cubicBezTo>
                <a:cubicBezTo>
                  <a:pt x="332" y="1344"/>
                  <a:pt x="338" y="1401"/>
                  <a:pt x="338" y="1401"/>
                </a:cubicBezTo>
              </a:path>
            </a:pathLst>
          </a:custGeom>
          <a:noFill/>
          <a:ln w="76200">
            <a:solidFill>
              <a:srgbClr val="FFFF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6872" name="AutoShape 24"/>
          <p:cNvSpPr>
            <a:spLocks noChangeArrowheads="1"/>
          </p:cNvSpPr>
          <p:nvPr/>
        </p:nvSpPr>
        <p:spPr bwMode="auto">
          <a:xfrm>
            <a:off x="4495800" y="3962400"/>
            <a:ext cx="838200" cy="257175"/>
          </a:xfrm>
          <a:prstGeom prst="leftRightArrow">
            <a:avLst>
              <a:gd name="adj1" fmla="val 50000"/>
              <a:gd name="adj2" fmla="val 6518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06858" name="Picture 10" descr="supracfixed"/>
          <p:cNvPicPr>
            <a:picLocks noChangeAspect="1" noChangeArrowheads="1"/>
          </p:cNvPicPr>
          <p:nvPr/>
        </p:nvPicPr>
        <p:blipFill>
          <a:blip r:embed="rId4" cstate="print"/>
          <a:srcRect l="20332" r="16124"/>
          <a:stretch>
            <a:fillRect/>
          </a:stretch>
        </p:blipFill>
        <p:spPr bwMode="auto">
          <a:xfrm>
            <a:off x="2667000" y="914400"/>
            <a:ext cx="3810000" cy="5491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6873" name="Freeform 25"/>
          <p:cNvSpPr>
            <a:spLocks/>
          </p:cNvSpPr>
          <p:nvPr/>
        </p:nvSpPr>
        <p:spPr bwMode="auto">
          <a:xfrm>
            <a:off x="3859213" y="3540125"/>
            <a:ext cx="646112" cy="2247900"/>
          </a:xfrm>
          <a:custGeom>
            <a:avLst/>
            <a:gdLst>
              <a:gd name="T0" fmla="*/ 327 w 407"/>
              <a:gd name="T1" fmla="*/ 0 h 1416"/>
              <a:gd name="T2" fmla="*/ 238 w 407"/>
              <a:gd name="T3" fmla="*/ 26 h 1416"/>
              <a:gd name="T4" fmla="*/ 179 w 407"/>
              <a:gd name="T5" fmla="*/ 63 h 1416"/>
              <a:gd name="T6" fmla="*/ 26 w 407"/>
              <a:gd name="T7" fmla="*/ 275 h 1416"/>
              <a:gd name="T8" fmla="*/ 0 w 407"/>
              <a:gd name="T9" fmla="*/ 380 h 1416"/>
              <a:gd name="T10" fmla="*/ 47 w 407"/>
              <a:gd name="T11" fmla="*/ 592 h 1416"/>
              <a:gd name="T12" fmla="*/ 106 w 407"/>
              <a:gd name="T13" fmla="*/ 666 h 1416"/>
              <a:gd name="T14" fmla="*/ 116 w 407"/>
              <a:gd name="T15" fmla="*/ 740 h 1416"/>
              <a:gd name="T16" fmla="*/ 206 w 407"/>
              <a:gd name="T17" fmla="*/ 935 h 1416"/>
              <a:gd name="T18" fmla="*/ 259 w 407"/>
              <a:gd name="T19" fmla="*/ 1173 h 1416"/>
              <a:gd name="T20" fmla="*/ 285 w 407"/>
              <a:gd name="T21" fmla="*/ 1215 h 1416"/>
              <a:gd name="T22" fmla="*/ 343 w 407"/>
              <a:gd name="T23" fmla="*/ 1337 h 1416"/>
              <a:gd name="T24" fmla="*/ 364 w 407"/>
              <a:gd name="T25" fmla="*/ 1358 h 1416"/>
              <a:gd name="T26" fmla="*/ 407 w 407"/>
              <a:gd name="T27" fmla="*/ 1416 h 141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07"/>
              <a:gd name="T43" fmla="*/ 0 h 1416"/>
              <a:gd name="T44" fmla="*/ 407 w 407"/>
              <a:gd name="T45" fmla="*/ 1416 h 141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07" h="1416">
                <a:moveTo>
                  <a:pt x="327" y="0"/>
                </a:moveTo>
                <a:cubicBezTo>
                  <a:pt x="297" y="7"/>
                  <a:pt x="268" y="19"/>
                  <a:pt x="238" y="26"/>
                </a:cubicBezTo>
                <a:cubicBezTo>
                  <a:pt x="219" y="39"/>
                  <a:pt x="197" y="48"/>
                  <a:pt x="179" y="63"/>
                </a:cubicBezTo>
                <a:cubicBezTo>
                  <a:pt x="117" y="113"/>
                  <a:pt x="66" y="207"/>
                  <a:pt x="26" y="275"/>
                </a:cubicBezTo>
                <a:cubicBezTo>
                  <a:pt x="19" y="312"/>
                  <a:pt x="5" y="342"/>
                  <a:pt x="0" y="380"/>
                </a:cubicBezTo>
                <a:cubicBezTo>
                  <a:pt x="8" y="452"/>
                  <a:pt x="30" y="521"/>
                  <a:pt x="47" y="592"/>
                </a:cubicBezTo>
                <a:cubicBezTo>
                  <a:pt x="53" y="617"/>
                  <a:pt x="91" y="647"/>
                  <a:pt x="106" y="666"/>
                </a:cubicBezTo>
                <a:cubicBezTo>
                  <a:pt x="118" y="704"/>
                  <a:pt x="106" y="663"/>
                  <a:pt x="116" y="740"/>
                </a:cubicBezTo>
                <a:cubicBezTo>
                  <a:pt x="123" y="793"/>
                  <a:pt x="168" y="899"/>
                  <a:pt x="206" y="935"/>
                </a:cubicBezTo>
                <a:cubicBezTo>
                  <a:pt x="243" y="1012"/>
                  <a:pt x="195" y="1109"/>
                  <a:pt x="259" y="1173"/>
                </a:cubicBezTo>
                <a:cubicBezTo>
                  <a:pt x="299" y="1257"/>
                  <a:pt x="234" y="1125"/>
                  <a:pt x="285" y="1215"/>
                </a:cubicBezTo>
                <a:cubicBezTo>
                  <a:pt x="304" y="1249"/>
                  <a:pt x="317" y="1311"/>
                  <a:pt x="343" y="1337"/>
                </a:cubicBezTo>
                <a:cubicBezTo>
                  <a:pt x="350" y="1344"/>
                  <a:pt x="358" y="1350"/>
                  <a:pt x="364" y="1358"/>
                </a:cubicBezTo>
                <a:cubicBezTo>
                  <a:pt x="378" y="1377"/>
                  <a:pt x="389" y="1401"/>
                  <a:pt x="407" y="1416"/>
                </a:cubicBezTo>
              </a:path>
            </a:pathLst>
          </a:custGeom>
          <a:noFill/>
          <a:ln w="57150">
            <a:solidFill>
              <a:srgbClr val="FFFF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6874" name="Freeform 26"/>
          <p:cNvSpPr>
            <a:spLocks/>
          </p:cNvSpPr>
          <p:nvPr/>
        </p:nvSpPr>
        <p:spPr bwMode="auto">
          <a:xfrm>
            <a:off x="4530725" y="3540125"/>
            <a:ext cx="657225" cy="2332038"/>
          </a:xfrm>
          <a:custGeom>
            <a:avLst/>
            <a:gdLst>
              <a:gd name="T0" fmla="*/ 0 w 414"/>
              <a:gd name="T1" fmla="*/ 0 h 1469"/>
              <a:gd name="T2" fmla="*/ 89 w 414"/>
              <a:gd name="T3" fmla="*/ 58 h 1469"/>
              <a:gd name="T4" fmla="*/ 132 w 414"/>
              <a:gd name="T5" fmla="*/ 95 h 1469"/>
              <a:gd name="T6" fmla="*/ 253 w 414"/>
              <a:gd name="T7" fmla="*/ 238 h 1469"/>
              <a:gd name="T8" fmla="*/ 301 w 414"/>
              <a:gd name="T9" fmla="*/ 280 h 1469"/>
              <a:gd name="T10" fmla="*/ 391 w 414"/>
              <a:gd name="T11" fmla="*/ 491 h 1469"/>
              <a:gd name="T12" fmla="*/ 406 w 414"/>
              <a:gd name="T13" fmla="*/ 703 h 1469"/>
              <a:gd name="T14" fmla="*/ 401 w 414"/>
              <a:gd name="T15" fmla="*/ 761 h 1469"/>
              <a:gd name="T16" fmla="*/ 391 w 414"/>
              <a:gd name="T17" fmla="*/ 777 h 1469"/>
              <a:gd name="T18" fmla="*/ 385 w 414"/>
              <a:gd name="T19" fmla="*/ 877 h 1469"/>
              <a:gd name="T20" fmla="*/ 380 w 414"/>
              <a:gd name="T21" fmla="*/ 909 h 1469"/>
              <a:gd name="T22" fmla="*/ 375 w 414"/>
              <a:gd name="T23" fmla="*/ 988 h 1469"/>
              <a:gd name="T24" fmla="*/ 327 w 414"/>
              <a:gd name="T25" fmla="*/ 1073 h 1469"/>
              <a:gd name="T26" fmla="*/ 301 w 414"/>
              <a:gd name="T27" fmla="*/ 1210 h 1469"/>
              <a:gd name="T28" fmla="*/ 259 w 414"/>
              <a:gd name="T29" fmla="*/ 1300 h 1469"/>
              <a:gd name="T30" fmla="*/ 200 w 414"/>
              <a:gd name="T31" fmla="*/ 1390 h 1469"/>
              <a:gd name="T32" fmla="*/ 190 w 414"/>
              <a:gd name="T33" fmla="*/ 1422 h 1469"/>
              <a:gd name="T34" fmla="*/ 158 w 414"/>
              <a:gd name="T35" fmla="*/ 1443 h 1469"/>
              <a:gd name="T36" fmla="*/ 142 w 414"/>
              <a:gd name="T37" fmla="*/ 1469 h 146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414"/>
              <a:gd name="T58" fmla="*/ 0 h 1469"/>
              <a:gd name="T59" fmla="*/ 414 w 414"/>
              <a:gd name="T60" fmla="*/ 1469 h 1469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414" h="1469">
                <a:moveTo>
                  <a:pt x="0" y="0"/>
                </a:moveTo>
                <a:cubicBezTo>
                  <a:pt x="38" y="9"/>
                  <a:pt x="58" y="37"/>
                  <a:pt x="89" y="58"/>
                </a:cubicBezTo>
                <a:cubicBezTo>
                  <a:pt x="102" y="77"/>
                  <a:pt x="110" y="88"/>
                  <a:pt x="132" y="95"/>
                </a:cubicBezTo>
                <a:cubicBezTo>
                  <a:pt x="167" y="148"/>
                  <a:pt x="208" y="194"/>
                  <a:pt x="253" y="238"/>
                </a:cubicBezTo>
                <a:cubicBezTo>
                  <a:pt x="281" y="265"/>
                  <a:pt x="266" y="222"/>
                  <a:pt x="301" y="280"/>
                </a:cubicBezTo>
                <a:cubicBezTo>
                  <a:pt x="340" y="346"/>
                  <a:pt x="355" y="423"/>
                  <a:pt x="391" y="491"/>
                </a:cubicBezTo>
                <a:cubicBezTo>
                  <a:pt x="414" y="589"/>
                  <a:pt x="401" y="519"/>
                  <a:pt x="406" y="703"/>
                </a:cubicBezTo>
                <a:cubicBezTo>
                  <a:pt x="404" y="722"/>
                  <a:pt x="405" y="742"/>
                  <a:pt x="401" y="761"/>
                </a:cubicBezTo>
                <a:cubicBezTo>
                  <a:pt x="400" y="767"/>
                  <a:pt x="392" y="771"/>
                  <a:pt x="391" y="777"/>
                </a:cubicBezTo>
                <a:cubicBezTo>
                  <a:pt x="386" y="810"/>
                  <a:pt x="388" y="844"/>
                  <a:pt x="385" y="877"/>
                </a:cubicBezTo>
                <a:cubicBezTo>
                  <a:pt x="384" y="888"/>
                  <a:pt x="382" y="898"/>
                  <a:pt x="380" y="909"/>
                </a:cubicBezTo>
                <a:cubicBezTo>
                  <a:pt x="378" y="935"/>
                  <a:pt x="380" y="962"/>
                  <a:pt x="375" y="988"/>
                </a:cubicBezTo>
                <a:cubicBezTo>
                  <a:pt x="374" y="991"/>
                  <a:pt x="332" y="1063"/>
                  <a:pt x="327" y="1073"/>
                </a:cubicBezTo>
                <a:cubicBezTo>
                  <a:pt x="319" y="1116"/>
                  <a:pt x="319" y="1169"/>
                  <a:pt x="301" y="1210"/>
                </a:cubicBezTo>
                <a:cubicBezTo>
                  <a:pt x="288" y="1240"/>
                  <a:pt x="270" y="1270"/>
                  <a:pt x="259" y="1300"/>
                </a:cubicBezTo>
                <a:cubicBezTo>
                  <a:pt x="243" y="1342"/>
                  <a:pt x="238" y="1364"/>
                  <a:pt x="200" y="1390"/>
                </a:cubicBezTo>
                <a:cubicBezTo>
                  <a:pt x="197" y="1401"/>
                  <a:pt x="199" y="1416"/>
                  <a:pt x="190" y="1422"/>
                </a:cubicBezTo>
                <a:cubicBezTo>
                  <a:pt x="179" y="1429"/>
                  <a:pt x="158" y="1443"/>
                  <a:pt x="158" y="1443"/>
                </a:cubicBezTo>
                <a:cubicBezTo>
                  <a:pt x="146" y="1462"/>
                  <a:pt x="151" y="1454"/>
                  <a:pt x="142" y="1469"/>
                </a:cubicBezTo>
              </a:path>
            </a:pathLst>
          </a:custGeom>
          <a:noFill/>
          <a:ln w="57150">
            <a:solidFill>
              <a:srgbClr val="FFFF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06866" name="Picture 18" descr="reduced supra"/>
          <p:cNvPicPr>
            <a:picLocks noChangeAspect="1" noChangeArrowheads="1"/>
          </p:cNvPicPr>
          <p:nvPr/>
        </p:nvPicPr>
        <p:blipFill>
          <a:blip r:embed="rId5" cstate="print">
            <a:lum bright="-12000" contrast="12000"/>
          </a:blip>
          <a:srcRect r="16280"/>
          <a:stretch>
            <a:fillRect/>
          </a:stretch>
        </p:blipFill>
        <p:spPr bwMode="auto">
          <a:xfrm>
            <a:off x="152400" y="963613"/>
            <a:ext cx="6324600" cy="56657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6868" name="Freeform 20"/>
          <p:cNvSpPr>
            <a:spLocks/>
          </p:cNvSpPr>
          <p:nvPr/>
        </p:nvSpPr>
        <p:spPr bwMode="auto">
          <a:xfrm>
            <a:off x="2438400" y="4114800"/>
            <a:ext cx="2106613" cy="511175"/>
          </a:xfrm>
          <a:custGeom>
            <a:avLst/>
            <a:gdLst>
              <a:gd name="T0" fmla="*/ 0 w 1327"/>
              <a:gd name="T1" fmla="*/ 205 h 322"/>
              <a:gd name="T2" fmla="*/ 169 w 1327"/>
              <a:gd name="T3" fmla="*/ 121 h 322"/>
              <a:gd name="T4" fmla="*/ 246 w 1327"/>
              <a:gd name="T5" fmla="*/ 160 h 322"/>
              <a:gd name="T6" fmla="*/ 311 w 1327"/>
              <a:gd name="T7" fmla="*/ 224 h 322"/>
              <a:gd name="T8" fmla="*/ 402 w 1327"/>
              <a:gd name="T9" fmla="*/ 289 h 322"/>
              <a:gd name="T10" fmla="*/ 486 w 1327"/>
              <a:gd name="T11" fmla="*/ 322 h 322"/>
              <a:gd name="T12" fmla="*/ 544 w 1327"/>
              <a:gd name="T13" fmla="*/ 309 h 322"/>
              <a:gd name="T14" fmla="*/ 686 w 1327"/>
              <a:gd name="T15" fmla="*/ 231 h 322"/>
              <a:gd name="T16" fmla="*/ 745 w 1327"/>
              <a:gd name="T17" fmla="*/ 186 h 322"/>
              <a:gd name="T18" fmla="*/ 803 w 1327"/>
              <a:gd name="T19" fmla="*/ 89 h 322"/>
              <a:gd name="T20" fmla="*/ 855 w 1327"/>
              <a:gd name="T21" fmla="*/ 37 h 322"/>
              <a:gd name="T22" fmla="*/ 945 w 1327"/>
              <a:gd name="T23" fmla="*/ 24 h 322"/>
              <a:gd name="T24" fmla="*/ 1036 w 1327"/>
              <a:gd name="T25" fmla="*/ 56 h 322"/>
              <a:gd name="T26" fmla="*/ 1094 w 1327"/>
              <a:gd name="T27" fmla="*/ 50 h 322"/>
              <a:gd name="T28" fmla="*/ 1256 w 1327"/>
              <a:gd name="T29" fmla="*/ 56 h 322"/>
              <a:gd name="T30" fmla="*/ 1327 w 1327"/>
              <a:gd name="T31" fmla="*/ 43 h 32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327"/>
              <a:gd name="T49" fmla="*/ 0 h 322"/>
              <a:gd name="T50" fmla="*/ 1327 w 1327"/>
              <a:gd name="T51" fmla="*/ 322 h 32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327" h="322">
                <a:moveTo>
                  <a:pt x="0" y="205"/>
                </a:moveTo>
                <a:cubicBezTo>
                  <a:pt x="56" y="177"/>
                  <a:pt x="111" y="145"/>
                  <a:pt x="169" y="121"/>
                </a:cubicBezTo>
                <a:cubicBezTo>
                  <a:pt x="196" y="110"/>
                  <a:pt x="246" y="160"/>
                  <a:pt x="246" y="160"/>
                </a:cubicBezTo>
                <a:cubicBezTo>
                  <a:pt x="260" y="180"/>
                  <a:pt x="291" y="211"/>
                  <a:pt x="311" y="224"/>
                </a:cubicBezTo>
                <a:cubicBezTo>
                  <a:pt x="332" y="256"/>
                  <a:pt x="366" y="278"/>
                  <a:pt x="402" y="289"/>
                </a:cubicBezTo>
                <a:cubicBezTo>
                  <a:pt x="428" y="307"/>
                  <a:pt x="456" y="314"/>
                  <a:pt x="486" y="322"/>
                </a:cubicBezTo>
                <a:cubicBezTo>
                  <a:pt x="492" y="321"/>
                  <a:pt x="532" y="315"/>
                  <a:pt x="544" y="309"/>
                </a:cubicBezTo>
                <a:cubicBezTo>
                  <a:pt x="594" y="281"/>
                  <a:pt x="630" y="249"/>
                  <a:pt x="686" y="231"/>
                </a:cubicBezTo>
                <a:cubicBezTo>
                  <a:pt x="707" y="217"/>
                  <a:pt x="724" y="200"/>
                  <a:pt x="745" y="186"/>
                </a:cubicBezTo>
                <a:cubicBezTo>
                  <a:pt x="757" y="145"/>
                  <a:pt x="779" y="123"/>
                  <a:pt x="803" y="89"/>
                </a:cubicBezTo>
                <a:cubicBezTo>
                  <a:pt x="812" y="60"/>
                  <a:pt x="826" y="46"/>
                  <a:pt x="855" y="37"/>
                </a:cubicBezTo>
                <a:cubicBezTo>
                  <a:pt x="911" y="0"/>
                  <a:pt x="882" y="10"/>
                  <a:pt x="945" y="24"/>
                </a:cubicBezTo>
                <a:cubicBezTo>
                  <a:pt x="974" y="43"/>
                  <a:pt x="1003" y="50"/>
                  <a:pt x="1036" y="56"/>
                </a:cubicBezTo>
                <a:cubicBezTo>
                  <a:pt x="1055" y="54"/>
                  <a:pt x="1075" y="50"/>
                  <a:pt x="1094" y="50"/>
                </a:cubicBezTo>
                <a:cubicBezTo>
                  <a:pt x="1148" y="50"/>
                  <a:pt x="1202" y="58"/>
                  <a:pt x="1256" y="56"/>
                </a:cubicBezTo>
                <a:cubicBezTo>
                  <a:pt x="1280" y="55"/>
                  <a:pt x="1327" y="43"/>
                  <a:pt x="1327" y="43"/>
                </a:cubicBezTo>
              </a:path>
            </a:pathLst>
          </a:custGeom>
          <a:noFill/>
          <a:ln w="76200">
            <a:solidFill>
              <a:srgbClr val="FFFF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6869" name="Text Box 21"/>
          <p:cNvSpPr txBox="1">
            <a:spLocks noChangeArrowheads="1"/>
          </p:cNvSpPr>
          <p:nvPr/>
        </p:nvSpPr>
        <p:spPr bwMode="auto">
          <a:xfrm>
            <a:off x="990600" y="6415088"/>
            <a:ext cx="4864100" cy="366712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 i="0">
                <a:solidFill>
                  <a:schemeClr val="bg1"/>
                </a:solidFill>
              </a:rPr>
              <a:t>*Compliments of Jamie Maclean(Pearth ,Scotland)</a:t>
            </a:r>
          </a:p>
        </p:txBody>
      </p:sp>
      <p:sp>
        <p:nvSpPr>
          <p:cNvPr id="206870" name="Text Box 22"/>
          <p:cNvSpPr txBox="1">
            <a:spLocks noChangeArrowheads="1"/>
          </p:cNvSpPr>
          <p:nvPr/>
        </p:nvSpPr>
        <p:spPr bwMode="auto">
          <a:xfrm>
            <a:off x="5559425" y="1524000"/>
            <a:ext cx="4635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>
                <a:solidFill>
                  <a:schemeClr val="bg1"/>
                </a:solidFill>
              </a:rPr>
              <a:t>*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06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206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2068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6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206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06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206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206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500"/>
                                        <p:tgtEl>
                                          <p:spTgt spid="2068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686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2068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686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500"/>
                                        <p:tgtEl>
                                          <p:spTgt spid="20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4" dur="500"/>
                                        <p:tgtEl>
                                          <p:spTgt spid="206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206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06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500"/>
                                        <p:tgtEl>
                                          <p:spTgt spid="20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2" dur="500"/>
                                        <p:tgtEl>
                                          <p:spTgt spid="20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7" dur="500"/>
                                        <p:tgtEl>
                                          <p:spTgt spid="206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2" dur="500"/>
                                        <p:tgtEl>
                                          <p:spTgt spid="2068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686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7" dur="500"/>
                                        <p:tgtEl>
                                          <p:spTgt spid="2068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686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5" dur="500"/>
                                        <p:tgtEl>
                                          <p:spTgt spid="20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4" grpId="0" autoUpdateAnimBg="0"/>
      <p:bldP spid="206856" grpId="0" animBg="1" autoUpdateAnimBg="0"/>
      <p:bldP spid="206857" grpId="0" animBg="1" autoUpdateAnimBg="0"/>
      <p:bldP spid="206860" grpId="0" autoUpdateAnimBg="0"/>
      <p:bldP spid="206861" grpId="0" autoUpdateAnimBg="0"/>
      <p:bldP spid="206862" grpId="0" autoUpdateAnimBg="0"/>
      <p:bldP spid="206863" grpId="0" autoUpdateAnimBg="0"/>
      <p:bldP spid="206864" grpId="0" autoUpdateAnimBg="0"/>
      <p:bldP spid="206865" grpId="0" autoUpdateAnimBg="0"/>
      <p:bldP spid="206871" grpId="0" animBg="1"/>
      <p:bldP spid="206872" grpId="0" animBg="1"/>
      <p:bldP spid="206873" grpId="0" animBg="1"/>
      <p:bldP spid="206874" grpId="0" animBg="1"/>
      <p:bldP spid="206868" grpId="0" animBg="1"/>
      <p:bldP spid="206869" grpId="0" animBg="1" autoUpdateAnimBg="0"/>
      <p:bldP spid="206870" grpId="0" autoUpdateAnimBg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050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b="1" smtClean="0"/>
              <a:t>What is the primary purpose of </a:t>
            </a:r>
            <a:br>
              <a:rPr lang="en-US" b="1" smtClean="0"/>
            </a:br>
            <a:r>
              <a:rPr lang="en-US" b="1" smtClean="0"/>
              <a:t>an open reduction?</a:t>
            </a:r>
          </a:p>
        </p:txBody>
      </p:sp>
      <p:sp>
        <p:nvSpPr>
          <p:cNvPr id="141315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buFontTx/>
              <a:buNone/>
            </a:pPr>
            <a:r>
              <a:rPr lang="en-US" b="1" smtClean="0">
                <a:solidFill>
                  <a:srgbClr val="FF9900"/>
                </a:solidFill>
              </a:rPr>
              <a:t>The goals are to</a:t>
            </a:r>
          </a:p>
          <a:p>
            <a:pPr marL="533400" indent="-533400">
              <a:buFontTx/>
              <a:buNone/>
            </a:pPr>
            <a:endParaRPr lang="en-US" b="1" smtClean="0"/>
          </a:p>
          <a:p>
            <a:pPr marL="533400" indent="-533400">
              <a:buFontTx/>
              <a:buNone/>
            </a:pPr>
            <a:r>
              <a:rPr lang="en-US" b="1" smtClean="0">
                <a:solidFill>
                  <a:schemeClr val="accent1"/>
                </a:solidFill>
              </a:rPr>
              <a:t> </a:t>
            </a:r>
            <a:r>
              <a:rPr lang="en-US" b="1" smtClean="0">
                <a:solidFill>
                  <a:schemeClr val="tx2"/>
                </a:solidFill>
              </a:rPr>
              <a:t>remove the interposed structures which</a:t>
            </a:r>
          </a:p>
          <a:p>
            <a:pPr marL="533400" indent="-533400">
              <a:buFontTx/>
              <a:buNone/>
            </a:pPr>
            <a:endParaRPr lang="en-US" b="1" smtClean="0">
              <a:solidFill>
                <a:schemeClr val="tx2"/>
              </a:solidFill>
            </a:endParaRPr>
          </a:p>
          <a:p>
            <a:pPr marL="533400" indent="-533400">
              <a:buFontTx/>
              <a:buNone/>
            </a:pPr>
            <a:r>
              <a:rPr lang="en-US" b="1" smtClean="0">
                <a:solidFill>
                  <a:schemeClr val="tx2"/>
                </a:solidFill>
              </a:rPr>
              <a:t> facilitates a closed reduction and</a:t>
            </a:r>
          </a:p>
          <a:p>
            <a:pPr marL="533400" indent="-533400">
              <a:buFontTx/>
              <a:buNone/>
            </a:pPr>
            <a:endParaRPr lang="en-US" b="1" smtClean="0">
              <a:solidFill>
                <a:schemeClr val="tx2"/>
              </a:solidFill>
            </a:endParaRPr>
          </a:p>
          <a:p>
            <a:pPr marL="533400" indent="-533400">
              <a:buFontTx/>
              <a:buNone/>
            </a:pPr>
            <a:r>
              <a:rPr lang="en-US" b="1" smtClean="0">
                <a:solidFill>
                  <a:schemeClr val="tx2"/>
                </a:solidFill>
              </a:rPr>
              <a:t>  a percutaneous pinning.</a:t>
            </a:r>
          </a:p>
          <a:p>
            <a:pPr marL="533400" indent="-533400">
              <a:buFontTx/>
              <a:buNone/>
            </a:pPr>
            <a:endParaRPr lang="en-US" b="1" smtClean="0"/>
          </a:p>
          <a:p>
            <a:pPr marL="533400" indent="-533400">
              <a:buFontTx/>
              <a:buNone/>
            </a:pPr>
            <a:endParaRPr lang="en-US" b="1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4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41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1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41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1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141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1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5" grpId="0" build="p" autoUpdateAnimBg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2"/>
          <p:cNvSpPr txBox="1">
            <a:spLocks noChangeArrowheads="1"/>
          </p:cNvSpPr>
          <p:nvPr/>
        </p:nvSpPr>
        <p:spPr bwMode="auto">
          <a:xfrm>
            <a:off x="82550" y="0"/>
            <a:ext cx="898525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/>
              <a:t>What is one of the main tissues </a:t>
            </a:r>
          </a:p>
          <a:p>
            <a:r>
              <a:rPr lang="en-US" i="0"/>
              <a:t>preventing an anatomical reduction?</a:t>
            </a:r>
          </a:p>
        </p:txBody>
      </p:sp>
      <p:pic>
        <p:nvPicPr>
          <p:cNvPr id="233475" name="Picture 3" descr="Untitled-3"/>
          <p:cNvPicPr>
            <a:picLocks noChangeAspect="1" noChangeArrowheads="1"/>
          </p:cNvPicPr>
          <p:nvPr/>
        </p:nvPicPr>
        <p:blipFill>
          <a:blip r:embed="rId2" cstate="print"/>
          <a:srcRect l="8759" t="11238" r="8029" b="13155"/>
          <a:stretch>
            <a:fillRect/>
          </a:stretch>
        </p:blipFill>
        <p:spPr bwMode="auto">
          <a:xfrm>
            <a:off x="457200" y="1524000"/>
            <a:ext cx="4049713" cy="5257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3476" name="Text Box 4"/>
          <p:cNvSpPr txBox="1">
            <a:spLocks noChangeArrowheads="1"/>
          </p:cNvSpPr>
          <p:nvPr/>
        </p:nvSpPr>
        <p:spPr bwMode="auto">
          <a:xfrm>
            <a:off x="4767263" y="1752600"/>
            <a:ext cx="4065587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The periosteum </a:t>
            </a:r>
          </a:p>
          <a:p>
            <a:r>
              <a:rPr lang="en-US">
                <a:solidFill>
                  <a:schemeClr val="tx1"/>
                </a:solidFill>
              </a:rPr>
              <a:t>tears proximally,</a:t>
            </a:r>
          </a:p>
        </p:txBody>
      </p:sp>
      <p:sp>
        <p:nvSpPr>
          <p:cNvPr id="233477" name="Text Box 5"/>
          <p:cNvSpPr txBox="1">
            <a:spLocks noChangeArrowheads="1"/>
          </p:cNvSpPr>
          <p:nvPr/>
        </p:nvSpPr>
        <p:spPr bwMode="auto">
          <a:xfrm>
            <a:off x="4806950" y="3841750"/>
            <a:ext cx="4065588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and remains as </a:t>
            </a:r>
          </a:p>
          <a:p>
            <a:r>
              <a:rPr lang="en-US">
                <a:solidFill>
                  <a:schemeClr val="tx1"/>
                </a:solidFill>
              </a:rPr>
              <a:t>big wad </a:t>
            </a:r>
          </a:p>
          <a:p>
            <a:r>
              <a:rPr lang="en-US">
                <a:solidFill>
                  <a:schemeClr val="tx1"/>
                </a:solidFill>
              </a:rPr>
              <a:t>attached distally.</a:t>
            </a:r>
          </a:p>
        </p:txBody>
      </p:sp>
      <p:sp>
        <p:nvSpPr>
          <p:cNvPr id="233479" name="Freeform 7" descr="Large confetti"/>
          <p:cNvSpPr>
            <a:spLocks/>
          </p:cNvSpPr>
          <p:nvPr/>
        </p:nvSpPr>
        <p:spPr bwMode="auto">
          <a:xfrm>
            <a:off x="1231900" y="4414838"/>
            <a:ext cx="2192338" cy="1379537"/>
          </a:xfrm>
          <a:custGeom>
            <a:avLst/>
            <a:gdLst>
              <a:gd name="T0" fmla="*/ 95 w 1381"/>
              <a:gd name="T1" fmla="*/ 327 h 869"/>
              <a:gd name="T2" fmla="*/ 115 w 1381"/>
              <a:gd name="T3" fmla="*/ 193 h 869"/>
              <a:gd name="T4" fmla="*/ 142 w 1381"/>
              <a:gd name="T5" fmla="*/ 159 h 869"/>
              <a:gd name="T6" fmla="*/ 148 w 1381"/>
              <a:gd name="T7" fmla="*/ 139 h 869"/>
              <a:gd name="T8" fmla="*/ 182 w 1381"/>
              <a:gd name="T9" fmla="*/ 106 h 869"/>
              <a:gd name="T10" fmla="*/ 195 w 1381"/>
              <a:gd name="T11" fmla="*/ 86 h 869"/>
              <a:gd name="T12" fmla="*/ 215 w 1381"/>
              <a:gd name="T13" fmla="*/ 72 h 869"/>
              <a:gd name="T14" fmla="*/ 229 w 1381"/>
              <a:gd name="T15" fmla="*/ 45 h 869"/>
              <a:gd name="T16" fmla="*/ 269 w 1381"/>
              <a:gd name="T17" fmla="*/ 19 h 869"/>
              <a:gd name="T18" fmla="*/ 282 w 1381"/>
              <a:gd name="T19" fmla="*/ 5 h 869"/>
              <a:gd name="T20" fmla="*/ 309 w 1381"/>
              <a:gd name="T21" fmla="*/ 39 h 869"/>
              <a:gd name="T22" fmla="*/ 363 w 1381"/>
              <a:gd name="T23" fmla="*/ 86 h 869"/>
              <a:gd name="T24" fmla="*/ 470 w 1381"/>
              <a:gd name="T25" fmla="*/ 173 h 869"/>
              <a:gd name="T26" fmla="*/ 577 w 1381"/>
              <a:gd name="T27" fmla="*/ 233 h 869"/>
              <a:gd name="T28" fmla="*/ 631 w 1381"/>
              <a:gd name="T29" fmla="*/ 280 h 869"/>
              <a:gd name="T30" fmla="*/ 691 w 1381"/>
              <a:gd name="T31" fmla="*/ 333 h 869"/>
              <a:gd name="T32" fmla="*/ 811 w 1381"/>
              <a:gd name="T33" fmla="*/ 387 h 869"/>
              <a:gd name="T34" fmla="*/ 838 w 1381"/>
              <a:gd name="T35" fmla="*/ 414 h 869"/>
              <a:gd name="T36" fmla="*/ 905 w 1381"/>
              <a:gd name="T37" fmla="*/ 434 h 869"/>
              <a:gd name="T38" fmla="*/ 1006 w 1381"/>
              <a:gd name="T39" fmla="*/ 481 h 869"/>
              <a:gd name="T40" fmla="*/ 992 w 1381"/>
              <a:gd name="T41" fmla="*/ 528 h 869"/>
              <a:gd name="T42" fmla="*/ 1073 w 1381"/>
              <a:gd name="T43" fmla="*/ 615 h 869"/>
              <a:gd name="T44" fmla="*/ 1207 w 1381"/>
              <a:gd name="T45" fmla="*/ 608 h 869"/>
              <a:gd name="T46" fmla="*/ 1381 w 1381"/>
              <a:gd name="T47" fmla="*/ 635 h 869"/>
              <a:gd name="T48" fmla="*/ 1119 w 1381"/>
              <a:gd name="T49" fmla="*/ 708 h 869"/>
              <a:gd name="T50" fmla="*/ 1079 w 1381"/>
              <a:gd name="T51" fmla="*/ 715 h 869"/>
              <a:gd name="T52" fmla="*/ 1006 w 1381"/>
              <a:gd name="T53" fmla="*/ 802 h 869"/>
              <a:gd name="T54" fmla="*/ 972 w 1381"/>
              <a:gd name="T55" fmla="*/ 856 h 869"/>
              <a:gd name="T56" fmla="*/ 925 w 1381"/>
              <a:gd name="T57" fmla="*/ 869 h 869"/>
              <a:gd name="T58" fmla="*/ 885 w 1381"/>
              <a:gd name="T59" fmla="*/ 863 h 869"/>
              <a:gd name="T60" fmla="*/ 872 w 1381"/>
              <a:gd name="T61" fmla="*/ 842 h 869"/>
              <a:gd name="T62" fmla="*/ 838 w 1381"/>
              <a:gd name="T63" fmla="*/ 822 h 869"/>
              <a:gd name="T64" fmla="*/ 731 w 1381"/>
              <a:gd name="T65" fmla="*/ 749 h 869"/>
              <a:gd name="T66" fmla="*/ 543 w 1381"/>
              <a:gd name="T67" fmla="*/ 621 h 869"/>
              <a:gd name="T68" fmla="*/ 503 w 1381"/>
              <a:gd name="T69" fmla="*/ 588 h 869"/>
              <a:gd name="T70" fmla="*/ 497 w 1381"/>
              <a:gd name="T71" fmla="*/ 568 h 869"/>
              <a:gd name="T72" fmla="*/ 450 w 1381"/>
              <a:gd name="T73" fmla="*/ 541 h 869"/>
              <a:gd name="T74" fmla="*/ 383 w 1381"/>
              <a:gd name="T75" fmla="*/ 501 h 869"/>
              <a:gd name="T76" fmla="*/ 142 w 1381"/>
              <a:gd name="T77" fmla="*/ 374 h 869"/>
              <a:gd name="T78" fmla="*/ 101 w 1381"/>
              <a:gd name="T79" fmla="*/ 354 h 869"/>
              <a:gd name="T80" fmla="*/ 8 w 1381"/>
              <a:gd name="T81" fmla="*/ 327 h 869"/>
              <a:gd name="T82" fmla="*/ 1 w 1381"/>
              <a:gd name="T83" fmla="*/ 307 h 869"/>
              <a:gd name="T84" fmla="*/ 41 w 1381"/>
              <a:gd name="T85" fmla="*/ 253 h 869"/>
              <a:gd name="T86" fmla="*/ 81 w 1381"/>
              <a:gd name="T87" fmla="*/ 240 h 869"/>
              <a:gd name="T88" fmla="*/ 95 w 1381"/>
              <a:gd name="T89" fmla="*/ 226 h 86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381"/>
              <a:gd name="T136" fmla="*/ 0 h 869"/>
              <a:gd name="T137" fmla="*/ 1381 w 1381"/>
              <a:gd name="T138" fmla="*/ 869 h 869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381" h="869">
                <a:moveTo>
                  <a:pt x="95" y="327"/>
                </a:moveTo>
                <a:cubicBezTo>
                  <a:pt x="31" y="304"/>
                  <a:pt x="81" y="225"/>
                  <a:pt x="115" y="193"/>
                </a:cubicBezTo>
                <a:cubicBezTo>
                  <a:pt x="130" y="144"/>
                  <a:pt x="108" y="202"/>
                  <a:pt x="142" y="159"/>
                </a:cubicBezTo>
                <a:cubicBezTo>
                  <a:pt x="146" y="154"/>
                  <a:pt x="145" y="145"/>
                  <a:pt x="148" y="139"/>
                </a:cubicBezTo>
                <a:cubicBezTo>
                  <a:pt x="159" y="118"/>
                  <a:pt x="163" y="118"/>
                  <a:pt x="182" y="106"/>
                </a:cubicBezTo>
                <a:cubicBezTo>
                  <a:pt x="186" y="99"/>
                  <a:pt x="189" y="92"/>
                  <a:pt x="195" y="86"/>
                </a:cubicBezTo>
                <a:cubicBezTo>
                  <a:pt x="201" y="80"/>
                  <a:pt x="210" y="78"/>
                  <a:pt x="215" y="72"/>
                </a:cubicBezTo>
                <a:cubicBezTo>
                  <a:pt x="221" y="64"/>
                  <a:pt x="222" y="52"/>
                  <a:pt x="229" y="45"/>
                </a:cubicBezTo>
                <a:cubicBezTo>
                  <a:pt x="240" y="34"/>
                  <a:pt x="258" y="31"/>
                  <a:pt x="269" y="19"/>
                </a:cubicBezTo>
                <a:cubicBezTo>
                  <a:pt x="273" y="14"/>
                  <a:pt x="278" y="10"/>
                  <a:pt x="282" y="5"/>
                </a:cubicBezTo>
                <a:cubicBezTo>
                  <a:pt x="321" y="19"/>
                  <a:pt x="287" y="0"/>
                  <a:pt x="309" y="39"/>
                </a:cubicBezTo>
                <a:cubicBezTo>
                  <a:pt x="318" y="55"/>
                  <a:pt x="348" y="76"/>
                  <a:pt x="363" y="86"/>
                </a:cubicBezTo>
                <a:cubicBezTo>
                  <a:pt x="403" y="113"/>
                  <a:pt x="435" y="137"/>
                  <a:pt x="470" y="173"/>
                </a:cubicBezTo>
                <a:cubicBezTo>
                  <a:pt x="497" y="201"/>
                  <a:pt x="545" y="212"/>
                  <a:pt x="577" y="233"/>
                </a:cubicBezTo>
                <a:cubicBezTo>
                  <a:pt x="595" y="260"/>
                  <a:pt x="604" y="262"/>
                  <a:pt x="631" y="280"/>
                </a:cubicBezTo>
                <a:cubicBezTo>
                  <a:pt x="655" y="295"/>
                  <a:pt x="671" y="313"/>
                  <a:pt x="691" y="333"/>
                </a:cubicBezTo>
                <a:cubicBezTo>
                  <a:pt x="707" y="349"/>
                  <a:pt x="785" y="370"/>
                  <a:pt x="811" y="387"/>
                </a:cubicBezTo>
                <a:cubicBezTo>
                  <a:pt x="822" y="394"/>
                  <a:pt x="827" y="407"/>
                  <a:pt x="838" y="414"/>
                </a:cubicBezTo>
                <a:cubicBezTo>
                  <a:pt x="856" y="425"/>
                  <a:pt x="886" y="428"/>
                  <a:pt x="905" y="434"/>
                </a:cubicBezTo>
                <a:cubicBezTo>
                  <a:pt x="942" y="445"/>
                  <a:pt x="975" y="458"/>
                  <a:pt x="1006" y="481"/>
                </a:cubicBezTo>
                <a:cubicBezTo>
                  <a:pt x="1002" y="497"/>
                  <a:pt x="992" y="512"/>
                  <a:pt x="992" y="528"/>
                </a:cubicBezTo>
                <a:cubicBezTo>
                  <a:pt x="992" y="567"/>
                  <a:pt x="1048" y="590"/>
                  <a:pt x="1073" y="615"/>
                </a:cubicBezTo>
                <a:cubicBezTo>
                  <a:pt x="1121" y="609"/>
                  <a:pt x="1159" y="615"/>
                  <a:pt x="1207" y="608"/>
                </a:cubicBezTo>
                <a:cubicBezTo>
                  <a:pt x="1264" y="620"/>
                  <a:pt x="1323" y="625"/>
                  <a:pt x="1381" y="635"/>
                </a:cubicBezTo>
                <a:cubicBezTo>
                  <a:pt x="1349" y="728"/>
                  <a:pt x="1180" y="706"/>
                  <a:pt x="1119" y="708"/>
                </a:cubicBezTo>
                <a:cubicBezTo>
                  <a:pt x="1106" y="710"/>
                  <a:pt x="1091" y="708"/>
                  <a:pt x="1079" y="715"/>
                </a:cubicBezTo>
                <a:cubicBezTo>
                  <a:pt x="1051" y="731"/>
                  <a:pt x="1023" y="776"/>
                  <a:pt x="1006" y="802"/>
                </a:cubicBezTo>
                <a:cubicBezTo>
                  <a:pt x="995" y="819"/>
                  <a:pt x="992" y="845"/>
                  <a:pt x="972" y="856"/>
                </a:cubicBezTo>
                <a:cubicBezTo>
                  <a:pt x="958" y="864"/>
                  <a:pt x="941" y="864"/>
                  <a:pt x="925" y="869"/>
                </a:cubicBezTo>
                <a:cubicBezTo>
                  <a:pt x="912" y="867"/>
                  <a:pt x="897" y="869"/>
                  <a:pt x="885" y="863"/>
                </a:cubicBezTo>
                <a:cubicBezTo>
                  <a:pt x="878" y="859"/>
                  <a:pt x="877" y="848"/>
                  <a:pt x="872" y="842"/>
                </a:cubicBezTo>
                <a:cubicBezTo>
                  <a:pt x="860" y="827"/>
                  <a:pt x="856" y="828"/>
                  <a:pt x="838" y="822"/>
                </a:cubicBezTo>
                <a:cubicBezTo>
                  <a:pt x="796" y="780"/>
                  <a:pt x="796" y="763"/>
                  <a:pt x="731" y="749"/>
                </a:cubicBezTo>
                <a:cubicBezTo>
                  <a:pt x="669" y="706"/>
                  <a:pt x="618" y="641"/>
                  <a:pt x="543" y="621"/>
                </a:cubicBezTo>
                <a:cubicBezTo>
                  <a:pt x="528" y="611"/>
                  <a:pt x="513" y="604"/>
                  <a:pt x="503" y="588"/>
                </a:cubicBezTo>
                <a:cubicBezTo>
                  <a:pt x="499" y="582"/>
                  <a:pt x="502" y="573"/>
                  <a:pt x="497" y="568"/>
                </a:cubicBezTo>
                <a:cubicBezTo>
                  <a:pt x="484" y="555"/>
                  <a:pt x="464" y="552"/>
                  <a:pt x="450" y="541"/>
                </a:cubicBezTo>
                <a:cubicBezTo>
                  <a:pt x="419" y="517"/>
                  <a:pt x="423" y="515"/>
                  <a:pt x="383" y="501"/>
                </a:cubicBezTo>
                <a:cubicBezTo>
                  <a:pt x="313" y="431"/>
                  <a:pt x="237" y="397"/>
                  <a:pt x="142" y="374"/>
                </a:cubicBezTo>
                <a:cubicBezTo>
                  <a:pt x="103" y="365"/>
                  <a:pt x="139" y="371"/>
                  <a:pt x="101" y="354"/>
                </a:cubicBezTo>
                <a:cubicBezTo>
                  <a:pt x="72" y="341"/>
                  <a:pt x="39" y="334"/>
                  <a:pt x="8" y="327"/>
                </a:cubicBezTo>
                <a:cubicBezTo>
                  <a:pt x="6" y="320"/>
                  <a:pt x="0" y="314"/>
                  <a:pt x="1" y="307"/>
                </a:cubicBezTo>
                <a:cubicBezTo>
                  <a:pt x="1" y="305"/>
                  <a:pt x="39" y="255"/>
                  <a:pt x="41" y="253"/>
                </a:cubicBezTo>
                <a:cubicBezTo>
                  <a:pt x="44" y="251"/>
                  <a:pt x="78" y="241"/>
                  <a:pt x="81" y="240"/>
                </a:cubicBezTo>
                <a:cubicBezTo>
                  <a:pt x="86" y="235"/>
                  <a:pt x="95" y="226"/>
                  <a:pt x="95" y="226"/>
                </a:cubicBezTo>
              </a:path>
            </a:pathLst>
          </a:custGeom>
          <a:pattFill prst="lgConfetti">
            <a:fgClr>
              <a:schemeClr val="bg1"/>
            </a:fgClr>
            <a:bgClr>
              <a:schemeClr val="folHlink"/>
            </a:bgClr>
          </a:patt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3481" name="Line 9"/>
          <p:cNvSpPr>
            <a:spLocks noChangeShapeType="1"/>
          </p:cNvSpPr>
          <p:nvPr/>
        </p:nvSpPr>
        <p:spPr bwMode="auto">
          <a:xfrm flipH="1">
            <a:off x="2667000" y="2971800"/>
            <a:ext cx="152400" cy="20574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33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2334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347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33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33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2334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347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476" grpId="0" autoUpdateAnimBg="0"/>
      <p:bldP spid="233477" grpId="0" autoUpdateAnimBg="0"/>
      <p:bldP spid="233479" grpId="0" animBg="1"/>
      <p:bldP spid="233481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396" name="Picture 1028" descr="DSCN3468"/>
          <p:cNvPicPr>
            <a:picLocks noChangeAspect="1" noChangeArrowheads="1"/>
          </p:cNvPicPr>
          <p:nvPr/>
        </p:nvPicPr>
        <p:blipFill>
          <a:blip r:embed="rId2" cstate="print">
            <a:lum bright="-24000" contrast="12000"/>
            <a:grayscl/>
          </a:blip>
          <a:srcRect l="37131" t="5006" r="21565" b="14882"/>
          <a:stretch>
            <a:fillRect/>
          </a:stretch>
        </p:blipFill>
        <p:spPr bwMode="auto">
          <a:xfrm>
            <a:off x="304800" y="1524000"/>
            <a:ext cx="2566988" cy="3733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15397" name="Picture 1029" descr="DSCN3467"/>
          <p:cNvPicPr>
            <a:picLocks noChangeAspect="1" noChangeArrowheads="1"/>
          </p:cNvPicPr>
          <p:nvPr/>
        </p:nvPicPr>
        <p:blipFill>
          <a:blip r:embed="rId3" cstate="print">
            <a:lum bright="-24000"/>
            <a:grayscl/>
          </a:blip>
          <a:srcRect l="17523" r="39922" b="18219"/>
          <a:stretch>
            <a:fillRect/>
          </a:stretch>
        </p:blipFill>
        <p:spPr bwMode="auto">
          <a:xfrm>
            <a:off x="5943600" y="1524000"/>
            <a:ext cx="2590800" cy="3733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15398" name="Text Box 1030"/>
          <p:cNvSpPr txBox="1">
            <a:spLocks noChangeArrowheads="1"/>
          </p:cNvSpPr>
          <p:nvPr/>
        </p:nvSpPr>
        <p:spPr bwMode="auto">
          <a:xfrm>
            <a:off x="485775" y="5410200"/>
            <a:ext cx="2028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Post-reduction</a:t>
            </a:r>
          </a:p>
        </p:txBody>
      </p:sp>
      <p:pic>
        <p:nvPicPr>
          <p:cNvPr id="315395" name="Picture 1027" descr="DSCN3464"/>
          <p:cNvPicPr>
            <a:picLocks noChangeAspect="1" noChangeArrowheads="1"/>
          </p:cNvPicPr>
          <p:nvPr/>
        </p:nvPicPr>
        <p:blipFill>
          <a:blip r:embed="rId4" cstate="print">
            <a:lum bright="-18000" contrast="12000"/>
            <a:grayscl/>
          </a:blip>
          <a:srcRect l="22530" r="34915" b="18219"/>
          <a:stretch>
            <a:fillRect/>
          </a:stretch>
        </p:blipFill>
        <p:spPr bwMode="auto">
          <a:xfrm>
            <a:off x="3200400" y="1524000"/>
            <a:ext cx="2590800" cy="3733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15400" name="AutoShape 1032"/>
          <p:cNvSpPr>
            <a:spLocks/>
          </p:cNvSpPr>
          <p:nvPr/>
        </p:nvSpPr>
        <p:spPr bwMode="auto">
          <a:xfrm>
            <a:off x="4800600" y="1295400"/>
            <a:ext cx="1447800" cy="381000"/>
          </a:xfrm>
          <a:prstGeom prst="borderCallout1">
            <a:avLst>
              <a:gd name="adj1" fmla="val 30000"/>
              <a:gd name="adj2" fmla="val -5264"/>
              <a:gd name="adj3" fmla="val 535417"/>
              <a:gd name="adj4" fmla="val -10417"/>
            </a:avLst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1800" i="0">
                <a:solidFill>
                  <a:schemeClr val="tx1"/>
                </a:solidFill>
              </a:rPr>
              <a:t>Gap persists</a:t>
            </a:r>
          </a:p>
        </p:txBody>
      </p:sp>
      <p:sp>
        <p:nvSpPr>
          <p:cNvPr id="315401" name="Text Box 1033"/>
          <p:cNvSpPr txBox="1">
            <a:spLocks noChangeArrowheads="1"/>
          </p:cNvSpPr>
          <p:nvPr/>
        </p:nvSpPr>
        <p:spPr bwMode="auto">
          <a:xfrm>
            <a:off x="3867150" y="5410200"/>
            <a:ext cx="1157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6 weeks</a:t>
            </a:r>
          </a:p>
        </p:txBody>
      </p:sp>
      <p:sp>
        <p:nvSpPr>
          <p:cNvPr id="315402" name="Text Box 1034"/>
          <p:cNvSpPr txBox="1">
            <a:spLocks noChangeArrowheads="1"/>
          </p:cNvSpPr>
          <p:nvPr/>
        </p:nvSpPr>
        <p:spPr bwMode="auto">
          <a:xfrm>
            <a:off x="6580188" y="5410200"/>
            <a:ext cx="1344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3 months</a:t>
            </a:r>
          </a:p>
        </p:txBody>
      </p:sp>
      <p:sp>
        <p:nvSpPr>
          <p:cNvPr id="315403" name="AutoShape 1035"/>
          <p:cNvSpPr>
            <a:spLocks/>
          </p:cNvSpPr>
          <p:nvPr/>
        </p:nvSpPr>
        <p:spPr bwMode="auto">
          <a:xfrm>
            <a:off x="7239000" y="1295400"/>
            <a:ext cx="1371600" cy="609600"/>
          </a:xfrm>
          <a:prstGeom prst="borderCallout1">
            <a:avLst>
              <a:gd name="adj1" fmla="val 18750"/>
              <a:gd name="adj2" fmla="val -5556"/>
              <a:gd name="adj3" fmla="val 347398"/>
              <a:gd name="adj4" fmla="val -15394"/>
            </a:avLst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1800" i="0">
                <a:solidFill>
                  <a:schemeClr val="tx1"/>
                </a:solidFill>
              </a:rPr>
              <a:t>Gap has remodeled</a:t>
            </a:r>
          </a:p>
        </p:txBody>
      </p:sp>
      <p:sp>
        <p:nvSpPr>
          <p:cNvPr id="81930" name="Text Box 1036"/>
          <p:cNvSpPr txBox="1">
            <a:spLocks noChangeArrowheads="1"/>
          </p:cNvSpPr>
          <p:nvPr/>
        </p:nvSpPr>
        <p:spPr bwMode="auto">
          <a:xfrm>
            <a:off x="239713" y="0"/>
            <a:ext cx="86042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i="0"/>
              <a:t>X-ray evidence of this periosteal interposition</a:t>
            </a:r>
          </a:p>
          <a:p>
            <a:r>
              <a:rPr lang="en-US" sz="3200" i="0"/>
              <a:t>often is demonstrated as a </a:t>
            </a:r>
            <a:r>
              <a:rPr lang="en-US" sz="3200">
                <a:solidFill>
                  <a:schemeClr val="tx1"/>
                </a:solidFill>
              </a:rPr>
              <a:t>gap</a:t>
            </a:r>
            <a:r>
              <a:rPr lang="en-US" sz="3200" i="0"/>
              <a:t> in many fractures</a:t>
            </a:r>
          </a:p>
        </p:txBody>
      </p:sp>
      <p:sp>
        <p:nvSpPr>
          <p:cNvPr id="315399" name="AutoShape 1031"/>
          <p:cNvSpPr>
            <a:spLocks/>
          </p:cNvSpPr>
          <p:nvPr/>
        </p:nvSpPr>
        <p:spPr bwMode="auto">
          <a:xfrm>
            <a:off x="2057400" y="1295400"/>
            <a:ext cx="1447800" cy="914400"/>
          </a:xfrm>
          <a:prstGeom prst="borderCallout1">
            <a:avLst>
              <a:gd name="adj1" fmla="val 12500"/>
              <a:gd name="adj2" fmla="val -5264"/>
              <a:gd name="adj3" fmla="val 242708"/>
              <a:gd name="adj4" fmla="val -23903"/>
            </a:avLst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1800" i="0">
                <a:solidFill>
                  <a:schemeClr val="tx1"/>
                </a:solidFill>
              </a:rPr>
              <a:t>Gap with interposed</a:t>
            </a:r>
          </a:p>
          <a:p>
            <a:r>
              <a:rPr lang="en-US" sz="1800" i="0">
                <a:solidFill>
                  <a:schemeClr val="tx1"/>
                </a:solidFill>
              </a:rPr>
              <a:t>periosteum</a:t>
            </a:r>
          </a:p>
        </p:txBody>
      </p:sp>
      <p:sp>
        <p:nvSpPr>
          <p:cNvPr id="315405" name="Text Box 1037"/>
          <p:cNvSpPr txBox="1">
            <a:spLocks noChangeArrowheads="1"/>
          </p:cNvSpPr>
          <p:nvPr/>
        </p:nvSpPr>
        <p:spPr bwMode="auto">
          <a:xfrm>
            <a:off x="2743200" y="4343400"/>
            <a:ext cx="3609975" cy="7715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Mind the Gap!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5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3153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539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153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5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15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3154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540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154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5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15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500"/>
                                        <p:tgtEl>
                                          <p:spTgt spid="3154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540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15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5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5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5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5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5398" grpId="0" autoUpdateAnimBg="0"/>
      <p:bldP spid="315400" grpId="0" animBg="1" autoUpdateAnimBg="0"/>
      <p:bldP spid="315401" grpId="0" autoUpdateAnimBg="0"/>
      <p:bldP spid="315402" grpId="0" autoUpdateAnimBg="0"/>
      <p:bldP spid="315403" grpId="0" animBg="1" autoUpdateAnimBg="0"/>
      <p:bldP spid="315399" grpId="0" animBg="1" autoUpdateAnimBg="0"/>
      <p:bldP spid="315405" grpId="0" animBg="1" autoUpdateAnimBg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Text Box 2"/>
          <p:cNvSpPr txBox="1">
            <a:spLocks noChangeArrowheads="1"/>
          </p:cNvSpPr>
          <p:nvPr/>
        </p:nvSpPr>
        <p:spPr bwMode="auto">
          <a:xfrm>
            <a:off x="271463" y="76200"/>
            <a:ext cx="8669337" cy="701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i="0"/>
              <a:t>While the periosteum tears proximally,</a:t>
            </a:r>
          </a:p>
        </p:txBody>
      </p:sp>
      <p:pic>
        <p:nvPicPr>
          <p:cNvPr id="82947" name="Picture 6" descr="DSCN3999"/>
          <p:cNvPicPr>
            <a:picLocks noChangeAspect="1" noChangeArrowheads="1"/>
          </p:cNvPicPr>
          <p:nvPr/>
        </p:nvPicPr>
        <p:blipFill>
          <a:blip r:embed="rId2" cstate="print"/>
          <a:srcRect l="2499" r="20000"/>
          <a:stretch>
            <a:fillRect/>
          </a:stretch>
        </p:blipFill>
        <p:spPr bwMode="auto">
          <a:xfrm>
            <a:off x="457200" y="914400"/>
            <a:ext cx="5867400" cy="567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27" name="Text Box 7"/>
          <p:cNvSpPr txBox="1">
            <a:spLocks noChangeArrowheads="1"/>
          </p:cNvSpPr>
          <p:nvPr/>
        </p:nvSpPr>
        <p:spPr bwMode="auto">
          <a:xfrm>
            <a:off x="5867400" y="1905000"/>
            <a:ext cx="3113088" cy="15621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This flap of periosteum</a:t>
            </a:r>
          </a:p>
          <a:p>
            <a:r>
              <a:rPr lang="en-US" sz="2400">
                <a:solidFill>
                  <a:schemeClr val="tx1"/>
                </a:solidFill>
              </a:rPr>
              <a:t>can serve as a guide to</a:t>
            </a:r>
          </a:p>
          <a:p>
            <a:r>
              <a:rPr lang="en-US" sz="2400">
                <a:solidFill>
                  <a:schemeClr val="tx1"/>
                </a:solidFill>
              </a:rPr>
              <a:t>locating and reducing </a:t>
            </a:r>
          </a:p>
          <a:p>
            <a:r>
              <a:rPr lang="en-US" sz="2400">
                <a:solidFill>
                  <a:schemeClr val="tx1"/>
                </a:solidFill>
              </a:rPr>
              <a:t>the distal fragment.</a:t>
            </a:r>
          </a:p>
        </p:txBody>
      </p:sp>
      <p:sp>
        <p:nvSpPr>
          <p:cNvPr id="235528" name="Line 8"/>
          <p:cNvSpPr>
            <a:spLocks noChangeShapeType="1"/>
          </p:cNvSpPr>
          <p:nvPr/>
        </p:nvSpPr>
        <p:spPr bwMode="auto">
          <a:xfrm flipH="1">
            <a:off x="3657600" y="3429000"/>
            <a:ext cx="190500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529" name="Freeform 9"/>
          <p:cNvSpPr>
            <a:spLocks/>
          </p:cNvSpPr>
          <p:nvPr/>
        </p:nvSpPr>
        <p:spPr bwMode="auto">
          <a:xfrm>
            <a:off x="3240088" y="3665538"/>
            <a:ext cx="434975" cy="889000"/>
          </a:xfrm>
          <a:custGeom>
            <a:avLst/>
            <a:gdLst>
              <a:gd name="T0" fmla="*/ 0 w 274"/>
              <a:gd name="T1" fmla="*/ 127 h 560"/>
              <a:gd name="T2" fmla="*/ 38 w 274"/>
              <a:gd name="T3" fmla="*/ 66 h 560"/>
              <a:gd name="T4" fmla="*/ 49 w 274"/>
              <a:gd name="T5" fmla="*/ 33 h 560"/>
              <a:gd name="T6" fmla="*/ 82 w 274"/>
              <a:gd name="T7" fmla="*/ 11 h 560"/>
              <a:gd name="T8" fmla="*/ 98 w 274"/>
              <a:gd name="T9" fmla="*/ 0 h 560"/>
              <a:gd name="T10" fmla="*/ 175 w 274"/>
              <a:gd name="T11" fmla="*/ 33 h 560"/>
              <a:gd name="T12" fmla="*/ 175 w 274"/>
              <a:gd name="T13" fmla="*/ 143 h 560"/>
              <a:gd name="T14" fmla="*/ 203 w 274"/>
              <a:gd name="T15" fmla="*/ 214 h 560"/>
              <a:gd name="T16" fmla="*/ 274 w 274"/>
              <a:gd name="T17" fmla="*/ 203 h 560"/>
              <a:gd name="T18" fmla="*/ 241 w 274"/>
              <a:gd name="T19" fmla="*/ 269 h 560"/>
              <a:gd name="T20" fmla="*/ 219 w 274"/>
              <a:gd name="T21" fmla="*/ 302 h 560"/>
              <a:gd name="T22" fmla="*/ 192 w 274"/>
              <a:gd name="T23" fmla="*/ 374 h 560"/>
              <a:gd name="T24" fmla="*/ 164 w 274"/>
              <a:gd name="T25" fmla="*/ 456 h 560"/>
              <a:gd name="T26" fmla="*/ 148 w 274"/>
              <a:gd name="T27" fmla="*/ 511 h 560"/>
              <a:gd name="T28" fmla="*/ 55 w 274"/>
              <a:gd name="T29" fmla="*/ 549 h 560"/>
              <a:gd name="T30" fmla="*/ 38 w 274"/>
              <a:gd name="T31" fmla="*/ 560 h 56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74"/>
              <a:gd name="T49" fmla="*/ 0 h 560"/>
              <a:gd name="T50" fmla="*/ 274 w 274"/>
              <a:gd name="T51" fmla="*/ 560 h 560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74" h="560">
                <a:moveTo>
                  <a:pt x="0" y="127"/>
                </a:moveTo>
                <a:cubicBezTo>
                  <a:pt x="24" y="110"/>
                  <a:pt x="29" y="93"/>
                  <a:pt x="38" y="66"/>
                </a:cubicBezTo>
                <a:cubicBezTo>
                  <a:pt x="42" y="55"/>
                  <a:pt x="41" y="41"/>
                  <a:pt x="49" y="33"/>
                </a:cubicBezTo>
                <a:cubicBezTo>
                  <a:pt x="58" y="24"/>
                  <a:pt x="71" y="18"/>
                  <a:pt x="82" y="11"/>
                </a:cubicBezTo>
                <a:cubicBezTo>
                  <a:pt x="87" y="7"/>
                  <a:pt x="98" y="0"/>
                  <a:pt x="98" y="0"/>
                </a:cubicBezTo>
                <a:cubicBezTo>
                  <a:pt x="173" y="9"/>
                  <a:pt x="129" y="2"/>
                  <a:pt x="175" y="33"/>
                </a:cubicBezTo>
                <a:cubicBezTo>
                  <a:pt x="189" y="72"/>
                  <a:pt x="181" y="102"/>
                  <a:pt x="175" y="143"/>
                </a:cubicBezTo>
                <a:cubicBezTo>
                  <a:pt x="180" y="179"/>
                  <a:pt x="174" y="195"/>
                  <a:pt x="203" y="214"/>
                </a:cubicBezTo>
                <a:cubicBezTo>
                  <a:pt x="235" y="208"/>
                  <a:pt x="241" y="197"/>
                  <a:pt x="274" y="203"/>
                </a:cubicBezTo>
                <a:cubicBezTo>
                  <a:pt x="264" y="230"/>
                  <a:pt x="258" y="243"/>
                  <a:pt x="241" y="269"/>
                </a:cubicBezTo>
                <a:cubicBezTo>
                  <a:pt x="234" y="280"/>
                  <a:pt x="219" y="302"/>
                  <a:pt x="219" y="302"/>
                </a:cubicBezTo>
                <a:cubicBezTo>
                  <a:pt x="212" y="327"/>
                  <a:pt x="204" y="351"/>
                  <a:pt x="192" y="374"/>
                </a:cubicBezTo>
                <a:cubicBezTo>
                  <a:pt x="186" y="405"/>
                  <a:pt x="181" y="430"/>
                  <a:pt x="164" y="456"/>
                </a:cubicBezTo>
                <a:cubicBezTo>
                  <a:pt x="161" y="471"/>
                  <a:pt x="157" y="498"/>
                  <a:pt x="148" y="511"/>
                </a:cubicBezTo>
                <a:cubicBezTo>
                  <a:pt x="129" y="539"/>
                  <a:pt x="84" y="540"/>
                  <a:pt x="55" y="549"/>
                </a:cubicBezTo>
                <a:cubicBezTo>
                  <a:pt x="49" y="553"/>
                  <a:pt x="38" y="560"/>
                  <a:pt x="38" y="560"/>
                </a:cubicBezTo>
              </a:path>
            </a:pathLst>
          </a:custGeom>
          <a:noFill/>
          <a:ln w="38100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30" name="Freeform 10"/>
          <p:cNvSpPr>
            <a:spLocks/>
          </p:cNvSpPr>
          <p:nvPr/>
        </p:nvSpPr>
        <p:spPr bwMode="auto">
          <a:xfrm>
            <a:off x="2057400" y="3787775"/>
            <a:ext cx="557213" cy="644525"/>
          </a:xfrm>
          <a:custGeom>
            <a:avLst/>
            <a:gdLst>
              <a:gd name="T0" fmla="*/ 324 w 351"/>
              <a:gd name="T1" fmla="*/ 0 h 406"/>
              <a:gd name="T2" fmla="*/ 192 w 351"/>
              <a:gd name="T3" fmla="*/ 17 h 406"/>
              <a:gd name="T4" fmla="*/ 132 w 351"/>
              <a:gd name="T5" fmla="*/ 39 h 406"/>
              <a:gd name="T6" fmla="*/ 82 w 351"/>
              <a:gd name="T7" fmla="*/ 66 h 406"/>
              <a:gd name="T8" fmla="*/ 49 w 351"/>
              <a:gd name="T9" fmla="*/ 88 h 406"/>
              <a:gd name="T10" fmla="*/ 27 w 351"/>
              <a:gd name="T11" fmla="*/ 159 h 406"/>
              <a:gd name="T12" fmla="*/ 0 w 351"/>
              <a:gd name="T13" fmla="*/ 242 h 406"/>
              <a:gd name="T14" fmla="*/ 132 w 351"/>
              <a:gd name="T15" fmla="*/ 280 h 406"/>
              <a:gd name="T16" fmla="*/ 165 w 351"/>
              <a:gd name="T17" fmla="*/ 302 h 406"/>
              <a:gd name="T18" fmla="*/ 181 w 351"/>
              <a:gd name="T19" fmla="*/ 318 h 406"/>
              <a:gd name="T20" fmla="*/ 263 w 351"/>
              <a:gd name="T21" fmla="*/ 357 h 406"/>
              <a:gd name="T22" fmla="*/ 351 w 351"/>
              <a:gd name="T23" fmla="*/ 406 h 40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51"/>
              <a:gd name="T37" fmla="*/ 0 h 406"/>
              <a:gd name="T38" fmla="*/ 351 w 351"/>
              <a:gd name="T39" fmla="*/ 406 h 40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51" h="406">
                <a:moveTo>
                  <a:pt x="324" y="0"/>
                </a:moveTo>
                <a:cubicBezTo>
                  <a:pt x="280" y="6"/>
                  <a:pt x="236" y="11"/>
                  <a:pt x="192" y="17"/>
                </a:cubicBezTo>
                <a:cubicBezTo>
                  <a:pt x="171" y="23"/>
                  <a:pt x="152" y="31"/>
                  <a:pt x="132" y="39"/>
                </a:cubicBezTo>
                <a:cubicBezTo>
                  <a:pt x="114" y="56"/>
                  <a:pt x="105" y="59"/>
                  <a:pt x="82" y="66"/>
                </a:cubicBezTo>
                <a:cubicBezTo>
                  <a:pt x="71" y="73"/>
                  <a:pt x="60" y="81"/>
                  <a:pt x="49" y="88"/>
                </a:cubicBezTo>
                <a:cubicBezTo>
                  <a:pt x="28" y="102"/>
                  <a:pt x="36" y="136"/>
                  <a:pt x="27" y="159"/>
                </a:cubicBezTo>
                <a:cubicBezTo>
                  <a:pt x="22" y="189"/>
                  <a:pt x="8" y="213"/>
                  <a:pt x="0" y="242"/>
                </a:cubicBezTo>
                <a:cubicBezTo>
                  <a:pt x="44" y="256"/>
                  <a:pt x="88" y="267"/>
                  <a:pt x="132" y="280"/>
                </a:cubicBezTo>
                <a:cubicBezTo>
                  <a:pt x="143" y="287"/>
                  <a:pt x="156" y="293"/>
                  <a:pt x="165" y="302"/>
                </a:cubicBezTo>
                <a:cubicBezTo>
                  <a:pt x="170" y="307"/>
                  <a:pt x="175" y="314"/>
                  <a:pt x="181" y="318"/>
                </a:cubicBezTo>
                <a:cubicBezTo>
                  <a:pt x="206" y="335"/>
                  <a:pt x="238" y="340"/>
                  <a:pt x="263" y="357"/>
                </a:cubicBezTo>
                <a:cubicBezTo>
                  <a:pt x="282" y="385"/>
                  <a:pt x="316" y="406"/>
                  <a:pt x="351" y="406"/>
                </a:cubicBezTo>
              </a:path>
            </a:pathLst>
          </a:custGeom>
          <a:noFill/>
          <a:ln w="57150">
            <a:solidFill>
              <a:srgbClr val="FF99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32" name="Text Box 12"/>
          <p:cNvSpPr txBox="1">
            <a:spLocks noChangeArrowheads="1"/>
          </p:cNvSpPr>
          <p:nvPr/>
        </p:nvSpPr>
        <p:spPr bwMode="auto">
          <a:xfrm>
            <a:off x="185738" y="76200"/>
            <a:ext cx="8888412" cy="6715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800" i="0"/>
              <a:t>it remains attached distally as a large flap.</a:t>
            </a:r>
          </a:p>
        </p:txBody>
      </p:sp>
      <p:sp>
        <p:nvSpPr>
          <p:cNvPr id="235533" name="AutoShape 13"/>
          <p:cNvSpPr>
            <a:spLocks noChangeArrowheads="1"/>
          </p:cNvSpPr>
          <p:nvPr/>
        </p:nvSpPr>
        <p:spPr bwMode="auto">
          <a:xfrm>
            <a:off x="2286000" y="3962400"/>
            <a:ext cx="1143000" cy="228600"/>
          </a:xfrm>
          <a:prstGeom prst="rightArrow">
            <a:avLst>
              <a:gd name="adj1" fmla="val 50000"/>
              <a:gd name="adj2" fmla="val 125000"/>
            </a:avLst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34" name="Line 14"/>
          <p:cNvSpPr>
            <a:spLocks noChangeShapeType="1"/>
          </p:cNvSpPr>
          <p:nvPr/>
        </p:nvSpPr>
        <p:spPr bwMode="auto">
          <a:xfrm>
            <a:off x="1905000" y="2133600"/>
            <a:ext cx="152400" cy="1905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35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55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5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235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235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55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5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35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35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235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22" grpId="0" animBg="1" autoUpdateAnimBg="0"/>
      <p:bldP spid="235527" grpId="0" animBg="1" autoUpdateAnimBg="0"/>
      <p:bldP spid="235528" grpId="0" animBg="1"/>
      <p:bldP spid="235529" grpId="0" animBg="1"/>
      <p:bldP spid="235530" grpId="0" animBg="1"/>
      <p:bldP spid="235532" grpId="0" animBg="1" autoUpdateAnimBg="0"/>
      <p:bldP spid="235533" grpId="0" animBg="1"/>
      <p:bldP spid="2355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026"/>
          <p:cNvSpPr txBox="1">
            <a:spLocks noChangeArrowheads="1"/>
          </p:cNvSpPr>
          <p:nvPr/>
        </p:nvSpPr>
        <p:spPr bwMode="auto">
          <a:xfrm>
            <a:off x="1993900" y="0"/>
            <a:ext cx="5022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i="0">
                <a:solidFill>
                  <a:srgbClr val="FF9900"/>
                </a:solidFill>
              </a:rPr>
              <a:t>II. Mechanism of Injury </a:t>
            </a:r>
            <a:endParaRPr lang="en-US" sz="3600" i="0"/>
          </a:p>
        </p:txBody>
      </p:sp>
      <p:pic>
        <p:nvPicPr>
          <p:cNvPr id="177161" name="Picture 1033" descr="Clip0001"/>
          <p:cNvPicPr>
            <a:picLocks noChangeAspect="1" noChangeArrowheads="1"/>
          </p:cNvPicPr>
          <p:nvPr/>
        </p:nvPicPr>
        <p:blipFill>
          <a:blip r:embed="rId2" cstate="print"/>
          <a:srcRect l="39999" r="38948" b="5003"/>
          <a:stretch>
            <a:fillRect/>
          </a:stretch>
        </p:blipFill>
        <p:spPr bwMode="auto">
          <a:xfrm>
            <a:off x="3352800" y="2057400"/>
            <a:ext cx="15240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164" name="Picture 1036" descr="Clip0001"/>
          <p:cNvPicPr>
            <a:picLocks noChangeAspect="1" noChangeArrowheads="1"/>
          </p:cNvPicPr>
          <p:nvPr/>
        </p:nvPicPr>
        <p:blipFill>
          <a:blip r:embed="rId2" cstate="print"/>
          <a:srcRect t="357" r="74738" b="4646"/>
          <a:stretch>
            <a:fillRect/>
          </a:stretch>
        </p:blipFill>
        <p:spPr bwMode="auto">
          <a:xfrm>
            <a:off x="1524000" y="2057400"/>
            <a:ext cx="1828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7165" name="Freeform 1037"/>
          <p:cNvSpPr>
            <a:spLocks/>
          </p:cNvSpPr>
          <p:nvPr/>
        </p:nvSpPr>
        <p:spPr bwMode="auto">
          <a:xfrm>
            <a:off x="2590800" y="4818063"/>
            <a:ext cx="485775" cy="169862"/>
          </a:xfrm>
          <a:custGeom>
            <a:avLst/>
            <a:gdLst>
              <a:gd name="T0" fmla="*/ 0 w 306"/>
              <a:gd name="T1" fmla="*/ 33 h 107"/>
              <a:gd name="T2" fmla="*/ 156 w 306"/>
              <a:gd name="T3" fmla="*/ 78 h 107"/>
              <a:gd name="T4" fmla="*/ 233 w 306"/>
              <a:gd name="T5" fmla="*/ 104 h 107"/>
              <a:gd name="T6" fmla="*/ 285 w 306"/>
              <a:gd name="T7" fmla="*/ 97 h 107"/>
              <a:gd name="T8" fmla="*/ 259 w 306"/>
              <a:gd name="T9" fmla="*/ 59 h 107"/>
              <a:gd name="T10" fmla="*/ 227 w 306"/>
              <a:gd name="T11" fmla="*/ 0 h 10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06"/>
              <a:gd name="T19" fmla="*/ 0 h 107"/>
              <a:gd name="T20" fmla="*/ 306 w 306"/>
              <a:gd name="T21" fmla="*/ 107 h 10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06" h="107">
                <a:moveTo>
                  <a:pt x="0" y="33"/>
                </a:moveTo>
                <a:cubicBezTo>
                  <a:pt x="55" y="49"/>
                  <a:pt x="100" y="72"/>
                  <a:pt x="156" y="78"/>
                </a:cubicBezTo>
                <a:cubicBezTo>
                  <a:pt x="181" y="95"/>
                  <a:pt x="206" y="94"/>
                  <a:pt x="233" y="104"/>
                </a:cubicBezTo>
                <a:cubicBezTo>
                  <a:pt x="250" y="102"/>
                  <a:pt x="271" y="107"/>
                  <a:pt x="285" y="97"/>
                </a:cubicBezTo>
                <a:cubicBezTo>
                  <a:pt x="306" y="83"/>
                  <a:pt x="260" y="60"/>
                  <a:pt x="259" y="59"/>
                </a:cubicBezTo>
                <a:cubicBezTo>
                  <a:pt x="253" y="38"/>
                  <a:pt x="227" y="0"/>
                  <a:pt x="227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7166" name="Freeform 1038"/>
          <p:cNvSpPr>
            <a:spLocks/>
          </p:cNvSpPr>
          <p:nvPr/>
        </p:nvSpPr>
        <p:spPr bwMode="auto">
          <a:xfrm>
            <a:off x="2286000" y="4787900"/>
            <a:ext cx="422275" cy="266700"/>
          </a:xfrm>
          <a:custGeom>
            <a:avLst/>
            <a:gdLst>
              <a:gd name="T0" fmla="*/ 0 w 266"/>
              <a:gd name="T1" fmla="*/ 58 h 168"/>
              <a:gd name="T2" fmla="*/ 39 w 266"/>
              <a:gd name="T3" fmla="*/ 39 h 168"/>
              <a:gd name="T4" fmla="*/ 65 w 266"/>
              <a:gd name="T5" fmla="*/ 0 h 168"/>
              <a:gd name="T6" fmla="*/ 123 w 266"/>
              <a:gd name="T7" fmla="*/ 26 h 168"/>
              <a:gd name="T8" fmla="*/ 162 w 266"/>
              <a:gd name="T9" fmla="*/ 58 h 168"/>
              <a:gd name="T10" fmla="*/ 194 w 266"/>
              <a:gd name="T11" fmla="*/ 91 h 168"/>
              <a:gd name="T12" fmla="*/ 220 w 266"/>
              <a:gd name="T13" fmla="*/ 123 h 168"/>
              <a:gd name="T14" fmla="*/ 246 w 266"/>
              <a:gd name="T15" fmla="*/ 162 h 168"/>
              <a:gd name="T16" fmla="*/ 266 w 266"/>
              <a:gd name="T17" fmla="*/ 168 h 16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66"/>
              <a:gd name="T28" fmla="*/ 0 h 168"/>
              <a:gd name="T29" fmla="*/ 266 w 266"/>
              <a:gd name="T30" fmla="*/ 168 h 16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66" h="168">
                <a:moveTo>
                  <a:pt x="0" y="58"/>
                </a:moveTo>
                <a:cubicBezTo>
                  <a:pt x="12" y="50"/>
                  <a:pt x="29" y="49"/>
                  <a:pt x="39" y="39"/>
                </a:cubicBezTo>
                <a:cubicBezTo>
                  <a:pt x="50" y="28"/>
                  <a:pt x="65" y="0"/>
                  <a:pt x="65" y="0"/>
                </a:cubicBezTo>
                <a:cubicBezTo>
                  <a:pt x="84" y="13"/>
                  <a:pt x="101" y="18"/>
                  <a:pt x="123" y="26"/>
                </a:cubicBezTo>
                <a:cubicBezTo>
                  <a:pt x="135" y="38"/>
                  <a:pt x="150" y="46"/>
                  <a:pt x="162" y="58"/>
                </a:cubicBezTo>
                <a:cubicBezTo>
                  <a:pt x="204" y="102"/>
                  <a:pt x="144" y="57"/>
                  <a:pt x="194" y="91"/>
                </a:cubicBezTo>
                <a:cubicBezTo>
                  <a:pt x="210" y="135"/>
                  <a:pt x="188" y="86"/>
                  <a:pt x="220" y="123"/>
                </a:cubicBezTo>
                <a:cubicBezTo>
                  <a:pt x="230" y="135"/>
                  <a:pt x="231" y="158"/>
                  <a:pt x="246" y="162"/>
                </a:cubicBezTo>
                <a:cubicBezTo>
                  <a:pt x="253" y="164"/>
                  <a:pt x="266" y="168"/>
                  <a:pt x="266" y="168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7171" name="Freeform 1043" descr="Granite"/>
          <p:cNvSpPr>
            <a:spLocks/>
          </p:cNvSpPr>
          <p:nvPr/>
        </p:nvSpPr>
        <p:spPr bwMode="auto">
          <a:xfrm>
            <a:off x="3822700" y="4919663"/>
            <a:ext cx="796925" cy="1782762"/>
          </a:xfrm>
          <a:custGeom>
            <a:avLst/>
            <a:gdLst>
              <a:gd name="T0" fmla="*/ 49 w 502"/>
              <a:gd name="T1" fmla="*/ 1105 h 1123"/>
              <a:gd name="T2" fmla="*/ 80 w 502"/>
              <a:gd name="T3" fmla="*/ 902 h 1123"/>
              <a:gd name="T4" fmla="*/ 117 w 502"/>
              <a:gd name="T5" fmla="*/ 743 h 1123"/>
              <a:gd name="T6" fmla="*/ 98 w 502"/>
              <a:gd name="T7" fmla="*/ 700 h 1123"/>
              <a:gd name="T8" fmla="*/ 86 w 502"/>
              <a:gd name="T9" fmla="*/ 663 h 1123"/>
              <a:gd name="T10" fmla="*/ 61 w 502"/>
              <a:gd name="T11" fmla="*/ 455 h 1123"/>
              <a:gd name="T12" fmla="*/ 49 w 502"/>
              <a:gd name="T13" fmla="*/ 394 h 1123"/>
              <a:gd name="T14" fmla="*/ 68 w 502"/>
              <a:gd name="T15" fmla="*/ 271 h 1123"/>
              <a:gd name="T16" fmla="*/ 80 w 502"/>
              <a:gd name="T17" fmla="*/ 57 h 1123"/>
              <a:gd name="T18" fmla="*/ 239 w 502"/>
              <a:gd name="T19" fmla="*/ 8 h 1123"/>
              <a:gd name="T20" fmla="*/ 294 w 502"/>
              <a:gd name="T21" fmla="*/ 14 h 1123"/>
              <a:gd name="T22" fmla="*/ 288 w 502"/>
              <a:gd name="T23" fmla="*/ 51 h 1123"/>
              <a:gd name="T24" fmla="*/ 258 w 502"/>
              <a:gd name="T25" fmla="*/ 149 h 1123"/>
              <a:gd name="T26" fmla="*/ 239 w 502"/>
              <a:gd name="T27" fmla="*/ 204 h 1123"/>
              <a:gd name="T28" fmla="*/ 258 w 502"/>
              <a:gd name="T29" fmla="*/ 320 h 1123"/>
              <a:gd name="T30" fmla="*/ 288 w 502"/>
              <a:gd name="T31" fmla="*/ 345 h 1123"/>
              <a:gd name="T32" fmla="*/ 374 w 502"/>
              <a:gd name="T33" fmla="*/ 363 h 1123"/>
              <a:gd name="T34" fmla="*/ 417 w 502"/>
              <a:gd name="T35" fmla="*/ 357 h 1123"/>
              <a:gd name="T36" fmla="*/ 454 w 502"/>
              <a:gd name="T37" fmla="*/ 345 h 1123"/>
              <a:gd name="T38" fmla="*/ 497 w 502"/>
              <a:gd name="T39" fmla="*/ 351 h 1123"/>
              <a:gd name="T40" fmla="*/ 490 w 502"/>
              <a:gd name="T41" fmla="*/ 369 h 1123"/>
              <a:gd name="T42" fmla="*/ 484 w 502"/>
              <a:gd name="T43" fmla="*/ 400 h 1123"/>
              <a:gd name="T44" fmla="*/ 441 w 502"/>
              <a:gd name="T45" fmla="*/ 492 h 1123"/>
              <a:gd name="T46" fmla="*/ 392 w 502"/>
              <a:gd name="T47" fmla="*/ 627 h 1123"/>
              <a:gd name="T48" fmla="*/ 349 w 502"/>
              <a:gd name="T49" fmla="*/ 761 h 1123"/>
              <a:gd name="T50" fmla="*/ 300 w 502"/>
              <a:gd name="T51" fmla="*/ 1086 h 1123"/>
              <a:gd name="T52" fmla="*/ 294 w 502"/>
              <a:gd name="T53" fmla="*/ 1117 h 1123"/>
              <a:gd name="T54" fmla="*/ 258 w 502"/>
              <a:gd name="T55" fmla="*/ 1111 h 1123"/>
              <a:gd name="T56" fmla="*/ 190 w 502"/>
              <a:gd name="T57" fmla="*/ 1105 h 1123"/>
              <a:gd name="T58" fmla="*/ 0 w 502"/>
              <a:gd name="T59" fmla="*/ 1098 h 1123"/>
              <a:gd name="T60" fmla="*/ 12 w 502"/>
              <a:gd name="T61" fmla="*/ 1111 h 1123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502"/>
              <a:gd name="T94" fmla="*/ 0 h 1123"/>
              <a:gd name="T95" fmla="*/ 502 w 502"/>
              <a:gd name="T96" fmla="*/ 1123 h 1123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502" h="1123">
                <a:moveTo>
                  <a:pt x="49" y="1105"/>
                </a:moveTo>
                <a:cubicBezTo>
                  <a:pt x="65" y="1038"/>
                  <a:pt x="70" y="970"/>
                  <a:pt x="80" y="902"/>
                </a:cubicBezTo>
                <a:cubicBezTo>
                  <a:pt x="82" y="873"/>
                  <a:pt x="68" y="759"/>
                  <a:pt x="117" y="743"/>
                </a:cubicBezTo>
                <a:cubicBezTo>
                  <a:pt x="111" y="728"/>
                  <a:pt x="104" y="715"/>
                  <a:pt x="98" y="700"/>
                </a:cubicBezTo>
                <a:cubicBezTo>
                  <a:pt x="93" y="688"/>
                  <a:pt x="86" y="663"/>
                  <a:pt x="86" y="663"/>
                </a:cubicBezTo>
                <a:cubicBezTo>
                  <a:pt x="82" y="603"/>
                  <a:pt x="83" y="513"/>
                  <a:pt x="61" y="455"/>
                </a:cubicBezTo>
                <a:cubicBezTo>
                  <a:pt x="58" y="434"/>
                  <a:pt x="49" y="415"/>
                  <a:pt x="49" y="394"/>
                </a:cubicBezTo>
                <a:cubicBezTo>
                  <a:pt x="49" y="342"/>
                  <a:pt x="58" y="316"/>
                  <a:pt x="68" y="271"/>
                </a:cubicBezTo>
                <a:cubicBezTo>
                  <a:pt x="64" y="202"/>
                  <a:pt x="39" y="119"/>
                  <a:pt x="80" y="57"/>
                </a:cubicBezTo>
                <a:cubicBezTo>
                  <a:pt x="98" y="0"/>
                  <a:pt x="193" y="12"/>
                  <a:pt x="239" y="8"/>
                </a:cubicBezTo>
                <a:cubicBezTo>
                  <a:pt x="257" y="10"/>
                  <a:pt x="280" y="2"/>
                  <a:pt x="294" y="14"/>
                </a:cubicBezTo>
                <a:cubicBezTo>
                  <a:pt x="303" y="22"/>
                  <a:pt x="291" y="39"/>
                  <a:pt x="288" y="51"/>
                </a:cubicBezTo>
                <a:cubicBezTo>
                  <a:pt x="280" y="82"/>
                  <a:pt x="269" y="118"/>
                  <a:pt x="258" y="149"/>
                </a:cubicBezTo>
                <a:cubicBezTo>
                  <a:pt x="252" y="167"/>
                  <a:pt x="239" y="204"/>
                  <a:pt x="239" y="204"/>
                </a:cubicBezTo>
                <a:cubicBezTo>
                  <a:pt x="235" y="242"/>
                  <a:pt x="209" y="304"/>
                  <a:pt x="258" y="320"/>
                </a:cubicBezTo>
                <a:cubicBezTo>
                  <a:pt x="269" y="327"/>
                  <a:pt x="276" y="339"/>
                  <a:pt x="288" y="345"/>
                </a:cubicBezTo>
                <a:cubicBezTo>
                  <a:pt x="315" y="359"/>
                  <a:pt x="344" y="359"/>
                  <a:pt x="374" y="363"/>
                </a:cubicBezTo>
                <a:cubicBezTo>
                  <a:pt x="388" y="361"/>
                  <a:pt x="403" y="360"/>
                  <a:pt x="417" y="357"/>
                </a:cubicBezTo>
                <a:cubicBezTo>
                  <a:pt x="430" y="354"/>
                  <a:pt x="454" y="345"/>
                  <a:pt x="454" y="345"/>
                </a:cubicBezTo>
                <a:cubicBezTo>
                  <a:pt x="468" y="347"/>
                  <a:pt x="485" y="343"/>
                  <a:pt x="497" y="351"/>
                </a:cubicBezTo>
                <a:cubicBezTo>
                  <a:pt x="502" y="355"/>
                  <a:pt x="492" y="363"/>
                  <a:pt x="490" y="369"/>
                </a:cubicBezTo>
                <a:cubicBezTo>
                  <a:pt x="487" y="379"/>
                  <a:pt x="487" y="390"/>
                  <a:pt x="484" y="400"/>
                </a:cubicBezTo>
                <a:cubicBezTo>
                  <a:pt x="474" y="437"/>
                  <a:pt x="467" y="466"/>
                  <a:pt x="441" y="492"/>
                </a:cubicBezTo>
                <a:cubicBezTo>
                  <a:pt x="427" y="536"/>
                  <a:pt x="418" y="588"/>
                  <a:pt x="392" y="627"/>
                </a:cubicBezTo>
                <a:cubicBezTo>
                  <a:pt x="377" y="673"/>
                  <a:pt x="366" y="716"/>
                  <a:pt x="349" y="761"/>
                </a:cubicBezTo>
                <a:cubicBezTo>
                  <a:pt x="340" y="868"/>
                  <a:pt x="339" y="985"/>
                  <a:pt x="300" y="1086"/>
                </a:cubicBezTo>
                <a:cubicBezTo>
                  <a:pt x="298" y="1096"/>
                  <a:pt x="303" y="1112"/>
                  <a:pt x="294" y="1117"/>
                </a:cubicBezTo>
                <a:cubicBezTo>
                  <a:pt x="284" y="1123"/>
                  <a:pt x="270" y="1112"/>
                  <a:pt x="258" y="1111"/>
                </a:cubicBezTo>
                <a:cubicBezTo>
                  <a:pt x="235" y="1108"/>
                  <a:pt x="213" y="1107"/>
                  <a:pt x="190" y="1105"/>
                </a:cubicBezTo>
                <a:cubicBezTo>
                  <a:pt x="124" y="1086"/>
                  <a:pt x="71" y="1094"/>
                  <a:pt x="0" y="1098"/>
                </a:cubicBezTo>
                <a:cubicBezTo>
                  <a:pt x="4" y="1102"/>
                  <a:pt x="12" y="1111"/>
                  <a:pt x="12" y="1111"/>
                </a:cubicBezTo>
              </a:path>
            </a:pathLst>
          </a:cu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7162" name="AutoShape 1034"/>
          <p:cNvSpPr>
            <a:spLocks noChangeArrowheads="1"/>
          </p:cNvSpPr>
          <p:nvPr/>
        </p:nvSpPr>
        <p:spPr bwMode="auto">
          <a:xfrm rot="-4931270">
            <a:off x="3398044" y="4845844"/>
            <a:ext cx="976312" cy="762000"/>
          </a:xfrm>
          <a:custGeom>
            <a:avLst/>
            <a:gdLst>
              <a:gd name="T0" fmla="*/ 800847 w 21600"/>
              <a:gd name="T1" fmla="*/ 88441 h 21600"/>
              <a:gd name="T2" fmla="*/ 352286 w 21600"/>
              <a:gd name="T3" fmla="*/ 86043 h 21600"/>
              <a:gd name="T4" fmla="*/ 689882 w 21600"/>
              <a:gd name="T5" fmla="*/ 192229 h 21600"/>
              <a:gd name="T6" fmla="*/ 1090034 w 21600"/>
              <a:gd name="T7" fmla="*/ 459176 h 21600"/>
              <a:gd name="T8" fmla="*/ 849979 w 21600"/>
              <a:gd name="T9" fmla="*/ 593055 h 21600"/>
              <a:gd name="T10" fmla="*/ 678446 w 21600"/>
              <a:gd name="T11" fmla="*/ 405694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673" y="11943"/>
                </a:moveTo>
                <a:cubicBezTo>
                  <a:pt x="17736" y="11565"/>
                  <a:pt x="17768" y="11183"/>
                  <a:pt x="17768" y="10800"/>
                </a:cubicBezTo>
                <a:cubicBezTo>
                  <a:pt x="17768" y="6951"/>
                  <a:pt x="14648" y="3832"/>
                  <a:pt x="10800" y="3832"/>
                </a:cubicBezTo>
                <a:cubicBezTo>
                  <a:pt x="9996" y="3831"/>
                  <a:pt x="9199" y="3970"/>
                  <a:pt x="8443" y="4242"/>
                </a:cubicBezTo>
                <a:lnTo>
                  <a:pt x="7146" y="636"/>
                </a:lnTo>
                <a:cubicBezTo>
                  <a:pt x="8318" y="215"/>
                  <a:pt x="9554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1394"/>
                  <a:pt x="21550" y="11987"/>
                  <a:pt x="21453" y="12572"/>
                </a:cubicBezTo>
                <a:lnTo>
                  <a:pt x="24116" y="13016"/>
                </a:lnTo>
                <a:lnTo>
                  <a:pt x="18805" y="16811"/>
                </a:lnTo>
                <a:lnTo>
                  <a:pt x="15010" y="11500"/>
                </a:lnTo>
                <a:lnTo>
                  <a:pt x="17673" y="11943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7168" name="Freeform 1040"/>
          <p:cNvSpPr>
            <a:spLocks/>
          </p:cNvSpPr>
          <p:nvPr/>
        </p:nvSpPr>
        <p:spPr bwMode="auto">
          <a:xfrm>
            <a:off x="4114800" y="4800600"/>
            <a:ext cx="381000" cy="363538"/>
          </a:xfrm>
          <a:custGeom>
            <a:avLst/>
            <a:gdLst>
              <a:gd name="T0" fmla="*/ 0 w 246"/>
              <a:gd name="T1" fmla="*/ 0 h 85"/>
              <a:gd name="T2" fmla="*/ 52 w 246"/>
              <a:gd name="T3" fmla="*/ 7 h 85"/>
              <a:gd name="T4" fmla="*/ 65 w 246"/>
              <a:gd name="T5" fmla="*/ 26 h 85"/>
              <a:gd name="T6" fmla="*/ 169 w 246"/>
              <a:gd name="T7" fmla="*/ 46 h 85"/>
              <a:gd name="T8" fmla="*/ 207 w 246"/>
              <a:gd name="T9" fmla="*/ 72 h 85"/>
              <a:gd name="T10" fmla="*/ 246 w 246"/>
              <a:gd name="T11" fmla="*/ 85 h 8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6"/>
              <a:gd name="T19" fmla="*/ 0 h 85"/>
              <a:gd name="T20" fmla="*/ 246 w 246"/>
              <a:gd name="T21" fmla="*/ 85 h 8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6" h="85">
                <a:moveTo>
                  <a:pt x="0" y="0"/>
                </a:moveTo>
                <a:cubicBezTo>
                  <a:pt x="17" y="2"/>
                  <a:pt x="36" y="1"/>
                  <a:pt x="52" y="7"/>
                </a:cubicBezTo>
                <a:cubicBezTo>
                  <a:pt x="59" y="10"/>
                  <a:pt x="58" y="22"/>
                  <a:pt x="65" y="26"/>
                </a:cubicBezTo>
                <a:cubicBezTo>
                  <a:pt x="92" y="42"/>
                  <a:pt x="143" y="43"/>
                  <a:pt x="169" y="46"/>
                </a:cubicBezTo>
                <a:cubicBezTo>
                  <a:pt x="182" y="55"/>
                  <a:pt x="192" y="68"/>
                  <a:pt x="207" y="72"/>
                </a:cubicBezTo>
                <a:cubicBezTo>
                  <a:pt x="220" y="76"/>
                  <a:pt x="246" y="85"/>
                  <a:pt x="246" y="85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7173" name="Rectangle 1045"/>
          <p:cNvSpPr>
            <a:spLocks noChangeArrowheads="1"/>
          </p:cNvSpPr>
          <p:nvPr/>
        </p:nvSpPr>
        <p:spPr bwMode="auto">
          <a:xfrm>
            <a:off x="76200" y="592138"/>
            <a:ext cx="891540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i="0"/>
              <a:t>What is the mechanism of injury </a:t>
            </a:r>
          </a:p>
          <a:p>
            <a:pPr>
              <a:spcBef>
                <a:spcPct val="50000"/>
              </a:spcBef>
            </a:pPr>
            <a:r>
              <a:rPr lang="en-US" sz="3600" i="0"/>
              <a:t>for extension type supracondylar fractures ?</a:t>
            </a:r>
          </a:p>
        </p:txBody>
      </p:sp>
      <p:pic>
        <p:nvPicPr>
          <p:cNvPr id="177176" name="Picture 1048" descr="Clip0001"/>
          <p:cNvPicPr>
            <a:picLocks noChangeAspect="1" noChangeArrowheads="1"/>
          </p:cNvPicPr>
          <p:nvPr/>
        </p:nvPicPr>
        <p:blipFill>
          <a:blip r:embed="rId2" cstate="print"/>
          <a:srcRect l="59999" b="5003"/>
          <a:stretch>
            <a:fillRect/>
          </a:stretch>
        </p:blipFill>
        <p:spPr bwMode="auto">
          <a:xfrm>
            <a:off x="4800600" y="2057400"/>
            <a:ext cx="2895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7175" name="AutoShape 1047"/>
          <p:cNvSpPr>
            <a:spLocks/>
          </p:cNvSpPr>
          <p:nvPr/>
        </p:nvSpPr>
        <p:spPr bwMode="auto">
          <a:xfrm>
            <a:off x="6553200" y="3505200"/>
            <a:ext cx="509588" cy="457200"/>
          </a:xfrm>
          <a:prstGeom prst="borderCallout3">
            <a:avLst>
              <a:gd name="adj1" fmla="val 25000"/>
              <a:gd name="adj2" fmla="val 114954"/>
              <a:gd name="adj3" fmla="val 25000"/>
              <a:gd name="adj4" fmla="val 144861"/>
              <a:gd name="adj5" fmla="val 116667"/>
              <a:gd name="adj6" fmla="val 144861"/>
              <a:gd name="adj7" fmla="val 377083"/>
              <a:gd name="adj8" fmla="val -341745"/>
            </a:avLst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7174" name="Text Box 1046"/>
          <p:cNvSpPr txBox="1">
            <a:spLocks noChangeArrowheads="1"/>
          </p:cNvSpPr>
          <p:nvPr/>
        </p:nvSpPr>
        <p:spPr bwMode="auto">
          <a:xfrm>
            <a:off x="5562600" y="4953000"/>
            <a:ext cx="2012950" cy="11906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As the </a:t>
            </a:r>
          </a:p>
          <a:p>
            <a:r>
              <a:rPr lang="en-US" sz="1800">
                <a:solidFill>
                  <a:schemeClr val="bg1"/>
                </a:solidFill>
              </a:rPr>
              <a:t>extended extremity </a:t>
            </a:r>
          </a:p>
          <a:p>
            <a:r>
              <a:rPr lang="en-US" sz="1800">
                <a:solidFill>
                  <a:schemeClr val="bg1"/>
                </a:solidFill>
              </a:rPr>
              <a:t>attempts to break </a:t>
            </a:r>
          </a:p>
          <a:p>
            <a:r>
              <a:rPr lang="en-US" sz="1800">
                <a:solidFill>
                  <a:schemeClr val="bg1"/>
                </a:solidFill>
              </a:rPr>
              <a:t>the fall,</a:t>
            </a:r>
          </a:p>
        </p:txBody>
      </p:sp>
      <p:sp>
        <p:nvSpPr>
          <p:cNvPr id="177177" name="Text Box 1049"/>
          <p:cNvSpPr txBox="1">
            <a:spLocks noChangeArrowheads="1"/>
          </p:cNvSpPr>
          <p:nvPr/>
        </p:nvSpPr>
        <p:spPr bwMode="auto">
          <a:xfrm>
            <a:off x="5610225" y="5029200"/>
            <a:ext cx="1911350" cy="11906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the olecranon </a:t>
            </a:r>
          </a:p>
          <a:p>
            <a:r>
              <a:rPr lang="en-US" sz="1800">
                <a:solidFill>
                  <a:schemeClr val="bg1"/>
                </a:solidFill>
              </a:rPr>
              <a:t>is forced</a:t>
            </a:r>
          </a:p>
          <a:p>
            <a:r>
              <a:rPr lang="en-US" sz="1800">
                <a:solidFill>
                  <a:schemeClr val="bg1"/>
                </a:solidFill>
              </a:rPr>
              <a:t>deep into its fossa.</a:t>
            </a:r>
          </a:p>
          <a:p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77178" name="Text Box 1050"/>
          <p:cNvSpPr txBox="1">
            <a:spLocks noChangeArrowheads="1"/>
          </p:cNvSpPr>
          <p:nvPr/>
        </p:nvSpPr>
        <p:spPr bwMode="auto">
          <a:xfrm>
            <a:off x="5130800" y="5105400"/>
            <a:ext cx="2489200" cy="11906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This causes </a:t>
            </a:r>
          </a:p>
          <a:p>
            <a:r>
              <a:rPr lang="en-US" sz="1800">
                <a:solidFill>
                  <a:schemeClr val="bg1"/>
                </a:solidFill>
              </a:rPr>
              <a:t>the humerus to fail</a:t>
            </a:r>
          </a:p>
          <a:p>
            <a:r>
              <a:rPr lang="en-US" sz="1800">
                <a:solidFill>
                  <a:schemeClr val="bg1"/>
                </a:solidFill>
              </a:rPr>
              <a:t>in the weak metaphyseal</a:t>
            </a:r>
          </a:p>
          <a:p>
            <a:r>
              <a:rPr lang="en-US" sz="1800">
                <a:solidFill>
                  <a:schemeClr val="bg1"/>
                </a:solidFill>
              </a:rPr>
              <a:t>supracondylar area.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771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717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7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7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77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17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7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17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77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77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77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177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165" grpId="0" animBg="1"/>
      <p:bldP spid="177166" grpId="0" animBg="1"/>
      <p:bldP spid="177171" grpId="0" animBg="1"/>
      <p:bldP spid="177162" grpId="0" animBg="1"/>
      <p:bldP spid="177168" grpId="0" animBg="1"/>
      <p:bldP spid="177173" grpId="0" autoUpdateAnimBg="0"/>
      <p:bldP spid="177175" grpId="0" animBg="1" autoUpdateAnimBg="0"/>
      <p:bldP spid="177174" grpId="0" animBg="1" autoUpdateAnimBg="0"/>
      <p:bldP spid="177177" grpId="0" animBg="1" autoUpdateAnimBg="0"/>
      <p:bldP spid="177178" grpId="0" animBg="1" autoUpdateAnimBg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b="1" smtClean="0"/>
              <a:t>What about late-appearing fractures ?</a:t>
            </a:r>
          </a:p>
        </p:txBody>
      </p:sp>
      <p:pic>
        <p:nvPicPr>
          <p:cNvPr id="207877" name="Picture 1029" descr="sc fxType III lost reduc 2 wks"/>
          <p:cNvPicPr>
            <a:picLocks noChangeAspect="1" noChangeArrowheads="1"/>
          </p:cNvPicPr>
          <p:nvPr/>
        </p:nvPicPr>
        <p:blipFill>
          <a:blip r:embed="rId2" cstate="print">
            <a:lum bright="-12000"/>
            <a:grayscl/>
          </a:blip>
          <a:srcRect l="4910" t="1636" r="18256" b="6758"/>
          <a:stretch>
            <a:fillRect/>
          </a:stretch>
        </p:blipFill>
        <p:spPr bwMode="auto">
          <a:xfrm>
            <a:off x="220663" y="1371600"/>
            <a:ext cx="3589337" cy="541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7879" name="Freeform 1031"/>
          <p:cNvSpPr>
            <a:spLocks/>
          </p:cNvSpPr>
          <p:nvPr/>
        </p:nvSpPr>
        <p:spPr bwMode="auto">
          <a:xfrm>
            <a:off x="533400" y="2514600"/>
            <a:ext cx="1371600" cy="1600200"/>
          </a:xfrm>
          <a:custGeom>
            <a:avLst/>
            <a:gdLst>
              <a:gd name="T0" fmla="*/ 563 w 563"/>
              <a:gd name="T1" fmla="*/ 0 h 740"/>
              <a:gd name="T2" fmla="*/ 541 w 563"/>
              <a:gd name="T3" fmla="*/ 97 h 740"/>
              <a:gd name="T4" fmla="*/ 399 w 563"/>
              <a:gd name="T5" fmla="*/ 276 h 740"/>
              <a:gd name="T6" fmla="*/ 331 w 563"/>
              <a:gd name="T7" fmla="*/ 344 h 740"/>
              <a:gd name="T8" fmla="*/ 197 w 563"/>
              <a:gd name="T9" fmla="*/ 418 h 740"/>
              <a:gd name="T10" fmla="*/ 122 w 563"/>
              <a:gd name="T11" fmla="*/ 478 h 740"/>
              <a:gd name="T12" fmla="*/ 32 w 563"/>
              <a:gd name="T13" fmla="*/ 590 h 740"/>
              <a:gd name="T14" fmla="*/ 40 w 563"/>
              <a:gd name="T15" fmla="*/ 740 h 74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63"/>
              <a:gd name="T25" fmla="*/ 0 h 740"/>
              <a:gd name="T26" fmla="*/ 563 w 563"/>
              <a:gd name="T27" fmla="*/ 740 h 74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63" h="740">
                <a:moveTo>
                  <a:pt x="563" y="0"/>
                </a:moveTo>
                <a:cubicBezTo>
                  <a:pt x="558" y="29"/>
                  <a:pt x="556" y="70"/>
                  <a:pt x="541" y="97"/>
                </a:cubicBezTo>
                <a:cubicBezTo>
                  <a:pt x="504" y="164"/>
                  <a:pt x="448" y="219"/>
                  <a:pt x="399" y="276"/>
                </a:cubicBezTo>
                <a:cubicBezTo>
                  <a:pt x="374" y="305"/>
                  <a:pt x="367" y="326"/>
                  <a:pt x="331" y="344"/>
                </a:cubicBezTo>
                <a:cubicBezTo>
                  <a:pt x="296" y="396"/>
                  <a:pt x="252" y="401"/>
                  <a:pt x="197" y="418"/>
                </a:cubicBezTo>
                <a:cubicBezTo>
                  <a:pt x="171" y="438"/>
                  <a:pt x="149" y="460"/>
                  <a:pt x="122" y="478"/>
                </a:cubicBezTo>
                <a:cubicBezTo>
                  <a:pt x="96" y="517"/>
                  <a:pt x="66" y="557"/>
                  <a:pt x="32" y="590"/>
                </a:cubicBezTo>
                <a:cubicBezTo>
                  <a:pt x="21" y="637"/>
                  <a:pt x="0" y="705"/>
                  <a:pt x="40" y="740"/>
                </a:cubicBezTo>
              </a:path>
            </a:pathLst>
          </a:cu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7884" name="Text Box 1036"/>
          <p:cNvSpPr txBox="1">
            <a:spLocks noChangeArrowheads="1"/>
          </p:cNvSpPr>
          <p:nvPr/>
        </p:nvSpPr>
        <p:spPr bwMode="auto">
          <a:xfrm>
            <a:off x="730250" y="5943600"/>
            <a:ext cx="2317750" cy="8318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0">
                <a:solidFill>
                  <a:schemeClr val="tx1"/>
                </a:solidFill>
              </a:rPr>
              <a:t>2 wks. post</a:t>
            </a:r>
          </a:p>
          <a:p>
            <a:r>
              <a:rPr lang="en-US" sz="2400" i="0">
                <a:solidFill>
                  <a:schemeClr val="tx1"/>
                </a:solidFill>
              </a:rPr>
              <a:t>closed reduction</a:t>
            </a:r>
          </a:p>
        </p:txBody>
      </p:sp>
      <p:sp>
        <p:nvSpPr>
          <p:cNvPr id="207882" name="Text Box 1034"/>
          <p:cNvSpPr txBox="1">
            <a:spLocks noChangeArrowheads="1"/>
          </p:cNvSpPr>
          <p:nvPr/>
        </p:nvSpPr>
        <p:spPr bwMode="auto">
          <a:xfrm>
            <a:off x="1066800" y="6315075"/>
            <a:ext cx="1693863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0">
                <a:solidFill>
                  <a:schemeClr val="tx1"/>
                </a:solidFill>
              </a:rPr>
              <a:t>What now?</a:t>
            </a:r>
          </a:p>
        </p:txBody>
      </p:sp>
      <p:sp>
        <p:nvSpPr>
          <p:cNvPr id="207885" name="Text Box 1037"/>
          <p:cNvSpPr txBox="1">
            <a:spLocks noChangeArrowheads="1"/>
          </p:cNvSpPr>
          <p:nvPr/>
        </p:nvSpPr>
        <p:spPr bwMode="auto">
          <a:xfrm>
            <a:off x="762000" y="5949950"/>
            <a:ext cx="2470150" cy="8318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0">
                <a:solidFill>
                  <a:schemeClr val="tx1"/>
                </a:solidFill>
              </a:rPr>
              <a:t>Repeat </a:t>
            </a:r>
          </a:p>
          <a:p>
            <a:r>
              <a:rPr lang="en-US" sz="2400" i="0">
                <a:solidFill>
                  <a:schemeClr val="tx1"/>
                </a:solidFill>
              </a:rPr>
              <a:t>closed reduction?</a:t>
            </a:r>
          </a:p>
        </p:txBody>
      </p:sp>
      <p:sp>
        <p:nvSpPr>
          <p:cNvPr id="207886" name="Text Box 1038"/>
          <p:cNvSpPr txBox="1">
            <a:spLocks noChangeArrowheads="1"/>
          </p:cNvSpPr>
          <p:nvPr/>
        </p:nvSpPr>
        <p:spPr bwMode="auto">
          <a:xfrm>
            <a:off x="762000" y="6315075"/>
            <a:ext cx="2386013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0">
                <a:solidFill>
                  <a:schemeClr val="tx1"/>
                </a:solidFill>
              </a:rPr>
              <a:t>Open reduction?</a:t>
            </a:r>
          </a:p>
        </p:txBody>
      </p:sp>
      <p:sp>
        <p:nvSpPr>
          <p:cNvPr id="207880" name="Rectangle 1032"/>
          <p:cNvSpPr>
            <a:spLocks noChangeArrowheads="1"/>
          </p:cNvSpPr>
          <p:nvPr/>
        </p:nvSpPr>
        <p:spPr bwMode="auto">
          <a:xfrm>
            <a:off x="3200400" y="5334000"/>
            <a:ext cx="2438400" cy="762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7891" name="Text Box 1043"/>
          <p:cNvSpPr txBox="1">
            <a:spLocks noChangeArrowheads="1"/>
          </p:cNvSpPr>
          <p:nvPr/>
        </p:nvSpPr>
        <p:spPr bwMode="auto">
          <a:xfrm>
            <a:off x="366713" y="1981200"/>
            <a:ext cx="1298575" cy="711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Periosteal </a:t>
            </a:r>
          </a:p>
          <a:p>
            <a:r>
              <a:rPr lang="en-US" sz="2000">
                <a:solidFill>
                  <a:schemeClr val="bg1"/>
                </a:solidFill>
              </a:rPr>
              <a:t>new bone</a:t>
            </a:r>
          </a:p>
        </p:txBody>
      </p:sp>
      <p:pic>
        <p:nvPicPr>
          <p:cNvPr id="207878" name="Picture 1030" descr="sc fx malun remod 1 yr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838200" y="1371600"/>
            <a:ext cx="8305800" cy="5299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7876" name="Rectangle 1028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819400" y="1447800"/>
            <a:ext cx="3810000" cy="9906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z="2800" b="1" smtClean="0"/>
              <a:t>Wait. Remodeling can change things.</a:t>
            </a:r>
          </a:p>
        </p:txBody>
      </p:sp>
      <p:sp>
        <p:nvSpPr>
          <p:cNvPr id="207892" name="Line 1044"/>
          <p:cNvSpPr>
            <a:spLocks noChangeShapeType="1"/>
          </p:cNvSpPr>
          <p:nvPr/>
        </p:nvSpPr>
        <p:spPr bwMode="auto">
          <a:xfrm>
            <a:off x="3657600" y="6248400"/>
            <a:ext cx="24384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07881" name="Picture 1033" descr="po tpre III Rx in cast"/>
          <p:cNvPicPr>
            <a:picLocks noChangeAspect="1" noChangeArrowheads="1"/>
          </p:cNvPicPr>
          <p:nvPr/>
        </p:nvPicPr>
        <p:blipFill>
          <a:blip r:embed="rId4" cstate="print">
            <a:lum bright="-18000"/>
          </a:blip>
          <a:srcRect t="1176"/>
          <a:stretch>
            <a:fillRect/>
          </a:stretch>
        </p:blipFill>
        <p:spPr bwMode="auto">
          <a:xfrm>
            <a:off x="1503363" y="152400"/>
            <a:ext cx="6192837" cy="6400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7888" name="Text Box 1040"/>
          <p:cNvSpPr txBox="1">
            <a:spLocks noChangeArrowheads="1"/>
          </p:cNvSpPr>
          <p:nvPr/>
        </p:nvSpPr>
        <p:spPr bwMode="auto">
          <a:xfrm>
            <a:off x="782638" y="6315075"/>
            <a:ext cx="7839075" cy="466725"/>
          </a:xfrm>
          <a:prstGeom prst="rect">
            <a:avLst/>
          </a:prstGeom>
          <a:solidFill>
            <a:srgbClr val="000066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0"/>
              <a:t>He had only slight valgus alignment with full elbow motion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07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2078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7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07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2078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2078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7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2078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7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207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207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500"/>
                                        <p:tgtEl>
                                          <p:spTgt spid="2078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20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4" dur="500"/>
                                        <p:tgtEl>
                                          <p:spTgt spid="207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9" dur="500"/>
                                        <p:tgtEl>
                                          <p:spTgt spid="207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4" dur="500"/>
                                        <p:tgtEl>
                                          <p:spTgt spid="207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879" grpId="0" animBg="1"/>
      <p:bldP spid="207884" grpId="0" animBg="1" autoUpdateAnimBg="0"/>
      <p:bldP spid="207882" grpId="0" animBg="1" autoUpdateAnimBg="0"/>
      <p:bldP spid="207885" grpId="0" animBg="1" autoUpdateAnimBg="0"/>
      <p:bldP spid="207886" grpId="0" animBg="1" autoUpdateAnimBg="0"/>
      <p:bldP spid="207880" grpId="0" animBg="1"/>
      <p:bldP spid="207891" grpId="0" animBg="1" autoUpdateAnimBg="0"/>
      <p:bldP spid="207876" grpId="0" build="p" autoUpdateAnimBg="0" advAuto="0"/>
      <p:bldP spid="207892" grpId="0" animBg="1"/>
      <p:bldP spid="207888" grpId="0" animBg="1" autoUpdateAnimBg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2"/>
          <p:cNvSpPr txBox="1">
            <a:spLocks noChangeArrowheads="1"/>
          </p:cNvSpPr>
          <p:nvPr/>
        </p:nvSpPr>
        <p:spPr bwMode="auto">
          <a:xfrm>
            <a:off x="838200" y="15875"/>
            <a:ext cx="7837488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i="0"/>
              <a:t>       What  are the risks </a:t>
            </a:r>
          </a:p>
          <a:p>
            <a:pPr algn="l"/>
            <a:r>
              <a:rPr lang="en-US" i="0"/>
              <a:t>of doing a late open reduction ? </a:t>
            </a:r>
          </a:p>
        </p:txBody>
      </p:sp>
      <p:pic>
        <p:nvPicPr>
          <p:cNvPr id="208899" name="Picture 3" descr="myositis ossificans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 l="1535" t="5397" r="1790" b="2849"/>
          <a:stretch>
            <a:fillRect/>
          </a:stretch>
        </p:blipFill>
        <p:spPr bwMode="auto">
          <a:xfrm>
            <a:off x="2209800" y="1981200"/>
            <a:ext cx="4800600" cy="3886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8900" name="Text Box 4"/>
          <p:cNvSpPr txBox="1">
            <a:spLocks noChangeArrowheads="1"/>
          </p:cNvSpPr>
          <p:nvPr/>
        </p:nvSpPr>
        <p:spPr bwMode="auto">
          <a:xfrm>
            <a:off x="2808288" y="6096000"/>
            <a:ext cx="351631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3200" i="0">
                <a:solidFill>
                  <a:schemeClr val="tx1"/>
                </a:solidFill>
              </a:rPr>
              <a:t>Myositis Ossificans</a:t>
            </a:r>
          </a:p>
        </p:txBody>
      </p:sp>
      <p:sp>
        <p:nvSpPr>
          <p:cNvPr id="208901" name="Freeform 5" descr="Large confetti"/>
          <p:cNvSpPr>
            <a:spLocks/>
          </p:cNvSpPr>
          <p:nvPr/>
        </p:nvSpPr>
        <p:spPr bwMode="auto">
          <a:xfrm>
            <a:off x="3292475" y="2193925"/>
            <a:ext cx="379413" cy="1276350"/>
          </a:xfrm>
          <a:custGeom>
            <a:avLst/>
            <a:gdLst>
              <a:gd name="T0" fmla="*/ 239 w 239"/>
              <a:gd name="T1" fmla="*/ 0 h 804"/>
              <a:gd name="T2" fmla="*/ 230 w 239"/>
              <a:gd name="T3" fmla="*/ 514 h 804"/>
              <a:gd name="T4" fmla="*/ 221 w 239"/>
              <a:gd name="T5" fmla="*/ 550 h 804"/>
              <a:gd name="T6" fmla="*/ 124 w 239"/>
              <a:gd name="T7" fmla="*/ 762 h 804"/>
              <a:gd name="T8" fmla="*/ 62 w 239"/>
              <a:gd name="T9" fmla="*/ 798 h 804"/>
              <a:gd name="T10" fmla="*/ 35 w 239"/>
              <a:gd name="T11" fmla="*/ 745 h 804"/>
              <a:gd name="T12" fmla="*/ 0 w 239"/>
              <a:gd name="T13" fmla="*/ 665 h 804"/>
              <a:gd name="T14" fmla="*/ 35 w 239"/>
              <a:gd name="T15" fmla="*/ 523 h 804"/>
              <a:gd name="T16" fmla="*/ 44 w 239"/>
              <a:gd name="T17" fmla="*/ 488 h 804"/>
              <a:gd name="T18" fmla="*/ 62 w 239"/>
              <a:gd name="T19" fmla="*/ 461 h 804"/>
              <a:gd name="T20" fmla="*/ 70 w 239"/>
              <a:gd name="T21" fmla="*/ 417 h 804"/>
              <a:gd name="T22" fmla="*/ 106 w 239"/>
              <a:gd name="T23" fmla="*/ 302 h 804"/>
              <a:gd name="T24" fmla="*/ 133 w 239"/>
              <a:gd name="T25" fmla="*/ 204 h 804"/>
              <a:gd name="T26" fmla="*/ 195 w 239"/>
              <a:gd name="T27" fmla="*/ 71 h 804"/>
              <a:gd name="T28" fmla="*/ 221 w 239"/>
              <a:gd name="T29" fmla="*/ 45 h 804"/>
              <a:gd name="T30" fmla="*/ 239 w 239"/>
              <a:gd name="T31" fmla="*/ 0 h 80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39"/>
              <a:gd name="T49" fmla="*/ 0 h 804"/>
              <a:gd name="T50" fmla="*/ 239 w 239"/>
              <a:gd name="T51" fmla="*/ 804 h 804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39" h="804">
                <a:moveTo>
                  <a:pt x="239" y="0"/>
                </a:moveTo>
                <a:cubicBezTo>
                  <a:pt x="236" y="171"/>
                  <a:pt x="236" y="343"/>
                  <a:pt x="230" y="514"/>
                </a:cubicBezTo>
                <a:cubicBezTo>
                  <a:pt x="230" y="526"/>
                  <a:pt x="223" y="538"/>
                  <a:pt x="221" y="550"/>
                </a:cubicBezTo>
                <a:cubicBezTo>
                  <a:pt x="205" y="636"/>
                  <a:pt x="223" y="739"/>
                  <a:pt x="124" y="762"/>
                </a:cubicBezTo>
                <a:cubicBezTo>
                  <a:pt x="123" y="762"/>
                  <a:pt x="76" y="804"/>
                  <a:pt x="62" y="798"/>
                </a:cubicBezTo>
                <a:cubicBezTo>
                  <a:pt x="46" y="792"/>
                  <a:pt x="41" y="757"/>
                  <a:pt x="35" y="745"/>
                </a:cubicBezTo>
                <a:cubicBezTo>
                  <a:pt x="20" y="716"/>
                  <a:pt x="9" y="696"/>
                  <a:pt x="0" y="665"/>
                </a:cubicBezTo>
                <a:cubicBezTo>
                  <a:pt x="6" y="595"/>
                  <a:pt x="1" y="574"/>
                  <a:pt x="35" y="523"/>
                </a:cubicBezTo>
                <a:cubicBezTo>
                  <a:pt x="38" y="511"/>
                  <a:pt x="39" y="499"/>
                  <a:pt x="44" y="488"/>
                </a:cubicBezTo>
                <a:cubicBezTo>
                  <a:pt x="48" y="478"/>
                  <a:pt x="58" y="471"/>
                  <a:pt x="62" y="461"/>
                </a:cubicBezTo>
                <a:cubicBezTo>
                  <a:pt x="67" y="447"/>
                  <a:pt x="66" y="431"/>
                  <a:pt x="70" y="417"/>
                </a:cubicBezTo>
                <a:cubicBezTo>
                  <a:pt x="80" y="378"/>
                  <a:pt x="95" y="340"/>
                  <a:pt x="106" y="302"/>
                </a:cubicBezTo>
                <a:cubicBezTo>
                  <a:pt x="115" y="269"/>
                  <a:pt x="117" y="234"/>
                  <a:pt x="133" y="204"/>
                </a:cubicBezTo>
                <a:cubicBezTo>
                  <a:pt x="163" y="150"/>
                  <a:pt x="175" y="132"/>
                  <a:pt x="195" y="71"/>
                </a:cubicBezTo>
                <a:cubicBezTo>
                  <a:pt x="199" y="59"/>
                  <a:pt x="215" y="55"/>
                  <a:pt x="221" y="45"/>
                </a:cubicBezTo>
                <a:cubicBezTo>
                  <a:pt x="230" y="31"/>
                  <a:pt x="233" y="15"/>
                  <a:pt x="239" y="0"/>
                </a:cubicBezTo>
                <a:close/>
              </a:path>
            </a:pathLst>
          </a:custGeom>
          <a:noFill/>
          <a:ln w="57150" cap="rnd">
            <a:solidFill>
              <a:srgbClr val="FF99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8902" name="Freeform 6" descr="Trellis"/>
          <p:cNvSpPr>
            <a:spLocks/>
          </p:cNvSpPr>
          <p:nvPr/>
        </p:nvSpPr>
        <p:spPr bwMode="auto">
          <a:xfrm>
            <a:off x="5219700" y="3668713"/>
            <a:ext cx="788988" cy="530225"/>
          </a:xfrm>
          <a:custGeom>
            <a:avLst/>
            <a:gdLst>
              <a:gd name="T0" fmla="*/ 0 w 497"/>
              <a:gd name="T1" fmla="*/ 20 h 334"/>
              <a:gd name="T2" fmla="*/ 133 w 497"/>
              <a:gd name="T3" fmla="*/ 126 h 334"/>
              <a:gd name="T4" fmla="*/ 168 w 497"/>
              <a:gd name="T5" fmla="*/ 144 h 334"/>
              <a:gd name="T6" fmla="*/ 221 w 497"/>
              <a:gd name="T7" fmla="*/ 179 h 334"/>
              <a:gd name="T8" fmla="*/ 336 w 497"/>
              <a:gd name="T9" fmla="*/ 312 h 334"/>
              <a:gd name="T10" fmla="*/ 407 w 497"/>
              <a:gd name="T11" fmla="*/ 321 h 334"/>
              <a:gd name="T12" fmla="*/ 443 w 497"/>
              <a:gd name="T13" fmla="*/ 330 h 334"/>
              <a:gd name="T14" fmla="*/ 496 w 497"/>
              <a:gd name="T15" fmla="*/ 321 h 334"/>
              <a:gd name="T16" fmla="*/ 478 w 497"/>
              <a:gd name="T17" fmla="*/ 259 h 334"/>
              <a:gd name="T18" fmla="*/ 416 w 497"/>
              <a:gd name="T19" fmla="*/ 232 h 334"/>
              <a:gd name="T20" fmla="*/ 328 w 497"/>
              <a:gd name="T21" fmla="*/ 188 h 334"/>
              <a:gd name="T22" fmla="*/ 239 w 497"/>
              <a:gd name="T23" fmla="*/ 135 h 334"/>
              <a:gd name="T24" fmla="*/ 159 w 497"/>
              <a:gd name="T25" fmla="*/ 82 h 334"/>
              <a:gd name="T26" fmla="*/ 133 w 497"/>
              <a:gd name="T27" fmla="*/ 64 h 334"/>
              <a:gd name="T28" fmla="*/ 62 w 497"/>
              <a:gd name="T29" fmla="*/ 46 h 334"/>
              <a:gd name="T30" fmla="*/ 35 w 497"/>
              <a:gd name="T31" fmla="*/ 28 h 334"/>
              <a:gd name="T32" fmla="*/ 17 w 497"/>
              <a:gd name="T33" fmla="*/ 2 h 334"/>
              <a:gd name="T34" fmla="*/ 0 w 497"/>
              <a:gd name="T35" fmla="*/ 20 h 33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497"/>
              <a:gd name="T55" fmla="*/ 0 h 334"/>
              <a:gd name="T56" fmla="*/ 497 w 497"/>
              <a:gd name="T57" fmla="*/ 334 h 334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497" h="334">
                <a:moveTo>
                  <a:pt x="0" y="20"/>
                </a:moveTo>
                <a:cubicBezTo>
                  <a:pt x="50" y="53"/>
                  <a:pt x="84" y="98"/>
                  <a:pt x="133" y="126"/>
                </a:cubicBezTo>
                <a:cubicBezTo>
                  <a:pt x="144" y="133"/>
                  <a:pt x="157" y="137"/>
                  <a:pt x="168" y="144"/>
                </a:cubicBezTo>
                <a:cubicBezTo>
                  <a:pt x="186" y="155"/>
                  <a:pt x="221" y="179"/>
                  <a:pt x="221" y="179"/>
                </a:cubicBezTo>
                <a:cubicBezTo>
                  <a:pt x="256" y="230"/>
                  <a:pt x="293" y="267"/>
                  <a:pt x="336" y="312"/>
                </a:cubicBezTo>
                <a:cubicBezTo>
                  <a:pt x="353" y="329"/>
                  <a:pt x="383" y="317"/>
                  <a:pt x="407" y="321"/>
                </a:cubicBezTo>
                <a:cubicBezTo>
                  <a:pt x="419" y="323"/>
                  <a:pt x="431" y="327"/>
                  <a:pt x="443" y="330"/>
                </a:cubicBezTo>
                <a:cubicBezTo>
                  <a:pt x="461" y="327"/>
                  <a:pt x="483" y="334"/>
                  <a:pt x="496" y="321"/>
                </a:cubicBezTo>
                <a:cubicBezTo>
                  <a:pt x="497" y="320"/>
                  <a:pt x="482" y="264"/>
                  <a:pt x="478" y="259"/>
                </a:cubicBezTo>
                <a:cubicBezTo>
                  <a:pt x="460" y="236"/>
                  <a:pt x="441" y="241"/>
                  <a:pt x="416" y="232"/>
                </a:cubicBezTo>
                <a:cubicBezTo>
                  <a:pt x="384" y="220"/>
                  <a:pt x="360" y="199"/>
                  <a:pt x="328" y="188"/>
                </a:cubicBezTo>
                <a:cubicBezTo>
                  <a:pt x="298" y="158"/>
                  <a:pt x="273" y="155"/>
                  <a:pt x="239" y="135"/>
                </a:cubicBezTo>
                <a:cubicBezTo>
                  <a:pt x="211" y="119"/>
                  <a:pt x="186" y="100"/>
                  <a:pt x="159" y="82"/>
                </a:cubicBezTo>
                <a:cubicBezTo>
                  <a:pt x="150" y="76"/>
                  <a:pt x="143" y="67"/>
                  <a:pt x="133" y="64"/>
                </a:cubicBezTo>
                <a:cubicBezTo>
                  <a:pt x="109" y="58"/>
                  <a:pt x="62" y="46"/>
                  <a:pt x="62" y="46"/>
                </a:cubicBezTo>
                <a:cubicBezTo>
                  <a:pt x="53" y="40"/>
                  <a:pt x="43" y="36"/>
                  <a:pt x="35" y="28"/>
                </a:cubicBezTo>
                <a:cubicBezTo>
                  <a:pt x="27" y="21"/>
                  <a:pt x="27" y="4"/>
                  <a:pt x="17" y="2"/>
                </a:cubicBezTo>
                <a:cubicBezTo>
                  <a:pt x="9" y="0"/>
                  <a:pt x="6" y="14"/>
                  <a:pt x="0" y="20"/>
                </a:cubicBezTo>
                <a:close/>
              </a:path>
            </a:pathLst>
          </a:custGeom>
          <a:noFill/>
          <a:ln w="57150" cap="rnd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8904" name="Text Box 8"/>
          <p:cNvSpPr txBox="1">
            <a:spLocks noChangeArrowheads="1"/>
          </p:cNvSpPr>
          <p:nvPr/>
        </p:nvSpPr>
        <p:spPr bwMode="auto">
          <a:xfrm>
            <a:off x="8458200" y="457200"/>
            <a:ext cx="4635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>
                <a:solidFill>
                  <a:schemeClr val="tx1"/>
                </a:solidFill>
              </a:rPr>
              <a:t>*</a:t>
            </a:r>
          </a:p>
        </p:txBody>
      </p:sp>
      <p:sp>
        <p:nvSpPr>
          <p:cNvPr id="208905" name="Rectangle 9"/>
          <p:cNvSpPr>
            <a:spLocks noChangeArrowheads="1"/>
          </p:cNvSpPr>
          <p:nvPr/>
        </p:nvSpPr>
        <p:spPr bwMode="auto">
          <a:xfrm>
            <a:off x="6629400" y="5943600"/>
            <a:ext cx="2438400" cy="78898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i="0">
                <a:solidFill>
                  <a:schemeClr val="tx1"/>
                </a:solidFill>
              </a:rPr>
              <a:t>*Lal, G.M. Bhan,S.:</a:t>
            </a:r>
          </a:p>
          <a:p>
            <a:pPr>
              <a:spcBef>
                <a:spcPct val="50000"/>
              </a:spcBef>
            </a:pPr>
            <a:r>
              <a:rPr lang="en-US" sz="1800">
                <a:solidFill>
                  <a:schemeClr val="tx1"/>
                </a:solidFill>
              </a:rPr>
              <a:t>Int.Ortho.15:89,1991.</a:t>
            </a:r>
          </a:p>
        </p:txBody>
      </p:sp>
      <p:sp>
        <p:nvSpPr>
          <p:cNvPr id="208906" name="Text Box 10"/>
          <p:cNvSpPr txBox="1">
            <a:spLocks noChangeArrowheads="1"/>
          </p:cNvSpPr>
          <p:nvPr/>
        </p:nvSpPr>
        <p:spPr bwMode="auto">
          <a:xfrm>
            <a:off x="876300" y="1219200"/>
            <a:ext cx="7505700" cy="144145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The dilemma when one of these</a:t>
            </a:r>
          </a:p>
          <a:p>
            <a:r>
              <a:rPr lang="en-US">
                <a:solidFill>
                  <a:schemeClr val="tx1"/>
                </a:solidFill>
              </a:rPr>
              <a:t>fractures presents late is: </a:t>
            </a:r>
          </a:p>
        </p:txBody>
      </p:sp>
      <p:sp>
        <p:nvSpPr>
          <p:cNvPr id="208907" name="Text Box 11"/>
          <p:cNvSpPr txBox="1">
            <a:spLocks noChangeArrowheads="1"/>
          </p:cNvSpPr>
          <p:nvPr/>
        </p:nvSpPr>
        <p:spPr bwMode="auto">
          <a:xfrm>
            <a:off x="14288" y="2743200"/>
            <a:ext cx="8843962" cy="1441450"/>
          </a:xfrm>
          <a:prstGeom prst="rect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1.Do a delayed open reduction</a:t>
            </a:r>
          </a:p>
          <a:p>
            <a:r>
              <a:rPr lang="en-US">
                <a:solidFill>
                  <a:schemeClr val="tx1"/>
                </a:solidFill>
              </a:rPr>
              <a:t>and risk loss of motion from myositis.</a:t>
            </a:r>
          </a:p>
        </p:txBody>
      </p:sp>
      <p:sp>
        <p:nvSpPr>
          <p:cNvPr id="208909" name="Rectangle 13"/>
          <p:cNvSpPr>
            <a:spLocks noChangeArrowheads="1"/>
          </p:cNvSpPr>
          <p:nvPr/>
        </p:nvSpPr>
        <p:spPr bwMode="auto">
          <a:xfrm>
            <a:off x="4227513" y="3048000"/>
            <a:ext cx="690562" cy="771525"/>
          </a:xfrm>
          <a:prstGeom prst="rect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or</a:t>
            </a:r>
          </a:p>
        </p:txBody>
      </p:sp>
      <p:sp>
        <p:nvSpPr>
          <p:cNvPr id="208908" name="Text Box 12"/>
          <p:cNvSpPr txBox="1">
            <a:spLocks noChangeArrowheads="1"/>
          </p:cNvSpPr>
          <p:nvPr/>
        </p:nvSpPr>
        <p:spPr bwMode="auto">
          <a:xfrm>
            <a:off x="76200" y="2362200"/>
            <a:ext cx="9067800" cy="2111375"/>
          </a:xfrm>
          <a:prstGeom prst="rect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2.Wait and do a corrective osteotomy</a:t>
            </a:r>
          </a:p>
          <a:p>
            <a:r>
              <a:rPr lang="en-US">
                <a:solidFill>
                  <a:schemeClr val="tx1"/>
                </a:solidFill>
              </a:rPr>
              <a:t>when the patient has recovered</a:t>
            </a:r>
          </a:p>
          <a:p>
            <a:r>
              <a:rPr lang="en-US">
                <a:solidFill>
                  <a:schemeClr val="tx1"/>
                </a:solidFill>
              </a:rPr>
              <a:t>full motion.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08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208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208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208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208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208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208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89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89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89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89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1" dur="500"/>
                                        <p:tgtEl>
                                          <p:spTgt spid="208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900" grpId="0" autoUpdateAnimBg="0"/>
      <p:bldP spid="208901" grpId="0" animBg="1"/>
      <p:bldP spid="208902" grpId="0" animBg="1"/>
      <p:bldP spid="208904" grpId="0" autoUpdateAnimBg="0"/>
      <p:bldP spid="208905" grpId="0" animBg="1" autoUpdateAnimBg="0"/>
      <p:bldP spid="208906" grpId="0" animBg="1" autoUpdateAnimBg="0"/>
      <p:bldP spid="208907" grpId="0" animBg="1" autoUpdateAnimBg="0"/>
      <p:bldP spid="208909" grpId="0" animBg="1" autoUpdateAnimBg="0"/>
      <p:bldP spid="208908" grpId="0" animBg="1" autoUpdateAnimBg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5" name="Picture 3" descr="sc fxType III flex fx x-ray"/>
          <p:cNvPicPr>
            <a:picLocks noChangeAspect="1" noChangeArrowheads="1"/>
          </p:cNvPicPr>
          <p:nvPr/>
        </p:nvPicPr>
        <p:blipFill>
          <a:blip r:embed="rId2" cstate="print">
            <a:lum bright="24000" contrast="60000"/>
            <a:grayscl/>
          </a:blip>
          <a:srcRect l="43797" b="10640"/>
          <a:stretch>
            <a:fillRect/>
          </a:stretch>
        </p:blipFill>
        <p:spPr bwMode="auto">
          <a:xfrm>
            <a:off x="3962400" y="1752600"/>
            <a:ext cx="41148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Text Box 5"/>
          <p:cNvSpPr txBox="1">
            <a:spLocks noChangeArrowheads="1"/>
          </p:cNvSpPr>
          <p:nvPr/>
        </p:nvSpPr>
        <p:spPr bwMode="auto">
          <a:xfrm>
            <a:off x="247650" y="-50800"/>
            <a:ext cx="87439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i="0"/>
              <a:t>In addition to evaluating the neurovascular </a:t>
            </a:r>
          </a:p>
          <a:p>
            <a:r>
              <a:rPr lang="en-US" sz="3600" i="0"/>
              <a:t>function, what else needs to be done ?</a:t>
            </a:r>
          </a:p>
        </p:txBody>
      </p:sp>
      <p:sp>
        <p:nvSpPr>
          <p:cNvPr id="223241" name="Rectangle 9"/>
          <p:cNvSpPr>
            <a:spLocks noChangeArrowheads="1"/>
          </p:cNvSpPr>
          <p:nvPr/>
        </p:nvSpPr>
        <p:spPr bwMode="auto">
          <a:xfrm>
            <a:off x="76200" y="-76200"/>
            <a:ext cx="8991600" cy="1431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/>
              <a:t>Always check for ipsilateral fractures.</a:t>
            </a:r>
          </a:p>
        </p:txBody>
      </p:sp>
      <p:pic>
        <p:nvPicPr>
          <p:cNvPr id="86021" name="Picture 12" descr="sc fxType III flex fx x-ray"/>
          <p:cNvPicPr>
            <a:picLocks noChangeAspect="1" noChangeArrowheads="1"/>
          </p:cNvPicPr>
          <p:nvPr/>
        </p:nvPicPr>
        <p:blipFill>
          <a:blip r:embed="rId3" cstate="print">
            <a:lum bright="18000" contrast="48000"/>
            <a:grayscl/>
          </a:blip>
          <a:srcRect t="3633" r="43764" b="12718"/>
          <a:stretch>
            <a:fillRect/>
          </a:stretch>
        </p:blipFill>
        <p:spPr bwMode="auto">
          <a:xfrm>
            <a:off x="533400" y="1828800"/>
            <a:ext cx="4351338" cy="310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3245" name="Freeform 13"/>
          <p:cNvSpPr>
            <a:spLocks/>
          </p:cNvSpPr>
          <p:nvPr/>
        </p:nvSpPr>
        <p:spPr bwMode="auto">
          <a:xfrm>
            <a:off x="6996113" y="3030538"/>
            <a:ext cx="736600" cy="574675"/>
          </a:xfrm>
          <a:custGeom>
            <a:avLst/>
            <a:gdLst>
              <a:gd name="T0" fmla="*/ 14 w 464"/>
              <a:gd name="T1" fmla="*/ 165 h 362"/>
              <a:gd name="T2" fmla="*/ 53 w 464"/>
              <a:gd name="T3" fmla="*/ 11 h 362"/>
              <a:gd name="T4" fmla="*/ 91 w 464"/>
              <a:gd name="T5" fmla="*/ 6 h 362"/>
              <a:gd name="T6" fmla="*/ 163 w 464"/>
              <a:gd name="T7" fmla="*/ 0 h 362"/>
              <a:gd name="T8" fmla="*/ 272 w 464"/>
              <a:gd name="T9" fmla="*/ 22 h 362"/>
              <a:gd name="T10" fmla="*/ 371 w 464"/>
              <a:gd name="T11" fmla="*/ 16 h 362"/>
              <a:gd name="T12" fmla="*/ 464 w 464"/>
              <a:gd name="T13" fmla="*/ 49 h 362"/>
              <a:gd name="T14" fmla="*/ 409 w 464"/>
              <a:gd name="T15" fmla="*/ 143 h 362"/>
              <a:gd name="T16" fmla="*/ 377 w 464"/>
              <a:gd name="T17" fmla="*/ 165 h 362"/>
              <a:gd name="T18" fmla="*/ 322 w 464"/>
              <a:gd name="T19" fmla="*/ 302 h 362"/>
              <a:gd name="T20" fmla="*/ 239 w 464"/>
              <a:gd name="T21" fmla="*/ 307 h 362"/>
              <a:gd name="T22" fmla="*/ 174 w 464"/>
              <a:gd name="T23" fmla="*/ 335 h 362"/>
              <a:gd name="T24" fmla="*/ 130 w 464"/>
              <a:gd name="T25" fmla="*/ 362 h 362"/>
              <a:gd name="T26" fmla="*/ 69 w 464"/>
              <a:gd name="T27" fmla="*/ 324 h 362"/>
              <a:gd name="T28" fmla="*/ 42 w 464"/>
              <a:gd name="T29" fmla="*/ 274 h 362"/>
              <a:gd name="T30" fmla="*/ 25 w 464"/>
              <a:gd name="T31" fmla="*/ 203 h 362"/>
              <a:gd name="T32" fmla="*/ 9 w 464"/>
              <a:gd name="T33" fmla="*/ 192 h 362"/>
              <a:gd name="T34" fmla="*/ 4 w 464"/>
              <a:gd name="T35" fmla="*/ 176 h 362"/>
              <a:gd name="T36" fmla="*/ 14 w 464"/>
              <a:gd name="T37" fmla="*/ 165 h 36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464"/>
              <a:gd name="T58" fmla="*/ 0 h 362"/>
              <a:gd name="T59" fmla="*/ 464 w 464"/>
              <a:gd name="T60" fmla="*/ 362 h 362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464" h="362">
                <a:moveTo>
                  <a:pt x="14" y="165"/>
                </a:moveTo>
                <a:cubicBezTo>
                  <a:pt x="0" y="116"/>
                  <a:pt x="26" y="51"/>
                  <a:pt x="53" y="11"/>
                </a:cubicBezTo>
                <a:cubicBezTo>
                  <a:pt x="60" y="0"/>
                  <a:pt x="78" y="7"/>
                  <a:pt x="91" y="6"/>
                </a:cubicBezTo>
                <a:cubicBezTo>
                  <a:pt x="115" y="4"/>
                  <a:pt x="139" y="2"/>
                  <a:pt x="163" y="0"/>
                </a:cubicBezTo>
                <a:cubicBezTo>
                  <a:pt x="202" y="4"/>
                  <a:pt x="235" y="12"/>
                  <a:pt x="272" y="22"/>
                </a:cubicBezTo>
                <a:cubicBezTo>
                  <a:pt x="303" y="11"/>
                  <a:pt x="337" y="21"/>
                  <a:pt x="371" y="16"/>
                </a:cubicBezTo>
                <a:cubicBezTo>
                  <a:pt x="423" y="21"/>
                  <a:pt x="444" y="8"/>
                  <a:pt x="464" y="49"/>
                </a:cubicBezTo>
                <a:cubicBezTo>
                  <a:pt x="458" y="90"/>
                  <a:pt x="441" y="116"/>
                  <a:pt x="409" y="143"/>
                </a:cubicBezTo>
                <a:cubicBezTo>
                  <a:pt x="399" y="151"/>
                  <a:pt x="377" y="165"/>
                  <a:pt x="377" y="165"/>
                </a:cubicBezTo>
                <a:cubicBezTo>
                  <a:pt x="370" y="189"/>
                  <a:pt x="359" y="296"/>
                  <a:pt x="322" y="302"/>
                </a:cubicBezTo>
                <a:cubicBezTo>
                  <a:pt x="295" y="306"/>
                  <a:pt x="267" y="305"/>
                  <a:pt x="239" y="307"/>
                </a:cubicBezTo>
                <a:cubicBezTo>
                  <a:pt x="216" y="316"/>
                  <a:pt x="195" y="321"/>
                  <a:pt x="174" y="335"/>
                </a:cubicBezTo>
                <a:cubicBezTo>
                  <a:pt x="161" y="354"/>
                  <a:pt x="152" y="355"/>
                  <a:pt x="130" y="362"/>
                </a:cubicBezTo>
                <a:cubicBezTo>
                  <a:pt x="94" y="351"/>
                  <a:pt x="98" y="343"/>
                  <a:pt x="69" y="324"/>
                </a:cubicBezTo>
                <a:cubicBezTo>
                  <a:pt x="62" y="301"/>
                  <a:pt x="59" y="292"/>
                  <a:pt x="42" y="274"/>
                </a:cubicBezTo>
                <a:cubicBezTo>
                  <a:pt x="36" y="250"/>
                  <a:pt x="34" y="226"/>
                  <a:pt x="25" y="203"/>
                </a:cubicBezTo>
                <a:cubicBezTo>
                  <a:pt x="23" y="197"/>
                  <a:pt x="13" y="197"/>
                  <a:pt x="9" y="192"/>
                </a:cubicBezTo>
                <a:cubicBezTo>
                  <a:pt x="6" y="188"/>
                  <a:pt x="6" y="181"/>
                  <a:pt x="4" y="176"/>
                </a:cubicBezTo>
                <a:cubicBezTo>
                  <a:pt x="10" y="142"/>
                  <a:pt x="6" y="139"/>
                  <a:pt x="14" y="165"/>
                </a:cubicBezTo>
                <a:close/>
              </a:path>
            </a:pathLst>
          </a:custGeom>
          <a:noFill/>
          <a:ln w="3810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3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223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223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241" grpId="0" animBg="1" autoUpdateAnimBg="0"/>
      <p:bldP spid="223245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742950" y="76200"/>
            <a:ext cx="7510463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/>
              <a:t>Do the patients with ipsilateral</a:t>
            </a:r>
          </a:p>
          <a:p>
            <a:r>
              <a:rPr lang="en-US" i="0"/>
              <a:t>fractures have more of a risk </a:t>
            </a:r>
          </a:p>
          <a:p>
            <a:r>
              <a:rPr lang="en-US" i="0"/>
              <a:t>for compartment syndromes?</a:t>
            </a:r>
          </a:p>
        </p:txBody>
      </p:sp>
      <p:sp>
        <p:nvSpPr>
          <p:cNvPr id="249859" name="Text Box 3"/>
          <p:cNvSpPr txBox="1">
            <a:spLocks noChangeArrowheads="1"/>
          </p:cNvSpPr>
          <p:nvPr/>
        </p:nvSpPr>
        <p:spPr bwMode="auto">
          <a:xfrm>
            <a:off x="1693863" y="2438400"/>
            <a:ext cx="57737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The answer is not clear!</a:t>
            </a:r>
          </a:p>
        </p:txBody>
      </p:sp>
      <p:sp>
        <p:nvSpPr>
          <p:cNvPr id="249860" name="Text Box 4"/>
          <p:cNvSpPr txBox="1">
            <a:spLocks noChangeArrowheads="1"/>
          </p:cNvSpPr>
          <p:nvPr/>
        </p:nvSpPr>
        <p:spPr bwMode="auto">
          <a:xfrm>
            <a:off x="552450" y="3352800"/>
            <a:ext cx="75628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i="0"/>
              <a:t>In three series, there was </a:t>
            </a:r>
          </a:p>
          <a:p>
            <a:r>
              <a:rPr lang="en-US" sz="3600" i="0"/>
              <a:t>no increase in vascular complications.</a:t>
            </a:r>
          </a:p>
        </p:txBody>
      </p:sp>
      <p:sp>
        <p:nvSpPr>
          <p:cNvPr id="249861" name="Text Box 5"/>
          <p:cNvSpPr txBox="1">
            <a:spLocks noChangeArrowheads="1"/>
          </p:cNvSpPr>
          <p:nvPr/>
        </p:nvSpPr>
        <p:spPr bwMode="auto">
          <a:xfrm>
            <a:off x="4495800" y="3124200"/>
            <a:ext cx="4635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>
                <a:solidFill>
                  <a:schemeClr val="tx1"/>
                </a:solidFill>
              </a:rPr>
              <a:t>*</a:t>
            </a:r>
          </a:p>
        </p:txBody>
      </p:sp>
      <p:sp>
        <p:nvSpPr>
          <p:cNvPr id="249862" name="Text Box 6"/>
          <p:cNvSpPr txBox="1">
            <a:spLocks noChangeArrowheads="1"/>
          </p:cNvSpPr>
          <p:nvPr/>
        </p:nvSpPr>
        <p:spPr bwMode="auto">
          <a:xfrm>
            <a:off x="309563" y="5029200"/>
            <a:ext cx="8301037" cy="1562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i="0">
                <a:solidFill>
                  <a:schemeClr val="tx1"/>
                </a:solidFill>
                <a:cs typeface="Times New Roman" pitchFamily="18" charset="0"/>
              </a:rPr>
              <a:t>*Harrington P, Sharif I, Fogarty EE, Dowling FE, Moore DP.:</a:t>
            </a:r>
          </a:p>
          <a:p>
            <a:r>
              <a:rPr lang="en-GB" sz="2400" i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GB" sz="2400">
                <a:solidFill>
                  <a:schemeClr val="tx1"/>
                </a:solidFill>
                <a:cs typeface="Times New Roman" pitchFamily="18" charset="0"/>
              </a:rPr>
              <a:t>Archives of Orthopaedic &amp; Trauma Surgery. 120:205, 2000.</a:t>
            </a:r>
            <a:endParaRPr lang="en-US" sz="2400" i="0">
              <a:solidFill>
                <a:schemeClr val="tx1"/>
              </a:solidFill>
              <a:cs typeface="Times New Roman" pitchFamily="18" charset="0"/>
            </a:endParaRPr>
          </a:p>
          <a:p>
            <a:r>
              <a:rPr lang="en-US" sz="2400" i="0">
                <a:solidFill>
                  <a:schemeClr val="tx1"/>
                </a:solidFill>
              </a:rPr>
              <a:t>Roposch,A et.al.: </a:t>
            </a:r>
            <a:r>
              <a:rPr lang="en-US" sz="2400">
                <a:solidFill>
                  <a:schemeClr val="tx1"/>
                </a:solidFill>
              </a:rPr>
              <a:t>Jour Pediatr Orthop 21:307,2001.</a:t>
            </a:r>
          </a:p>
          <a:p>
            <a:r>
              <a:rPr lang="en-US" sz="2400" i="0">
                <a:solidFill>
                  <a:schemeClr val="tx1"/>
                </a:solidFill>
              </a:rPr>
              <a:t>Siemers,F et.al.: </a:t>
            </a:r>
            <a:r>
              <a:rPr lang="en-US" sz="2400">
                <a:solidFill>
                  <a:schemeClr val="tx1"/>
                </a:solidFill>
              </a:rPr>
              <a:t>Zentralblatt fur Chirugie 127:212,2002.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498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985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249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249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49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859" grpId="0" autoUpdateAnimBg="0"/>
      <p:bldP spid="249860" grpId="0" autoUpdateAnimBg="0"/>
      <p:bldP spid="249861" grpId="0" autoUpdateAnimBg="0"/>
      <p:bldP spid="249862" grpId="0" animBg="1" autoUpdateAnimBg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3"/>
          <p:cNvSpPr txBox="1">
            <a:spLocks noChangeArrowheads="1"/>
          </p:cNvSpPr>
          <p:nvPr/>
        </p:nvSpPr>
        <p:spPr bwMode="auto">
          <a:xfrm>
            <a:off x="1693863" y="2438400"/>
            <a:ext cx="57737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The answer is not clear!</a:t>
            </a:r>
          </a:p>
        </p:txBody>
      </p:sp>
      <p:sp>
        <p:nvSpPr>
          <p:cNvPr id="250884" name="Text Box 4"/>
          <p:cNvSpPr txBox="1">
            <a:spLocks noChangeArrowheads="1"/>
          </p:cNvSpPr>
          <p:nvPr/>
        </p:nvSpPr>
        <p:spPr bwMode="auto">
          <a:xfrm>
            <a:off x="857250" y="3914775"/>
            <a:ext cx="73469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i="0"/>
              <a:t>In two other series</a:t>
            </a:r>
          </a:p>
          <a:p>
            <a:r>
              <a:rPr lang="en-US" sz="3600" i="0"/>
              <a:t>compartment syndromes developed. </a:t>
            </a:r>
          </a:p>
        </p:txBody>
      </p:sp>
      <p:sp>
        <p:nvSpPr>
          <p:cNvPr id="250885" name="Text Box 5"/>
          <p:cNvSpPr txBox="1">
            <a:spLocks noChangeArrowheads="1"/>
          </p:cNvSpPr>
          <p:nvPr/>
        </p:nvSpPr>
        <p:spPr bwMode="auto">
          <a:xfrm>
            <a:off x="6248400" y="3810000"/>
            <a:ext cx="4635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>
                <a:solidFill>
                  <a:schemeClr val="tx1"/>
                </a:solidFill>
              </a:rPr>
              <a:t>*</a:t>
            </a:r>
          </a:p>
        </p:txBody>
      </p:sp>
      <p:sp>
        <p:nvSpPr>
          <p:cNvPr id="250887" name="Text Box 7"/>
          <p:cNvSpPr txBox="1">
            <a:spLocks noChangeArrowheads="1"/>
          </p:cNvSpPr>
          <p:nvPr/>
        </p:nvSpPr>
        <p:spPr bwMode="auto">
          <a:xfrm>
            <a:off x="533400" y="2765425"/>
            <a:ext cx="7859713" cy="21113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>
                <a:solidFill>
                  <a:schemeClr val="tx1"/>
                </a:solidFill>
              </a:rPr>
              <a:t>Because ipsilateral fractures</a:t>
            </a:r>
          </a:p>
          <a:p>
            <a:r>
              <a:rPr lang="en-US" i="0">
                <a:solidFill>
                  <a:schemeClr val="tx1"/>
                </a:solidFill>
              </a:rPr>
              <a:t>are usually the result of trauma </a:t>
            </a:r>
          </a:p>
          <a:p>
            <a:r>
              <a:rPr lang="en-US" i="0">
                <a:solidFill>
                  <a:schemeClr val="tx1"/>
                </a:solidFill>
              </a:rPr>
              <a:t>of greater magnitude, </a:t>
            </a:r>
          </a:p>
        </p:txBody>
      </p:sp>
      <p:sp>
        <p:nvSpPr>
          <p:cNvPr id="250889" name="Text Box 9"/>
          <p:cNvSpPr txBox="1">
            <a:spLocks noChangeArrowheads="1"/>
          </p:cNvSpPr>
          <p:nvPr/>
        </p:nvSpPr>
        <p:spPr bwMode="auto">
          <a:xfrm>
            <a:off x="685800" y="3114675"/>
            <a:ext cx="8077200" cy="7715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i="0">
                <a:solidFill>
                  <a:schemeClr val="tx1"/>
                </a:solidFill>
              </a:rPr>
              <a:t>they need to be followed closely. </a:t>
            </a:r>
          </a:p>
        </p:txBody>
      </p:sp>
      <p:sp>
        <p:nvSpPr>
          <p:cNvPr id="250888" name="Text Box 8"/>
          <p:cNvSpPr txBox="1">
            <a:spLocks noChangeArrowheads="1"/>
          </p:cNvSpPr>
          <p:nvPr/>
        </p:nvSpPr>
        <p:spPr bwMode="auto">
          <a:xfrm>
            <a:off x="1447800" y="2438400"/>
            <a:ext cx="6232525" cy="27813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>
                <a:solidFill>
                  <a:schemeClr val="tx1"/>
                </a:solidFill>
              </a:rPr>
              <a:t>Both fractures need </a:t>
            </a:r>
          </a:p>
          <a:p>
            <a:r>
              <a:rPr lang="en-US" i="0">
                <a:solidFill>
                  <a:schemeClr val="tx1"/>
                </a:solidFill>
              </a:rPr>
              <a:t>to be stabilized surgically</a:t>
            </a:r>
          </a:p>
          <a:p>
            <a:r>
              <a:rPr lang="en-US" i="0">
                <a:solidFill>
                  <a:schemeClr val="tx1"/>
                </a:solidFill>
              </a:rPr>
              <a:t>to eliminate the need for </a:t>
            </a:r>
          </a:p>
          <a:p>
            <a:r>
              <a:rPr lang="en-US" i="0">
                <a:solidFill>
                  <a:schemeClr val="tx1"/>
                </a:solidFill>
              </a:rPr>
              <a:t>constrictive cast. </a:t>
            </a:r>
          </a:p>
        </p:txBody>
      </p:sp>
      <p:sp>
        <p:nvSpPr>
          <p:cNvPr id="250886" name="Text Box 6"/>
          <p:cNvSpPr txBox="1">
            <a:spLocks noChangeArrowheads="1"/>
          </p:cNvSpPr>
          <p:nvPr/>
        </p:nvSpPr>
        <p:spPr bwMode="auto">
          <a:xfrm>
            <a:off x="868363" y="5568950"/>
            <a:ext cx="7550150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0">
                <a:solidFill>
                  <a:schemeClr val="tx1"/>
                </a:solidFill>
              </a:rPr>
              <a:t>*Blakemore,LC et.al.: </a:t>
            </a:r>
            <a:r>
              <a:rPr lang="en-US" sz="2400">
                <a:solidFill>
                  <a:schemeClr val="tx1"/>
                </a:solidFill>
              </a:rPr>
              <a:t>Clin. Orthop and RR 376:32,2000.</a:t>
            </a:r>
            <a:r>
              <a:rPr lang="en-US" sz="2400" i="0">
                <a:solidFill>
                  <a:schemeClr val="tx1"/>
                </a:solidFill>
              </a:rPr>
              <a:t> </a:t>
            </a:r>
          </a:p>
          <a:p>
            <a:r>
              <a:rPr lang="en-US" sz="2400" i="0">
                <a:solidFill>
                  <a:schemeClr val="tx1"/>
                </a:solidFill>
              </a:rPr>
              <a:t>Ring,D et.al.: </a:t>
            </a:r>
            <a:r>
              <a:rPr lang="en-US" sz="2400">
                <a:solidFill>
                  <a:schemeClr val="tx1"/>
                </a:solidFill>
              </a:rPr>
              <a:t>Jour Pediatr Orthop 21:456,2001.</a:t>
            </a:r>
          </a:p>
        </p:txBody>
      </p:sp>
      <p:sp>
        <p:nvSpPr>
          <p:cNvPr id="88073" name="Text Box 10"/>
          <p:cNvSpPr txBox="1">
            <a:spLocks noChangeArrowheads="1"/>
          </p:cNvSpPr>
          <p:nvPr/>
        </p:nvSpPr>
        <p:spPr bwMode="auto">
          <a:xfrm>
            <a:off x="742950" y="76200"/>
            <a:ext cx="7510463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/>
              <a:t>Do the patients with ipsilateral</a:t>
            </a:r>
          </a:p>
          <a:p>
            <a:r>
              <a:rPr lang="en-US" i="0"/>
              <a:t>fractures have more of a risk </a:t>
            </a:r>
          </a:p>
          <a:p>
            <a:r>
              <a:rPr lang="en-US" i="0"/>
              <a:t>for compartment syndromes?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50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250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50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2508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0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2508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0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250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884" grpId="0" autoUpdateAnimBg="0"/>
      <p:bldP spid="250885" grpId="0" autoUpdateAnimBg="0"/>
      <p:bldP spid="250887" grpId="0" animBg="1" autoUpdateAnimBg="0"/>
      <p:bldP spid="250889" grpId="0" animBg="1" autoUpdateAnimBg="0"/>
      <p:bldP spid="250888" grpId="0" animBg="1" autoUpdateAnimBg="0"/>
      <p:bldP spid="250886" grpId="0" animBg="1" autoUpdateAnimBg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6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828800"/>
            <a:ext cx="4267200" cy="533400"/>
          </a:xfrm>
        </p:spPr>
        <p:txBody>
          <a:bodyPr/>
          <a:lstStyle/>
          <a:p>
            <a:pPr>
              <a:buFontTx/>
              <a:buNone/>
            </a:pPr>
            <a:r>
              <a:rPr lang="en-US" b="1" i="1" smtClean="0"/>
              <a:t>Ipsilateral shaft fractures</a:t>
            </a:r>
          </a:p>
        </p:txBody>
      </p:sp>
      <p:pic>
        <p:nvPicPr>
          <p:cNvPr id="224261" name="Picture 5" descr="sc fxType III  ipsilat pinning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228600" y="2414588"/>
            <a:ext cx="4110038" cy="2028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24262" name="Picture 6" descr="sc fxType III  shaft pins"/>
          <p:cNvPicPr>
            <a:picLocks noChangeAspect="1" noChangeArrowheads="1"/>
          </p:cNvPicPr>
          <p:nvPr/>
        </p:nvPicPr>
        <p:blipFill>
          <a:blip r:embed="rId3" cstate="print">
            <a:lum bright="-18000" contrast="12000"/>
            <a:grayscl/>
          </a:blip>
          <a:srcRect/>
          <a:stretch>
            <a:fillRect/>
          </a:stretch>
        </p:blipFill>
        <p:spPr bwMode="auto">
          <a:xfrm>
            <a:off x="4648200" y="3200400"/>
            <a:ext cx="4291013" cy="18018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24263" name="Text Box 7"/>
          <p:cNvSpPr txBox="1">
            <a:spLocks noChangeArrowheads="1"/>
          </p:cNvSpPr>
          <p:nvPr/>
        </p:nvSpPr>
        <p:spPr bwMode="auto">
          <a:xfrm>
            <a:off x="1262063" y="5592763"/>
            <a:ext cx="72326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3200">
                <a:solidFill>
                  <a:srgbClr val="FF9900"/>
                </a:solidFill>
              </a:rPr>
              <a:t>Yes. One has to establish a lever arm first.</a:t>
            </a:r>
          </a:p>
        </p:txBody>
      </p:sp>
      <p:sp>
        <p:nvSpPr>
          <p:cNvPr id="224264" name="Text Box 8"/>
          <p:cNvSpPr txBox="1">
            <a:spLocks noChangeArrowheads="1"/>
          </p:cNvSpPr>
          <p:nvPr/>
        </p:nvSpPr>
        <p:spPr bwMode="auto">
          <a:xfrm>
            <a:off x="304800" y="4038600"/>
            <a:ext cx="371475" cy="5286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800" i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24265" name="Text Box 9"/>
          <p:cNvSpPr txBox="1">
            <a:spLocks noChangeArrowheads="1"/>
          </p:cNvSpPr>
          <p:nvPr/>
        </p:nvSpPr>
        <p:spPr bwMode="auto">
          <a:xfrm>
            <a:off x="3641725" y="2733675"/>
            <a:ext cx="371475" cy="5286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800" i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4266" name="Text Box 10"/>
          <p:cNvSpPr txBox="1">
            <a:spLocks noChangeArrowheads="1"/>
          </p:cNvSpPr>
          <p:nvPr/>
        </p:nvSpPr>
        <p:spPr bwMode="auto">
          <a:xfrm>
            <a:off x="6994525" y="4333875"/>
            <a:ext cx="371475" cy="52863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800" i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24267" name="Text Box 11"/>
          <p:cNvSpPr txBox="1">
            <a:spLocks noChangeArrowheads="1"/>
          </p:cNvSpPr>
          <p:nvPr/>
        </p:nvSpPr>
        <p:spPr bwMode="auto">
          <a:xfrm>
            <a:off x="4800600" y="4648200"/>
            <a:ext cx="371475" cy="5286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800" i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89098" name="Rectangle 12"/>
          <p:cNvSpPr>
            <a:spLocks noChangeArrowheads="1"/>
          </p:cNvSpPr>
          <p:nvPr/>
        </p:nvSpPr>
        <p:spPr bwMode="auto">
          <a:xfrm>
            <a:off x="609600" y="381000"/>
            <a:ext cx="7924800" cy="1447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i="0"/>
              <a:t>In what order do they need</a:t>
            </a:r>
          </a:p>
          <a:p>
            <a:r>
              <a:rPr lang="en-US" i="0"/>
              <a:t>to be stabilized?</a:t>
            </a:r>
          </a:p>
          <a:p>
            <a:r>
              <a:rPr lang="en-US" i="0"/>
              <a:t>  </a:t>
            </a:r>
          </a:p>
        </p:txBody>
      </p:sp>
      <p:sp>
        <p:nvSpPr>
          <p:cNvPr id="224270" name="Text Box 14"/>
          <p:cNvSpPr txBox="1">
            <a:spLocks noChangeArrowheads="1"/>
          </p:cNvSpPr>
          <p:nvPr/>
        </p:nvSpPr>
        <p:spPr bwMode="auto">
          <a:xfrm>
            <a:off x="1765300" y="2590800"/>
            <a:ext cx="1435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i="0">
                <a:solidFill>
                  <a:schemeClr val="tx1"/>
                </a:solidFill>
              </a:rPr>
              <a:t>Distal radius</a:t>
            </a:r>
          </a:p>
        </p:txBody>
      </p:sp>
      <p:sp>
        <p:nvSpPr>
          <p:cNvPr id="224272" name="Rectangle 16"/>
          <p:cNvSpPr>
            <a:spLocks noChangeArrowheads="1"/>
          </p:cNvSpPr>
          <p:nvPr/>
        </p:nvSpPr>
        <p:spPr bwMode="auto">
          <a:xfrm>
            <a:off x="4800600" y="2514600"/>
            <a:ext cx="3786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Are they treated differently 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24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224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224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224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224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4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224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224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224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224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1" dur="500"/>
                                        <p:tgtEl>
                                          <p:spTgt spid="224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260" grpId="0" build="p" autoUpdateAnimBg="0"/>
      <p:bldP spid="224263" grpId="0" autoUpdateAnimBg="0"/>
      <p:bldP spid="224264" grpId="0" animBg="1" autoUpdateAnimBg="0"/>
      <p:bldP spid="224265" grpId="0" animBg="1" autoUpdateAnimBg="0"/>
      <p:bldP spid="224266" grpId="0" animBg="1" autoUpdateAnimBg="0"/>
      <p:bldP spid="224267" grpId="0" animBg="1" autoUpdateAnimBg="0"/>
      <p:bldP spid="224270" grpId="0" autoUpdateAnimBg="0"/>
      <p:bldP spid="224272" grpId="0" autoUpdateAnimBg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2"/>
          <p:cNvSpPr txBox="1">
            <a:spLocks noChangeArrowheads="1"/>
          </p:cNvSpPr>
          <p:nvPr/>
        </p:nvSpPr>
        <p:spPr bwMode="auto">
          <a:xfrm>
            <a:off x="69850" y="0"/>
            <a:ext cx="899795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/>
              <a:t>What type of supracondylar fracture</a:t>
            </a:r>
          </a:p>
          <a:p>
            <a:r>
              <a:rPr lang="en-US" i="0"/>
              <a:t>does this patient have?</a:t>
            </a:r>
          </a:p>
        </p:txBody>
      </p:sp>
      <p:pic>
        <p:nvPicPr>
          <p:cNvPr id="202755" name="Picture 3" descr="Type II flexion SC F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1606550"/>
            <a:ext cx="4953000" cy="4737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2756" name="Text Box 4"/>
          <p:cNvSpPr txBox="1">
            <a:spLocks noChangeArrowheads="1"/>
          </p:cNvSpPr>
          <p:nvPr/>
        </p:nvSpPr>
        <p:spPr bwMode="auto">
          <a:xfrm rot="5670339">
            <a:off x="3282156" y="2280444"/>
            <a:ext cx="12080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>
                <a:solidFill>
                  <a:schemeClr val="bg1"/>
                </a:solidFill>
              </a:rPr>
              <a:t>Flex</a:t>
            </a:r>
          </a:p>
        </p:txBody>
      </p:sp>
      <p:sp>
        <p:nvSpPr>
          <p:cNvPr id="202757" name="Text Box 5"/>
          <p:cNvSpPr txBox="1">
            <a:spLocks noChangeArrowheads="1"/>
          </p:cNvSpPr>
          <p:nvPr/>
        </p:nvSpPr>
        <p:spPr bwMode="auto">
          <a:xfrm rot="2383083">
            <a:off x="3717925" y="3200400"/>
            <a:ext cx="9302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>
                <a:solidFill>
                  <a:schemeClr val="bg1"/>
                </a:solidFill>
              </a:rPr>
              <a:t>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02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2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02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56" grpId="0" autoUpdateAnimBg="0"/>
      <p:bldP spid="202757" grpId="0" autoUpdateAnimBg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2"/>
          <p:cNvSpPr txBox="1">
            <a:spLocks noChangeArrowheads="1"/>
          </p:cNvSpPr>
          <p:nvPr/>
        </p:nvSpPr>
        <p:spPr bwMode="auto">
          <a:xfrm>
            <a:off x="76200" y="228600"/>
            <a:ext cx="91233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/>
              <a:t>How do the flexion patterns present? </a:t>
            </a:r>
          </a:p>
        </p:txBody>
      </p:sp>
      <p:sp>
        <p:nvSpPr>
          <p:cNvPr id="20480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762000" y="1219200"/>
            <a:ext cx="8077200" cy="4114800"/>
          </a:xfrm>
          <a:solidFill>
            <a:schemeClr val="bg1"/>
          </a:solidFill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800" b="1" smtClean="0">
                <a:solidFill>
                  <a:srgbClr val="FF9900"/>
                </a:solidFill>
              </a:rPr>
              <a:t>Type I: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b="1" smtClean="0">
                <a:solidFill>
                  <a:srgbClr val="FFFF00"/>
                </a:solidFill>
              </a:rPr>
              <a:t>Criteria?</a:t>
            </a:r>
            <a:r>
              <a:rPr lang="en-US" sz="2800" b="1" smtClean="0">
                <a:solidFill>
                  <a:srgbClr val="FF9900"/>
                </a:solidFill>
              </a:rPr>
              <a:t>                                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b="1" smtClean="0"/>
              <a:t>They are undisplaced. Therefore no reduction is needed.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b="1" smtClean="0">
                <a:solidFill>
                  <a:srgbClr val="FF9900"/>
                </a:solidFill>
              </a:rPr>
              <a:t>Type II: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b="1" smtClean="0">
                <a:solidFill>
                  <a:srgbClr val="FFFF00"/>
                </a:solidFill>
              </a:rPr>
              <a:t>Criteria?</a:t>
            </a:r>
            <a:r>
              <a:rPr lang="en-US" sz="2800" b="1" smtClean="0">
                <a:solidFill>
                  <a:srgbClr val="FF9900"/>
                </a:solidFill>
              </a:rPr>
              <a:t>                                      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b="1" smtClean="0"/>
              <a:t>There is enough intrinsic stability to be treated with a cast alone.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b="1" smtClean="0">
                <a:solidFill>
                  <a:srgbClr val="FF9900"/>
                </a:solidFill>
              </a:rPr>
              <a:t>Type III: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b="1" smtClean="0">
                <a:solidFill>
                  <a:srgbClr val="FFFF00"/>
                </a:solidFill>
              </a:rPr>
              <a:t>Criteria</a:t>
            </a:r>
            <a:r>
              <a:rPr lang="en-US" sz="2800" b="1" smtClean="0">
                <a:solidFill>
                  <a:srgbClr val="FF9900"/>
                </a:solidFill>
              </a:rPr>
              <a:t>                                             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b="1" smtClean="0"/>
              <a:t>They have no intrinsic stability, thus they need surgical stabilization.</a:t>
            </a:r>
            <a:r>
              <a:rPr lang="en-US" sz="2800" b="1" smtClean="0">
                <a:solidFill>
                  <a:srgbClr val="FF9900"/>
                </a:solidFill>
              </a:rPr>
              <a:t> 	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b="1" smtClean="0"/>
              <a:t> </a:t>
            </a:r>
          </a:p>
          <a:p>
            <a:pPr lvl="1">
              <a:lnSpc>
                <a:spcPct val="90000"/>
              </a:lnSpc>
              <a:buFontTx/>
              <a:buNone/>
            </a:pPr>
            <a:endParaRPr lang="en-US" b="1" smtClean="0"/>
          </a:p>
        </p:txBody>
      </p:sp>
      <p:sp>
        <p:nvSpPr>
          <p:cNvPr id="204803" name="Text Box 3"/>
          <p:cNvSpPr txBox="1">
            <a:spLocks noChangeArrowheads="1"/>
          </p:cNvSpPr>
          <p:nvPr/>
        </p:nvSpPr>
        <p:spPr bwMode="auto">
          <a:xfrm>
            <a:off x="-4763" y="-152400"/>
            <a:ext cx="9136063" cy="1311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>
                <a:solidFill>
                  <a:schemeClr val="tx1"/>
                </a:solidFill>
              </a:rPr>
              <a:t>They present</a:t>
            </a:r>
          </a:p>
          <a:p>
            <a:r>
              <a:rPr lang="en-US" sz="4000">
                <a:solidFill>
                  <a:schemeClr val="tx1"/>
                </a:solidFill>
              </a:rPr>
              <a:t>in the same manner as the extension types.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04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2048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48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2048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48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2048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48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2048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48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2048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48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2048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48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2048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48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2048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48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2048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48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5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500"/>
                                        <p:tgtEl>
                                          <p:spTgt spid="20480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480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05" grpId="0" build="p" autoUpdateAnimBg="0"/>
      <p:bldP spid="204803" grpId="0" animBg="1" autoUpdateAnimBg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1026"/>
          <p:cNvSpPr txBox="1">
            <a:spLocks noChangeArrowheads="1"/>
          </p:cNvSpPr>
          <p:nvPr/>
        </p:nvSpPr>
        <p:spPr bwMode="auto">
          <a:xfrm>
            <a:off x="1897063" y="176213"/>
            <a:ext cx="54943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/>
              <a:t>Type I  Flexion Injury</a:t>
            </a:r>
          </a:p>
        </p:txBody>
      </p:sp>
      <p:sp>
        <p:nvSpPr>
          <p:cNvPr id="205828" name="Text Box 1028"/>
          <p:cNvSpPr txBox="1">
            <a:spLocks noChangeArrowheads="1"/>
          </p:cNvSpPr>
          <p:nvPr/>
        </p:nvSpPr>
        <p:spPr bwMode="auto">
          <a:xfrm>
            <a:off x="1700213" y="5257800"/>
            <a:ext cx="57943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i="0">
                <a:solidFill>
                  <a:schemeClr val="tx2"/>
                </a:solidFill>
              </a:rPr>
              <a:t>What are the limits of acceptability ?</a:t>
            </a:r>
          </a:p>
        </p:txBody>
      </p:sp>
      <p:sp>
        <p:nvSpPr>
          <p:cNvPr id="205829" name="Text Box 1029"/>
          <p:cNvSpPr txBox="1">
            <a:spLocks noChangeArrowheads="1"/>
          </p:cNvSpPr>
          <p:nvPr/>
        </p:nvSpPr>
        <p:spPr bwMode="auto">
          <a:xfrm>
            <a:off x="3117850" y="5867400"/>
            <a:ext cx="2139950" cy="519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tx1"/>
                </a:solidFill>
              </a:rPr>
              <a:t>No good data</a:t>
            </a:r>
          </a:p>
        </p:txBody>
      </p:sp>
      <p:sp>
        <p:nvSpPr>
          <p:cNvPr id="205830" name="Text Box 1030"/>
          <p:cNvSpPr txBox="1">
            <a:spLocks noChangeArrowheads="1"/>
          </p:cNvSpPr>
          <p:nvPr/>
        </p:nvSpPr>
        <p:spPr bwMode="auto">
          <a:xfrm>
            <a:off x="69850" y="5835650"/>
            <a:ext cx="9024938" cy="946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sz="2800">
                <a:solidFill>
                  <a:schemeClr val="tx1"/>
                </a:solidFill>
              </a:rPr>
              <a:t>Greater than 20 </a:t>
            </a:r>
            <a:r>
              <a:rPr lang="en-US" sz="2800" baseline="30000">
                <a:solidFill>
                  <a:schemeClr val="tx1"/>
                </a:solidFill>
              </a:rPr>
              <a:t>0</a:t>
            </a:r>
            <a:r>
              <a:rPr lang="en-US" sz="2800">
                <a:solidFill>
                  <a:schemeClr val="tx1"/>
                </a:solidFill>
              </a:rPr>
              <a:t> of an increase of the shaft-condylar angle </a:t>
            </a:r>
          </a:p>
          <a:p>
            <a:pPr>
              <a:buFont typeface="Wingdings" pitchFamily="2" charset="2"/>
              <a:buNone/>
            </a:pPr>
            <a:r>
              <a:rPr lang="en-US" sz="2800">
                <a:solidFill>
                  <a:schemeClr val="tx1"/>
                </a:solidFill>
              </a:rPr>
              <a:t>probably should be corrected.</a:t>
            </a:r>
          </a:p>
        </p:txBody>
      </p:sp>
      <p:pic>
        <p:nvPicPr>
          <p:cNvPr id="205833" name="Picture 1033" descr="DSCN3968"/>
          <p:cNvPicPr>
            <a:picLocks noChangeAspect="1" noChangeArrowheads="1"/>
          </p:cNvPicPr>
          <p:nvPr/>
        </p:nvPicPr>
        <p:blipFill>
          <a:blip r:embed="rId2" cstate="print">
            <a:lum bright="-12000"/>
            <a:grayscl/>
          </a:blip>
          <a:srcRect l="20293" r="28195" b="18820"/>
          <a:stretch>
            <a:fillRect/>
          </a:stretch>
        </p:blipFill>
        <p:spPr bwMode="auto">
          <a:xfrm>
            <a:off x="520700" y="1295400"/>
            <a:ext cx="3289300" cy="3886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5834" name="Line 1034"/>
          <p:cNvSpPr>
            <a:spLocks noChangeShapeType="1"/>
          </p:cNvSpPr>
          <p:nvPr/>
        </p:nvSpPr>
        <p:spPr bwMode="auto">
          <a:xfrm flipH="1">
            <a:off x="1524000" y="1828800"/>
            <a:ext cx="457200" cy="2514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835" name="Line 1035"/>
          <p:cNvSpPr>
            <a:spLocks noChangeShapeType="1"/>
          </p:cNvSpPr>
          <p:nvPr/>
        </p:nvSpPr>
        <p:spPr bwMode="auto">
          <a:xfrm>
            <a:off x="1752600" y="3048000"/>
            <a:ext cx="6858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836" name="Text Box 1036"/>
          <p:cNvSpPr txBox="1">
            <a:spLocks noChangeArrowheads="1"/>
          </p:cNvSpPr>
          <p:nvPr/>
        </p:nvSpPr>
        <p:spPr bwMode="auto">
          <a:xfrm>
            <a:off x="1676400" y="3810000"/>
            <a:ext cx="590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0">
                <a:solidFill>
                  <a:schemeClr val="bg1"/>
                </a:solidFill>
              </a:rPr>
              <a:t>55</a:t>
            </a:r>
            <a:r>
              <a:rPr lang="en-US" sz="2400" i="0" baseline="30000">
                <a:solidFill>
                  <a:schemeClr val="bg1"/>
                </a:solidFill>
              </a:rPr>
              <a:t>0</a:t>
            </a:r>
            <a:endParaRPr lang="en-US" sz="2400" i="0">
              <a:solidFill>
                <a:schemeClr val="bg1"/>
              </a:solidFill>
            </a:endParaRPr>
          </a:p>
        </p:txBody>
      </p:sp>
      <p:pic>
        <p:nvPicPr>
          <p:cNvPr id="205838" name="Picture 1038" descr="DSCN3970"/>
          <p:cNvPicPr>
            <a:picLocks noChangeAspect="1" noChangeArrowheads="1"/>
          </p:cNvPicPr>
          <p:nvPr/>
        </p:nvPicPr>
        <p:blipFill>
          <a:blip r:embed="rId3" cstate="print">
            <a:lum bright="-12000"/>
            <a:grayscl/>
          </a:blip>
          <a:srcRect l="33653" t="21794" r="30769" b="8974"/>
          <a:stretch>
            <a:fillRect/>
          </a:stretch>
        </p:blipFill>
        <p:spPr bwMode="auto">
          <a:xfrm>
            <a:off x="4957763" y="1295400"/>
            <a:ext cx="2662237" cy="3886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5840" name="AutoShape 1040"/>
          <p:cNvSpPr>
            <a:spLocks noChangeArrowheads="1"/>
          </p:cNvSpPr>
          <p:nvPr/>
        </p:nvSpPr>
        <p:spPr bwMode="auto">
          <a:xfrm>
            <a:off x="5257800" y="2971800"/>
            <a:ext cx="152400" cy="528638"/>
          </a:xfrm>
          <a:prstGeom prst="upDownArrow">
            <a:avLst>
              <a:gd name="adj1" fmla="val 50000"/>
              <a:gd name="adj2" fmla="val 69375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841" name="Text Box 1041"/>
          <p:cNvSpPr txBox="1">
            <a:spLocks noChangeArrowheads="1"/>
          </p:cNvSpPr>
          <p:nvPr/>
        </p:nvSpPr>
        <p:spPr bwMode="auto">
          <a:xfrm>
            <a:off x="5334000" y="949325"/>
            <a:ext cx="1981200" cy="650875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i="0">
                <a:solidFill>
                  <a:schemeClr val="bg1"/>
                </a:solidFill>
              </a:rPr>
              <a:t>Tendency toward </a:t>
            </a:r>
          </a:p>
          <a:p>
            <a:r>
              <a:rPr lang="en-US" sz="1800" i="0">
                <a:solidFill>
                  <a:schemeClr val="bg1"/>
                </a:solidFill>
              </a:rPr>
              <a:t>valgus alignment</a:t>
            </a:r>
          </a:p>
        </p:txBody>
      </p:sp>
      <p:sp>
        <p:nvSpPr>
          <p:cNvPr id="205842" name="Text Box 1042"/>
          <p:cNvSpPr txBox="1">
            <a:spLocks noChangeArrowheads="1"/>
          </p:cNvSpPr>
          <p:nvPr/>
        </p:nvSpPr>
        <p:spPr bwMode="auto">
          <a:xfrm>
            <a:off x="1066800" y="949325"/>
            <a:ext cx="2286000" cy="650875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i="0">
                <a:solidFill>
                  <a:schemeClr val="bg1"/>
                </a:solidFill>
              </a:rPr>
              <a:t>Increase in the shaft</a:t>
            </a:r>
          </a:p>
          <a:p>
            <a:r>
              <a:rPr lang="en-US" sz="1800" i="0">
                <a:solidFill>
                  <a:schemeClr val="bg1"/>
                </a:solidFill>
              </a:rPr>
              <a:t>condylar angle</a:t>
            </a:r>
          </a:p>
        </p:txBody>
      </p:sp>
      <p:sp>
        <p:nvSpPr>
          <p:cNvPr id="205831" name="Text Box 1031"/>
          <p:cNvSpPr txBox="1">
            <a:spLocks noChangeArrowheads="1"/>
          </p:cNvSpPr>
          <p:nvPr/>
        </p:nvSpPr>
        <p:spPr bwMode="auto">
          <a:xfrm>
            <a:off x="152400" y="5835650"/>
            <a:ext cx="8839200" cy="946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chemeClr val="tx1"/>
                </a:solidFill>
              </a:rPr>
              <a:t>Because, if the flexion of the condyle is not aggressively </a:t>
            </a:r>
          </a:p>
          <a:p>
            <a:r>
              <a:rPr lang="en-US" sz="2800">
                <a:solidFill>
                  <a:schemeClr val="tx1"/>
                </a:solidFill>
              </a:rPr>
              <a:t>corrected, the elbow may lose extension.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05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5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05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205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2058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205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205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2058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2058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82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500"/>
                                        <p:tgtEl>
                                          <p:spTgt spid="2058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2058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500"/>
                                        <p:tgtEl>
                                          <p:spTgt spid="2058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28" grpId="0" autoUpdateAnimBg="0"/>
      <p:bldP spid="205829" grpId="0" animBg="1" autoUpdateAnimBg="0"/>
      <p:bldP spid="205830" grpId="0" animBg="1" autoUpdateAnimBg="0"/>
      <p:bldP spid="205834" grpId="0" animBg="1"/>
      <p:bldP spid="205835" grpId="0" animBg="1"/>
      <p:bldP spid="205836" grpId="0" autoUpdateAnimBg="0"/>
      <p:bldP spid="205840" grpId="0" animBg="1"/>
      <p:bldP spid="205841" grpId="0" animBg="1" autoUpdateAnimBg="0"/>
      <p:bldP spid="205842" grpId="0" animBg="1" autoUpdateAnimBg="0"/>
      <p:bldP spid="205831" grpId="0" animBg="1" autoUpdateAnimBg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1026"/>
          <p:cNvSpPr txBox="1">
            <a:spLocks noChangeArrowheads="1"/>
          </p:cNvSpPr>
          <p:nvPr/>
        </p:nvSpPr>
        <p:spPr bwMode="auto">
          <a:xfrm>
            <a:off x="1789113" y="-76200"/>
            <a:ext cx="57118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/>
              <a:t>Type II  Flexion Injury</a:t>
            </a:r>
          </a:p>
        </p:txBody>
      </p:sp>
      <p:pic>
        <p:nvPicPr>
          <p:cNvPr id="221187" name="Picture 1027" descr="Type II flexion SC Fx"/>
          <p:cNvPicPr>
            <a:picLocks noChangeAspect="1" noChangeArrowheads="1"/>
          </p:cNvPicPr>
          <p:nvPr/>
        </p:nvPicPr>
        <p:blipFill>
          <a:blip r:embed="rId2" cstate="print"/>
          <a:srcRect l="4790" r="8983"/>
          <a:stretch>
            <a:fillRect/>
          </a:stretch>
        </p:blipFill>
        <p:spPr bwMode="auto">
          <a:xfrm>
            <a:off x="76200" y="1524000"/>
            <a:ext cx="4114800" cy="4564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21189" name="Text Box 1029"/>
          <p:cNvSpPr txBox="1">
            <a:spLocks noChangeArrowheads="1"/>
          </p:cNvSpPr>
          <p:nvPr/>
        </p:nvSpPr>
        <p:spPr bwMode="auto">
          <a:xfrm>
            <a:off x="5241925" y="2895600"/>
            <a:ext cx="34448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What is the </a:t>
            </a:r>
          </a:p>
          <a:p>
            <a:r>
              <a:rPr lang="en-US">
                <a:solidFill>
                  <a:schemeClr val="tx1"/>
                </a:solidFill>
              </a:rPr>
              <a:t>management?</a:t>
            </a:r>
          </a:p>
        </p:txBody>
      </p:sp>
      <p:sp>
        <p:nvSpPr>
          <p:cNvPr id="221191" name="Text Box 1031"/>
          <p:cNvSpPr txBox="1">
            <a:spLocks noChangeArrowheads="1"/>
          </p:cNvSpPr>
          <p:nvPr/>
        </p:nvSpPr>
        <p:spPr bwMode="auto">
          <a:xfrm>
            <a:off x="0" y="658813"/>
            <a:ext cx="9128125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200">
                <a:solidFill>
                  <a:schemeClr val="tx1"/>
                </a:solidFill>
              </a:rPr>
              <a:t>The treatment entails a closed reduction </a:t>
            </a:r>
          </a:p>
        </p:txBody>
      </p:sp>
      <p:sp>
        <p:nvSpPr>
          <p:cNvPr id="221192" name="Text Box 1032"/>
          <p:cNvSpPr txBox="1">
            <a:spLocks noChangeArrowheads="1"/>
          </p:cNvSpPr>
          <p:nvPr/>
        </p:nvSpPr>
        <p:spPr bwMode="auto">
          <a:xfrm>
            <a:off x="6705600" y="3429000"/>
            <a:ext cx="512763" cy="7715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221193" name="Text Box 1033"/>
          <p:cNvSpPr txBox="1">
            <a:spLocks noChangeArrowheads="1"/>
          </p:cNvSpPr>
          <p:nvPr/>
        </p:nvSpPr>
        <p:spPr bwMode="auto">
          <a:xfrm>
            <a:off x="1627188" y="6121400"/>
            <a:ext cx="5946775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200">
                <a:solidFill>
                  <a:schemeClr val="tx1"/>
                </a:solidFill>
              </a:rPr>
              <a:t>a long arm extension cast.</a:t>
            </a:r>
          </a:p>
        </p:txBody>
      </p:sp>
      <p:pic>
        <p:nvPicPr>
          <p:cNvPr id="221190" name="Picture 1030" descr="Type II Flexion Sc Closed Reduction"/>
          <p:cNvPicPr>
            <a:picLocks noChangeAspect="1" noChangeArrowheads="1"/>
          </p:cNvPicPr>
          <p:nvPr/>
        </p:nvPicPr>
        <p:blipFill>
          <a:blip r:embed="rId3" cstate="print"/>
          <a:srcRect l="3082" r="6003"/>
          <a:stretch>
            <a:fillRect/>
          </a:stretch>
        </p:blipFill>
        <p:spPr bwMode="auto">
          <a:xfrm>
            <a:off x="4419600" y="1535113"/>
            <a:ext cx="4495800" cy="4560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21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221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221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221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221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221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89" grpId="0" autoUpdateAnimBg="0"/>
      <p:bldP spid="221191" grpId="0" autoUpdateAnimBg="0"/>
      <p:bldP spid="221192" grpId="0" animBg="1" autoUpdateAnimBg="0"/>
      <p:bldP spid="221193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83" name="Text Box 11"/>
          <p:cNvSpPr txBox="1">
            <a:spLocks noChangeArrowheads="1"/>
          </p:cNvSpPr>
          <p:nvPr/>
        </p:nvSpPr>
        <p:spPr bwMode="auto">
          <a:xfrm>
            <a:off x="-12700" y="695325"/>
            <a:ext cx="9048750" cy="11906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i="0"/>
              <a:t>Into what two major types are supracondylar</a:t>
            </a:r>
          </a:p>
          <a:p>
            <a:r>
              <a:rPr lang="en-US" sz="3600" i="0"/>
              <a:t>fractures commonly sub-classified?</a:t>
            </a:r>
          </a:p>
        </p:txBody>
      </p:sp>
      <p:sp>
        <p:nvSpPr>
          <p:cNvPr id="105484" name="Text Box 12"/>
          <p:cNvSpPr txBox="1">
            <a:spLocks noChangeArrowheads="1"/>
          </p:cNvSpPr>
          <p:nvPr/>
        </p:nvSpPr>
        <p:spPr bwMode="auto">
          <a:xfrm>
            <a:off x="447675" y="4618038"/>
            <a:ext cx="3695700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FF9900"/>
                </a:solidFill>
              </a:rPr>
              <a:t>The </a:t>
            </a:r>
            <a:r>
              <a:rPr lang="en-US" sz="3200">
                <a:solidFill>
                  <a:schemeClr val="tx1"/>
                </a:solidFill>
              </a:rPr>
              <a:t>extension type</a:t>
            </a:r>
            <a:r>
              <a:rPr lang="en-US" sz="3200">
                <a:solidFill>
                  <a:srgbClr val="FF9900"/>
                </a:solidFill>
              </a:rPr>
              <a:t> is</a:t>
            </a:r>
          </a:p>
          <a:p>
            <a:r>
              <a:rPr lang="en-US" sz="3200">
                <a:solidFill>
                  <a:srgbClr val="FF9900"/>
                </a:solidFill>
              </a:rPr>
              <a:t>the </a:t>
            </a:r>
          </a:p>
          <a:p>
            <a:r>
              <a:rPr lang="en-US" sz="3200">
                <a:solidFill>
                  <a:srgbClr val="FF9900"/>
                </a:solidFill>
              </a:rPr>
              <a:t>most common type.</a:t>
            </a:r>
          </a:p>
        </p:txBody>
      </p:sp>
      <p:pic>
        <p:nvPicPr>
          <p:cNvPr id="105487" name="Picture 15" descr="Scanned Picture 15"/>
          <p:cNvPicPr>
            <a:picLocks noChangeAspect="1" noChangeArrowheads="1"/>
          </p:cNvPicPr>
          <p:nvPr/>
        </p:nvPicPr>
        <p:blipFill>
          <a:blip r:embed="rId2" cstate="print"/>
          <a:srcRect b="11940"/>
          <a:stretch>
            <a:fillRect/>
          </a:stretch>
        </p:blipFill>
        <p:spPr bwMode="auto">
          <a:xfrm>
            <a:off x="4495800" y="1981200"/>
            <a:ext cx="3492500" cy="449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5488" name="Text Box 16"/>
          <p:cNvSpPr txBox="1">
            <a:spLocks noChangeArrowheads="1"/>
          </p:cNvSpPr>
          <p:nvPr/>
        </p:nvSpPr>
        <p:spPr bwMode="auto">
          <a:xfrm>
            <a:off x="1676400" y="2362200"/>
            <a:ext cx="14795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i="0">
                <a:solidFill>
                  <a:schemeClr val="tx1"/>
                </a:solidFill>
              </a:rPr>
              <a:t>What</a:t>
            </a:r>
          </a:p>
          <a:p>
            <a:r>
              <a:rPr lang="en-US" sz="3600" i="0">
                <a:solidFill>
                  <a:schemeClr val="tx1"/>
                </a:solidFill>
              </a:rPr>
              <a:t> type ?</a:t>
            </a:r>
          </a:p>
        </p:txBody>
      </p:sp>
      <p:sp>
        <p:nvSpPr>
          <p:cNvPr id="105485" name="Text Box 13"/>
          <p:cNvSpPr txBox="1">
            <a:spLocks noChangeArrowheads="1"/>
          </p:cNvSpPr>
          <p:nvPr/>
        </p:nvSpPr>
        <p:spPr bwMode="auto">
          <a:xfrm rot="5429754">
            <a:off x="5470525" y="2651125"/>
            <a:ext cx="946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0">
                <a:solidFill>
                  <a:schemeClr val="bg1"/>
                </a:solidFill>
              </a:rPr>
              <a:t>Exten</a:t>
            </a:r>
          </a:p>
        </p:txBody>
      </p:sp>
      <p:sp>
        <p:nvSpPr>
          <p:cNvPr id="105486" name="Text Box 14"/>
          <p:cNvSpPr txBox="1">
            <a:spLocks noChangeArrowheads="1"/>
          </p:cNvSpPr>
          <p:nvPr/>
        </p:nvSpPr>
        <p:spPr bwMode="auto">
          <a:xfrm rot="7737028">
            <a:off x="5436394" y="3302794"/>
            <a:ext cx="70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0">
                <a:solidFill>
                  <a:schemeClr val="bg1"/>
                </a:solidFill>
              </a:rPr>
              <a:t>sion</a:t>
            </a:r>
          </a:p>
        </p:txBody>
      </p:sp>
      <p:sp>
        <p:nvSpPr>
          <p:cNvPr id="10248" name="Text Box 17"/>
          <p:cNvSpPr txBox="1">
            <a:spLocks noChangeArrowheads="1"/>
          </p:cNvSpPr>
          <p:nvPr/>
        </p:nvSpPr>
        <p:spPr bwMode="auto">
          <a:xfrm>
            <a:off x="2447925" y="76200"/>
            <a:ext cx="43449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>
                <a:solidFill>
                  <a:srgbClr val="FF9900"/>
                </a:solidFill>
              </a:rPr>
              <a:t>III. Classification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5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5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105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5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5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105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83" grpId="0" animBg="1" autoUpdateAnimBg="0"/>
      <p:bldP spid="105484" grpId="0" autoUpdateAnimBg="0"/>
      <p:bldP spid="105488" grpId="0" autoUpdateAnimBg="0"/>
      <p:bldP spid="105485" grpId="0" autoUpdateAnimBg="0"/>
      <p:bldP spid="105486" grpId="0" autoUpdateAnimBg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1026" descr="sc fxType III flex fx x-ray"/>
          <p:cNvPicPr>
            <a:picLocks noChangeAspect="1" noChangeArrowheads="1"/>
          </p:cNvPicPr>
          <p:nvPr/>
        </p:nvPicPr>
        <p:blipFill>
          <a:blip r:embed="rId2" cstate="print"/>
          <a:srcRect r="2031"/>
          <a:stretch>
            <a:fillRect/>
          </a:stretch>
        </p:blipFill>
        <p:spPr bwMode="auto">
          <a:xfrm>
            <a:off x="2108200" y="1371600"/>
            <a:ext cx="4826000" cy="5305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7699" name="Text Box 1027"/>
          <p:cNvSpPr txBox="1">
            <a:spLocks noChangeArrowheads="1"/>
          </p:cNvSpPr>
          <p:nvPr/>
        </p:nvSpPr>
        <p:spPr bwMode="auto">
          <a:xfrm>
            <a:off x="923925" y="-84138"/>
            <a:ext cx="7418388" cy="1431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/>
              <a:t>This classical  Type III pattern </a:t>
            </a:r>
          </a:p>
          <a:p>
            <a:pPr eaLnBrk="1" hangingPunct="1"/>
            <a:r>
              <a:rPr lang="en-US"/>
              <a:t>is obviously a flexion injury. </a:t>
            </a:r>
          </a:p>
        </p:txBody>
      </p:sp>
      <p:sp>
        <p:nvSpPr>
          <p:cNvPr id="157700" name="Text Box 1028"/>
          <p:cNvSpPr txBox="1">
            <a:spLocks noChangeArrowheads="1"/>
          </p:cNvSpPr>
          <p:nvPr/>
        </p:nvSpPr>
        <p:spPr bwMode="auto">
          <a:xfrm>
            <a:off x="1143000" y="5715000"/>
            <a:ext cx="6773863" cy="1079500"/>
          </a:xfrm>
          <a:prstGeom prst="rect">
            <a:avLst/>
          </a:prstGeom>
          <a:solidFill>
            <a:schemeClr val="tx1"/>
          </a:solidFill>
          <a:ln w="12700">
            <a:solidFill>
              <a:srgbClr val="A5002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3200" b="0">
                <a:solidFill>
                  <a:srgbClr val="A50021"/>
                </a:solidFill>
                <a:latin typeface="Tahoma" pitchFamily="34" charset="0"/>
              </a:rPr>
              <a:t>With these one needs to be </a:t>
            </a:r>
          </a:p>
          <a:p>
            <a:pPr eaLnBrk="1" hangingPunct="1"/>
            <a:r>
              <a:rPr lang="en-US" sz="3200" b="0">
                <a:solidFill>
                  <a:srgbClr val="A50021"/>
                </a:solidFill>
                <a:latin typeface="Tahoma" pitchFamily="34" charset="0"/>
              </a:rPr>
              <a:t>prepared to do an open reduction !!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57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57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699" grpId="0" autoUpdateAnimBg="0"/>
      <p:bldP spid="157700" grpId="0" animBg="1" autoUpdateAnimBg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2"/>
          <p:cNvSpPr txBox="1">
            <a:spLocks noChangeArrowheads="1"/>
          </p:cNvSpPr>
          <p:nvPr/>
        </p:nvSpPr>
        <p:spPr bwMode="auto">
          <a:xfrm>
            <a:off x="4098925" y="196850"/>
            <a:ext cx="1212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3600" i="0">
                <a:solidFill>
                  <a:srgbClr val="FF9900"/>
                </a:solidFill>
              </a:rPr>
              <a:t>8 y.o.</a:t>
            </a:r>
          </a:p>
        </p:txBody>
      </p:sp>
      <p:pic>
        <p:nvPicPr>
          <p:cNvPr id="95235" name="Picture 3" descr="MVC-001S"/>
          <p:cNvPicPr>
            <a:picLocks noChangeAspect="1" noChangeArrowheads="1"/>
          </p:cNvPicPr>
          <p:nvPr/>
        </p:nvPicPr>
        <p:blipFill>
          <a:blip r:embed="rId2" cstate="print"/>
          <a:srcRect l="17978" r="24719" b="14044"/>
          <a:stretch>
            <a:fillRect/>
          </a:stretch>
        </p:blipFill>
        <p:spPr bwMode="auto">
          <a:xfrm>
            <a:off x="228600" y="914400"/>
            <a:ext cx="3886200" cy="43719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1556" name="Text Box 4"/>
          <p:cNvSpPr txBox="1">
            <a:spLocks noChangeArrowheads="1"/>
          </p:cNvSpPr>
          <p:nvPr/>
        </p:nvSpPr>
        <p:spPr bwMode="auto">
          <a:xfrm>
            <a:off x="214313" y="5349875"/>
            <a:ext cx="405288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Is this a simple extension </a:t>
            </a:r>
          </a:p>
          <a:p>
            <a:r>
              <a:rPr lang="en-US" sz="2400">
                <a:solidFill>
                  <a:schemeClr val="tx1"/>
                </a:solidFill>
              </a:rPr>
              <a:t>type supracondylar fracture ??</a:t>
            </a:r>
          </a:p>
        </p:txBody>
      </p:sp>
      <p:pic>
        <p:nvPicPr>
          <p:cNvPr id="151557" name="Picture 5" descr="MVC-002S"/>
          <p:cNvPicPr>
            <a:picLocks noChangeAspect="1" noChangeArrowheads="1"/>
          </p:cNvPicPr>
          <p:nvPr/>
        </p:nvPicPr>
        <p:blipFill>
          <a:blip r:embed="rId3" cstate="print"/>
          <a:srcRect l="20000" r="25264"/>
          <a:stretch>
            <a:fillRect/>
          </a:stretch>
        </p:blipFill>
        <p:spPr bwMode="auto">
          <a:xfrm>
            <a:off x="5181600" y="714375"/>
            <a:ext cx="3962400" cy="542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1558" name="Text Box 6"/>
          <p:cNvSpPr txBox="1">
            <a:spLocks noChangeArrowheads="1"/>
          </p:cNvSpPr>
          <p:nvPr/>
        </p:nvSpPr>
        <p:spPr bwMode="auto">
          <a:xfrm>
            <a:off x="6272213" y="228600"/>
            <a:ext cx="2185987" cy="1200150"/>
          </a:xfrm>
          <a:prstGeom prst="rect">
            <a:avLst/>
          </a:prstGeom>
          <a:solidFill>
            <a:schemeClr val="bg1"/>
          </a:solidFill>
          <a:ln w="12700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0"/>
              <a:t>It also has </a:t>
            </a:r>
          </a:p>
          <a:p>
            <a:r>
              <a:rPr lang="en-US" sz="2400" i="0"/>
              <a:t>anterolatateral</a:t>
            </a:r>
          </a:p>
          <a:p>
            <a:r>
              <a:rPr lang="en-US" sz="2400" i="0"/>
              <a:t>displacement !!</a:t>
            </a:r>
          </a:p>
        </p:txBody>
      </p:sp>
      <p:sp>
        <p:nvSpPr>
          <p:cNvPr id="151560" name="Line 8"/>
          <p:cNvSpPr>
            <a:spLocks noChangeShapeType="1"/>
          </p:cNvSpPr>
          <p:nvPr/>
        </p:nvSpPr>
        <p:spPr bwMode="auto">
          <a:xfrm flipH="1">
            <a:off x="2057400" y="2590800"/>
            <a:ext cx="457200" cy="838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1561" name="Text Box 9"/>
          <p:cNvSpPr txBox="1">
            <a:spLocks noChangeArrowheads="1"/>
          </p:cNvSpPr>
          <p:nvPr/>
        </p:nvSpPr>
        <p:spPr bwMode="auto">
          <a:xfrm>
            <a:off x="457200" y="127000"/>
            <a:ext cx="3429000" cy="835025"/>
          </a:xfrm>
          <a:prstGeom prst="rect">
            <a:avLst/>
          </a:prstGeom>
          <a:solidFill>
            <a:schemeClr val="bg1"/>
          </a:solidFill>
          <a:ln w="12700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400" i="0"/>
              <a:t>The distal fragment is</a:t>
            </a:r>
          </a:p>
          <a:p>
            <a:pPr eaLnBrk="1" hangingPunct="1"/>
            <a:r>
              <a:rPr lang="en-US" sz="2400" i="0"/>
              <a:t>not flexed,</a:t>
            </a:r>
          </a:p>
        </p:txBody>
      </p:sp>
      <p:sp>
        <p:nvSpPr>
          <p:cNvPr id="151562" name="Rectangle 10"/>
          <p:cNvSpPr>
            <a:spLocks noChangeArrowheads="1"/>
          </p:cNvSpPr>
          <p:nvPr/>
        </p:nvSpPr>
        <p:spPr bwMode="auto">
          <a:xfrm>
            <a:off x="228600" y="993775"/>
            <a:ext cx="3810000" cy="835025"/>
          </a:xfrm>
          <a:prstGeom prst="rect">
            <a:avLst/>
          </a:prstGeom>
          <a:solidFill>
            <a:schemeClr val="bg1"/>
          </a:solidFill>
          <a:ln w="12700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i="0"/>
              <a:t>but also it is not extended to any degree.</a:t>
            </a:r>
          </a:p>
        </p:txBody>
      </p:sp>
      <p:sp>
        <p:nvSpPr>
          <p:cNvPr id="151563" name="AutoShape 11"/>
          <p:cNvSpPr>
            <a:spLocks noChangeArrowheads="1"/>
          </p:cNvSpPr>
          <p:nvPr/>
        </p:nvSpPr>
        <p:spPr bwMode="auto">
          <a:xfrm rot="-5860657">
            <a:off x="6955632" y="3761581"/>
            <a:ext cx="922338" cy="1425575"/>
          </a:xfrm>
          <a:prstGeom prst="curvedRightArrow">
            <a:avLst>
              <a:gd name="adj1" fmla="val 16959"/>
              <a:gd name="adj2" fmla="val 44050"/>
              <a:gd name="adj3" fmla="val 29426"/>
            </a:avLst>
          </a:prstGeom>
          <a:solidFill>
            <a:srgbClr val="FF99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1564" name="Rectangle 12"/>
          <p:cNvSpPr>
            <a:spLocks noChangeArrowheads="1"/>
          </p:cNvSpPr>
          <p:nvPr/>
        </p:nvSpPr>
        <p:spPr bwMode="auto">
          <a:xfrm>
            <a:off x="685800" y="76200"/>
            <a:ext cx="7696200" cy="914400"/>
          </a:xfrm>
          <a:prstGeom prst="rect">
            <a:avLst/>
          </a:prstGeom>
          <a:solidFill>
            <a:schemeClr val="bg1"/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600" i="0">
                <a:solidFill>
                  <a:srgbClr val="FF9900"/>
                </a:solidFill>
              </a:rPr>
              <a:t>This also is a Type III Flexion Pattern.</a:t>
            </a:r>
          </a:p>
        </p:txBody>
      </p:sp>
      <p:sp>
        <p:nvSpPr>
          <p:cNvPr id="151565" name="Text Box 13"/>
          <p:cNvSpPr txBox="1">
            <a:spLocks noChangeArrowheads="1"/>
          </p:cNvSpPr>
          <p:nvPr/>
        </p:nvSpPr>
        <p:spPr bwMode="auto">
          <a:xfrm>
            <a:off x="152400" y="5349875"/>
            <a:ext cx="4114800" cy="8223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What is different </a:t>
            </a:r>
          </a:p>
          <a:p>
            <a:r>
              <a:rPr lang="en-US" sz="2400">
                <a:solidFill>
                  <a:schemeClr val="tx1"/>
                </a:solidFill>
              </a:rPr>
              <a:t>about this fracture?</a:t>
            </a:r>
          </a:p>
        </p:txBody>
      </p:sp>
      <p:sp>
        <p:nvSpPr>
          <p:cNvPr id="151566" name="Rectangle 14"/>
          <p:cNvSpPr>
            <a:spLocks noChangeArrowheads="1"/>
          </p:cNvSpPr>
          <p:nvPr/>
        </p:nvSpPr>
        <p:spPr bwMode="auto">
          <a:xfrm>
            <a:off x="76200" y="76200"/>
            <a:ext cx="8991600" cy="914400"/>
          </a:xfrm>
          <a:prstGeom prst="rect">
            <a:avLst/>
          </a:prstGeom>
          <a:solidFill>
            <a:schemeClr val="bg1"/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i="0">
                <a:solidFill>
                  <a:srgbClr val="FF9900"/>
                </a:solidFill>
              </a:rPr>
              <a:t>But, if not recognized as such, it may be a problem.</a:t>
            </a:r>
          </a:p>
        </p:txBody>
      </p:sp>
      <p:sp>
        <p:nvSpPr>
          <p:cNvPr id="151559" name="Text Box 7"/>
          <p:cNvSpPr txBox="1">
            <a:spLocks noChangeArrowheads="1"/>
          </p:cNvSpPr>
          <p:nvPr/>
        </p:nvSpPr>
        <p:spPr bwMode="auto">
          <a:xfrm>
            <a:off x="1976438" y="2667000"/>
            <a:ext cx="5338762" cy="9556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tx1"/>
                </a:solidFill>
              </a:rPr>
              <a:t>This fracture was irreducible, </a:t>
            </a:r>
          </a:p>
          <a:p>
            <a:r>
              <a:rPr lang="en-US" sz="2800">
                <a:solidFill>
                  <a:schemeClr val="tx1"/>
                </a:solidFill>
              </a:rPr>
              <a:t>and required an open reduction !!!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51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51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1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51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1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151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151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1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500"/>
                                        <p:tgtEl>
                                          <p:spTgt spid="151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151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500"/>
                                        <p:tgtEl>
                                          <p:spTgt spid="151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56" grpId="0" autoUpdateAnimBg="0"/>
      <p:bldP spid="151558" grpId="0" animBg="1" autoUpdateAnimBg="0"/>
      <p:bldP spid="151560" grpId="0" animBg="1"/>
      <p:bldP spid="151561" grpId="0" animBg="1" autoUpdateAnimBg="0"/>
      <p:bldP spid="151562" grpId="0" animBg="1" autoUpdateAnimBg="0"/>
      <p:bldP spid="151563" grpId="0" animBg="1"/>
      <p:bldP spid="151564" grpId="0" animBg="1" autoUpdateAnimBg="0"/>
      <p:bldP spid="151565" grpId="0" animBg="1" autoUpdateAnimBg="0"/>
      <p:bldP spid="151566" grpId="0" animBg="1" autoUpdateAnimBg="0"/>
      <p:bldP spid="151559" grpId="0" animBg="1" autoUpdateAnimBg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76200"/>
            <a:ext cx="7772400" cy="1143000"/>
          </a:xfrm>
        </p:spPr>
        <p:txBody>
          <a:bodyPr/>
          <a:lstStyle/>
          <a:p>
            <a:r>
              <a:rPr lang="en-US" sz="3600" b="1" smtClean="0">
                <a:solidFill>
                  <a:srgbClr val="FFFF00"/>
                </a:solidFill>
              </a:rPr>
              <a:t>There are some clues </a:t>
            </a:r>
            <a:br>
              <a:rPr lang="en-US" sz="3600" b="1" smtClean="0">
                <a:solidFill>
                  <a:srgbClr val="FFFF00"/>
                </a:solidFill>
              </a:rPr>
            </a:br>
            <a:r>
              <a:rPr lang="en-US" sz="3600" b="1" smtClean="0">
                <a:solidFill>
                  <a:srgbClr val="FFFF00"/>
                </a:solidFill>
              </a:rPr>
              <a:t>to  these occult flexion injuries.</a:t>
            </a:r>
          </a:p>
        </p:txBody>
      </p:sp>
      <p:pic>
        <p:nvPicPr>
          <p:cNvPr id="96259" name="Picture 3" descr="HH00241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2273300"/>
            <a:ext cx="5029200" cy="366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050"/>
          <p:cNvSpPr>
            <a:spLocks noGrp="1" noChangeArrowheads="1"/>
          </p:cNvSpPr>
          <p:nvPr>
            <p:ph type="title"/>
          </p:nvPr>
        </p:nvSpPr>
        <p:spPr>
          <a:xfrm>
            <a:off x="-533400" y="-152400"/>
            <a:ext cx="10134600" cy="1143000"/>
          </a:xfrm>
        </p:spPr>
        <p:txBody>
          <a:bodyPr/>
          <a:lstStyle/>
          <a:p>
            <a:pPr marL="838200" indent="-838200"/>
            <a:r>
              <a:rPr lang="en-US" b="1" smtClean="0">
                <a:solidFill>
                  <a:srgbClr val="FFFF00"/>
                </a:solidFill>
              </a:rPr>
              <a:t>1. The distal fragment is not extended,</a:t>
            </a:r>
          </a:p>
        </p:txBody>
      </p:sp>
      <p:sp>
        <p:nvSpPr>
          <p:cNvPr id="153603" name="Rectangle 2051"/>
          <p:cNvSpPr>
            <a:spLocks noChangeArrowheads="1"/>
          </p:cNvSpPr>
          <p:nvPr/>
        </p:nvSpPr>
        <p:spPr bwMode="auto">
          <a:xfrm>
            <a:off x="388938" y="6108700"/>
            <a:ext cx="8299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3600">
                <a:solidFill>
                  <a:schemeClr val="tx1"/>
                </a:solidFill>
              </a:rPr>
              <a:t>however,it may not be flexed to any degree.</a:t>
            </a:r>
          </a:p>
        </p:txBody>
      </p:sp>
      <p:pic>
        <p:nvPicPr>
          <p:cNvPr id="97284" name="Picture 2052" descr="MVC-008S"/>
          <p:cNvPicPr>
            <a:picLocks noChangeAspect="1" noChangeArrowheads="1"/>
          </p:cNvPicPr>
          <p:nvPr/>
        </p:nvPicPr>
        <p:blipFill>
          <a:blip r:embed="rId2" cstate="print">
            <a:lum bright="-6000" contrast="12000"/>
            <a:grayscl/>
          </a:blip>
          <a:srcRect l="15492" r="18311" b="9859"/>
          <a:stretch>
            <a:fillRect/>
          </a:stretch>
        </p:blipFill>
        <p:spPr bwMode="auto">
          <a:xfrm>
            <a:off x="2362200" y="1295400"/>
            <a:ext cx="4551363" cy="4648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3605" name="Text Box 2053"/>
          <p:cNvSpPr txBox="1">
            <a:spLocks noChangeArrowheads="1"/>
          </p:cNvSpPr>
          <p:nvPr/>
        </p:nvSpPr>
        <p:spPr bwMode="auto">
          <a:xfrm>
            <a:off x="7239000" y="3460750"/>
            <a:ext cx="1627188" cy="958850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0" i="0">
                <a:solidFill>
                  <a:schemeClr val="tx1"/>
                </a:solidFill>
              </a:rPr>
              <a:t>It may be </a:t>
            </a:r>
          </a:p>
          <a:p>
            <a:r>
              <a:rPr lang="en-US" sz="2800" b="0" i="0">
                <a:solidFill>
                  <a:schemeClr val="tx1"/>
                </a:solidFill>
              </a:rPr>
              <a:t> rotated!!</a:t>
            </a:r>
          </a:p>
        </p:txBody>
      </p:sp>
      <p:sp>
        <p:nvSpPr>
          <p:cNvPr id="153606" name="AutoShape 2054"/>
          <p:cNvSpPr>
            <a:spLocks noChangeArrowheads="1"/>
          </p:cNvSpPr>
          <p:nvPr/>
        </p:nvSpPr>
        <p:spPr bwMode="auto">
          <a:xfrm>
            <a:off x="6096000" y="3429000"/>
            <a:ext cx="457200" cy="914400"/>
          </a:xfrm>
          <a:prstGeom prst="curvedLeftArrow">
            <a:avLst>
              <a:gd name="adj1" fmla="val 40000"/>
              <a:gd name="adj2" fmla="val 80000"/>
              <a:gd name="adj3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53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53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3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3" grpId="0" autoUpdateAnimBg="0"/>
      <p:bldP spid="153605" grpId="0" animBg="1" autoUpdateAnimBg="0"/>
      <p:bldP spid="153606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-228600"/>
            <a:ext cx="8763000" cy="1143000"/>
          </a:xfrm>
          <a:noFill/>
        </p:spPr>
        <p:txBody>
          <a:bodyPr/>
          <a:lstStyle/>
          <a:p>
            <a:pPr marL="838200" indent="-838200"/>
            <a:r>
              <a:rPr lang="en-US" b="1" smtClean="0">
                <a:solidFill>
                  <a:srgbClr val="FFFF00"/>
                </a:solidFill>
              </a:rPr>
              <a:t>2. The distal fragment  is in valgus.</a:t>
            </a:r>
          </a:p>
        </p:txBody>
      </p:sp>
      <p:pic>
        <p:nvPicPr>
          <p:cNvPr id="98307" name="Picture 3" descr="MVC-002S"/>
          <p:cNvPicPr>
            <a:picLocks noChangeAspect="1" noChangeArrowheads="1"/>
          </p:cNvPicPr>
          <p:nvPr/>
        </p:nvPicPr>
        <p:blipFill>
          <a:blip r:embed="rId2" cstate="print">
            <a:lum bright="-18000" contrast="12000"/>
            <a:grayscl/>
          </a:blip>
          <a:srcRect l="20000" r="25264"/>
          <a:stretch>
            <a:fillRect/>
          </a:stretch>
        </p:blipFill>
        <p:spPr bwMode="auto">
          <a:xfrm>
            <a:off x="2403475" y="838200"/>
            <a:ext cx="4337050" cy="594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4628" name="Line 4"/>
          <p:cNvSpPr>
            <a:spLocks noChangeShapeType="1"/>
          </p:cNvSpPr>
          <p:nvPr/>
        </p:nvSpPr>
        <p:spPr bwMode="auto">
          <a:xfrm flipV="1">
            <a:off x="5638800" y="1143000"/>
            <a:ext cx="990600" cy="2057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4629" name="Line 5"/>
          <p:cNvSpPr>
            <a:spLocks noChangeShapeType="1"/>
          </p:cNvSpPr>
          <p:nvPr/>
        </p:nvSpPr>
        <p:spPr bwMode="auto">
          <a:xfrm>
            <a:off x="5638800" y="3200400"/>
            <a:ext cx="990600" cy="3276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4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4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28" grpId="0" animBg="1"/>
      <p:bldP spid="154629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458200" cy="1143000"/>
          </a:xfrm>
        </p:spPr>
        <p:txBody>
          <a:bodyPr/>
          <a:lstStyle/>
          <a:p>
            <a:pPr marL="838200" indent="-838200"/>
            <a:r>
              <a:rPr lang="en-US" sz="4000" b="1" smtClean="0">
                <a:solidFill>
                  <a:srgbClr val="FFFF00"/>
                </a:solidFill>
              </a:rPr>
              <a:t>3. The medial spike of the proximal fragment is usually posterior.</a:t>
            </a:r>
          </a:p>
        </p:txBody>
      </p:sp>
      <p:pic>
        <p:nvPicPr>
          <p:cNvPr id="99331" name="Picture 3" descr="MVC-004S"/>
          <p:cNvPicPr>
            <a:picLocks noChangeAspect="1" noChangeArrowheads="1"/>
          </p:cNvPicPr>
          <p:nvPr/>
        </p:nvPicPr>
        <p:blipFill>
          <a:blip r:embed="rId2" cstate="print">
            <a:lum bright="-12000" contrast="12000"/>
            <a:grayscl/>
          </a:blip>
          <a:srcRect l="23215" r="18750" b="17857"/>
          <a:stretch>
            <a:fillRect/>
          </a:stretch>
        </p:blipFill>
        <p:spPr bwMode="auto">
          <a:xfrm>
            <a:off x="2209800" y="1447800"/>
            <a:ext cx="4953000" cy="5257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5652" name="Line 4"/>
          <p:cNvSpPr>
            <a:spLocks noChangeShapeType="1"/>
          </p:cNvSpPr>
          <p:nvPr/>
        </p:nvSpPr>
        <p:spPr bwMode="auto">
          <a:xfrm flipH="1" flipV="1">
            <a:off x="5791200" y="5181600"/>
            <a:ext cx="533400" cy="914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5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652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pPr marL="838200" indent="-838200"/>
            <a:r>
              <a:rPr lang="en-US" b="1" smtClean="0">
                <a:solidFill>
                  <a:srgbClr val="FFFF00"/>
                </a:solidFill>
              </a:rPr>
              <a:t>4. There may be clinical signs of ulnar nerve dysfunction.</a:t>
            </a:r>
          </a:p>
        </p:txBody>
      </p:sp>
      <p:pic>
        <p:nvPicPr>
          <p:cNvPr id="100355" name="Picture 3" descr="Untitled-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1905000"/>
            <a:ext cx="4267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6677" name="Freeform 5" descr="Trellis"/>
          <p:cNvSpPr>
            <a:spLocks/>
          </p:cNvSpPr>
          <p:nvPr/>
        </p:nvSpPr>
        <p:spPr bwMode="auto">
          <a:xfrm>
            <a:off x="4419600" y="4057650"/>
            <a:ext cx="1179513" cy="1254125"/>
          </a:xfrm>
          <a:custGeom>
            <a:avLst/>
            <a:gdLst>
              <a:gd name="T0" fmla="*/ 743 w 743"/>
              <a:gd name="T1" fmla="*/ 0 h 790"/>
              <a:gd name="T2" fmla="*/ 677 w 743"/>
              <a:gd name="T3" fmla="*/ 83 h 790"/>
              <a:gd name="T4" fmla="*/ 634 w 743"/>
              <a:gd name="T5" fmla="*/ 148 h 790"/>
              <a:gd name="T6" fmla="*/ 529 w 743"/>
              <a:gd name="T7" fmla="*/ 253 h 790"/>
              <a:gd name="T8" fmla="*/ 480 w 743"/>
              <a:gd name="T9" fmla="*/ 313 h 790"/>
              <a:gd name="T10" fmla="*/ 431 w 743"/>
              <a:gd name="T11" fmla="*/ 379 h 790"/>
              <a:gd name="T12" fmla="*/ 409 w 743"/>
              <a:gd name="T13" fmla="*/ 445 h 790"/>
              <a:gd name="T14" fmla="*/ 387 w 743"/>
              <a:gd name="T15" fmla="*/ 505 h 790"/>
              <a:gd name="T16" fmla="*/ 266 w 743"/>
              <a:gd name="T17" fmla="*/ 521 h 790"/>
              <a:gd name="T18" fmla="*/ 239 w 743"/>
              <a:gd name="T19" fmla="*/ 554 h 790"/>
              <a:gd name="T20" fmla="*/ 189 w 743"/>
              <a:gd name="T21" fmla="*/ 582 h 790"/>
              <a:gd name="T22" fmla="*/ 134 w 743"/>
              <a:gd name="T23" fmla="*/ 648 h 790"/>
              <a:gd name="T24" fmla="*/ 63 w 743"/>
              <a:gd name="T25" fmla="*/ 692 h 790"/>
              <a:gd name="T26" fmla="*/ 19 w 743"/>
              <a:gd name="T27" fmla="*/ 730 h 790"/>
              <a:gd name="T28" fmla="*/ 41 w 743"/>
              <a:gd name="T29" fmla="*/ 790 h 790"/>
              <a:gd name="T30" fmla="*/ 145 w 743"/>
              <a:gd name="T31" fmla="*/ 757 h 790"/>
              <a:gd name="T32" fmla="*/ 184 w 743"/>
              <a:gd name="T33" fmla="*/ 730 h 790"/>
              <a:gd name="T34" fmla="*/ 217 w 743"/>
              <a:gd name="T35" fmla="*/ 713 h 790"/>
              <a:gd name="T36" fmla="*/ 250 w 743"/>
              <a:gd name="T37" fmla="*/ 703 h 790"/>
              <a:gd name="T38" fmla="*/ 332 w 743"/>
              <a:gd name="T39" fmla="*/ 642 h 790"/>
              <a:gd name="T40" fmla="*/ 398 w 743"/>
              <a:gd name="T41" fmla="*/ 582 h 790"/>
              <a:gd name="T42" fmla="*/ 469 w 743"/>
              <a:gd name="T43" fmla="*/ 505 h 790"/>
              <a:gd name="T44" fmla="*/ 491 w 743"/>
              <a:gd name="T45" fmla="*/ 483 h 790"/>
              <a:gd name="T46" fmla="*/ 513 w 743"/>
              <a:gd name="T47" fmla="*/ 450 h 790"/>
              <a:gd name="T48" fmla="*/ 645 w 743"/>
              <a:gd name="T49" fmla="*/ 286 h 790"/>
              <a:gd name="T50" fmla="*/ 683 w 743"/>
              <a:gd name="T51" fmla="*/ 220 h 790"/>
              <a:gd name="T52" fmla="*/ 705 w 743"/>
              <a:gd name="T53" fmla="*/ 187 h 790"/>
              <a:gd name="T54" fmla="*/ 667 w 743"/>
              <a:gd name="T55" fmla="*/ 137 h 790"/>
              <a:gd name="T56" fmla="*/ 650 w 743"/>
              <a:gd name="T57" fmla="*/ 127 h 79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743"/>
              <a:gd name="T88" fmla="*/ 0 h 790"/>
              <a:gd name="T89" fmla="*/ 743 w 743"/>
              <a:gd name="T90" fmla="*/ 790 h 79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743" h="790">
                <a:moveTo>
                  <a:pt x="743" y="0"/>
                </a:moveTo>
                <a:cubicBezTo>
                  <a:pt x="720" y="24"/>
                  <a:pt x="695" y="55"/>
                  <a:pt x="677" y="83"/>
                </a:cubicBezTo>
                <a:cubicBezTo>
                  <a:pt x="668" y="111"/>
                  <a:pt x="651" y="127"/>
                  <a:pt x="634" y="148"/>
                </a:cubicBezTo>
                <a:cubicBezTo>
                  <a:pt x="603" y="186"/>
                  <a:pt x="571" y="226"/>
                  <a:pt x="529" y="253"/>
                </a:cubicBezTo>
                <a:cubicBezTo>
                  <a:pt x="512" y="278"/>
                  <a:pt x="504" y="297"/>
                  <a:pt x="480" y="313"/>
                </a:cubicBezTo>
                <a:cubicBezTo>
                  <a:pt x="466" y="334"/>
                  <a:pt x="442" y="357"/>
                  <a:pt x="431" y="379"/>
                </a:cubicBezTo>
                <a:cubicBezTo>
                  <a:pt x="420" y="400"/>
                  <a:pt x="419" y="424"/>
                  <a:pt x="409" y="445"/>
                </a:cubicBezTo>
                <a:cubicBezTo>
                  <a:pt x="398" y="468"/>
                  <a:pt x="392" y="478"/>
                  <a:pt x="387" y="505"/>
                </a:cubicBezTo>
                <a:cubicBezTo>
                  <a:pt x="349" y="494"/>
                  <a:pt x="303" y="510"/>
                  <a:pt x="266" y="521"/>
                </a:cubicBezTo>
                <a:cubicBezTo>
                  <a:pt x="256" y="531"/>
                  <a:pt x="249" y="544"/>
                  <a:pt x="239" y="554"/>
                </a:cubicBezTo>
                <a:cubicBezTo>
                  <a:pt x="225" y="568"/>
                  <a:pt x="204" y="569"/>
                  <a:pt x="189" y="582"/>
                </a:cubicBezTo>
                <a:cubicBezTo>
                  <a:pt x="167" y="600"/>
                  <a:pt x="154" y="628"/>
                  <a:pt x="134" y="648"/>
                </a:cubicBezTo>
                <a:cubicBezTo>
                  <a:pt x="117" y="665"/>
                  <a:pt x="83" y="679"/>
                  <a:pt x="63" y="692"/>
                </a:cubicBezTo>
                <a:cubicBezTo>
                  <a:pt x="42" y="706"/>
                  <a:pt x="43" y="722"/>
                  <a:pt x="19" y="730"/>
                </a:cubicBezTo>
                <a:cubicBezTo>
                  <a:pt x="0" y="758"/>
                  <a:pt x="16" y="773"/>
                  <a:pt x="41" y="790"/>
                </a:cubicBezTo>
                <a:cubicBezTo>
                  <a:pt x="74" y="782"/>
                  <a:pt x="115" y="773"/>
                  <a:pt x="145" y="757"/>
                </a:cubicBezTo>
                <a:cubicBezTo>
                  <a:pt x="166" y="746"/>
                  <a:pt x="161" y="743"/>
                  <a:pt x="184" y="730"/>
                </a:cubicBezTo>
                <a:cubicBezTo>
                  <a:pt x="195" y="724"/>
                  <a:pt x="206" y="718"/>
                  <a:pt x="217" y="713"/>
                </a:cubicBezTo>
                <a:cubicBezTo>
                  <a:pt x="228" y="709"/>
                  <a:pt x="250" y="703"/>
                  <a:pt x="250" y="703"/>
                </a:cubicBezTo>
                <a:cubicBezTo>
                  <a:pt x="280" y="682"/>
                  <a:pt x="297" y="654"/>
                  <a:pt x="332" y="642"/>
                </a:cubicBezTo>
                <a:cubicBezTo>
                  <a:pt x="354" y="620"/>
                  <a:pt x="372" y="599"/>
                  <a:pt x="398" y="582"/>
                </a:cubicBezTo>
                <a:cubicBezTo>
                  <a:pt x="420" y="549"/>
                  <a:pt x="441" y="533"/>
                  <a:pt x="469" y="505"/>
                </a:cubicBezTo>
                <a:cubicBezTo>
                  <a:pt x="485" y="461"/>
                  <a:pt x="461" y="514"/>
                  <a:pt x="491" y="483"/>
                </a:cubicBezTo>
                <a:cubicBezTo>
                  <a:pt x="500" y="474"/>
                  <a:pt x="506" y="461"/>
                  <a:pt x="513" y="450"/>
                </a:cubicBezTo>
                <a:cubicBezTo>
                  <a:pt x="555" y="388"/>
                  <a:pt x="591" y="337"/>
                  <a:pt x="645" y="286"/>
                </a:cubicBezTo>
                <a:cubicBezTo>
                  <a:pt x="653" y="260"/>
                  <a:pt x="667" y="241"/>
                  <a:pt x="683" y="220"/>
                </a:cubicBezTo>
                <a:cubicBezTo>
                  <a:pt x="691" y="210"/>
                  <a:pt x="705" y="187"/>
                  <a:pt x="705" y="187"/>
                </a:cubicBezTo>
                <a:cubicBezTo>
                  <a:pt x="696" y="146"/>
                  <a:pt x="707" y="164"/>
                  <a:pt x="667" y="137"/>
                </a:cubicBezTo>
                <a:cubicBezTo>
                  <a:pt x="662" y="133"/>
                  <a:pt x="650" y="127"/>
                  <a:pt x="650" y="127"/>
                </a:cubicBezTo>
              </a:path>
            </a:pathLst>
          </a:custGeom>
          <a:pattFill prst="trellis">
            <a:fgClr>
              <a:srgbClr val="FF5050"/>
            </a:fgClr>
            <a:bgClr>
              <a:srgbClr val="FFFF00"/>
            </a:bgClr>
          </a:patt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56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7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MVC-009S"/>
          <p:cNvPicPr>
            <a:picLocks noChangeAspect="1" noChangeArrowheads="1"/>
          </p:cNvPicPr>
          <p:nvPr/>
        </p:nvPicPr>
        <p:blipFill>
          <a:blip r:embed="rId2" cstate="print">
            <a:lum contrast="6000"/>
            <a:grayscl/>
          </a:blip>
          <a:srcRect l="13559" r="23729"/>
          <a:stretch>
            <a:fillRect/>
          </a:stretch>
        </p:blipFill>
        <p:spPr bwMode="auto">
          <a:xfrm>
            <a:off x="685800" y="1143000"/>
            <a:ext cx="3886200" cy="464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1379" name="Picture 3" descr="MVC-008S"/>
          <p:cNvPicPr>
            <a:picLocks noChangeAspect="1" noChangeArrowheads="1"/>
          </p:cNvPicPr>
          <p:nvPr/>
        </p:nvPicPr>
        <p:blipFill>
          <a:blip r:embed="rId3" cstate="print">
            <a:lum bright="-6000" contrast="12000"/>
            <a:grayscl/>
          </a:blip>
          <a:srcRect l="27591" r="18311" b="9859"/>
          <a:stretch>
            <a:fillRect/>
          </a:stretch>
        </p:blipFill>
        <p:spPr bwMode="auto">
          <a:xfrm>
            <a:off x="4800600" y="1143000"/>
            <a:ext cx="3719513" cy="464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8724" name="Text Box 4"/>
          <p:cNvSpPr>
            <a:spLocks noGrp="1" noChangeArrowheads="1"/>
          </p:cNvSpPr>
          <p:nvPr>
            <p:ph type="title"/>
          </p:nvPr>
        </p:nvSpPr>
        <p:spPr>
          <a:xfrm>
            <a:off x="152400" y="-76200"/>
            <a:ext cx="8991600" cy="1143000"/>
          </a:xfrm>
          <a:noFill/>
        </p:spPr>
        <p:txBody>
          <a:bodyPr/>
          <a:lstStyle/>
          <a:p>
            <a:pPr algn="l"/>
            <a:r>
              <a:rPr lang="en-US" sz="4200" b="1" smtClean="0">
                <a:solidFill>
                  <a:srgbClr val="FFFF00"/>
                </a:solidFill>
              </a:rPr>
              <a:t>Why are these fractures irreducible ? </a:t>
            </a:r>
          </a:p>
        </p:txBody>
      </p:sp>
      <p:sp>
        <p:nvSpPr>
          <p:cNvPr id="158725" name="Text Box 5"/>
          <p:cNvSpPr txBox="1">
            <a:spLocks noChangeArrowheads="1"/>
          </p:cNvSpPr>
          <p:nvPr/>
        </p:nvSpPr>
        <p:spPr bwMode="auto">
          <a:xfrm>
            <a:off x="152400" y="6096000"/>
            <a:ext cx="8910638" cy="579438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3200">
                <a:solidFill>
                  <a:schemeClr val="tx1"/>
                </a:solidFill>
              </a:rPr>
              <a:t>The location of the proximal medial spike is critical.</a:t>
            </a:r>
          </a:p>
        </p:txBody>
      </p:sp>
      <p:sp>
        <p:nvSpPr>
          <p:cNvPr id="158726" name="Line 6"/>
          <p:cNvSpPr>
            <a:spLocks noChangeShapeType="1"/>
          </p:cNvSpPr>
          <p:nvPr/>
        </p:nvSpPr>
        <p:spPr bwMode="auto">
          <a:xfrm flipH="1">
            <a:off x="7772400" y="1981200"/>
            <a:ext cx="457200" cy="762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8727" name="Line 7"/>
          <p:cNvSpPr>
            <a:spLocks noChangeShapeType="1"/>
          </p:cNvSpPr>
          <p:nvPr/>
        </p:nvSpPr>
        <p:spPr bwMode="auto">
          <a:xfrm>
            <a:off x="990600" y="1905000"/>
            <a:ext cx="304800" cy="609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587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872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58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8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8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4" grpId="0" autoUpdateAnimBg="0"/>
      <p:bldP spid="158725" grpId="0" animBg="1" autoUpdateAnimBg="0"/>
      <p:bldP spid="158726" grpId="0" animBg="1"/>
      <p:bldP spid="158727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3" descr="MVC-002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9748" name="Line 4"/>
          <p:cNvSpPr>
            <a:spLocks noChangeShapeType="1"/>
          </p:cNvSpPr>
          <p:nvPr/>
        </p:nvSpPr>
        <p:spPr bwMode="auto">
          <a:xfrm flipH="1" flipV="1">
            <a:off x="4267200" y="4191000"/>
            <a:ext cx="1524000" cy="4572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9749" name="Line 5"/>
          <p:cNvSpPr>
            <a:spLocks noChangeShapeType="1"/>
          </p:cNvSpPr>
          <p:nvPr/>
        </p:nvSpPr>
        <p:spPr bwMode="auto">
          <a:xfrm flipH="1">
            <a:off x="4800600" y="3124200"/>
            <a:ext cx="838200" cy="609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9750" name="Line 6"/>
          <p:cNvSpPr>
            <a:spLocks noChangeShapeType="1"/>
          </p:cNvSpPr>
          <p:nvPr/>
        </p:nvSpPr>
        <p:spPr bwMode="auto">
          <a:xfrm flipH="1">
            <a:off x="4572000" y="2895600"/>
            <a:ext cx="457200" cy="533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9751" name="Text Box 7"/>
          <p:cNvSpPr txBox="1">
            <a:spLocks noChangeArrowheads="1"/>
          </p:cNvSpPr>
          <p:nvPr/>
        </p:nvSpPr>
        <p:spPr bwMode="auto">
          <a:xfrm>
            <a:off x="5791200" y="4114800"/>
            <a:ext cx="2593975" cy="1200150"/>
          </a:xfrm>
          <a:prstGeom prst="rect">
            <a:avLst/>
          </a:prstGeom>
          <a:solidFill>
            <a:schemeClr val="bg1"/>
          </a:solidFill>
          <a:ln w="12700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The medial spike </a:t>
            </a:r>
          </a:p>
          <a:p>
            <a:r>
              <a:rPr lang="en-US" sz="2400"/>
              <a:t>is pressing against </a:t>
            </a:r>
          </a:p>
          <a:p>
            <a:r>
              <a:rPr lang="en-US" sz="2400"/>
              <a:t>the ulnar nerve.</a:t>
            </a:r>
          </a:p>
        </p:txBody>
      </p:sp>
      <p:sp>
        <p:nvSpPr>
          <p:cNvPr id="159752" name="Text Box 8"/>
          <p:cNvSpPr txBox="1">
            <a:spLocks noChangeArrowheads="1"/>
          </p:cNvSpPr>
          <p:nvPr/>
        </p:nvSpPr>
        <p:spPr bwMode="auto">
          <a:xfrm>
            <a:off x="5334000" y="1752600"/>
            <a:ext cx="3354388" cy="835025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 i="0">
                <a:solidFill>
                  <a:schemeClr val="tx1"/>
                </a:solidFill>
              </a:rPr>
              <a:t>It is also posterior to the</a:t>
            </a:r>
          </a:p>
          <a:p>
            <a:pPr algn="l"/>
            <a:r>
              <a:rPr lang="en-US" sz="2400" i="0">
                <a:solidFill>
                  <a:schemeClr val="tx1"/>
                </a:solidFill>
              </a:rPr>
              <a:t> intermuscular septum.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59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59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159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9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59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8" grpId="0" animBg="1"/>
      <p:bldP spid="159749" grpId="0" animBg="1"/>
      <p:bldP spid="159750" grpId="0" animBg="1"/>
      <p:bldP spid="159751" grpId="0" animBg="1" autoUpdateAnimBg="0"/>
      <p:bldP spid="159752" grpId="0" animBg="1" autoUpdateAnimBg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-152400"/>
            <a:ext cx="8382000" cy="1143000"/>
          </a:xfrm>
        </p:spPr>
        <p:txBody>
          <a:bodyPr/>
          <a:lstStyle/>
          <a:p>
            <a:r>
              <a:rPr lang="en-US" b="1" smtClean="0">
                <a:solidFill>
                  <a:srgbClr val="FFFF00"/>
                </a:solidFill>
              </a:rPr>
              <a:t>What is the operative approach ?</a:t>
            </a:r>
          </a:p>
        </p:txBody>
      </p:sp>
      <p:pic>
        <p:nvPicPr>
          <p:cNvPr id="160771" name="Picture 3" descr="Scanned 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0913" y="1063625"/>
            <a:ext cx="7242175" cy="47291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0772" name="Text Box 4"/>
          <p:cNvSpPr txBox="1">
            <a:spLocks noChangeArrowheads="1"/>
          </p:cNvSpPr>
          <p:nvPr/>
        </p:nvSpPr>
        <p:spPr bwMode="auto">
          <a:xfrm>
            <a:off x="1054100" y="5880100"/>
            <a:ext cx="7169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3600">
                <a:solidFill>
                  <a:schemeClr val="tx1"/>
                </a:solidFill>
              </a:rPr>
              <a:t>It involves an anteromedial incision. </a:t>
            </a:r>
          </a:p>
        </p:txBody>
      </p:sp>
      <p:sp>
        <p:nvSpPr>
          <p:cNvPr id="160773" name="Text Box 5"/>
          <p:cNvSpPr txBox="1">
            <a:spLocks noChangeArrowheads="1"/>
          </p:cNvSpPr>
          <p:nvPr/>
        </p:nvSpPr>
        <p:spPr bwMode="auto">
          <a:xfrm>
            <a:off x="3771900" y="4957763"/>
            <a:ext cx="2019300" cy="528637"/>
          </a:xfrm>
          <a:prstGeom prst="rect">
            <a:avLst/>
          </a:prstGeom>
          <a:solidFill>
            <a:schemeClr val="bg1"/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800">
                <a:solidFill>
                  <a:srgbClr val="FF9900"/>
                </a:solidFill>
              </a:rPr>
              <a:t>Ulnar Nerve</a:t>
            </a:r>
          </a:p>
        </p:txBody>
      </p:sp>
      <p:sp>
        <p:nvSpPr>
          <p:cNvPr id="160774" name="Text Box 6"/>
          <p:cNvSpPr txBox="1">
            <a:spLocks noChangeArrowheads="1"/>
          </p:cNvSpPr>
          <p:nvPr/>
        </p:nvSpPr>
        <p:spPr bwMode="auto">
          <a:xfrm>
            <a:off x="3203575" y="1133475"/>
            <a:ext cx="3355975" cy="53181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800">
                <a:solidFill>
                  <a:schemeClr val="tx1"/>
                </a:solidFill>
              </a:rPr>
              <a:t>Anterior N.V. Bundle</a:t>
            </a:r>
          </a:p>
        </p:txBody>
      </p:sp>
      <p:sp>
        <p:nvSpPr>
          <p:cNvPr id="160775" name="AutoShape 7"/>
          <p:cNvSpPr>
            <a:spLocks noChangeArrowheads="1"/>
          </p:cNvSpPr>
          <p:nvPr/>
        </p:nvSpPr>
        <p:spPr bwMode="auto">
          <a:xfrm rot="-950436">
            <a:off x="5021263" y="3148013"/>
            <a:ext cx="1752600" cy="381000"/>
          </a:xfrm>
          <a:prstGeom prst="leftArrow">
            <a:avLst>
              <a:gd name="adj1" fmla="val 50000"/>
              <a:gd name="adj2" fmla="val 115000"/>
            </a:avLst>
          </a:prstGeom>
          <a:solidFill>
            <a:srgbClr val="FFFF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0776" name="Text Box 8"/>
          <p:cNvSpPr txBox="1">
            <a:spLocks noChangeArrowheads="1"/>
          </p:cNvSpPr>
          <p:nvPr/>
        </p:nvSpPr>
        <p:spPr bwMode="auto">
          <a:xfrm>
            <a:off x="6786563" y="2701925"/>
            <a:ext cx="1222375" cy="958850"/>
          </a:xfrm>
          <a:prstGeom prst="rect">
            <a:avLst/>
          </a:prstGeom>
          <a:solidFill>
            <a:schemeClr val="bg1"/>
          </a:solidFill>
          <a:ln w="12700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800"/>
              <a:t>Medial</a:t>
            </a:r>
          </a:p>
          <a:p>
            <a:pPr eaLnBrk="1" hangingPunct="1"/>
            <a:r>
              <a:rPr lang="en-US" sz="2800"/>
              <a:t>spike</a:t>
            </a:r>
          </a:p>
        </p:txBody>
      </p:sp>
      <p:sp>
        <p:nvSpPr>
          <p:cNvPr id="160777" name="AutoShape 9"/>
          <p:cNvSpPr>
            <a:spLocks noChangeArrowheads="1"/>
          </p:cNvSpPr>
          <p:nvPr/>
        </p:nvSpPr>
        <p:spPr bwMode="auto">
          <a:xfrm>
            <a:off x="4648200" y="4038600"/>
            <a:ext cx="381000" cy="838200"/>
          </a:xfrm>
          <a:prstGeom prst="upArrow">
            <a:avLst>
              <a:gd name="adj1" fmla="val 50000"/>
              <a:gd name="adj2" fmla="val 55000"/>
            </a:avLst>
          </a:prstGeom>
          <a:solidFill>
            <a:srgbClr val="FF99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0778" name="AutoShape 10"/>
          <p:cNvSpPr>
            <a:spLocks noChangeArrowheads="1"/>
          </p:cNvSpPr>
          <p:nvPr/>
        </p:nvSpPr>
        <p:spPr bwMode="auto">
          <a:xfrm>
            <a:off x="4648200" y="1752600"/>
            <a:ext cx="381000" cy="685800"/>
          </a:xfrm>
          <a:prstGeom prst="downArrow">
            <a:avLst>
              <a:gd name="adj1" fmla="val 50000"/>
              <a:gd name="adj2" fmla="val 45000"/>
            </a:avLst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0779" name="Text Box 11"/>
          <p:cNvSpPr txBox="1">
            <a:spLocks noChangeArrowheads="1"/>
          </p:cNvSpPr>
          <p:nvPr/>
        </p:nvSpPr>
        <p:spPr bwMode="auto">
          <a:xfrm>
            <a:off x="1066800" y="5943600"/>
            <a:ext cx="716280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3600">
                <a:solidFill>
                  <a:schemeClr val="tx1"/>
                </a:solidFill>
              </a:rPr>
              <a:t>One needs to be able to see the: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60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160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160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160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07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160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607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0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500"/>
                                        <p:tgtEl>
                                          <p:spTgt spid="160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60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2" grpId="0" autoUpdateAnimBg="0"/>
      <p:bldP spid="160773" grpId="0" animBg="1" autoUpdateAnimBg="0"/>
      <p:bldP spid="160774" grpId="0" animBg="1" autoUpdateAnimBg="0"/>
      <p:bldP spid="160775" grpId="0" animBg="1"/>
      <p:bldP spid="160776" grpId="0" animBg="1" autoUpdateAnimBg="0"/>
      <p:bldP spid="160777" grpId="0" animBg="1"/>
      <p:bldP spid="160778" grpId="0" animBg="1"/>
      <p:bldP spid="160779" grpId="0" animBg="1" autoUpdateAnimBg="0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8">
      <a:dk1>
        <a:srgbClr val="808080"/>
      </a:dk1>
      <a:lt1>
        <a:srgbClr val="FFFFFF"/>
      </a:lt1>
      <a:dk2>
        <a:srgbClr val="000000"/>
      </a:dk2>
      <a:lt2>
        <a:srgbClr val="FFCC00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1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1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808080"/>
        </a:dk1>
        <a:lt1>
          <a:srgbClr val="FFFFFF"/>
        </a:lt1>
        <a:dk2>
          <a:srgbClr val="000000"/>
        </a:dk2>
        <a:lt2>
          <a:srgbClr val="FFCC00"/>
        </a:lt2>
        <a:accent1>
          <a:srgbClr val="00CC99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C:\WINDOWS\Application Data\Microsoft\Templates\Blank Presentation.pot</Template>
  <TotalTime>8363</TotalTime>
  <Words>3318</Words>
  <Application>Microsoft Office PowerPoint</Application>
  <PresentationFormat>On-screen Show (4:3)</PresentationFormat>
  <Paragraphs>784</Paragraphs>
  <Slides>123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123</vt:i4>
      </vt:variant>
    </vt:vector>
  </HeadingPairs>
  <TitlesOfParts>
    <vt:vector size="125" baseType="lpstr">
      <vt:lpstr>Blank Presentation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What are the two major displacement deformities occurring in Type I injuries ?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Posteromedial vs. Posterolateral</vt:lpstr>
      <vt:lpstr>Slide 44</vt:lpstr>
      <vt:lpstr>What’s the major concern with the posterolateral pattern ?? </vt:lpstr>
      <vt:lpstr>What’s the major concern with posterolateral pattern ?? 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and adding a third pin.</vt:lpstr>
      <vt:lpstr>Slide 66</vt:lpstr>
      <vt:lpstr>Slide 67</vt:lpstr>
      <vt:lpstr>Slide 68</vt:lpstr>
      <vt:lpstr>Slide 69</vt:lpstr>
      <vt:lpstr>What is this physical finding ??</vt:lpstr>
      <vt:lpstr>Slide 71</vt:lpstr>
      <vt:lpstr>Slide 72</vt:lpstr>
      <vt:lpstr>Slide 73</vt:lpstr>
      <vt:lpstr>In those irreducible fractures, what dictates the preferred surgical approach?</vt:lpstr>
      <vt:lpstr>Slide 75</vt:lpstr>
      <vt:lpstr>What is the primary purpose of  an open reduction?</vt:lpstr>
      <vt:lpstr>Slide 77</vt:lpstr>
      <vt:lpstr>Slide 78</vt:lpstr>
      <vt:lpstr>Slide 79</vt:lpstr>
      <vt:lpstr>What about late-appearing fractures ?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There are some clues  to  these occult flexion injuries.</vt:lpstr>
      <vt:lpstr>1. The distal fragment is not extended,</vt:lpstr>
      <vt:lpstr>2. The distal fragment  is in valgus.</vt:lpstr>
      <vt:lpstr>3. The medial spike of the proximal fragment is usually posterior.</vt:lpstr>
      <vt:lpstr>4. There may be clinical signs of ulnar nerve dysfunction.</vt:lpstr>
      <vt:lpstr>Why are these fractures irreducible ? </vt:lpstr>
      <vt:lpstr>Slide 98</vt:lpstr>
      <vt:lpstr>What is the operative approach ?</vt:lpstr>
      <vt:lpstr>So what’s the message here?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</vt:vector>
  </TitlesOfParts>
  <Company>Dell Computer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Fractures of the Distal Humerus</dc:title>
  <dc:creator>Preferred Customer</dc:creator>
  <cp:lastModifiedBy>Kaye E Wilkins MD</cp:lastModifiedBy>
  <cp:revision>233</cp:revision>
  <dcterms:created xsi:type="dcterms:W3CDTF">1999-10-22T18:56:25Z</dcterms:created>
  <dcterms:modified xsi:type="dcterms:W3CDTF">2011-08-17T02:54:15Z</dcterms:modified>
</cp:coreProperties>
</file>