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94" r:id="rId5"/>
    <p:sldId id="259" r:id="rId6"/>
    <p:sldId id="260" r:id="rId7"/>
    <p:sldId id="261" r:id="rId8"/>
    <p:sldId id="262" r:id="rId9"/>
    <p:sldId id="263" r:id="rId10"/>
    <p:sldId id="264" r:id="rId11"/>
    <p:sldId id="282" r:id="rId12"/>
    <p:sldId id="265" r:id="rId13"/>
    <p:sldId id="266" r:id="rId14"/>
    <p:sldId id="267" r:id="rId15"/>
    <p:sldId id="268" r:id="rId16"/>
    <p:sldId id="269" r:id="rId17"/>
    <p:sldId id="270" r:id="rId18"/>
    <p:sldId id="271" r:id="rId19"/>
    <p:sldId id="292" r:id="rId20"/>
    <p:sldId id="284" r:id="rId21"/>
    <p:sldId id="272" r:id="rId22"/>
    <p:sldId id="293" r:id="rId23"/>
    <p:sldId id="273" r:id="rId24"/>
    <p:sldId id="274" r:id="rId25"/>
    <p:sldId id="290" r:id="rId26"/>
    <p:sldId id="295" r:id="rId27"/>
    <p:sldId id="275" r:id="rId28"/>
    <p:sldId id="276" r:id="rId29"/>
    <p:sldId id="277" r:id="rId30"/>
    <p:sldId id="278" r:id="rId31"/>
    <p:sldId id="279" r:id="rId32"/>
    <p:sldId id="283" r:id="rId33"/>
    <p:sldId id="280" r:id="rId34"/>
    <p:sldId id="281" r:id="rId35"/>
    <p:sldId id="291"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4" d="100"/>
          <a:sy n="64" d="100"/>
        </p:scale>
        <p:origin x="1340" y="-1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705600" y="4206240"/>
            <a:ext cx="960120" cy="457200"/>
          </a:xfrm>
        </p:spPr>
        <p:txBody>
          <a:bodyPr/>
          <a:lstStyle/>
          <a:p>
            <a:fld id="{47847BCA-0756-4FD4-AF60-535E830589E0}" type="datetimeFigureOut">
              <a:rPr lang="en-US" smtClean="0"/>
              <a:pPr/>
              <a:t>10/22/2017</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79196912-4655-4BA5-A00B-494503DC83A6}" type="slidenum">
              <a:rPr lang="en-US" smtClean="0"/>
              <a:pPr/>
              <a:t>‹#›</a:t>
            </a:fld>
            <a:endParaRPr lang="en-US"/>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7847BCA-0756-4FD4-AF60-535E830589E0}" type="datetimeFigureOut">
              <a:rPr lang="en-US" smtClean="0"/>
              <a:pPr/>
              <a:t>10/22/2017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196912-4655-4BA5-A00B-494503DC83A6}" type="slidenum">
              <a:rPr lang="en-US" smtClean="0"/>
              <a:pPr/>
              <a:t>‹#›</a:t>
            </a:fld>
            <a:endParaRPr lang="en-US"/>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7847BCA-0756-4FD4-AF60-535E830589E0}" type="datetimeFigureOut">
              <a:rPr lang="en-US" smtClean="0"/>
              <a:pPr/>
              <a:t>10/22/2017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196912-4655-4BA5-A00B-494503DC83A6}" type="slidenum">
              <a:rPr lang="en-US" smtClean="0"/>
              <a:pPr/>
              <a:t>‹#›</a:t>
            </a:fld>
            <a:endParaRPr lang="en-US"/>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7847BCA-0756-4FD4-AF60-535E830589E0}" type="datetimeFigureOut">
              <a:rPr lang="en-US" smtClean="0"/>
              <a:pPr/>
              <a:t>10/22/2017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196912-4655-4BA5-A00B-494503DC83A6}" type="slidenum">
              <a:rPr lang="en-US" smtClean="0"/>
              <a:pPr/>
              <a:t>‹#›</a:t>
            </a:fld>
            <a:endParaRPr lang="en-US"/>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47847BCA-0756-4FD4-AF60-535E830589E0}" type="datetimeFigureOut">
              <a:rPr lang="en-US" smtClean="0"/>
              <a:pPr/>
              <a:t>10/22/2017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196912-4655-4BA5-A00B-494503DC83A6}" type="slidenum">
              <a:rPr lang="en-US" smtClean="0"/>
              <a:pPr/>
              <a:t>‹#›</a:t>
            </a:fld>
            <a:endParaRPr lang="en-US"/>
          </a:p>
        </p:txBody>
      </p:sp>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7847BCA-0756-4FD4-AF60-535E830589E0}" type="datetimeFigureOut">
              <a:rPr lang="en-US" smtClean="0"/>
              <a:pPr/>
              <a:t>10/22/2017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196912-4655-4BA5-A00B-494503DC83A6}" type="slidenum">
              <a:rPr lang="en-US" smtClean="0"/>
              <a:pPr/>
              <a:t>‹#›</a:t>
            </a:fld>
            <a:endParaRPr lang="en-US"/>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47847BCA-0756-4FD4-AF60-535E830589E0}" type="datetimeFigureOut">
              <a:rPr lang="en-US" smtClean="0"/>
              <a:pPr/>
              <a:t>10/22/2017</a:t>
            </a:fld>
            <a:endParaRPr lang="en-US"/>
          </a:p>
        </p:txBody>
      </p:sp>
      <p:sp>
        <p:nvSpPr>
          <p:cNvPr id="27" name="Slide Number Placeholder 26"/>
          <p:cNvSpPr>
            <a:spLocks noGrp="1"/>
          </p:cNvSpPr>
          <p:nvPr>
            <p:ph type="sldNum" sz="quarter" idx="11"/>
          </p:nvPr>
        </p:nvSpPr>
        <p:spPr/>
        <p:txBody>
          <a:bodyPr rtlCol="0"/>
          <a:lstStyle/>
          <a:p>
            <a:fld id="{79196912-4655-4BA5-A00B-494503DC83A6}"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6583680" y="612648"/>
            <a:ext cx="957264" cy="457200"/>
          </a:xfrm>
        </p:spPr>
        <p:txBody>
          <a:bodyPr/>
          <a:lstStyle/>
          <a:p>
            <a:fld id="{47847BCA-0756-4FD4-AF60-535E830589E0}" type="datetimeFigureOut">
              <a:rPr lang="en-US" smtClean="0"/>
              <a:pPr/>
              <a:t>10/22/2017</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79196912-4655-4BA5-A00B-494503DC83A6}" type="slidenum">
              <a:rPr lang="en-US" smtClean="0"/>
              <a:pPr/>
              <a:t>‹#›</a:t>
            </a:fld>
            <a:endParaRPr lang="en-US"/>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847BCA-0756-4FD4-AF60-535E830589E0}" type="datetimeFigureOut">
              <a:rPr lang="en-US" smtClean="0"/>
              <a:pPr/>
              <a:t>10/22/2017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196912-4655-4BA5-A00B-494503DC83A6}" type="slidenum">
              <a:rPr lang="en-US" smtClean="0"/>
              <a:pPr/>
              <a:t>‹#›</a:t>
            </a:fld>
            <a:endParaRPr lang="en-US"/>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7847BCA-0756-4FD4-AF60-535E830589E0}" type="datetimeFigureOut">
              <a:rPr lang="en-US" smtClean="0"/>
              <a:pPr/>
              <a:t>10/22/2017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196912-4655-4BA5-A00B-494503DC83A6}" type="slidenum">
              <a:rPr lang="en-US" smtClean="0"/>
              <a:pPr/>
              <a:t>‹#›</a:t>
            </a:fld>
            <a:endParaRPr lang="en-US"/>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47847BCA-0756-4FD4-AF60-535E830589E0}" type="datetimeFigureOut">
              <a:rPr lang="en-US" smtClean="0"/>
              <a:pPr/>
              <a:t>10/22/2017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196912-4655-4BA5-A00B-494503DC83A6}" type="slidenum">
              <a:rPr lang="en-US" smtClean="0"/>
              <a:pPr/>
              <a:t>‹#›</a:t>
            </a:fld>
            <a:endParaRPr lang="en-US"/>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47847BCA-0756-4FD4-AF60-535E830589E0}" type="datetimeFigureOut">
              <a:rPr lang="en-US" smtClean="0"/>
              <a:pPr/>
              <a:t>10/22/2017</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79196912-4655-4BA5-A00B-494503DC83A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dissolve/>
  </p:transition>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i="1" dirty="0" err="1"/>
              <a:t>Spondyloarthropathies</a:t>
            </a:r>
            <a:endParaRPr lang="en-US" sz="4800" i="1" dirty="0"/>
          </a:p>
        </p:txBody>
      </p:sp>
      <p:sp>
        <p:nvSpPr>
          <p:cNvPr id="3" name="Subtitle 2"/>
          <p:cNvSpPr>
            <a:spLocks noGrp="1"/>
          </p:cNvSpPr>
          <p:nvPr>
            <p:ph type="subTitle" idx="1"/>
          </p:nvPr>
        </p:nvSpPr>
        <p:spPr/>
        <p:txBody>
          <a:bodyPr/>
          <a:lstStyle/>
          <a:p>
            <a:endParaRPr lang="en-US"/>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lstStyle/>
          <a:p>
            <a:r>
              <a:rPr lang="en-US" i="1" dirty="0">
                <a:solidFill>
                  <a:srgbClr val="FF0000"/>
                </a:solidFill>
              </a:rPr>
              <a:t>CLINICAL MANIFESTATIONS</a:t>
            </a:r>
          </a:p>
        </p:txBody>
      </p:sp>
      <p:sp>
        <p:nvSpPr>
          <p:cNvPr id="3" name="Content Placeholder 2"/>
          <p:cNvSpPr>
            <a:spLocks noGrp="1"/>
          </p:cNvSpPr>
          <p:nvPr>
            <p:ph idx="1"/>
          </p:nvPr>
        </p:nvSpPr>
        <p:spPr>
          <a:xfrm>
            <a:off x="0" y="1447800"/>
            <a:ext cx="9144000" cy="5410200"/>
          </a:xfrm>
        </p:spPr>
        <p:txBody>
          <a:bodyPr>
            <a:normAutofit fontScale="92500" lnSpcReduction="20000"/>
          </a:bodyPr>
          <a:lstStyle/>
          <a:p>
            <a:r>
              <a:rPr lang="en-US" i="1" dirty="0"/>
              <a:t>Back pain is an extremely common symptom, occurring in up to 80% of the </a:t>
            </a:r>
            <a:r>
              <a:rPr lang="en-US" i="1"/>
              <a:t>general population . </a:t>
            </a:r>
            <a:r>
              <a:rPr lang="en-US" i="1" dirty="0"/>
              <a:t>Therefore, it is important to note that back pain in AS has special features that differentiate it from mechanical back pain.</a:t>
            </a:r>
            <a:r>
              <a:rPr lang="en-US" i="1" baseline="30000" dirty="0"/>
              <a:t> </a:t>
            </a:r>
          </a:p>
          <a:p>
            <a:r>
              <a:rPr lang="en-US" i="1" dirty="0"/>
              <a:t>Inflammatory spinal pain </a:t>
            </a:r>
            <a:r>
              <a:rPr lang="en-US" i="1" dirty="0" err="1"/>
              <a:t>characterised</a:t>
            </a:r>
            <a:r>
              <a:rPr lang="en-US" i="1" dirty="0"/>
              <a:t> by:</a:t>
            </a:r>
          </a:p>
          <a:p>
            <a:r>
              <a:rPr lang="en-US" i="1" dirty="0"/>
              <a:t> Onset before age 40 yr </a:t>
            </a:r>
          </a:p>
          <a:p>
            <a:r>
              <a:rPr lang="en-US" i="1" dirty="0"/>
              <a:t>Insidious onset </a:t>
            </a:r>
          </a:p>
          <a:p>
            <a:r>
              <a:rPr lang="en-US" i="1" dirty="0"/>
              <a:t>Persistence for at least 3 mo</a:t>
            </a:r>
          </a:p>
          <a:p>
            <a:r>
              <a:rPr lang="en-US" i="1" dirty="0"/>
              <a:t> Morning stiffness of at least 30 min duration</a:t>
            </a:r>
          </a:p>
          <a:p>
            <a:r>
              <a:rPr lang="en-US" i="1" dirty="0"/>
              <a:t> Improvement with exercise but not with rest</a:t>
            </a:r>
          </a:p>
          <a:p>
            <a:r>
              <a:rPr lang="en-US" i="1" dirty="0"/>
              <a:t> Awakening because of back pain during second half of night </a:t>
            </a:r>
          </a:p>
          <a:p>
            <a:r>
              <a:rPr lang="en-US" i="1" dirty="0"/>
              <a:t>Chest pain </a:t>
            </a:r>
          </a:p>
          <a:p>
            <a:r>
              <a:rPr lang="en-US" i="1" dirty="0"/>
              <a:t>Alternate buttock pain</a:t>
            </a:r>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990600"/>
            <a:ext cx="7924800" cy="609600"/>
          </a:xfrm>
        </p:spPr>
        <p:txBody>
          <a:bodyPr>
            <a:normAutofit/>
          </a:bodyPr>
          <a:lstStyle/>
          <a:p>
            <a:r>
              <a:rPr lang="en-US" sz="3200" dirty="0"/>
              <a:t>Other </a:t>
            </a:r>
            <a:r>
              <a:rPr lang="en-US" sz="3200" dirty="0" err="1"/>
              <a:t>featuers</a:t>
            </a:r>
            <a:r>
              <a:rPr lang="en-US" sz="3200" dirty="0"/>
              <a:t> of A.S are:</a:t>
            </a:r>
          </a:p>
        </p:txBody>
      </p:sp>
      <p:sp>
        <p:nvSpPr>
          <p:cNvPr id="3" name="Content Placeholder 2"/>
          <p:cNvSpPr>
            <a:spLocks noGrp="1"/>
          </p:cNvSpPr>
          <p:nvPr>
            <p:ph idx="1"/>
          </p:nvPr>
        </p:nvSpPr>
        <p:spPr>
          <a:xfrm>
            <a:off x="457200" y="1600200"/>
            <a:ext cx="8229600" cy="5257800"/>
          </a:xfrm>
        </p:spPr>
        <p:txBody>
          <a:bodyPr>
            <a:normAutofit fontScale="92500" lnSpcReduction="10000"/>
          </a:bodyPr>
          <a:lstStyle/>
          <a:p>
            <a:r>
              <a:rPr lang="en-US" i="1" dirty="0"/>
              <a:t>Acute anterior </a:t>
            </a:r>
            <a:r>
              <a:rPr lang="en-US" i="1" dirty="0" err="1"/>
              <a:t>uveitis</a:t>
            </a:r>
            <a:r>
              <a:rPr lang="en-US" i="1" dirty="0"/>
              <a:t> </a:t>
            </a:r>
          </a:p>
          <a:p>
            <a:r>
              <a:rPr lang="en-US" i="1" dirty="0" err="1"/>
              <a:t>Synovitis</a:t>
            </a:r>
            <a:r>
              <a:rPr lang="en-US" i="1" dirty="0"/>
              <a:t> (predominantly of lower limbs, asymmetric) </a:t>
            </a:r>
          </a:p>
          <a:p>
            <a:r>
              <a:rPr lang="en-US" i="1" dirty="0" err="1"/>
              <a:t>Enthesitis</a:t>
            </a:r>
            <a:r>
              <a:rPr lang="en-US" i="1" dirty="0"/>
              <a:t> (heel, plantar)</a:t>
            </a:r>
          </a:p>
          <a:p>
            <a:r>
              <a:rPr lang="en-US" i="1" dirty="0"/>
              <a:t> Radiographic </a:t>
            </a:r>
            <a:r>
              <a:rPr lang="en-US" i="1" dirty="0" err="1"/>
              <a:t>sacroiliitis</a:t>
            </a:r>
            <a:r>
              <a:rPr lang="en-US" i="1" dirty="0"/>
              <a:t> </a:t>
            </a:r>
          </a:p>
          <a:p>
            <a:r>
              <a:rPr lang="en-US" i="1" dirty="0"/>
              <a:t>Positive family history of </a:t>
            </a:r>
            <a:r>
              <a:rPr lang="en-US" i="1" dirty="0" err="1"/>
              <a:t>Ankylosing</a:t>
            </a:r>
            <a:r>
              <a:rPr lang="en-US" i="1" dirty="0"/>
              <a:t> </a:t>
            </a:r>
            <a:r>
              <a:rPr lang="en-US" i="1" dirty="0" err="1"/>
              <a:t>spondylitis</a:t>
            </a:r>
            <a:r>
              <a:rPr lang="en-US" i="1" dirty="0"/>
              <a:t> Chronic inflammatory bowel disease Psoriasis.</a:t>
            </a:r>
          </a:p>
          <a:p>
            <a:r>
              <a:rPr lang="en-US" i="1" dirty="0"/>
              <a:t>The girdle or “root” joints (hips and shoulders) are the most frequently involved extra-axial joints in AS, and pain in these areas is the presenting symptom in up to 15% of patients. Shoulder involvement, but especially hip involvement, may cause considerable physical disability</a:t>
            </a:r>
            <a:r>
              <a:rPr lang="en-US" b="1" dirty="0"/>
              <a:t>.</a:t>
            </a:r>
            <a:endParaRPr lang="en-US" dirty="0"/>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i="1" dirty="0"/>
              <a:t>Coexisting disease in the lumbar spine often contributes significantly to disability of the lower extremities. Hips and shoulders are involved at some stage of disease in up to 35% of patients.</a:t>
            </a:r>
          </a:p>
          <a:p>
            <a:r>
              <a:rPr lang="en-US" i="1" dirty="0"/>
              <a:t> Hip disease  is relatively more common as a presenting manifestation if the disease starts in childhood (juvenile AS). In boys 8 to 10 years of age, hip disease as a manifestation of juvenile AS is the most frequent type of chronic arthritis.</a:t>
            </a:r>
          </a:p>
          <a:p>
            <a:r>
              <a:rPr lang="en-US" i="1" dirty="0"/>
              <a:t> These children with hip disease are mostly HLA-B27 positive, and they are serologically negative for antinuclear antibodies.</a:t>
            </a:r>
          </a:p>
          <a:p>
            <a:endParaRPr lang="en-US" dirty="0"/>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solidFill>
                  <a:srgbClr val="FF0000"/>
                </a:solidFill>
              </a:rPr>
              <a:t>EXTRASKELETAL MANIFESTATIONS</a:t>
            </a:r>
          </a:p>
        </p:txBody>
      </p:sp>
      <p:sp>
        <p:nvSpPr>
          <p:cNvPr id="3" name="Content Placeholder 2"/>
          <p:cNvSpPr>
            <a:spLocks noGrp="1"/>
          </p:cNvSpPr>
          <p:nvPr>
            <p:ph idx="1"/>
          </p:nvPr>
        </p:nvSpPr>
        <p:spPr/>
        <p:txBody>
          <a:bodyPr>
            <a:normAutofit fontScale="92500" lnSpcReduction="20000"/>
          </a:bodyPr>
          <a:lstStyle/>
          <a:p>
            <a:r>
              <a:rPr lang="en-US" b="1" dirty="0">
                <a:solidFill>
                  <a:srgbClr val="00B0F0"/>
                </a:solidFill>
              </a:rPr>
              <a:t>Eye Disease</a:t>
            </a:r>
          </a:p>
          <a:p>
            <a:r>
              <a:rPr lang="en-US" i="1" dirty="0"/>
              <a:t>Acute anterior </a:t>
            </a:r>
            <a:r>
              <a:rPr lang="en-US" i="1" dirty="0" err="1"/>
              <a:t>uveitis</a:t>
            </a:r>
            <a:r>
              <a:rPr lang="en-US" i="1" dirty="0"/>
              <a:t> or </a:t>
            </a:r>
            <a:r>
              <a:rPr lang="en-US" i="1" dirty="0" err="1"/>
              <a:t>iridocyclitis</a:t>
            </a:r>
            <a:r>
              <a:rPr lang="en-US" i="1" dirty="0"/>
              <a:t> is the most common extra-</a:t>
            </a:r>
            <a:r>
              <a:rPr lang="en-US" i="1" dirty="0" err="1"/>
              <a:t>articular</a:t>
            </a:r>
            <a:r>
              <a:rPr lang="en-US" i="1" dirty="0"/>
              <a:t> manifestation of AS, occurring in 25% to 30% of patients at some time during the course of the disease. </a:t>
            </a:r>
          </a:p>
          <a:p>
            <a:r>
              <a:rPr lang="en-US" i="1" dirty="0"/>
              <a:t>The onset of eye inflammation is usually acute and typically unilateral, </a:t>
            </a:r>
          </a:p>
          <a:p>
            <a:r>
              <a:rPr lang="en-US" i="1" dirty="0"/>
              <a:t>The eye is red and painful, with visual impairment. Photophobia and increased </a:t>
            </a:r>
            <a:r>
              <a:rPr lang="en-US" i="1" dirty="0" err="1"/>
              <a:t>lacrimation</a:t>
            </a:r>
            <a:r>
              <a:rPr lang="en-US" i="1" dirty="0"/>
              <a:t> may be present. If the eye remains untreated or if treatment is delayed, posterior </a:t>
            </a:r>
            <a:r>
              <a:rPr lang="en-US" i="1" dirty="0" err="1"/>
              <a:t>synechiae</a:t>
            </a:r>
            <a:r>
              <a:rPr lang="en-US" i="1" dirty="0"/>
              <a:t> and glaucoma may develop. </a:t>
            </a:r>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a:solidFill>
                  <a:srgbClr val="00B0F0"/>
                </a:solidFill>
              </a:rPr>
              <a:t>Cardiovascular Disease</a:t>
            </a:r>
          </a:p>
          <a:p>
            <a:r>
              <a:rPr lang="en-US" i="1" dirty="0"/>
              <a:t>Cardiac involvement may be clinically silent or may cause considerable problems. Manifestations of cardiac involvement include ascending </a:t>
            </a:r>
            <a:r>
              <a:rPr lang="en-US" i="1" dirty="0" err="1"/>
              <a:t>aortitis</a:t>
            </a:r>
            <a:r>
              <a:rPr lang="en-US" i="1" dirty="0"/>
              <a:t>, aortic valve incompetence, conduction abnormalities, </a:t>
            </a:r>
            <a:r>
              <a:rPr lang="en-US" i="1" dirty="0" err="1"/>
              <a:t>cardiomegaly</a:t>
            </a:r>
            <a:r>
              <a:rPr lang="en-US" i="1" dirty="0"/>
              <a:t>, and </a:t>
            </a:r>
            <a:r>
              <a:rPr lang="en-US" i="1" dirty="0" err="1"/>
              <a:t>pericarditis</a:t>
            </a:r>
            <a:r>
              <a:rPr lang="en-US" i="1" dirty="0"/>
              <a:t>. In rare situations, </a:t>
            </a:r>
            <a:r>
              <a:rPr lang="en-US" i="1" dirty="0" err="1"/>
              <a:t>aortitis</a:t>
            </a:r>
            <a:r>
              <a:rPr lang="en-US" i="1" dirty="0"/>
              <a:t> may precede other features of AS.</a:t>
            </a:r>
          </a:p>
          <a:p>
            <a:r>
              <a:rPr lang="en-US" i="1" dirty="0"/>
              <a:t>Both aortic incompetence and cardiac conduction defects occur twice as often in patients with peripheral joint involvement.</a:t>
            </a:r>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a:solidFill>
                  <a:srgbClr val="00B0F0"/>
                </a:solidFill>
              </a:rPr>
              <a:t>Pulmonary Disease</a:t>
            </a:r>
          </a:p>
          <a:p>
            <a:r>
              <a:rPr lang="en-US" i="1" dirty="0"/>
              <a:t>Lung involvement is a rare and late manifestation of AS. It is characterized by slowly progressive fibrosis of the upper lobes of the lungs, appearing, on average, 2 decades after the onset of AS. Patients may complain of cough, </a:t>
            </a:r>
            <a:r>
              <a:rPr lang="en-US" i="1" dirty="0" err="1"/>
              <a:t>dyspnea</a:t>
            </a:r>
            <a:r>
              <a:rPr lang="en-US" i="1" dirty="0"/>
              <a:t>, and sometimes </a:t>
            </a:r>
            <a:r>
              <a:rPr lang="en-US" i="1" dirty="0" err="1"/>
              <a:t>hemoptysis</a:t>
            </a:r>
            <a:r>
              <a:rPr lang="en-US" i="1" dirty="0"/>
              <a:t>.</a:t>
            </a:r>
            <a:r>
              <a:rPr lang="en-US" i="1" baseline="30000" dirty="0"/>
              <a:t> </a:t>
            </a:r>
          </a:p>
          <a:p>
            <a:r>
              <a:rPr lang="en-US" i="1" dirty="0"/>
              <a:t>High-resolution computed tomography (CT) may be helpful in detecting interstitial lung disease in patients with respiratory symptoms </a:t>
            </a:r>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solidFill>
                  <a:srgbClr val="00B0F0"/>
                </a:solidFill>
              </a:rPr>
              <a:t>Neurologic Involvement</a:t>
            </a:r>
          </a:p>
          <a:p>
            <a:r>
              <a:rPr lang="en-US" i="1" dirty="0"/>
              <a:t>Causes of neurologic complications due to compression include ossification of the posterior longitudinal ligament (which may lead to compressive </a:t>
            </a:r>
            <a:r>
              <a:rPr lang="en-US" i="1" dirty="0" err="1"/>
              <a:t>myelopathy</a:t>
            </a:r>
            <a:r>
              <a:rPr lang="en-US" i="1" dirty="0"/>
              <a:t>), destructive </a:t>
            </a:r>
            <a:r>
              <a:rPr lang="en-US" i="1" dirty="0" err="1"/>
              <a:t>intervertebral</a:t>
            </a:r>
            <a:r>
              <a:rPr lang="en-US" i="1" dirty="0"/>
              <a:t> disk lesions, and spinal  </a:t>
            </a:r>
            <a:r>
              <a:rPr lang="en-US" i="1" dirty="0" err="1"/>
              <a:t>stenosis</a:t>
            </a:r>
            <a:r>
              <a:rPr lang="en-US" i="1" dirty="0"/>
              <a:t>. The </a:t>
            </a:r>
            <a:r>
              <a:rPr lang="en-US" i="1" dirty="0" err="1"/>
              <a:t>cauda</a:t>
            </a:r>
            <a:r>
              <a:rPr lang="en-US" i="1" dirty="0"/>
              <a:t> </a:t>
            </a:r>
            <a:r>
              <a:rPr lang="en-US" i="1" dirty="0" err="1"/>
              <a:t>equina</a:t>
            </a:r>
            <a:r>
              <a:rPr lang="en-US" i="1" dirty="0"/>
              <a:t> syndrome is a rare but serious complication of long-standing AS.</a:t>
            </a:r>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a:solidFill>
                  <a:srgbClr val="00B0F0"/>
                </a:solidFill>
              </a:rPr>
              <a:t>Renal Involvement</a:t>
            </a:r>
          </a:p>
          <a:p>
            <a:r>
              <a:rPr lang="en-US" i="1" dirty="0" err="1"/>
              <a:t>IgA</a:t>
            </a:r>
            <a:r>
              <a:rPr lang="en-US" i="1" dirty="0"/>
              <a:t> nephropathy has been reported in many patients with AS.</a:t>
            </a:r>
          </a:p>
          <a:p>
            <a:r>
              <a:rPr lang="en-US" i="1" dirty="0"/>
              <a:t>Microscopic </a:t>
            </a:r>
            <a:r>
              <a:rPr lang="en-US" i="1" dirty="0" err="1"/>
              <a:t>hematuria</a:t>
            </a:r>
            <a:r>
              <a:rPr lang="en-US" i="1" dirty="0"/>
              <a:t> and </a:t>
            </a:r>
            <a:r>
              <a:rPr lang="en-US" i="1" dirty="0" err="1"/>
              <a:t>proteinuria</a:t>
            </a:r>
            <a:r>
              <a:rPr lang="en-US" i="1" dirty="0"/>
              <a:t> may occur in up to 35% of patients. </a:t>
            </a:r>
          </a:p>
          <a:p>
            <a:r>
              <a:rPr lang="en-US" i="1" dirty="0" err="1"/>
              <a:t>Amyloidosis</a:t>
            </a:r>
            <a:r>
              <a:rPr lang="en-US" i="1" dirty="0"/>
              <a:t> (secondary type) is a rare complication.</a:t>
            </a:r>
          </a:p>
          <a:p>
            <a:r>
              <a:rPr lang="en-US" i="1" dirty="0">
                <a:solidFill>
                  <a:schemeClr val="bg2">
                    <a:lumMod val="10000"/>
                  </a:schemeClr>
                </a:solidFill>
              </a:rPr>
              <a:t>Osteoporosis also a feature.</a:t>
            </a:r>
          </a:p>
          <a:p>
            <a:r>
              <a:rPr lang="en-US" i="1" u="sng" dirty="0"/>
              <a:t>By </a:t>
            </a:r>
            <a:r>
              <a:rPr lang="en-US" i="1" u="sng" dirty="0" err="1"/>
              <a:t>examination</a:t>
            </a:r>
            <a:r>
              <a:rPr lang="en-US" b="1" dirty="0" err="1"/>
              <a:t>;</a:t>
            </a:r>
            <a:r>
              <a:rPr lang="en-US" i="1" dirty="0" err="1"/>
              <a:t>Schober’s</a:t>
            </a:r>
            <a:r>
              <a:rPr lang="en-US" i="1" dirty="0"/>
              <a:t> test, chest </a:t>
            </a:r>
            <a:r>
              <a:rPr lang="en-US" i="1" dirty="0" err="1"/>
              <a:t>expantion</a:t>
            </a:r>
            <a:r>
              <a:rPr lang="en-US" i="1" dirty="0"/>
              <a:t>, </a:t>
            </a:r>
            <a:r>
              <a:rPr lang="en-US" i="1" dirty="0" err="1"/>
              <a:t>occiput</a:t>
            </a:r>
            <a:r>
              <a:rPr lang="en-US" i="1" dirty="0"/>
              <a:t> to wall distance&amp; </a:t>
            </a:r>
            <a:r>
              <a:rPr lang="en-US" i="1" dirty="0" err="1"/>
              <a:t>sacro</a:t>
            </a:r>
            <a:r>
              <a:rPr lang="en-US" i="1" dirty="0"/>
              <a:t>-iliac joint examination.</a:t>
            </a:r>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14400"/>
          </a:xfrm>
        </p:spPr>
        <p:txBody>
          <a:bodyPr>
            <a:normAutofit/>
          </a:bodyPr>
          <a:lstStyle/>
          <a:p>
            <a:r>
              <a:rPr lang="en-US" b="1" dirty="0">
                <a:solidFill>
                  <a:srgbClr val="FF0000"/>
                </a:solidFill>
              </a:rPr>
              <a:t>LABORATORY TESTS</a:t>
            </a:r>
            <a:endParaRPr lang="en-US" dirty="0">
              <a:solidFill>
                <a:srgbClr val="FF0000"/>
              </a:solidFill>
            </a:endParaRPr>
          </a:p>
        </p:txBody>
      </p:sp>
      <p:sp>
        <p:nvSpPr>
          <p:cNvPr id="3" name="Content Placeholder 2"/>
          <p:cNvSpPr>
            <a:spLocks noGrp="1"/>
          </p:cNvSpPr>
          <p:nvPr>
            <p:ph idx="1"/>
          </p:nvPr>
        </p:nvSpPr>
        <p:spPr>
          <a:xfrm>
            <a:off x="304800" y="1905000"/>
            <a:ext cx="8686800" cy="4800600"/>
          </a:xfrm>
        </p:spPr>
        <p:txBody>
          <a:bodyPr>
            <a:normAutofit/>
          </a:bodyPr>
          <a:lstStyle/>
          <a:p>
            <a:r>
              <a:rPr lang="en-US" i="1" dirty="0"/>
              <a:t>A normal erythrocyte sedimentation rate (ESR) or normal C-reactive protein (CRP) level does not exclude active disease. An elevated ESR or CRP is reported in up to 75% of patients, but it may not correlate with clinical disease activity.</a:t>
            </a:r>
            <a:endParaRPr lang="en-US" i="1" baseline="30000" dirty="0"/>
          </a:p>
          <a:p>
            <a:r>
              <a:rPr lang="en-US" i="1" dirty="0"/>
              <a:t>A mild </a:t>
            </a:r>
            <a:r>
              <a:rPr lang="en-US" i="1" dirty="0" err="1"/>
              <a:t>normochromic</a:t>
            </a:r>
            <a:r>
              <a:rPr lang="en-US" i="1" dirty="0"/>
              <a:t> anemia may be present in 15% of patients. Elevation of serum alkaline </a:t>
            </a:r>
            <a:r>
              <a:rPr lang="en-US" i="1" dirty="0" err="1"/>
              <a:t>phosphatase</a:t>
            </a:r>
            <a:r>
              <a:rPr lang="en-US" i="1" dirty="0"/>
              <a:t> (derived primarily from bone)</a:t>
            </a:r>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i="1" dirty="0"/>
              <a:t>is seen in some patients but is unrelated to disease activity or duration .Some elevation of serum </a:t>
            </a:r>
            <a:r>
              <a:rPr lang="en-US" i="1" dirty="0" err="1"/>
              <a:t>IgA</a:t>
            </a:r>
            <a:r>
              <a:rPr lang="en-US" i="1" dirty="0"/>
              <a:t> is frequent in AS.</a:t>
            </a:r>
          </a:p>
          <a:p>
            <a:r>
              <a:rPr lang="en-US" i="1" dirty="0"/>
              <a:t>Active disease is associated with decreased lipid levels, particularly high-density lipoprotein cholesterol, resulting in a more </a:t>
            </a:r>
            <a:r>
              <a:rPr lang="en-US" i="1" dirty="0" err="1"/>
              <a:t>atherogenic</a:t>
            </a:r>
            <a:r>
              <a:rPr lang="en-US" i="1" dirty="0"/>
              <a:t> lipid profile.</a:t>
            </a:r>
          </a:p>
          <a:p>
            <a:endParaRPr lang="en-US" dirty="0"/>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i="1" dirty="0" err="1"/>
              <a:t>Spondyloarthropathias</a:t>
            </a:r>
            <a:r>
              <a:rPr lang="en-US" i="1" dirty="0"/>
              <a:t> include the following </a:t>
            </a:r>
            <a:r>
              <a:rPr lang="en-US" i="1" dirty="0" err="1"/>
              <a:t>Ankylosing</a:t>
            </a:r>
            <a:r>
              <a:rPr lang="en-US" i="1" dirty="0"/>
              <a:t> </a:t>
            </a:r>
            <a:r>
              <a:rPr lang="en-US" i="1" dirty="0" err="1"/>
              <a:t>spondylitis</a:t>
            </a:r>
            <a:r>
              <a:rPr lang="en-US" i="1" dirty="0"/>
              <a:t> ,Reiter's syndrome or reactive arthritis ,</a:t>
            </a:r>
            <a:r>
              <a:rPr lang="en-US" i="1" dirty="0" err="1"/>
              <a:t>Arthropathy</a:t>
            </a:r>
            <a:r>
              <a:rPr lang="en-US" i="1" dirty="0"/>
              <a:t> of inflammatory bowel disease (</a:t>
            </a:r>
            <a:r>
              <a:rPr lang="en-US" i="1" dirty="0" err="1"/>
              <a:t>Crohn's</a:t>
            </a:r>
            <a:r>
              <a:rPr lang="en-US" i="1" dirty="0"/>
              <a:t> disease, ulcerative colitis) ,Psoriatic arthritis ,Undifferentiated </a:t>
            </a:r>
            <a:r>
              <a:rPr lang="en-US" i="1" dirty="0" err="1"/>
              <a:t>spondyloarthropathies</a:t>
            </a:r>
            <a:r>
              <a:rPr lang="en-US" i="1" dirty="0"/>
              <a:t> ,Juvenile chronic arthritis and juvenile-onset </a:t>
            </a:r>
            <a:r>
              <a:rPr lang="en-US" i="1" dirty="0" err="1"/>
              <a:t>ankylosing</a:t>
            </a:r>
            <a:r>
              <a:rPr lang="en-US" i="1" dirty="0"/>
              <a:t> </a:t>
            </a:r>
            <a:r>
              <a:rPr lang="en-US" i="1" dirty="0" err="1"/>
              <a:t>spondylitis</a:t>
            </a:r>
            <a:r>
              <a:rPr lang="en-US" i="1" dirty="0"/>
              <a:t> .</a:t>
            </a:r>
          </a:p>
          <a:p>
            <a:endParaRPr lang="en-US" i="1" dirty="0"/>
          </a:p>
          <a:p>
            <a:pPr>
              <a:buNone/>
            </a:pPr>
            <a:endParaRPr lang="en-US" b="1" dirty="0"/>
          </a:p>
          <a:p>
            <a:pPr>
              <a:buNone/>
            </a:pPr>
            <a:br>
              <a:rPr lang="en-US" b="1" dirty="0"/>
            </a:br>
            <a:endParaRPr lang="en-US" dirty="0"/>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lstStyle/>
          <a:p>
            <a:r>
              <a:rPr lang="en-US" b="1" i="1" dirty="0">
                <a:solidFill>
                  <a:srgbClr val="FF0000"/>
                </a:solidFill>
              </a:rPr>
              <a:t>Diagnosis of AS</a:t>
            </a:r>
          </a:p>
        </p:txBody>
      </p:sp>
      <p:sp>
        <p:nvSpPr>
          <p:cNvPr id="3" name="Content Placeholder 2"/>
          <p:cNvSpPr>
            <a:spLocks noGrp="1"/>
          </p:cNvSpPr>
          <p:nvPr>
            <p:ph idx="1"/>
          </p:nvPr>
        </p:nvSpPr>
        <p:spPr/>
        <p:txBody>
          <a:bodyPr>
            <a:normAutofit/>
          </a:bodyPr>
          <a:lstStyle/>
          <a:p>
            <a:r>
              <a:rPr lang="en-US" b="1" dirty="0"/>
              <a:t> </a:t>
            </a:r>
            <a:r>
              <a:rPr lang="en-US" i="1" dirty="0"/>
              <a:t>Proposed Criteria for Inflammatory Back Pain in Young to Middle-aged Adults</a:t>
            </a:r>
            <a:r>
              <a:rPr lang="en-US" i="1" baseline="30000" dirty="0"/>
              <a:t> </a:t>
            </a:r>
            <a:r>
              <a:rPr lang="en-US" i="1" dirty="0"/>
              <a:t>with Chronic Back Pain:</a:t>
            </a:r>
          </a:p>
          <a:p>
            <a:r>
              <a:rPr lang="en-US" i="1" dirty="0"/>
              <a:t>Morning stiffness of at least 30 min duration </a:t>
            </a:r>
          </a:p>
          <a:p>
            <a:r>
              <a:rPr lang="en-US" i="1" dirty="0"/>
              <a:t>Improvement of back pain with exercise but not with rest </a:t>
            </a:r>
          </a:p>
          <a:p>
            <a:r>
              <a:rPr lang="en-US" i="1" dirty="0"/>
              <a:t>Awakening because of back pain during second half of night only </a:t>
            </a:r>
          </a:p>
          <a:p>
            <a:r>
              <a:rPr lang="en-US" i="1" dirty="0"/>
              <a:t>Alternating buttock pain</a:t>
            </a:r>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solidFill>
                  <a:srgbClr val="FF0000"/>
                </a:solidFill>
              </a:rPr>
              <a:t>IMAGING STUDIES</a:t>
            </a:r>
            <a:endParaRPr lang="en-US" i="1" dirty="0">
              <a:solidFill>
                <a:srgbClr val="FF0000"/>
              </a:solidFill>
            </a:endParaRPr>
          </a:p>
        </p:txBody>
      </p:sp>
      <p:sp>
        <p:nvSpPr>
          <p:cNvPr id="3" name="Content Placeholder 2"/>
          <p:cNvSpPr>
            <a:spLocks noGrp="1"/>
          </p:cNvSpPr>
          <p:nvPr>
            <p:ph idx="1"/>
          </p:nvPr>
        </p:nvSpPr>
        <p:spPr/>
        <p:txBody>
          <a:bodyPr>
            <a:normAutofit/>
          </a:bodyPr>
          <a:lstStyle/>
          <a:p>
            <a:r>
              <a:rPr lang="en-US" i="1" dirty="0"/>
              <a:t>The typical radiographic changes of AS are seen primarily in the axial skeleton, especially in the sacroiliac, </a:t>
            </a:r>
            <a:r>
              <a:rPr lang="en-US" i="1" dirty="0" err="1"/>
              <a:t>discovertebral</a:t>
            </a:r>
            <a:r>
              <a:rPr lang="en-US" i="1" dirty="0"/>
              <a:t>, </a:t>
            </a:r>
            <a:r>
              <a:rPr lang="en-US" i="1" dirty="0" err="1"/>
              <a:t>apophyseal</a:t>
            </a:r>
            <a:r>
              <a:rPr lang="en-US" i="1" dirty="0"/>
              <a:t>, </a:t>
            </a:r>
            <a:r>
              <a:rPr lang="en-US" i="1" dirty="0" err="1"/>
              <a:t>costovertebral</a:t>
            </a:r>
            <a:r>
              <a:rPr lang="en-US" i="1" dirty="0"/>
              <a:t>, and </a:t>
            </a:r>
            <a:r>
              <a:rPr lang="en-US" i="1" dirty="0" err="1"/>
              <a:t>costotransverse</a:t>
            </a:r>
            <a:r>
              <a:rPr lang="en-US" i="1" dirty="0"/>
              <a:t> joints.</a:t>
            </a:r>
          </a:p>
          <a:p>
            <a:r>
              <a:rPr lang="en-US" i="1" dirty="0"/>
              <a:t>findings of </a:t>
            </a:r>
            <a:r>
              <a:rPr lang="en-US" i="1" dirty="0" err="1"/>
              <a:t>sacroiliitis</a:t>
            </a:r>
            <a:r>
              <a:rPr lang="en-US" i="1" dirty="0"/>
              <a:t> are usually symmetric and consist of blurring of the </a:t>
            </a:r>
            <a:r>
              <a:rPr lang="en-US" i="1" dirty="0" err="1"/>
              <a:t>subchondral</a:t>
            </a:r>
            <a:r>
              <a:rPr lang="en-US" i="1" dirty="0"/>
              <a:t> bone plate, followed by erosions and sclerosis of the adjacent bone</a:t>
            </a:r>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 </a:t>
            </a:r>
            <a:r>
              <a:rPr lang="en-US" i="1" dirty="0"/>
              <a:t>The changes in the synovial portion of the joint (i.e., the lower two thirds of the joint) result from inflammatory </a:t>
            </a:r>
            <a:r>
              <a:rPr lang="en-US" i="1" dirty="0" err="1"/>
              <a:t>synovitis</a:t>
            </a:r>
            <a:r>
              <a:rPr lang="en-US" i="1" dirty="0"/>
              <a:t> and </a:t>
            </a:r>
            <a:r>
              <a:rPr lang="en-US" i="1" dirty="0" err="1"/>
              <a:t>osteitis</a:t>
            </a:r>
            <a:r>
              <a:rPr lang="en-US" i="1" dirty="0"/>
              <a:t> of the adjacent </a:t>
            </a:r>
            <a:r>
              <a:rPr lang="en-US" i="1" dirty="0" err="1"/>
              <a:t>subchondral</a:t>
            </a:r>
            <a:r>
              <a:rPr lang="en-US" i="1" dirty="0"/>
              <a:t> bone.</a:t>
            </a:r>
          </a:p>
          <a:p>
            <a:r>
              <a:rPr lang="en-US" i="1" dirty="0"/>
              <a:t>Ultimately, usually after several years, there may be complete bony </a:t>
            </a:r>
            <a:r>
              <a:rPr lang="en-US" i="1" dirty="0" err="1"/>
              <a:t>ankylosis</a:t>
            </a:r>
            <a:r>
              <a:rPr lang="en-US" i="1" dirty="0"/>
              <a:t> of the sacroiliac joints.</a:t>
            </a:r>
          </a:p>
          <a:p>
            <a:endParaRPr lang="en-US" dirty="0"/>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i="1" dirty="0"/>
              <a:t>Bony erosions  particularly at the </a:t>
            </a:r>
            <a:r>
              <a:rPr lang="en-US" i="1" dirty="0" err="1"/>
              <a:t>calcaneus</a:t>
            </a:r>
            <a:r>
              <a:rPr lang="en-US" i="1" dirty="0"/>
              <a:t>, </a:t>
            </a:r>
            <a:r>
              <a:rPr lang="en-US" i="1" dirty="0" err="1"/>
              <a:t>ischial</a:t>
            </a:r>
            <a:r>
              <a:rPr lang="en-US" i="1" dirty="0"/>
              <a:t> </a:t>
            </a:r>
            <a:r>
              <a:rPr lang="en-US" i="1" dirty="0" err="1"/>
              <a:t>tuberosities</a:t>
            </a:r>
            <a:r>
              <a:rPr lang="en-US" i="1" dirty="0"/>
              <a:t>, iliac crest, femoral </a:t>
            </a:r>
            <a:r>
              <a:rPr lang="en-US" i="1" dirty="0" err="1"/>
              <a:t>trochanters</a:t>
            </a:r>
            <a:r>
              <a:rPr lang="en-US" i="1" dirty="0"/>
              <a:t>, </a:t>
            </a:r>
            <a:r>
              <a:rPr lang="en-US" i="1" dirty="0" err="1"/>
              <a:t>supraspinatus</a:t>
            </a:r>
            <a:r>
              <a:rPr lang="en-US" i="1" dirty="0"/>
              <a:t> insertion, and </a:t>
            </a:r>
            <a:r>
              <a:rPr lang="en-US" i="1" dirty="0" err="1"/>
              <a:t>spinous</a:t>
            </a:r>
            <a:r>
              <a:rPr lang="en-US" i="1" dirty="0"/>
              <a:t> processes of the vertebrae. </a:t>
            </a:r>
          </a:p>
          <a:p>
            <a:r>
              <a:rPr lang="en-US" i="1" dirty="0"/>
              <a:t>gradual ossification of the annulus </a:t>
            </a:r>
            <a:r>
              <a:rPr lang="en-US" i="1" dirty="0" err="1"/>
              <a:t>fibrosus</a:t>
            </a:r>
            <a:r>
              <a:rPr lang="en-US" i="1" dirty="0"/>
              <a:t> and eventual “bridging” between vertebrae by </a:t>
            </a:r>
            <a:r>
              <a:rPr lang="en-US" i="1" dirty="0" err="1"/>
              <a:t>syndesmophytes</a:t>
            </a:r>
            <a:r>
              <a:rPr lang="en-US" i="1" dirty="0"/>
              <a:t>. result in a virtually complete fusion of the vertebral column (“bamboo spine”).</a:t>
            </a:r>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solidFill>
                  <a:srgbClr val="00B0F0"/>
                </a:solidFill>
              </a:rPr>
              <a:t>COMPUTED TOMOGRAPHY AND MAGNETIC RESONANCE IMAGING</a:t>
            </a:r>
          </a:p>
          <a:p>
            <a:r>
              <a:rPr lang="en-US" i="1" dirty="0"/>
              <a:t>For the detection of bone changes, such as erosions and </a:t>
            </a:r>
            <a:r>
              <a:rPr lang="en-US" i="1" dirty="0" err="1"/>
              <a:t>ankylosis</a:t>
            </a:r>
            <a:r>
              <a:rPr lang="en-US" i="1" dirty="0"/>
              <a:t>, CT is usually considered superior to MRI, but MRI is better in the imaging of cartilage and provides the possibility of dynamic measurements</a:t>
            </a:r>
          </a:p>
          <a:p>
            <a:r>
              <a:rPr lang="en-US" i="1" dirty="0"/>
              <a:t>They are more </a:t>
            </a:r>
            <a:r>
              <a:rPr lang="en-US" i="1" dirty="0" err="1"/>
              <a:t>sensetive</a:t>
            </a:r>
            <a:r>
              <a:rPr lang="en-US" i="1" dirty="0"/>
              <a:t> than plane X-ray but not used </a:t>
            </a:r>
            <a:r>
              <a:rPr lang="en-US" i="1" dirty="0" err="1"/>
              <a:t>routinly</a:t>
            </a:r>
            <a:endParaRPr lang="en-US" i="1" dirty="0"/>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66800"/>
            <a:ext cx="8229600" cy="1066800"/>
          </a:xfrm>
        </p:spPr>
        <p:txBody>
          <a:bodyPr>
            <a:normAutofit/>
          </a:bodyPr>
          <a:lstStyle/>
          <a:p>
            <a:r>
              <a:rPr lang="en-US" sz="3200" i="1" u="sng" dirty="0"/>
              <a:t>Bamboo spine</a:t>
            </a:r>
          </a:p>
        </p:txBody>
      </p:sp>
      <p:pic>
        <p:nvPicPr>
          <p:cNvPr id="2050" name="Picture 2"/>
          <p:cNvPicPr>
            <a:picLocks noGrp="1" noChangeAspect="1" noChangeArrowheads="1"/>
          </p:cNvPicPr>
          <p:nvPr>
            <p:ph idx="1"/>
          </p:nvPr>
        </p:nvPicPr>
        <p:blipFill>
          <a:blip r:embed="rId2" cstate="print"/>
          <a:srcRect/>
          <a:stretch>
            <a:fillRect/>
          </a:stretch>
        </p:blipFill>
        <p:spPr bwMode="auto">
          <a:xfrm>
            <a:off x="609600" y="2362200"/>
            <a:ext cx="7848599" cy="4267200"/>
          </a:xfrm>
          <a:prstGeom prst="rect">
            <a:avLst/>
          </a:prstGeom>
          <a:noFill/>
          <a:ln w="9525">
            <a:noFill/>
            <a:miter lim="800000"/>
            <a:headEnd/>
            <a:tailEnd/>
          </a:ln>
        </p:spPr>
      </p:pic>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0" y="381000"/>
            <a:ext cx="9144000" cy="6192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solidFill>
                  <a:srgbClr val="FF0000"/>
                </a:solidFill>
              </a:rPr>
              <a:t>MANAGEMENT</a:t>
            </a:r>
            <a:endParaRPr lang="en-US" i="1" dirty="0">
              <a:solidFill>
                <a:srgbClr val="FF0000"/>
              </a:solidFill>
            </a:endParaRPr>
          </a:p>
        </p:txBody>
      </p:sp>
      <p:sp>
        <p:nvSpPr>
          <p:cNvPr id="3" name="Content Placeholder 2"/>
          <p:cNvSpPr>
            <a:spLocks noGrp="1"/>
          </p:cNvSpPr>
          <p:nvPr>
            <p:ph idx="1"/>
          </p:nvPr>
        </p:nvSpPr>
        <p:spPr/>
        <p:txBody>
          <a:bodyPr/>
          <a:lstStyle/>
          <a:p>
            <a:r>
              <a:rPr lang="en-US" i="1" dirty="0"/>
              <a:t>Optimal management of AS requires a combination of </a:t>
            </a:r>
            <a:r>
              <a:rPr lang="en-US" i="1" dirty="0" err="1"/>
              <a:t>nonpharmacologic</a:t>
            </a:r>
            <a:r>
              <a:rPr lang="en-US" i="1" dirty="0"/>
              <a:t> and pharmacologic treatments.</a:t>
            </a:r>
          </a:p>
          <a:p>
            <a:r>
              <a:rPr lang="en-US" i="1" dirty="0"/>
              <a:t>Corticosteroid injections directed to the local site of musculoskeletal inflammation may be considered. The use of systemic corticosteroids for axial disease is not supported by evidence.</a:t>
            </a:r>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solidFill>
                  <a:srgbClr val="FF0000"/>
                </a:solidFill>
              </a:rPr>
              <a:t>PHYSIOTHERAPY</a:t>
            </a:r>
          </a:p>
        </p:txBody>
      </p:sp>
      <p:sp>
        <p:nvSpPr>
          <p:cNvPr id="3" name="Content Placeholder 2"/>
          <p:cNvSpPr>
            <a:spLocks noGrp="1"/>
          </p:cNvSpPr>
          <p:nvPr>
            <p:ph idx="1"/>
          </p:nvPr>
        </p:nvSpPr>
        <p:spPr>
          <a:xfrm>
            <a:off x="457200" y="1981200"/>
            <a:ext cx="8229600" cy="4648200"/>
          </a:xfrm>
        </p:spPr>
        <p:txBody>
          <a:bodyPr>
            <a:normAutofit/>
          </a:bodyPr>
          <a:lstStyle/>
          <a:p>
            <a:r>
              <a:rPr lang="en-US" i="1" dirty="0"/>
              <a:t>There is now ample evidence that physiotherapy in the form of exercises is effective, at least in the short term (up to 1 year), and particularly in groups of patients </a:t>
            </a:r>
            <a:r>
              <a:rPr lang="en-US" i="1"/>
              <a:t>with AS(swimming) </a:t>
            </a:r>
            <a:r>
              <a:rPr lang="en-US" i="1" dirty="0"/>
              <a:t>. Scientific evidence of long-term effectiveness is not yet available.</a:t>
            </a:r>
            <a:r>
              <a:rPr lang="en-US" i="1" baseline="30000" dirty="0"/>
              <a:t>  </a:t>
            </a:r>
            <a:endParaRPr lang="en-US" i="1" dirty="0"/>
          </a:p>
          <a:p>
            <a:r>
              <a:rPr lang="en-US" i="1" dirty="0"/>
              <a:t>In a randomized, controlled trial, a program of supervised physiotherapy in groups was found to be superior to individualized programs in improving </a:t>
            </a:r>
            <a:r>
              <a:rPr lang="en-US" i="1" dirty="0" err="1"/>
              <a:t>thoracolumbar</a:t>
            </a:r>
            <a:r>
              <a:rPr lang="en-US" i="1" dirty="0"/>
              <a:t> mobility and fitness.</a:t>
            </a:r>
          </a:p>
          <a:p>
            <a:endParaRPr lang="en-US" dirty="0"/>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solidFill>
                  <a:srgbClr val="FF0000"/>
                </a:solidFill>
              </a:rPr>
              <a:t>MEDICATION</a:t>
            </a:r>
          </a:p>
        </p:txBody>
      </p:sp>
      <p:sp>
        <p:nvSpPr>
          <p:cNvPr id="3" name="Content Placeholder 2"/>
          <p:cNvSpPr>
            <a:spLocks noGrp="1"/>
          </p:cNvSpPr>
          <p:nvPr>
            <p:ph idx="1"/>
          </p:nvPr>
        </p:nvSpPr>
        <p:spPr/>
        <p:txBody>
          <a:bodyPr>
            <a:normAutofit fontScale="92500" lnSpcReduction="20000"/>
          </a:bodyPr>
          <a:lstStyle/>
          <a:p>
            <a:r>
              <a:rPr lang="en-US" i="1" dirty="0" err="1">
                <a:solidFill>
                  <a:srgbClr val="0070C0"/>
                </a:solidFill>
              </a:rPr>
              <a:t>Nonsteroidal</a:t>
            </a:r>
            <a:r>
              <a:rPr lang="en-US" i="1" dirty="0">
                <a:solidFill>
                  <a:srgbClr val="0070C0"/>
                </a:solidFill>
              </a:rPr>
              <a:t> Anti-inflammatory Drugs</a:t>
            </a:r>
          </a:p>
          <a:p>
            <a:r>
              <a:rPr lang="en-US" i="1" dirty="0"/>
              <a:t>Many NSAIDs are effective in patients with AS, and no NSAID has documented superiority in terms of efficacy. Selective cyclooxygenase-2 (COX-2) inhibitors have similar efficacy to conventional NSAIDs  .A nonselective NSAID is appropriate for most patients with AS, who tend to be relatively young and without </a:t>
            </a:r>
            <a:r>
              <a:rPr lang="en-US" i="1" dirty="0" err="1"/>
              <a:t>comorbidity</a:t>
            </a:r>
            <a:r>
              <a:rPr lang="en-US" i="1" dirty="0"/>
              <a:t>. A COX-2 selective agent may be used in the presence of risk factors for peptic ulceration, although both categories of NSAIDs may exacerbate inflammatory bowel disease.</a:t>
            </a: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i="1" dirty="0"/>
              <a:t>Clinical Characteristics of </a:t>
            </a:r>
            <a:r>
              <a:rPr lang="en-US" i="1" dirty="0" err="1"/>
              <a:t>Spondyloarthropathies</a:t>
            </a:r>
            <a:r>
              <a:rPr lang="en-US" i="1" dirty="0"/>
              <a:t> are:</a:t>
            </a:r>
          </a:p>
          <a:p>
            <a:r>
              <a:rPr lang="en-US" i="1" dirty="0"/>
              <a:t>Typical pattern of peripheral arthritis—predominantly of lower limb, asymmetric Tendency toward radiographic </a:t>
            </a:r>
            <a:r>
              <a:rPr lang="en-US" i="1" dirty="0" err="1"/>
              <a:t>sacroiliitis</a:t>
            </a:r>
            <a:r>
              <a:rPr lang="en-US" i="1" dirty="0"/>
              <a:t> ,Absence of rheumatoid factor ,Absence of subcutaneous nodules and other extra-</a:t>
            </a:r>
            <a:r>
              <a:rPr lang="en-US" i="1" dirty="0" err="1"/>
              <a:t>articular</a:t>
            </a:r>
            <a:r>
              <a:rPr lang="en-US" i="1" dirty="0"/>
              <a:t> features of rheumatoid arthritis ,Overlapping extra-</a:t>
            </a:r>
            <a:r>
              <a:rPr lang="en-US" i="1" dirty="0" err="1"/>
              <a:t>articular</a:t>
            </a:r>
            <a:r>
              <a:rPr lang="en-US" i="1" dirty="0"/>
              <a:t> features characteristic of the group (e.g., anterior </a:t>
            </a:r>
            <a:r>
              <a:rPr lang="en-US" i="1" dirty="0" err="1"/>
              <a:t>uveitis</a:t>
            </a:r>
            <a:r>
              <a:rPr lang="en-US" i="1" dirty="0"/>
              <a:t>) ,Significant familial aggregation ,Association with HLA-B27.</a:t>
            </a: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solidFill>
                  <a:srgbClr val="FF0000"/>
                </a:solidFill>
              </a:rPr>
              <a:t>Second-Line Drugs</a:t>
            </a:r>
            <a:endParaRPr lang="en-US" i="1" dirty="0">
              <a:solidFill>
                <a:srgbClr val="FF0000"/>
              </a:solidFill>
            </a:endParaRPr>
          </a:p>
        </p:txBody>
      </p:sp>
      <p:sp>
        <p:nvSpPr>
          <p:cNvPr id="3" name="Content Placeholder 2"/>
          <p:cNvSpPr>
            <a:spLocks noGrp="1"/>
          </p:cNvSpPr>
          <p:nvPr>
            <p:ph idx="1"/>
          </p:nvPr>
        </p:nvSpPr>
        <p:spPr/>
        <p:txBody>
          <a:bodyPr/>
          <a:lstStyle/>
          <a:p>
            <a:r>
              <a:rPr lang="en-US" i="1" dirty="0"/>
              <a:t>Although most of the second-line agents developed primarily for RA have been studied in AS, none can be considered disease controlling in AS. </a:t>
            </a:r>
          </a:p>
          <a:p>
            <a:r>
              <a:rPr lang="en-US" i="1" u="sng" dirty="0" err="1">
                <a:solidFill>
                  <a:srgbClr val="00B0F0"/>
                </a:solidFill>
              </a:rPr>
              <a:t>sulfasalazine</a:t>
            </a:r>
            <a:r>
              <a:rPr lang="en-US" i="1" dirty="0">
                <a:solidFill>
                  <a:srgbClr val="00B0F0"/>
                </a:solidFill>
              </a:rPr>
              <a:t> </a:t>
            </a:r>
          </a:p>
          <a:p>
            <a:r>
              <a:rPr lang="en-US" i="1" dirty="0"/>
              <a:t>patients with (peripheral) </a:t>
            </a:r>
            <a:r>
              <a:rPr lang="en-US" i="1" dirty="0" err="1"/>
              <a:t>polyarthritis</a:t>
            </a:r>
            <a:r>
              <a:rPr lang="en-US" i="1" dirty="0"/>
              <a:t> had a significant but modest response early disease may be more responsive to therapy.</a:t>
            </a:r>
          </a:p>
        </p:txBody>
      </p:sp>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i="1" u="sng">
                <a:solidFill>
                  <a:schemeClr val="tx1">
                    <a:lumMod val="95000"/>
                    <a:lumOff val="5000"/>
                  </a:schemeClr>
                </a:solidFill>
              </a:rPr>
              <a:t>Methotrexate</a:t>
            </a:r>
            <a:r>
              <a:rPr lang="en-US" i="1" u="sng" dirty="0">
                <a:solidFill>
                  <a:schemeClr val="tx1">
                    <a:lumMod val="95000"/>
                    <a:lumOff val="5000"/>
                  </a:schemeClr>
                </a:solidFill>
              </a:rPr>
              <a:t>,</a:t>
            </a:r>
            <a:r>
              <a:rPr lang="en-US" i="1"/>
              <a:t>Systemic</a:t>
            </a:r>
            <a:r>
              <a:rPr lang="en-US" i="1" dirty="0"/>
              <a:t> steroids are of unproven benefit and are thought to be less effective than in RA  </a:t>
            </a:r>
          </a:p>
          <a:p>
            <a:r>
              <a:rPr lang="en-US" i="1" dirty="0"/>
              <a:t>  </a:t>
            </a:r>
            <a:r>
              <a:rPr lang="en-US" i="1" dirty="0" err="1"/>
              <a:t>Bisphosphonate</a:t>
            </a:r>
            <a:r>
              <a:rPr lang="en-US" i="1" dirty="0"/>
              <a:t>, </a:t>
            </a:r>
            <a:r>
              <a:rPr lang="en-US" i="1" dirty="0" err="1"/>
              <a:t>pamidronate</a:t>
            </a:r>
            <a:r>
              <a:rPr lang="en-US" i="1" dirty="0"/>
              <a:t>, given intravenously on a monthly basis for 6 months showed evidence of symptomatic efficacy, primarily in patients with only axial disease  .</a:t>
            </a:r>
            <a:r>
              <a:rPr lang="en-US" i="1" baseline="30000" dirty="0"/>
              <a:t> </a:t>
            </a:r>
            <a:r>
              <a:rPr lang="en-US" i="1" dirty="0"/>
              <a:t>However, this finding needs to be confirmed.</a:t>
            </a:r>
          </a:p>
          <a:p>
            <a:r>
              <a:rPr lang="en-US" i="1" dirty="0"/>
              <a:t>Thalidomide has been used in two open-label studies in AS because it enhances the degradation of TNF-α messenger RNA.</a:t>
            </a:r>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i="1" dirty="0" err="1"/>
              <a:t>Bisphosphonat</a:t>
            </a:r>
            <a:r>
              <a:rPr lang="en-US" i="1" dirty="0"/>
              <a:t>: patient should receive one of the </a:t>
            </a:r>
            <a:r>
              <a:rPr lang="en-US" i="1" dirty="0" err="1"/>
              <a:t>bisphosphonat</a:t>
            </a:r>
            <a:r>
              <a:rPr lang="en-US" i="1" dirty="0"/>
              <a:t> as </a:t>
            </a:r>
            <a:r>
              <a:rPr lang="en-US" i="1" dirty="0" err="1"/>
              <a:t>Alindronate</a:t>
            </a:r>
            <a:r>
              <a:rPr lang="en-US" i="1" dirty="0"/>
              <a:t>.</a:t>
            </a:r>
          </a:p>
          <a:p>
            <a:r>
              <a:rPr lang="en-US" i="1" dirty="0" err="1"/>
              <a:t>Tricyclic</a:t>
            </a:r>
            <a:r>
              <a:rPr lang="en-US" i="1" dirty="0"/>
              <a:t> </a:t>
            </a:r>
            <a:r>
              <a:rPr lang="en-US" i="1" dirty="0" err="1"/>
              <a:t>antidepresent</a:t>
            </a:r>
            <a:r>
              <a:rPr lang="en-US" i="1" dirty="0"/>
              <a:t>(</a:t>
            </a:r>
            <a:r>
              <a:rPr lang="en-US" i="1" dirty="0" err="1"/>
              <a:t>amtreptiline</a:t>
            </a:r>
            <a:r>
              <a:rPr lang="en-US" i="1" dirty="0"/>
              <a:t>) also used in the treatment of AS.</a:t>
            </a:r>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BIOLOGIC THERAPIES</a:t>
            </a:r>
          </a:p>
        </p:txBody>
      </p:sp>
      <p:sp>
        <p:nvSpPr>
          <p:cNvPr id="3" name="Content Placeholder 2"/>
          <p:cNvSpPr>
            <a:spLocks noGrp="1"/>
          </p:cNvSpPr>
          <p:nvPr>
            <p:ph idx="1"/>
          </p:nvPr>
        </p:nvSpPr>
        <p:spPr/>
        <p:txBody>
          <a:bodyPr>
            <a:normAutofit fontScale="92500" lnSpcReduction="20000"/>
          </a:bodyPr>
          <a:lstStyle/>
          <a:p>
            <a:r>
              <a:rPr lang="en-US" i="1" dirty="0"/>
              <a:t>anti–TNF-</a:t>
            </a:r>
            <a:r>
              <a:rPr lang="el-GR" i="1" dirty="0"/>
              <a:t>α </a:t>
            </a:r>
            <a:r>
              <a:rPr lang="en-US" i="1" dirty="0"/>
              <a:t>therapies demonstrate  response rates of 55% to 60%  .</a:t>
            </a:r>
          </a:p>
          <a:p>
            <a:r>
              <a:rPr lang="en-US" i="1" dirty="0"/>
              <a:t>virtually all patients relapse by 4 months after discontinuation of treatment . Significant improvement is also observed in function, spinal mobility, peripheral </a:t>
            </a:r>
            <a:r>
              <a:rPr lang="en-US" i="1" dirty="0" err="1"/>
              <a:t>synovitis</a:t>
            </a:r>
            <a:r>
              <a:rPr lang="en-US" i="1" dirty="0"/>
              <a:t>, </a:t>
            </a:r>
            <a:r>
              <a:rPr lang="en-US" i="1" dirty="0" err="1"/>
              <a:t>enthesitis</a:t>
            </a:r>
            <a:r>
              <a:rPr lang="en-US" i="1" dirty="0"/>
              <a:t> score, and quality of life. Sick leave and work disability are reduced. Response to treatment appears to be increased in those with high disease activity and worse in those with a long disease duration, impaired function, and no discernible evidence of inflammation on MRI.</a:t>
            </a:r>
            <a:r>
              <a:rPr lang="en-US" i="1" baseline="30000" dirty="0"/>
              <a:t> </a:t>
            </a:r>
            <a:endParaRPr lang="en-US" i="1" dirty="0"/>
          </a:p>
        </p:txBody>
      </p:sp>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solidFill>
                  <a:srgbClr val="FF0000"/>
                </a:solidFill>
              </a:rPr>
              <a:t>SURGERY</a:t>
            </a:r>
          </a:p>
          <a:p>
            <a:r>
              <a:rPr lang="en-US" i="1" dirty="0"/>
              <a:t>Involvement of the hip joint may cause serious disability . Vertebral </a:t>
            </a:r>
            <a:r>
              <a:rPr lang="en-US" i="1" dirty="0" err="1"/>
              <a:t>osteotomy</a:t>
            </a:r>
            <a:r>
              <a:rPr lang="en-US" i="1" dirty="0"/>
              <a:t> may be required in selected cases to correct marked flexion deformity when forward vision is severely impaired. Diaphragmatic </a:t>
            </a:r>
            <a:r>
              <a:rPr lang="en-US" i="1" dirty="0" err="1"/>
              <a:t>herniation</a:t>
            </a:r>
            <a:r>
              <a:rPr lang="en-US" i="1" dirty="0"/>
              <a:t> may result from the procedure.</a:t>
            </a:r>
          </a:p>
          <a:p>
            <a:pPr>
              <a:buNone/>
            </a:pPr>
            <a:r>
              <a:rPr lang="en-US" dirty="0"/>
              <a:t> </a:t>
            </a:r>
          </a:p>
          <a:p>
            <a:endParaRPr lang="en-US" dirty="0"/>
          </a:p>
        </p:txBody>
      </p:sp>
    </p:spTree>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381000"/>
          </a:xfrm>
        </p:spPr>
        <p:txBody>
          <a:bodyPr>
            <a:normAutofit fontScale="90000"/>
          </a:bodyPr>
          <a:lstStyle/>
          <a:p>
            <a:r>
              <a:rPr lang="en-US" dirty="0"/>
              <a:t>Treatment</a:t>
            </a:r>
          </a:p>
        </p:txBody>
      </p:sp>
      <p:pic>
        <p:nvPicPr>
          <p:cNvPr id="3074" name="Picture 2"/>
          <p:cNvPicPr>
            <a:picLocks noGrp="1" noChangeAspect="1" noChangeArrowheads="1"/>
          </p:cNvPicPr>
          <p:nvPr>
            <p:ph idx="1"/>
          </p:nvPr>
        </p:nvPicPr>
        <p:blipFill>
          <a:blip r:embed="rId2" cstate="print"/>
          <a:srcRect/>
          <a:stretch>
            <a:fillRect/>
          </a:stretch>
        </p:blipFill>
        <p:spPr bwMode="auto">
          <a:xfrm>
            <a:off x="0" y="990600"/>
            <a:ext cx="8991599" cy="5715000"/>
          </a:xfrm>
          <a:prstGeom prst="rect">
            <a:avLst/>
          </a:prstGeom>
          <a:noFill/>
          <a:ln w="9525">
            <a:noFill/>
            <a:miter lim="800000"/>
            <a:headEnd/>
            <a:tailEnd/>
          </a:ln>
        </p:spPr>
      </p:pic>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609600"/>
          </a:xfrm>
        </p:spPr>
        <p:txBody>
          <a:bodyPr>
            <a:noAutofit/>
          </a:bodyPr>
          <a:lstStyle/>
          <a:p>
            <a:r>
              <a:rPr lang="en-US" sz="3200" b="1" dirty="0">
                <a:solidFill>
                  <a:srgbClr val="0070C0"/>
                </a:solidFill>
              </a:rPr>
              <a:t> </a:t>
            </a:r>
            <a:br>
              <a:rPr lang="en-US" sz="3200" b="1" dirty="0">
                <a:solidFill>
                  <a:srgbClr val="0070C0"/>
                </a:solidFill>
              </a:rPr>
            </a:br>
            <a:r>
              <a:rPr lang="en-US" sz="3200" b="1" dirty="0">
                <a:solidFill>
                  <a:srgbClr val="0070C0"/>
                </a:solidFill>
              </a:rPr>
              <a:t>2 Broad Categories of </a:t>
            </a:r>
            <a:r>
              <a:rPr lang="en-US" sz="3200" b="1" dirty="0" err="1">
                <a:solidFill>
                  <a:srgbClr val="0070C0"/>
                </a:solidFill>
              </a:rPr>
              <a:t>spondyloarthritis</a:t>
            </a:r>
            <a:r>
              <a:rPr lang="en-US" sz="3200" b="1" dirty="0">
                <a:solidFill>
                  <a:srgbClr val="0070C0"/>
                </a:solidFill>
              </a:rPr>
              <a:t> (</a:t>
            </a:r>
            <a:r>
              <a:rPr lang="en-US" sz="3200" b="1" dirty="0" err="1">
                <a:solidFill>
                  <a:srgbClr val="0070C0"/>
                </a:solidFill>
              </a:rPr>
              <a:t>SpA</a:t>
            </a:r>
            <a:r>
              <a:rPr lang="en-US" sz="3200" b="1" dirty="0">
                <a:solidFill>
                  <a:srgbClr val="0070C0"/>
                </a:solidFill>
              </a:rPr>
              <a:t>) </a:t>
            </a:r>
            <a:endParaRPr lang="en-GB" sz="3200" dirty="0"/>
          </a:p>
        </p:txBody>
      </p:sp>
      <p:graphicFrame>
        <p:nvGraphicFramePr>
          <p:cNvPr id="4" name="Content Placeholder 3"/>
          <p:cNvGraphicFramePr>
            <a:graphicFrameLocks noGrp="1"/>
          </p:cNvGraphicFramePr>
          <p:nvPr>
            <p:ph idx="1"/>
          </p:nvPr>
        </p:nvGraphicFramePr>
        <p:xfrm>
          <a:off x="457200" y="2249488"/>
          <a:ext cx="8229600" cy="4227512"/>
        </p:xfrm>
        <a:graphic>
          <a:graphicData uri="http://schemas.openxmlformats.org/drawingml/2006/table">
            <a:tbl>
              <a:tblPr firstRow="1" bandRow="1">
                <a:tableStyleId>{5C22544A-7EE6-4342-B048-85BDC9FD1C3A}</a:tableStyleId>
              </a:tblPr>
              <a:tblGrid>
                <a:gridCol w="3886200">
                  <a:extLst>
                    <a:ext uri="{9D8B030D-6E8A-4147-A177-3AD203B41FA5}">
                      <a16:colId xmlns:a16="http://schemas.microsoft.com/office/drawing/2014/main" val="20000"/>
                    </a:ext>
                  </a:extLst>
                </a:gridCol>
                <a:gridCol w="4343400">
                  <a:extLst>
                    <a:ext uri="{9D8B030D-6E8A-4147-A177-3AD203B41FA5}">
                      <a16:colId xmlns:a16="http://schemas.microsoft.com/office/drawing/2014/main" val="20001"/>
                    </a:ext>
                  </a:extLst>
                </a:gridCol>
              </a:tblGrid>
              <a:tr h="4227512">
                <a:tc>
                  <a:txBody>
                    <a:bodyPr/>
                    <a:lstStyle/>
                    <a:p>
                      <a:pPr marL="0" indent="0" algn="ctr">
                        <a:lnSpc>
                          <a:spcPct val="80000"/>
                        </a:lnSpc>
                        <a:buNone/>
                      </a:pPr>
                      <a:r>
                        <a:rPr lang="en-US" sz="2400" b="1" u="sng" dirty="0"/>
                        <a:t>Predominately Axial </a:t>
                      </a:r>
                      <a:r>
                        <a:rPr lang="en-US" sz="2400" b="1" u="sng" dirty="0" err="1"/>
                        <a:t>SpA</a:t>
                      </a:r>
                      <a:r>
                        <a:rPr lang="en-US" sz="2400" b="1" u="sng" dirty="0"/>
                        <a:t>:</a:t>
                      </a:r>
                    </a:p>
                    <a:p>
                      <a:pPr marL="0" indent="0" algn="ctr">
                        <a:lnSpc>
                          <a:spcPct val="80000"/>
                        </a:lnSpc>
                      </a:pPr>
                      <a:endParaRPr lang="en-US" sz="1400" dirty="0"/>
                    </a:p>
                    <a:p>
                      <a:pPr marL="0" indent="0" algn="ctr">
                        <a:lnSpc>
                          <a:spcPct val="80000"/>
                        </a:lnSpc>
                        <a:spcBef>
                          <a:spcPct val="100000"/>
                        </a:spcBef>
                        <a:spcAft>
                          <a:spcPct val="100000"/>
                        </a:spcAft>
                      </a:pPr>
                      <a:r>
                        <a:rPr lang="en-US" sz="1600" dirty="0"/>
                        <a:t>                                                                                    1- </a:t>
                      </a:r>
                      <a:r>
                        <a:rPr lang="en-US" sz="1800" dirty="0" err="1"/>
                        <a:t>Ankylosing</a:t>
                      </a:r>
                      <a:r>
                        <a:rPr lang="en-US" sz="1800" dirty="0"/>
                        <a:t> </a:t>
                      </a:r>
                      <a:r>
                        <a:rPr lang="en-US" sz="1800" dirty="0" err="1"/>
                        <a:t>Spondylitis</a:t>
                      </a:r>
                      <a:r>
                        <a:rPr lang="en-US" sz="1800" dirty="0"/>
                        <a:t> (</a:t>
                      </a:r>
                      <a:r>
                        <a:rPr lang="en-US" sz="1800"/>
                        <a:t>AS).</a:t>
                      </a:r>
                      <a:endParaRPr lang="en-US" sz="1800" dirty="0"/>
                    </a:p>
                    <a:p>
                      <a:pPr marL="0" indent="0" algn="ctr">
                        <a:lnSpc>
                          <a:spcPct val="80000"/>
                        </a:lnSpc>
                        <a:spcBef>
                          <a:spcPct val="100000"/>
                        </a:spcBef>
                        <a:spcAft>
                          <a:spcPct val="100000"/>
                        </a:spcAft>
                      </a:pPr>
                      <a:endParaRPr lang="en-US" sz="1800" dirty="0"/>
                    </a:p>
                    <a:p>
                      <a:pPr marL="0" indent="0" algn="ctr">
                        <a:lnSpc>
                          <a:spcPct val="80000"/>
                        </a:lnSpc>
                        <a:spcBef>
                          <a:spcPct val="100000"/>
                        </a:spcBef>
                        <a:spcAft>
                          <a:spcPct val="100000"/>
                        </a:spcAft>
                      </a:pPr>
                      <a:r>
                        <a:rPr lang="en-US" sz="1800" dirty="0"/>
                        <a:t>2-Non-radiographic Axial </a:t>
                      </a:r>
                      <a:r>
                        <a:rPr lang="en-US" sz="1800" dirty="0" err="1"/>
                        <a:t>SpA</a:t>
                      </a:r>
                      <a:r>
                        <a:rPr lang="en-US" sz="1800" dirty="0"/>
                        <a:t>.</a:t>
                      </a:r>
                    </a:p>
                    <a:p>
                      <a:endParaRPr lang="en-GB"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u="sng" dirty="0"/>
                        <a:t>Predominately Peripheral </a:t>
                      </a:r>
                      <a:r>
                        <a:rPr lang="en-US" sz="2400" b="1" u="sng" dirty="0" err="1"/>
                        <a:t>SpA</a:t>
                      </a:r>
                      <a:r>
                        <a:rPr lang="en-US" sz="2400" b="1" u="sng" dirty="0"/>
                        <a:t>:</a:t>
                      </a:r>
                    </a:p>
                    <a:p>
                      <a:endParaRPr lang="en-US" dirty="0"/>
                    </a:p>
                    <a:p>
                      <a:pPr marL="285750" indent="-285750" algn="just">
                        <a:buFont typeface="Arial" panose="020B0604020202020204" pitchFamily="34" charset="0"/>
                        <a:buChar char="•"/>
                      </a:pPr>
                      <a:r>
                        <a:rPr lang="en-US" dirty="0"/>
                        <a:t>1-Reactive Arthritis.</a:t>
                      </a:r>
                    </a:p>
                    <a:p>
                      <a:pPr algn="just"/>
                      <a:endParaRPr lang="en-US" dirty="0"/>
                    </a:p>
                    <a:p>
                      <a:pPr marL="285750" indent="-285750" algn="just">
                        <a:buFont typeface="Arial" panose="020B0604020202020204" pitchFamily="34" charset="0"/>
                        <a:buChar char="•"/>
                      </a:pPr>
                      <a:r>
                        <a:rPr lang="en-US" dirty="0"/>
                        <a:t>2-Psoriatic Arthritis.</a:t>
                      </a:r>
                    </a:p>
                    <a:p>
                      <a:pPr algn="just"/>
                      <a:endParaRPr lang="en-US" dirty="0"/>
                    </a:p>
                    <a:p>
                      <a:pPr marL="285750" indent="-285750" algn="just">
                        <a:buFont typeface="Arial" panose="020B0604020202020204" pitchFamily="34" charset="0"/>
                        <a:buChar char="•"/>
                      </a:pPr>
                      <a:r>
                        <a:rPr lang="en-US" dirty="0"/>
                        <a:t>3-Inflammatory Bowel Disease-Associated Arthritis.</a:t>
                      </a:r>
                    </a:p>
                    <a:p>
                      <a:pPr algn="just"/>
                      <a:endParaRPr lang="en-US" dirty="0"/>
                    </a:p>
                    <a:p>
                      <a:pPr marL="285750" indent="-285750" algn="just">
                        <a:buFont typeface="Arial" panose="020B0604020202020204" pitchFamily="34" charset="0"/>
                        <a:buChar char="•"/>
                      </a:pPr>
                      <a:r>
                        <a:rPr lang="en-US" dirty="0"/>
                        <a:t>4-Undifferentiated </a:t>
                      </a:r>
                      <a:r>
                        <a:rPr lang="en-US" dirty="0" err="1"/>
                        <a:t>SpA</a:t>
                      </a:r>
                      <a:r>
                        <a:rPr lang="en-US" dirty="0"/>
                        <a:t>.</a:t>
                      </a:r>
                      <a:endParaRPr lang="en-GB" dirty="0"/>
                    </a:p>
                  </a:txBody>
                  <a:tcPr/>
                </a:tc>
                <a:extLst>
                  <a:ext uri="{0D108BD9-81ED-4DB2-BD59-A6C34878D82A}">
                    <a16:rowId xmlns:a16="http://schemas.microsoft.com/office/drawing/2014/main" val="10000"/>
                  </a:ext>
                </a:extLst>
              </a:tr>
            </a:tbl>
          </a:graphicData>
        </a:graphic>
      </p:graphicFrame>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u="sng" dirty="0" err="1"/>
              <a:t>ankylosing</a:t>
            </a:r>
            <a:r>
              <a:rPr lang="en-US" i="1" u="sng" dirty="0"/>
              <a:t> </a:t>
            </a:r>
            <a:r>
              <a:rPr lang="en-US" i="1" u="sng" dirty="0" err="1"/>
              <a:t>spondylitis</a:t>
            </a:r>
            <a:r>
              <a:rPr lang="en-US" i="1" u="sng" dirty="0"/>
              <a:t> </a:t>
            </a:r>
          </a:p>
        </p:txBody>
      </p:sp>
      <p:sp>
        <p:nvSpPr>
          <p:cNvPr id="3" name="Content Placeholder 2"/>
          <p:cNvSpPr>
            <a:spLocks noGrp="1"/>
          </p:cNvSpPr>
          <p:nvPr>
            <p:ph idx="1"/>
          </p:nvPr>
        </p:nvSpPr>
        <p:spPr/>
        <p:txBody>
          <a:bodyPr>
            <a:normAutofit fontScale="85000" lnSpcReduction="20000"/>
          </a:bodyPr>
          <a:lstStyle/>
          <a:p>
            <a:r>
              <a:rPr lang="en-US" i="1" u="sng" dirty="0">
                <a:solidFill>
                  <a:srgbClr val="FF0000"/>
                </a:solidFill>
              </a:rPr>
              <a:t>CAUSE AND GENETICS</a:t>
            </a:r>
          </a:p>
          <a:p>
            <a:r>
              <a:rPr lang="en-US" i="1" dirty="0"/>
              <a:t>The precise cause of AS is still unclear, although several dominant themes have emerged.</a:t>
            </a:r>
          </a:p>
          <a:p>
            <a:r>
              <a:rPr lang="en-US" i="1" dirty="0">
                <a:solidFill>
                  <a:srgbClr val="00B0F0"/>
                </a:solidFill>
              </a:rPr>
              <a:t>HLA-B27</a:t>
            </a:r>
          </a:p>
          <a:p>
            <a:r>
              <a:rPr lang="en-US" i="1" dirty="0"/>
              <a:t>it has been estimated that B27 contributes only 16% of the total genetic risk The main function of HLA class I molecules such as B27 is to present peptides to CD8</a:t>
            </a:r>
            <a:r>
              <a:rPr lang="en-US" i="1" baseline="30000" dirty="0"/>
              <a:t>+</a:t>
            </a:r>
            <a:r>
              <a:rPr lang="en-US" i="1" dirty="0"/>
              <a:t> T cells. </a:t>
            </a:r>
          </a:p>
          <a:p>
            <a:r>
              <a:rPr lang="en-US" i="1" dirty="0">
                <a:solidFill>
                  <a:srgbClr val="00B0F0"/>
                </a:solidFill>
              </a:rPr>
              <a:t>ROLE OF BACTERIA </a:t>
            </a:r>
          </a:p>
          <a:p>
            <a:r>
              <a:rPr lang="en-US" i="1" dirty="0" err="1"/>
              <a:t>Bacteroides</a:t>
            </a:r>
            <a:r>
              <a:rPr lang="en-US" i="1" dirty="0"/>
              <a:t> species, triggers the onset of both intestinal and joint inflammation. In humans, evidence of intestinal inflammation is present in up to 60% of AS patients.</a:t>
            </a: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solidFill>
                  <a:srgbClr val="FF0000"/>
                </a:solidFill>
              </a:rPr>
              <a:t>PATHOLOGY</a:t>
            </a:r>
          </a:p>
        </p:txBody>
      </p:sp>
      <p:sp>
        <p:nvSpPr>
          <p:cNvPr id="3" name="Content Placeholder 2"/>
          <p:cNvSpPr>
            <a:spLocks noGrp="1"/>
          </p:cNvSpPr>
          <p:nvPr>
            <p:ph idx="1"/>
          </p:nvPr>
        </p:nvSpPr>
        <p:spPr/>
        <p:txBody>
          <a:bodyPr>
            <a:normAutofit/>
          </a:bodyPr>
          <a:lstStyle/>
          <a:p>
            <a:r>
              <a:rPr lang="en-US" i="1" dirty="0"/>
              <a:t>Characteristic pathologic features of AS include inflammation in axial joints, large peripheral joints, and </a:t>
            </a:r>
            <a:r>
              <a:rPr lang="en-US" i="1" dirty="0" err="1"/>
              <a:t>entheses</a:t>
            </a:r>
            <a:r>
              <a:rPr lang="en-US" i="1" dirty="0"/>
              <a:t> associated with inflammation in </a:t>
            </a:r>
            <a:r>
              <a:rPr lang="en-US" i="1" dirty="0" err="1"/>
              <a:t>subchondral</a:t>
            </a:r>
            <a:r>
              <a:rPr lang="en-US" i="1" dirty="0"/>
              <a:t> bone marrow. Reparation is also characteristic in terms of the development of </a:t>
            </a:r>
            <a:r>
              <a:rPr lang="en-US" i="1" dirty="0" err="1"/>
              <a:t>chondroid</a:t>
            </a:r>
            <a:r>
              <a:rPr lang="en-US" i="1" dirty="0"/>
              <a:t> </a:t>
            </a:r>
            <a:r>
              <a:rPr lang="en-US" i="1" dirty="0" err="1"/>
              <a:t>metaplasia</a:t>
            </a:r>
            <a:r>
              <a:rPr lang="en-US" i="1" dirty="0"/>
              <a:t>, followed by calcification of cartilage and formation of bone, particularly in the axial joints.</a:t>
            </a:r>
          </a:p>
          <a:p>
            <a:endParaRPr lang="en-US" dirty="0"/>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85800"/>
          </a:xfrm>
        </p:spPr>
        <p:txBody>
          <a:bodyPr>
            <a:normAutofit fontScale="90000"/>
          </a:bodyPr>
          <a:lstStyle/>
          <a:p>
            <a:endParaRPr lang="en-US" dirty="0"/>
          </a:p>
        </p:txBody>
      </p:sp>
      <p:sp>
        <p:nvSpPr>
          <p:cNvPr id="3" name="Content Placeholder 2"/>
          <p:cNvSpPr>
            <a:spLocks noGrp="1"/>
          </p:cNvSpPr>
          <p:nvPr>
            <p:ph idx="1"/>
          </p:nvPr>
        </p:nvSpPr>
        <p:spPr>
          <a:xfrm>
            <a:off x="0" y="1600200"/>
            <a:ext cx="9144000" cy="5257800"/>
          </a:xfrm>
        </p:spPr>
        <p:txBody>
          <a:bodyPr>
            <a:normAutofit fontScale="92500" lnSpcReduction="10000"/>
          </a:bodyPr>
          <a:lstStyle/>
          <a:p>
            <a:r>
              <a:rPr lang="en-US" dirty="0">
                <a:solidFill>
                  <a:srgbClr val="0070C0"/>
                </a:solidFill>
              </a:rPr>
              <a:t>SACROILIAC JOINT </a:t>
            </a:r>
          </a:p>
          <a:p>
            <a:r>
              <a:rPr lang="en-US" i="1" dirty="0"/>
              <a:t>Disease typically originates in the sacroiliac joints, where  MRI reveals inflammation in the </a:t>
            </a:r>
            <a:r>
              <a:rPr lang="en-US" i="1" dirty="0" err="1"/>
              <a:t>posteroinferior</a:t>
            </a:r>
            <a:r>
              <a:rPr lang="en-US" i="1" dirty="0"/>
              <a:t> capsular region and </a:t>
            </a:r>
            <a:r>
              <a:rPr lang="en-US" i="1" dirty="0" err="1"/>
              <a:t>subchondral</a:t>
            </a:r>
            <a:r>
              <a:rPr lang="en-US" i="1" dirty="0"/>
              <a:t> bone of the synovial portion of the joint.</a:t>
            </a:r>
            <a:r>
              <a:rPr lang="en-US" i="1" baseline="30000" dirty="0"/>
              <a:t> </a:t>
            </a:r>
          </a:p>
          <a:p>
            <a:r>
              <a:rPr lang="en-US" i="1" dirty="0"/>
              <a:t>sacroiliac biopsies from AS patients at various stages of disease and controls showed cellular infiltration with lymphocytes, macrophages, and plasma cells in the </a:t>
            </a:r>
            <a:r>
              <a:rPr lang="en-US" i="1" dirty="0" err="1"/>
              <a:t>synovium</a:t>
            </a:r>
            <a:r>
              <a:rPr lang="en-US" i="1" dirty="0"/>
              <a:t> and </a:t>
            </a:r>
            <a:r>
              <a:rPr lang="en-US" i="1" dirty="0" err="1"/>
              <a:t>subchondral</a:t>
            </a:r>
            <a:r>
              <a:rPr lang="en-US" i="1" dirty="0"/>
              <a:t> marrow as the earliest features of disease .Later features include the development of </a:t>
            </a:r>
            <a:r>
              <a:rPr lang="en-US" i="1" dirty="0" err="1"/>
              <a:t>pannus</a:t>
            </a:r>
            <a:r>
              <a:rPr lang="en-US" i="1" dirty="0"/>
              <a:t> extending from both </a:t>
            </a:r>
            <a:r>
              <a:rPr lang="en-US" i="1" dirty="0" err="1"/>
              <a:t>synovium</a:t>
            </a:r>
            <a:r>
              <a:rPr lang="en-US" i="1" dirty="0"/>
              <a:t> and </a:t>
            </a:r>
            <a:r>
              <a:rPr lang="en-US" i="1" dirty="0" err="1"/>
              <a:t>subchondral</a:t>
            </a:r>
            <a:r>
              <a:rPr lang="en-US" i="1" dirty="0"/>
              <a:t> bone marrow, with erosion of </a:t>
            </a:r>
            <a:r>
              <a:rPr lang="en-US" i="1" dirty="0" err="1"/>
              <a:t>articular</a:t>
            </a:r>
            <a:r>
              <a:rPr lang="en-US" i="1" dirty="0"/>
              <a:t> cartilage and its replacement by granulation tissue. </a:t>
            </a: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152400"/>
          </a:xfrm>
        </p:spPr>
        <p:txBody>
          <a:bodyPr>
            <a:normAutofit fontScale="90000"/>
          </a:bodyPr>
          <a:lstStyle/>
          <a:p>
            <a:endParaRPr lang="en-US" dirty="0"/>
          </a:p>
        </p:txBody>
      </p:sp>
      <p:sp>
        <p:nvSpPr>
          <p:cNvPr id="3" name="Content Placeholder 2"/>
          <p:cNvSpPr>
            <a:spLocks noGrp="1"/>
          </p:cNvSpPr>
          <p:nvPr>
            <p:ph idx="1"/>
          </p:nvPr>
        </p:nvSpPr>
        <p:spPr>
          <a:xfrm>
            <a:off x="0" y="1219200"/>
            <a:ext cx="9144000" cy="5638800"/>
          </a:xfrm>
        </p:spPr>
        <p:txBody>
          <a:bodyPr>
            <a:normAutofit fontScale="92500" lnSpcReduction="20000"/>
          </a:bodyPr>
          <a:lstStyle/>
          <a:p>
            <a:r>
              <a:rPr lang="en-US" sz="4000" i="1" dirty="0">
                <a:solidFill>
                  <a:srgbClr val="00B0F0"/>
                </a:solidFill>
              </a:rPr>
              <a:t>SPINE</a:t>
            </a:r>
          </a:p>
          <a:p>
            <a:r>
              <a:rPr lang="en-US" i="1" dirty="0"/>
              <a:t>Chronic inflammation with lymphocytes, plasma cells, and macrophages is first observed in the outer annulus </a:t>
            </a:r>
            <a:r>
              <a:rPr lang="en-US" i="1" dirty="0" err="1"/>
              <a:t>fibrosus</a:t>
            </a:r>
            <a:r>
              <a:rPr lang="en-US" i="1" dirty="0"/>
              <a:t>, particularly at its insertion into the rim of the vertebral end plate. This leads to </a:t>
            </a:r>
            <a:r>
              <a:rPr lang="en-US" i="1" dirty="0" err="1"/>
              <a:t>resorption</a:t>
            </a:r>
            <a:r>
              <a:rPr lang="en-US" i="1" dirty="0"/>
              <a:t> of bone, followed by reparative changes in adjacent </a:t>
            </a:r>
            <a:r>
              <a:rPr lang="en-US" i="1" dirty="0" err="1"/>
              <a:t>trabecular</a:t>
            </a:r>
            <a:r>
              <a:rPr lang="en-US" i="1" dirty="0"/>
              <a:t> bone and bone apposition on the waist of the vertebral body during </a:t>
            </a:r>
            <a:r>
              <a:rPr lang="en-US" i="1" dirty="0" err="1"/>
              <a:t>postinflammatory</a:t>
            </a:r>
            <a:r>
              <a:rPr lang="en-US" i="1" dirty="0"/>
              <a:t> remodeling, accounting for the squaring and shining corner appearance on plain radiography. Cartilage </a:t>
            </a:r>
            <a:r>
              <a:rPr lang="en-US" i="1" dirty="0" err="1"/>
              <a:t>metaplasia</a:t>
            </a:r>
            <a:r>
              <a:rPr lang="en-US" i="1" dirty="0"/>
              <a:t> of granulation tissue is followed by its calcification and then replacement by bone at the vertebral margin and in the outer annulus. This extends across the vertical length of the disk, eventually leading to complete bony fusion of adjacent vertebrae and the appearance of a </a:t>
            </a:r>
            <a:r>
              <a:rPr lang="en-US" i="1" dirty="0" err="1"/>
              <a:t>syndesmophyte</a:t>
            </a:r>
            <a:r>
              <a:rPr lang="en-US" i="1" dirty="0"/>
              <a:t> on plain radiography</a:t>
            </a:r>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i="1" dirty="0"/>
              <a:t>Inflammation in </a:t>
            </a:r>
            <a:r>
              <a:rPr lang="en-US" i="1" dirty="0" err="1"/>
              <a:t>nonarticular</a:t>
            </a:r>
            <a:r>
              <a:rPr lang="en-US" i="1" dirty="0"/>
              <a:t> sites may involve the anterior </a:t>
            </a:r>
            <a:r>
              <a:rPr lang="en-US" i="1" dirty="0" err="1"/>
              <a:t>uvea</a:t>
            </a:r>
            <a:r>
              <a:rPr lang="en-US" i="1" dirty="0"/>
              <a:t> and </a:t>
            </a:r>
            <a:r>
              <a:rPr lang="en-US" i="1" dirty="0" err="1"/>
              <a:t>ciliary</a:t>
            </a:r>
            <a:r>
              <a:rPr lang="en-US" i="1" dirty="0"/>
              <a:t> body. Elsewhere, granulation tissue forms, with an accumulation of lymphocytes and plasma cells around the small blood vessels in the adventitia of the ascending aorta, followed by fibrosis extending below the base of the aortic valve to form a characteristic </a:t>
            </a:r>
            <a:r>
              <a:rPr lang="en-US" i="1" dirty="0" err="1"/>
              <a:t>subvalvular</a:t>
            </a:r>
            <a:r>
              <a:rPr lang="en-US" i="1" dirty="0"/>
              <a:t> ridge. Apical fibrosis of the lungs also occurs.</a:t>
            </a:r>
          </a:p>
          <a:p>
            <a:pPr>
              <a:buNone/>
            </a:pPr>
            <a:endParaRPr lang="en-US" dirty="0"/>
          </a:p>
        </p:txBody>
      </p:sp>
    </p:spTree>
  </p:cSld>
  <p:clrMapOvr>
    <a:masterClrMapping/>
  </p:clrMapOvr>
  <p:transition>
    <p:dissolv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4938</TotalTime>
  <Words>2028</Words>
  <Application>Microsoft Office PowerPoint</Application>
  <PresentationFormat>On-screen Show (4:3)</PresentationFormat>
  <Paragraphs>124</Paragraphs>
  <Slides>35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Arial</vt:lpstr>
      <vt:lpstr>Georgia</vt:lpstr>
      <vt:lpstr>Trebuchet MS</vt:lpstr>
      <vt:lpstr>Wingdings 2</vt:lpstr>
      <vt:lpstr>Urban</vt:lpstr>
      <vt:lpstr>Spondyloarthropathies</vt:lpstr>
      <vt:lpstr>PowerPoint Presentation</vt:lpstr>
      <vt:lpstr>PowerPoint Presentation</vt:lpstr>
      <vt:lpstr>  2 Broad Categories of spondyloarthritis (SpA) </vt:lpstr>
      <vt:lpstr>ankylosing spondylitis </vt:lpstr>
      <vt:lpstr>PATHOLOGY</vt:lpstr>
      <vt:lpstr>PowerPoint Presentation</vt:lpstr>
      <vt:lpstr>PowerPoint Presentation</vt:lpstr>
      <vt:lpstr>PowerPoint Presentation</vt:lpstr>
      <vt:lpstr>CLINICAL MANIFESTATIONS</vt:lpstr>
      <vt:lpstr>Other featuers of A.S are:</vt:lpstr>
      <vt:lpstr>PowerPoint Presentation</vt:lpstr>
      <vt:lpstr>EXTRASKELETAL MANIFESTATIONS</vt:lpstr>
      <vt:lpstr>PowerPoint Presentation</vt:lpstr>
      <vt:lpstr>PowerPoint Presentation</vt:lpstr>
      <vt:lpstr>PowerPoint Presentation</vt:lpstr>
      <vt:lpstr>PowerPoint Presentation</vt:lpstr>
      <vt:lpstr>LABORATORY TESTS</vt:lpstr>
      <vt:lpstr>PowerPoint Presentation</vt:lpstr>
      <vt:lpstr>Diagnosis of AS</vt:lpstr>
      <vt:lpstr>IMAGING STUDIES</vt:lpstr>
      <vt:lpstr>PowerPoint Presentation</vt:lpstr>
      <vt:lpstr>PowerPoint Presentation</vt:lpstr>
      <vt:lpstr>PowerPoint Presentation</vt:lpstr>
      <vt:lpstr>Bamboo spine</vt:lpstr>
      <vt:lpstr>PowerPoint Presentation</vt:lpstr>
      <vt:lpstr>MANAGEMENT</vt:lpstr>
      <vt:lpstr>PHYSIOTHERAPY</vt:lpstr>
      <vt:lpstr>MEDICATION</vt:lpstr>
      <vt:lpstr>Second-Line Drugs</vt:lpstr>
      <vt:lpstr>PowerPoint Presentation</vt:lpstr>
      <vt:lpstr>PowerPoint Presentation</vt:lpstr>
      <vt:lpstr>BIOLOGIC THERAPIES</vt:lpstr>
      <vt:lpstr>PowerPoint Presentation</vt:lpstr>
      <vt:lpstr>Treatment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Spondyloarthropathies</dc:title>
  <dc:creator>alteeb</dc:creator>
  <cp:lastModifiedBy>abbasdr.73@gmail.com</cp:lastModifiedBy>
  <cp:revision>118</cp:revision>
  <dcterms:created xsi:type="dcterms:W3CDTF">2011-10-17T11:45:50Z</dcterms:created>
  <dcterms:modified xsi:type="dcterms:W3CDTF">2017-10-22T19:23:48Z</dcterms:modified>
</cp:coreProperties>
</file>