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35"/>
  </p:notesMasterIdLst>
  <p:handoutMasterIdLst>
    <p:handoutMasterId r:id="rId36"/>
  </p:handoutMasterIdLst>
  <p:sldIdLst>
    <p:sldId id="256" r:id="rId4"/>
    <p:sldId id="257" r:id="rId5"/>
    <p:sldId id="258" r:id="rId6"/>
    <p:sldId id="259" r:id="rId7"/>
    <p:sldId id="260" r:id="rId8"/>
    <p:sldId id="279" r:id="rId9"/>
    <p:sldId id="282" r:id="rId10"/>
    <p:sldId id="276" r:id="rId11"/>
    <p:sldId id="277" r:id="rId12"/>
    <p:sldId id="278" r:id="rId13"/>
    <p:sldId id="262" r:id="rId14"/>
    <p:sldId id="263" r:id="rId15"/>
    <p:sldId id="283" r:id="rId16"/>
    <p:sldId id="264" r:id="rId17"/>
    <p:sldId id="271" r:id="rId18"/>
    <p:sldId id="261" r:id="rId19"/>
    <p:sldId id="288" r:id="rId20"/>
    <p:sldId id="265" r:id="rId21"/>
    <p:sldId id="266" r:id="rId22"/>
    <p:sldId id="267" r:id="rId23"/>
    <p:sldId id="268" r:id="rId24"/>
    <p:sldId id="269" r:id="rId25"/>
    <p:sldId id="284" r:id="rId26"/>
    <p:sldId id="285" r:id="rId27"/>
    <p:sldId id="287" r:id="rId28"/>
    <p:sldId id="286" r:id="rId29"/>
    <p:sldId id="270" r:id="rId30"/>
    <p:sldId id="272" r:id="rId31"/>
    <p:sldId id="273" r:id="rId32"/>
    <p:sldId id="274" r:id="rId33"/>
    <p:sldId id="289" r:id="rId34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5AFF17-8350-4B4D-9E9C-BCB6F76769C8}" type="datetimeFigureOut">
              <a:rPr lang="ar-IQ" smtClean="0"/>
              <a:t>03/02/1439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903663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9841BF-7DBA-472E-A124-7197EC4F4A2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2805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9745-CB88-4483-BE45-BD01E28A2475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1FF7E01-3C74-481C-BCE8-6FBCE2C6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39BBF-0B17-4E20-865C-F27B4864A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6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2895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410200"/>
            <a:ext cx="8686800" cy="12954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2895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410200"/>
            <a:ext cx="8686800" cy="12954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27400" y="261940"/>
            <a:ext cx="5608638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21115" y="2017713"/>
            <a:ext cx="461962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500" y="1600201"/>
            <a:ext cx="3652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5740" y="1600201"/>
            <a:ext cx="3654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6440" y="274639"/>
            <a:ext cx="186372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500" y="274639"/>
            <a:ext cx="54435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1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1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1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3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9D8BAED-CA23-4AC6-9B19-1675B555158C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3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3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B19267-0D49-416F-9772-11D5826AC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0502" y="274639"/>
            <a:ext cx="74596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60502" y="1600201"/>
            <a:ext cx="74596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C12F8C-14F1-4DFA-9E85-C64DE52421E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5D224E1-9553-480B-A2B7-A9821AA58263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ropbox\Library\Powerpoints of Lectures\VUR\UPJ0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3998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6726238" cy="4343400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/>
                <a:solidFill>
                  <a:srgbClr val="C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Ureteropelvic</a:t>
            </a:r>
            <a:r>
              <a:rPr lang="en-US" sz="4000" b="1" cap="all" dirty="0" smtClean="0">
                <a:ln/>
                <a:solidFill>
                  <a:srgbClr val="C00000"/>
                </a:solidFill>
                <a:effectLst>
                  <a:glow rad="228600">
                    <a:srgbClr val="FFC000"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 Junction Obstruction (UPJO)</a:t>
            </a:r>
            <a:endParaRPr lang="en-US" sz="4000" b="1" cap="all" dirty="0">
              <a:ln/>
              <a:solidFill>
                <a:srgbClr val="C00000"/>
              </a:solidFill>
              <a:effectLst>
                <a:glow rad="228600">
                  <a:srgbClr val="FFC000"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819400" y="0"/>
            <a:ext cx="6096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2800" dirty="0" smtClean="0"/>
              <a:t>مرحلة رابعة\107                </a:t>
            </a:r>
            <a:r>
              <a:rPr lang="ar-IQ" sz="2800" dirty="0" err="1" smtClean="0"/>
              <a:t>د.محمد</a:t>
            </a:r>
            <a:r>
              <a:rPr lang="ar-IQ" sz="2800" dirty="0" smtClean="0"/>
              <a:t> فوزي</a:t>
            </a:r>
          </a:p>
          <a:p>
            <a:pPr algn="r"/>
            <a:r>
              <a:rPr lang="ar-IQ" sz="2800" dirty="0" smtClean="0"/>
              <a:t>23\10\2017                                العدد8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ropbox\Library\Powerpoints of Lectures\VUR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15330" cy="3886200"/>
          </a:xfrm>
          <a:prstGeom prst="rect">
            <a:avLst/>
          </a:prstGeom>
          <a:noFill/>
        </p:spPr>
      </p:pic>
      <p:pic>
        <p:nvPicPr>
          <p:cNvPr id="8195" name="Picture 3" descr="D:\Dropbox\Library\Powerpoints of Lectures\VUR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956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Conservative: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Prophylactic antibiotics.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Serial follow-up and observation for complications.</a:t>
            </a:r>
          </a:p>
          <a:p>
            <a:pPr lvl="1" algn="l" rtl="0"/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Indications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Symptomatic UPJO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Complications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Progressing hydronephrosis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Impaired function of the affected kidney</a:t>
            </a:r>
          </a:p>
          <a:p>
            <a:pPr algn="l" rtl="0">
              <a:buNone/>
            </a:pP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Options include open or laparoscopic </a:t>
            </a:r>
            <a:r>
              <a:rPr lang="en-US" sz="2900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pyeloplasty</a:t>
            </a: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(Anderson-Hynes)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ropbox\Library\Powerpoints of Lectures\VUR\PELVIC-URETERIC-JUNCTION-PUJ-OBSTRUCT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955" y="1419225"/>
            <a:ext cx="6998090" cy="4019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Renal impairment eg. bilateral disease may necessate nephrostomy.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sac-like non-functioning kidney needs removal.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921000"/>
            <a:ext cx="6192838" cy="2557461"/>
          </a:xfrm>
          <a:prstGeom prst="roundRect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Vesico</a:t>
            </a:r>
            <a:r>
              <a:rPr lang="en-US" sz="4000" b="1" cap="all" dirty="0" smtClean="0">
                <a:ln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latin typeface="Algerian" pitchFamily="82" charset="0"/>
              </a:rPr>
              <a:t>-ureteric Reflux Disease (VUR)</a:t>
            </a:r>
            <a:endParaRPr lang="en-US" sz="4000" b="1" cap="all" dirty="0">
              <a:ln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  <a:reflection blurRad="10000" stA="55000" endPos="48000" dist="500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 abnormal retrograde flow of urine from the bladder into the upper urinary tract.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Incidence: 1%</a:t>
            </a:r>
          </a:p>
          <a:p>
            <a:pPr algn="l" rtl="0"/>
            <a:r>
              <a:rPr lang="en-US" sz="2900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Male:Female</a:t>
            </a: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1:5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Family history.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ropbox\Library\Powerpoints of Lectures\VUR\127850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072" y="0"/>
            <a:ext cx="73478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" y="0"/>
            <a:ext cx="7459663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337" y="990600"/>
            <a:ext cx="7459663" cy="4525963"/>
          </a:xfrm>
        </p:spPr>
        <p:txBody>
          <a:bodyPr/>
          <a:lstStyle/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distal ureter passes through the bladder wall creating anti-reflux valve.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Reflux may cause renal scarring.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Remote changes may include hypertension and ESRD.</a:t>
            </a:r>
          </a:p>
        </p:txBody>
      </p:sp>
      <p:pic>
        <p:nvPicPr>
          <p:cNvPr id="10242" name="Picture 2" descr="D:\Dropbox\Library\Powerpoints of Lectures\VUR\orifice.jpg"/>
          <p:cNvPicPr>
            <a:picLocks noChangeAspect="1" noChangeArrowheads="1"/>
          </p:cNvPicPr>
          <p:nvPr/>
        </p:nvPicPr>
        <p:blipFill>
          <a:blip r:embed="rId2" cstate="print"/>
          <a:srcRect b="21739"/>
          <a:stretch>
            <a:fillRect/>
          </a:stretch>
        </p:blipFill>
        <p:spPr bwMode="auto">
          <a:xfrm>
            <a:off x="-1" y="3352801"/>
            <a:ext cx="5834145" cy="350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AutoNum type="arabicPeriod"/>
            </a:pP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Primary</a:t>
            </a:r>
          </a:p>
          <a:p>
            <a:pPr marL="514350" indent="-514350" algn="l" rtl="0">
              <a:buAutoNum type="arabicPeriod"/>
            </a:pP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Secondary</a:t>
            </a:r>
          </a:p>
          <a:p>
            <a:pPr marL="914400" lvl="1" indent="-514350" algn="l" rtl="0">
              <a:buAutoNum type="arabicPeriod"/>
            </a:pP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BOO</a:t>
            </a:r>
          </a:p>
          <a:p>
            <a:pPr marL="914400" lvl="1" indent="-514350" algn="l" rtl="0">
              <a:buAutoNum type="arabicPeriod"/>
            </a:pP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Neurogenic bladder dysfunction.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5" y="914400"/>
            <a:ext cx="7015165" cy="5029201"/>
          </a:xfrm>
        </p:spPr>
        <p:txBody>
          <a:bodyPr/>
          <a:lstStyle/>
          <a:p>
            <a:pPr algn="l" rtl="0"/>
            <a:r>
              <a:rPr lang="en-US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Most common cause of fetal hydronephrosis.</a:t>
            </a:r>
          </a:p>
          <a:p>
            <a:pPr algn="l" rtl="0"/>
            <a:r>
              <a:rPr lang="en-US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Obstruction at the junction between renal pelvis and ureter.</a:t>
            </a:r>
          </a:p>
          <a:p>
            <a:pPr algn="l" rtl="0"/>
            <a:r>
              <a:rPr lang="en-US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Incidence: 1:1000</a:t>
            </a:r>
          </a:p>
          <a:p>
            <a:pPr algn="l" rtl="0"/>
            <a:r>
              <a:rPr lang="en-US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Boys:Girls</a:t>
            </a:r>
            <a:r>
              <a:rPr lang="en-US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2:1</a:t>
            </a:r>
          </a:p>
          <a:p>
            <a:pPr algn="l" rtl="0"/>
            <a:r>
              <a:rPr lang="en-US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Left:Right</a:t>
            </a:r>
            <a:r>
              <a:rPr lang="en-US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= 2:1</a:t>
            </a:r>
          </a:p>
          <a:p>
            <a:pPr algn="l" rtl="0"/>
            <a:r>
              <a:rPr lang="en-US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Bilateral in 10%.</a:t>
            </a:r>
          </a:p>
          <a:p>
            <a:pPr algn="l" rtl="0"/>
            <a:endParaRPr lang="en-US" dirty="0"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60502" y="0"/>
            <a:ext cx="7459663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Overview</a:t>
            </a:r>
            <a:endParaRPr lang="en-US" dirty="0">
              <a:solidFill>
                <a:srgbClr val="FFC0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050" name="Picture 2" descr="D:\Dropbox\Library\Powerpoints of Lectures\VUR\UJ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00756"/>
            <a:ext cx="3733800" cy="370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2" y="1600201"/>
            <a:ext cx="7459663" cy="4800599"/>
          </a:xfrm>
        </p:spPr>
        <p:txBody>
          <a:bodyPr>
            <a:normAutofit/>
          </a:bodyPr>
          <a:lstStyle/>
          <a:p>
            <a:pPr indent="-514350" algn="l" rtl="0">
              <a:buAutoNum type="arabicPeriod"/>
            </a:pP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VUR by itself is asymptomatic</a:t>
            </a:r>
          </a:p>
          <a:p>
            <a:pPr indent="-514350" algn="l" rtl="0">
              <a:buAutoNum type="arabicPeriod"/>
            </a:pP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Symptoms and signs are due to associated UTI.</a:t>
            </a:r>
          </a:p>
          <a:p>
            <a:pPr indent="-514350" algn="l" rtl="0">
              <a:buAutoNum type="arabicPeriod"/>
            </a:pP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Febrile UTI in infants:</a:t>
            </a:r>
          </a:p>
          <a:p>
            <a:pPr lvl="2" indent="-514350" algn="l" rtl="0">
              <a:buAutoNum type="arabicPeriod"/>
            </a:pPr>
            <a:r>
              <a:rPr lang="en-US" sz="25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Irritability</a:t>
            </a:r>
          </a:p>
          <a:p>
            <a:pPr lvl="2" indent="-514350" algn="l" rtl="0">
              <a:buAutoNum type="arabicPeriod"/>
            </a:pPr>
            <a:r>
              <a:rPr lang="en-US" sz="25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Persistent high fever</a:t>
            </a:r>
          </a:p>
          <a:p>
            <a:pPr lvl="2" indent="-514350" algn="l" rtl="0">
              <a:buAutoNum type="arabicPeriod"/>
            </a:pPr>
            <a:r>
              <a:rPr lang="en-US" sz="25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Respiratory distress</a:t>
            </a:r>
          </a:p>
          <a:p>
            <a:pPr lvl="2" indent="-514350" algn="l" rtl="0">
              <a:buAutoNum type="arabicPeriod"/>
            </a:pPr>
            <a:r>
              <a:rPr lang="en-US" sz="25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FTT</a:t>
            </a:r>
          </a:p>
          <a:p>
            <a:pPr lvl="2" indent="-514350" algn="l" rtl="0">
              <a:buAutoNum type="arabicPeriod"/>
            </a:pPr>
            <a:r>
              <a:rPr lang="en-US" sz="25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Renal impairment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Older children may more clearly reveal symptoms and signs of UTI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Urgency, 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Frequency, 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Dysuria,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Incontinence.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7929565" cy="4800599"/>
          </a:xfrm>
        </p:spPr>
        <p:txBody>
          <a:bodyPr/>
          <a:lstStyle/>
          <a:p>
            <a:pPr lvl="0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Baseline measurements</a:t>
            </a:r>
          </a:p>
          <a:p>
            <a:pPr lvl="0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Urine analysis</a:t>
            </a:r>
          </a:p>
          <a:p>
            <a:pPr lvl="0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Urine culture</a:t>
            </a:r>
          </a:p>
          <a:p>
            <a:pPr lvl="0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Ultrasound scan.</a:t>
            </a:r>
          </a:p>
          <a:p>
            <a:pPr lvl="0" algn="l" rtl="0"/>
            <a:r>
              <a:rPr lang="en-US" sz="2900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Micturating</a:t>
            </a: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900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Cystourethrography</a:t>
            </a: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(MCUG)</a:t>
            </a:r>
          </a:p>
          <a:p>
            <a:pPr lvl="0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Isotope renal</a:t>
            </a:r>
          </a:p>
          <a:p>
            <a:pPr lvl="0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Video-</a:t>
            </a:r>
            <a:r>
              <a:rPr lang="en-US" sz="2900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urodynamics</a:t>
            </a:r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ropbox\Library\Powerpoints of Lectures\VUR\mcu-Small.jpg.pagespeed.ce.kvOcDCeY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4662488" cy="50387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ropbox\Library\Powerpoints of Lectures\VUR\figure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6897"/>
            <a:ext cx="4126072" cy="63325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ropbox\Library\Powerpoints of Lectures\VUR\5-263-1-P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7813"/>
            <a:ext cx="3800475" cy="67539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ropbox\Library\Powerpoints of Lectures\VUR\f2bc078a299444d677dd15ef72809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413" y="104775"/>
            <a:ext cx="5591175" cy="6648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7459663" cy="2209799"/>
          </a:xfrm>
        </p:spPr>
        <p:txBody>
          <a:bodyPr/>
          <a:lstStyle/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VUR is classified into 5 grades depending on the severity of reflux and the associated dilatation of the renal system.</a:t>
            </a:r>
          </a:p>
        </p:txBody>
      </p:sp>
      <p:pic>
        <p:nvPicPr>
          <p:cNvPr id="15362" name="Picture 2" descr="D:\Dropbox\Library\Powerpoints of Lectures\VUR\253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21840"/>
            <a:ext cx="5181600" cy="483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2" y="1295400"/>
            <a:ext cx="7459663" cy="518159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Depends on the severity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Grades 1 &amp; 2 resolve spontaneously.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Reflux improves by age.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General Advices: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Adequate fluid intake.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Regular voiding.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Good genital hygiene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Medical attention required in cases of: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Unexplained fever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Features of UTI</a:t>
            </a:r>
          </a:p>
          <a:p>
            <a:pPr lvl="1" algn="l" rtl="0"/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Medical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Low-dose antibiotics.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Regular monitoring of growth and blood pressure.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Serial follow-up US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7459663" cy="4952999"/>
          </a:xfrm>
        </p:spPr>
        <p:txBody>
          <a:bodyPr>
            <a:normAutofit fontScale="62500" lnSpcReduction="20000"/>
          </a:bodyPr>
          <a:lstStyle/>
          <a:p>
            <a:pPr lvl="0" algn="l" rtl="0"/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Congenital: </a:t>
            </a:r>
          </a:p>
          <a:p>
            <a:pPr lvl="1" algn="l" rtl="0"/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Intrinsic</a:t>
            </a:r>
          </a:p>
          <a:p>
            <a:pPr lvl="2" algn="l" rtl="0"/>
            <a:r>
              <a:rPr lang="en-US" sz="3800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Aperistaltic</a:t>
            </a:r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 segment</a:t>
            </a:r>
          </a:p>
          <a:p>
            <a:pPr lvl="2" algn="l" rtl="0"/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Fibrous stricture</a:t>
            </a:r>
          </a:p>
          <a:p>
            <a:pPr lvl="1" algn="l" rtl="0"/>
            <a:r>
              <a:rPr lang="en-US" sz="3800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Extrinsic:Crossing</a:t>
            </a:r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 vessels (Aberrant vessel).</a:t>
            </a:r>
          </a:p>
          <a:p>
            <a:pPr lvl="0" algn="l" rtl="0"/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Acquired:</a:t>
            </a:r>
          </a:p>
          <a:p>
            <a:pPr lvl="1" algn="l" rtl="0"/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Stone disease</a:t>
            </a:r>
          </a:p>
          <a:p>
            <a:pPr lvl="1" algn="l" rtl="0"/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Iatrogenic post-operative stricture.</a:t>
            </a:r>
          </a:p>
          <a:p>
            <a:pPr lvl="1" algn="l" rtl="0"/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Chronic inflammatory process</a:t>
            </a:r>
          </a:p>
          <a:p>
            <a:pPr lvl="1" algn="l" rtl="0"/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Malignancy</a:t>
            </a:r>
          </a:p>
          <a:p>
            <a:pPr lvl="1" algn="l" rtl="0"/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VUR (</a:t>
            </a:r>
            <a:r>
              <a:rPr lang="en-US" sz="3800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Vesico</a:t>
            </a:r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-ureteral Reflux disease)</a:t>
            </a:r>
          </a:p>
          <a:p>
            <a:pPr lvl="0" algn="l" rtl="0"/>
            <a:r>
              <a:rPr lang="en-US" sz="38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Idiopathic.</a:t>
            </a:r>
          </a:p>
          <a:p>
            <a:pPr algn="l" rtl="0"/>
            <a:endParaRPr lang="en-US" dirty="0"/>
          </a:p>
        </p:txBody>
      </p:sp>
      <p:pic>
        <p:nvPicPr>
          <p:cNvPr id="3074" name="Picture 2" descr="D:\Dropbox\Library\Powerpoints of Lectures\VUR\kGiSUXTl5akidcnTGrfS2w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315" y="0"/>
            <a:ext cx="4513686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Indications of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 grade reflux. 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Febrile UTI in spite of prophylactic antibiotics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Surgical options include:</a:t>
            </a:r>
          </a:p>
          <a:p>
            <a:pPr lvl="1" algn="l" rtl="0"/>
            <a:r>
              <a:rPr lang="en-US" sz="25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Endoscopic minimally invasive techniques</a:t>
            </a:r>
          </a:p>
          <a:p>
            <a:pPr lvl="1" algn="l" rtl="0"/>
            <a:r>
              <a:rPr lang="en-US" sz="2500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Reimplantation</a:t>
            </a:r>
            <a:r>
              <a:rPr lang="en-US" sz="25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of the ureter into the bladder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133600"/>
            <a:ext cx="79248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-US" sz="11500" b="1" cap="none" spc="0" dirty="0" smtClean="0">
                <a:ln w="50800"/>
                <a:solidFill>
                  <a:srgbClr val="92D050"/>
                </a:solidFill>
                <a:effectLst>
                  <a:glow rad="228600">
                    <a:srgbClr val="FFC000"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erlin Sans FB Demi" pitchFamily="34" charset="0"/>
              </a:rPr>
              <a:t>Thank You</a:t>
            </a:r>
            <a:endParaRPr lang="en-US" sz="11500" b="1" cap="none" spc="0" dirty="0">
              <a:ln w="50800"/>
              <a:solidFill>
                <a:srgbClr val="92D050"/>
              </a:solidFill>
              <a:effectLst>
                <a:glow rad="228600">
                  <a:srgbClr val="FFC000">
                    <a:alpha val="4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2" y="1600201"/>
            <a:ext cx="7459663" cy="4952999"/>
          </a:xfrm>
        </p:spPr>
        <p:txBody>
          <a:bodyPr/>
          <a:lstStyle/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Antenatal US Detection.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Abdominal mass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Recurrent UTI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Hematuria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older children: 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flank or abdominal pain, 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UTI, </a:t>
            </a:r>
          </a:p>
          <a:p>
            <a:pPr lvl="1"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</a:rPr>
              <a:t>hematuria following minor trauma</a:t>
            </a:r>
          </a:p>
          <a:p>
            <a:pPr algn="l" rtl="0"/>
            <a:r>
              <a:rPr lang="en-US" sz="3300" dirty="0" err="1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Dietl’s</a:t>
            </a:r>
            <a:r>
              <a:rPr lang="en-US" sz="33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crisis.</a:t>
            </a:r>
            <a:endParaRPr lang="en-US" sz="3300" dirty="0" smtClean="0"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US: pre- and post-natal.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IV Urography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Isotope renal scan.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CT &amp; MRI</a:t>
            </a:r>
          </a:p>
          <a:p>
            <a:pPr algn="l" rtl="0"/>
            <a:r>
              <a:rPr lang="en-US" sz="2900" dirty="0" smtClean="0"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Pressure-Flow Study (Whitaker Test)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ropbox\Library\Powerpoints of Lectures\VUR\373641_6_submit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690563"/>
            <a:ext cx="6019800" cy="5476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ropbox\Library\Powerpoints of Lectures\VUR\mcdk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339" y="1003300"/>
            <a:ext cx="6717323" cy="485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ropbox\Library\Powerpoints of Lectures\VUR\endopyelotomy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880295" cy="4343400"/>
          </a:xfrm>
          <a:prstGeom prst="rect">
            <a:avLst/>
          </a:prstGeom>
          <a:noFill/>
        </p:spPr>
      </p:pic>
      <p:pic>
        <p:nvPicPr>
          <p:cNvPr id="5122" name="Picture 2" descr="D:\Dropbox\Library\Powerpoints of Lectures\VUR\endopyelotomy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3276601"/>
            <a:ext cx="4628271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ropbox\Library\Powerpoints of Lectures\VUR\iv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560388"/>
            <a:ext cx="4343400" cy="5737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Medical surgery team design template">
  <a:themeElements>
    <a:clrScheme name="PPP_SBUSC_PRT_Keyboard_Help 15">
      <a:dk1>
        <a:srgbClr val="808080"/>
      </a:dk1>
      <a:lt1>
        <a:srgbClr val="FFFFFF"/>
      </a:lt1>
      <a:dk2>
        <a:srgbClr val="B2B2B2"/>
      </a:dk2>
      <a:lt2>
        <a:srgbClr val="FFCC00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808080"/>
        </a:dk1>
        <a:lt1>
          <a:srgbClr val="FFFFFF"/>
        </a:lt1>
        <a:dk2>
          <a:srgbClr val="B2B2B2"/>
        </a:dk2>
        <a:lt2>
          <a:srgbClr val="CCEC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808080"/>
        </a:dk1>
        <a:lt1>
          <a:srgbClr val="FFFFFF"/>
        </a:lt1>
        <a:dk2>
          <a:srgbClr val="B2B2B2"/>
        </a:dk2>
        <a:lt2>
          <a:srgbClr val="FFCC0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cal surgery team design template">
  <a:themeElements>
    <a:clrScheme name="PPP_SBUSC_PRT_Keyboard_Help 15">
      <a:dk1>
        <a:srgbClr val="808080"/>
      </a:dk1>
      <a:lt1>
        <a:srgbClr val="FFFFFF"/>
      </a:lt1>
      <a:dk2>
        <a:srgbClr val="B2B2B2"/>
      </a:dk2>
      <a:lt2>
        <a:srgbClr val="FFCC00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808080"/>
        </a:dk1>
        <a:lt1>
          <a:srgbClr val="FFFFFF"/>
        </a:lt1>
        <a:dk2>
          <a:srgbClr val="B2B2B2"/>
        </a:dk2>
        <a:lt2>
          <a:srgbClr val="CCEC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808080"/>
        </a:dk1>
        <a:lt1>
          <a:srgbClr val="FFFFFF"/>
        </a:lt1>
        <a:dk2>
          <a:srgbClr val="B2B2B2"/>
        </a:dk2>
        <a:lt2>
          <a:srgbClr val="FFCC0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d_1617_slide">
  <a:themeElements>
    <a:clrScheme name="Office Theme 1">
      <a:dk1>
        <a:srgbClr val="000000"/>
      </a:dk1>
      <a:lt1>
        <a:srgbClr val="FFFFFF"/>
      </a:lt1>
      <a:dk2>
        <a:srgbClr val="0000CD"/>
      </a:dk2>
      <a:lt2>
        <a:srgbClr val="FFFFFF"/>
      </a:lt2>
      <a:accent1>
        <a:srgbClr val="6363E0"/>
      </a:accent1>
      <a:accent2>
        <a:srgbClr val="9797EB"/>
      </a:accent2>
      <a:accent3>
        <a:srgbClr val="AAAAE3"/>
      </a:accent3>
      <a:accent4>
        <a:srgbClr val="DADADA"/>
      </a:accent4>
      <a:accent5>
        <a:srgbClr val="B7B7ED"/>
      </a:accent5>
      <a:accent6>
        <a:srgbClr val="8888D5"/>
      </a:accent6>
      <a:hlink>
        <a:srgbClr val="E1E1F9"/>
      </a:hlink>
      <a:folHlink>
        <a:srgbClr val="CBCBF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CD"/>
        </a:dk2>
        <a:lt2>
          <a:srgbClr val="FFFFFF"/>
        </a:lt2>
        <a:accent1>
          <a:srgbClr val="6363E0"/>
        </a:accent1>
        <a:accent2>
          <a:srgbClr val="9797EB"/>
        </a:accent2>
        <a:accent3>
          <a:srgbClr val="AAAAE3"/>
        </a:accent3>
        <a:accent4>
          <a:srgbClr val="DADADA"/>
        </a:accent4>
        <a:accent5>
          <a:srgbClr val="B7B7ED"/>
        </a:accent5>
        <a:accent6>
          <a:srgbClr val="8888D5"/>
        </a:accent6>
        <a:hlink>
          <a:srgbClr val="E1E1F9"/>
        </a:hlink>
        <a:folHlink>
          <a:srgbClr val="CBCBF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CD"/>
        </a:dk2>
        <a:lt2>
          <a:srgbClr val="FFFFFF"/>
        </a:lt2>
        <a:accent1>
          <a:srgbClr val="3692F2"/>
        </a:accent1>
        <a:accent2>
          <a:srgbClr val="C68DFF"/>
        </a:accent2>
        <a:accent3>
          <a:srgbClr val="AAAAE3"/>
        </a:accent3>
        <a:accent4>
          <a:srgbClr val="DADADA"/>
        </a:accent4>
        <a:accent5>
          <a:srgbClr val="AEC7F7"/>
        </a:accent5>
        <a:accent6>
          <a:srgbClr val="B37FE7"/>
        </a:accent6>
        <a:hlink>
          <a:srgbClr val="CFCFFF"/>
        </a:hlink>
        <a:folHlink>
          <a:srgbClr val="BFDC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CD"/>
        </a:dk2>
        <a:lt2>
          <a:srgbClr val="FFFFFF"/>
        </a:lt2>
        <a:accent1>
          <a:srgbClr val="E0AD00"/>
        </a:accent1>
        <a:accent2>
          <a:srgbClr val="E08000"/>
        </a:accent2>
        <a:accent3>
          <a:srgbClr val="AAAAE3"/>
        </a:accent3>
        <a:accent4>
          <a:srgbClr val="DADADA"/>
        </a:accent4>
        <a:accent5>
          <a:srgbClr val="EDD3AA"/>
        </a:accent5>
        <a:accent6>
          <a:srgbClr val="CB7300"/>
        </a:accent6>
        <a:hlink>
          <a:srgbClr val="CFCFFF"/>
        </a:hlink>
        <a:folHlink>
          <a:srgbClr val="FFFD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CD"/>
        </a:dk2>
        <a:lt2>
          <a:srgbClr val="FFFFFF"/>
        </a:lt2>
        <a:accent1>
          <a:srgbClr val="FFD64E"/>
        </a:accent1>
        <a:accent2>
          <a:srgbClr val="6ACF17"/>
        </a:accent2>
        <a:accent3>
          <a:srgbClr val="AAAAE3"/>
        </a:accent3>
        <a:accent4>
          <a:srgbClr val="DADADA"/>
        </a:accent4>
        <a:accent5>
          <a:srgbClr val="FFE8B2"/>
        </a:accent5>
        <a:accent6>
          <a:srgbClr val="5FBB14"/>
        </a:accent6>
        <a:hlink>
          <a:srgbClr val="FFDAE2"/>
        </a:hlink>
        <a:folHlink>
          <a:srgbClr val="CFC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63E0"/>
        </a:accent1>
        <a:accent2>
          <a:srgbClr val="9797EB"/>
        </a:accent2>
        <a:accent3>
          <a:srgbClr val="FFFFFF"/>
        </a:accent3>
        <a:accent4>
          <a:srgbClr val="000000"/>
        </a:accent4>
        <a:accent5>
          <a:srgbClr val="B7B7ED"/>
        </a:accent5>
        <a:accent6>
          <a:srgbClr val="8888D5"/>
        </a:accent6>
        <a:hlink>
          <a:srgbClr val="E1E1F9"/>
        </a:hlink>
        <a:folHlink>
          <a:srgbClr val="CBCBF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92F2"/>
        </a:accent1>
        <a:accent2>
          <a:srgbClr val="C68DFF"/>
        </a:accent2>
        <a:accent3>
          <a:srgbClr val="FFFFFF"/>
        </a:accent3>
        <a:accent4>
          <a:srgbClr val="000000"/>
        </a:accent4>
        <a:accent5>
          <a:srgbClr val="AEC7F7"/>
        </a:accent5>
        <a:accent6>
          <a:srgbClr val="B37FE7"/>
        </a:accent6>
        <a:hlink>
          <a:srgbClr val="CFCFFF"/>
        </a:hlink>
        <a:folHlink>
          <a:srgbClr val="BFDC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0AD00"/>
        </a:accent1>
        <a:accent2>
          <a:srgbClr val="E08000"/>
        </a:accent2>
        <a:accent3>
          <a:srgbClr val="FFFFFF"/>
        </a:accent3>
        <a:accent4>
          <a:srgbClr val="000000"/>
        </a:accent4>
        <a:accent5>
          <a:srgbClr val="EDD3AA"/>
        </a:accent5>
        <a:accent6>
          <a:srgbClr val="CB7300"/>
        </a:accent6>
        <a:hlink>
          <a:srgbClr val="CFCFFF"/>
        </a:hlink>
        <a:folHlink>
          <a:srgbClr val="FFFD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64E"/>
        </a:accent1>
        <a:accent2>
          <a:srgbClr val="6ACF17"/>
        </a:accent2>
        <a:accent3>
          <a:srgbClr val="FFFFFF"/>
        </a:accent3>
        <a:accent4>
          <a:srgbClr val="000000"/>
        </a:accent4>
        <a:accent5>
          <a:srgbClr val="FFE8B2"/>
        </a:accent5>
        <a:accent6>
          <a:srgbClr val="5FBB14"/>
        </a:accent6>
        <a:hlink>
          <a:srgbClr val="FFDAE2"/>
        </a:hlink>
        <a:folHlink>
          <a:srgbClr val="CFC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الأوبريت</Template>
  <TotalTime>114</TotalTime>
  <Words>416</Words>
  <Application>Microsoft Office PowerPoint</Application>
  <PresentationFormat>عرض على الشاشة (3:4)‏</PresentationFormat>
  <Paragraphs>111</Paragraphs>
  <Slides>31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31</vt:i4>
      </vt:variant>
    </vt:vector>
  </HeadingPairs>
  <TitlesOfParts>
    <vt:vector size="39" baseType="lpstr">
      <vt:lpstr>Algerian</vt:lpstr>
      <vt:lpstr>Arial</vt:lpstr>
      <vt:lpstr>Berlin Sans FB Demi</vt:lpstr>
      <vt:lpstr>Calibri</vt:lpstr>
      <vt:lpstr>Comic Sans MS</vt:lpstr>
      <vt:lpstr>1_Medical surgery team design template</vt:lpstr>
      <vt:lpstr>Medical surgery team design template</vt:lpstr>
      <vt:lpstr>ind_1617_slide</vt:lpstr>
      <vt:lpstr>Ureteropelvic Junction Obstruction (UPJO)</vt:lpstr>
      <vt:lpstr>Overview</vt:lpstr>
      <vt:lpstr>Aetiology</vt:lpstr>
      <vt:lpstr>Clinical Presentation</vt:lpstr>
      <vt:lpstr>Investigations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Management</vt:lpstr>
      <vt:lpstr>Indications of Surgery</vt:lpstr>
      <vt:lpstr>عرض تقديمي في PowerPoint</vt:lpstr>
      <vt:lpstr>عرض تقديمي في PowerPoint</vt:lpstr>
      <vt:lpstr>Vesico-ureteric Reflux Disease (VUR)</vt:lpstr>
      <vt:lpstr>عرض تقديمي في PowerPoint</vt:lpstr>
      <vt:lpstr>عرض تقديمي في PowerPoint</vt:lpstr>
      <vt:lpstr>Pathophysiology</vt:lpstr>
      <vt:lpstr>Classification</vt:lpstr>
      <vt:lpstr>Presentation</vt:lpstr>
      <vt:lpstr>عرض تقديمي في PowerPoint</vt:lpstr>
      <vt:lpstr>Investigations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Treatment</vt:lpstr>
      <vt:lpstr>Medical Treatment</vt:lpstr>
      <vt:lpstr>Indications of Surgery</vt:lpstr>
      <vt:lpstr>عرض تقديمي في PowerPoint</vt:lpstr>
    </vt:vector>
  </TitlesOfParts>
  <Company>Nenava Medical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Ureteropelvic Junction Obstruction (UPJO)</dc:title>
  <dc:creator>E.O.D</dc:creator>
  <cp:lastModifiedBy>ehab</cp:lastModifiedBy>
  <cp:revision>6</cp:revision>
  <dcterms:created xsi:type="dcterms:W3CDTF">2015-12-04T19:06:05Z</dcterms:created>
  <dcterms:modified xsi:type="dcterms:W3CDTF">2017-10-23T14:17:01Z</dcterms:modified>
</cp:coreProperties>
</file>