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notesMasterIdLst>
    <p:notesMasterId r:id="rId15"/>
  </p:notesMasterIdLst>
  <p:sldIdLst>
    <p:sldId id="259" r:id="rId2"/>
    <p:sldId id="294" r:id="rId3"/>
    <p:sldId id="301" r:id="rId4"/>
    <p:sldId id="302" r:id="rId5"/>
    <p:sldId id="310" r:id="rId6"/>
    <p:sldId id="303" r:id="rId7"/>
    <p:sldId id="304" r:id="rId8"/>
    <p:sldId id="305" r:id="rId9"/>
    <p:sldId id="306" r:id="rId10"/>
    <p:sldId id="307" r:id="rId11"/>
    <p:sldId id="309" r:id="rId12"/>
    <p:sldId id="308" r:id="rId13"/>
    <p:sldId id="297" r:id="rId1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912" autoAdjust="0"/>
    <p:restoredTop sz="89418" autoAdjust="0"/>
  </p:normalViewPr>
  <p:slideViewPr>
    <p:cSldViewPr>
      <p:cViewPr>
        <p:scale>
          <a:sx n="60" d="100"/>
          <a:sy n="60" d="100"/>
        </p:scale>
        <p:origin x="-1758" y="-2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05555D-70D6-4C98-96B0-73614D396904}" type="datetimeFigureOut">
              <a:rPr lang="en-US" smtClean="0"/>
              <a:pPr/>
              <a:t>10/24/2017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FB0DC8-6DC4-40DF-8BAB-BE375CC55FB8}" type="slidenum">
              <a:rPr lang="en-US" smtClean="0"/>
              <a:pPr/>
              <a:t>‹#›</a:t>
            </a:fld>
            <a:endParaRPr lang="en-US"/>
          </a:p>
        </p:txBody>
      </p:sp>
    </p:spTree>
    <p:extLst>
      <p:ext uri="{BB962C8B-B14F-4D97-AF65-F5344CB8AC3E}">
        <p14:creationId xmlns:p14="http://schemas.microsoft.com/office/powerpoint/2010/main" val="1401771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FB0DC8-6DC4-40DF-8BAB-BE375CC55FB8}"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A463D7-1F8F-426B-BFCE-760E1031C63E}" type="slidenum">
              <a:rPr lang="en-US"/>
              <a:pPr/>
              <a:t>11</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عنوان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567A3C7F-FED0-497E-9657-93D1ABEB9FBC}" type="datetimeFigureOut">
              <a:rPr lang="ar-SA" smtClean="0"/>
              <a:pPr/>
              <a:t>04/02/1439</a:t>
            </a:fld>
            <a:endParaRPr lang="ar-SA"/>
          </a:p>
        </p:txBody>
      </p:sp>
      <p:sp>
        <p:nvSpPr>
          <p:cNvPr id="19" name="عنصر نائب للتذييل 18"/>
          <p:cNvSpPr>
            <a:spLocks noGrp="1"/>
          </p:cNvSpPr>
          <p:nvPr>
            <p:ph type="ftr" sz="quarter" idx="11"/>
          </p:nvPr>
        </p:nvSpPr>
        <p:spPr/>
        <p:txBody>
          <a:bodyPr/>
          <a:lstStyle/>
          <a:p>
            <a:endParaRPr lang="ar-SA"/>
          </a:p>
        </p:txBody>
      </p:sp>
      <p:sp>
        <p:nvSpPr>
          <p:cNvPr id="27" name="عنصر نائب لرقم الشريحة 26"/>
          <p:cNvSpPr>
            <a:spLocks noGrp="1"/>
          </p:cNvSpPr>
          <p:nvPr>
            <p:ph type="sldNum" sz="quarter" idx="12"/>
          </p:nvPr>
        </p:nvSpPr>
        <p:spPr/>
        <p:txBody>
          <a:bodyPr/>
          <a:lstStyle/>
          <a:p>
            <a:fld id="{1C4B7848-AE86-4506-9E92-0AA764CC878F}"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transition spd="med">
    <p:wheel spokes="8"/>
    <p:sndAc>
      <p:stSnd>
        <p:snd r:embed="rId1" name="chimes.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567A3C7F-FED0-497E-9657-93D1ABEB9FBC}" type="datetimeFigureOut">
              <a:rPr lang="ar-SA" smtClean="0"/>
              <a:pPr/>
              <a:t>04/02/1439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1C4B7848-AE86-4506-9E92-0AA764CC878F}" type="slidenum">
              <a:rPr lang="ar-SA" smtClean="0"/>
              <a:pPr/>
              <a:t>‹#›</a:t>
            </a:fld>
            <a:endParaRPr lang="ar-SA"/>
          </a:p>
        </p:txBody>
      </p:sp>
    </p:spTree>
  </p:cSld>
  <p:clrMapOvr>
    <a:masterClrMapping/>
  </p:clrMapOvr>
  <p:transition spd="med">
    <p:wheel spokes="8"/>
    <p:sndAc>
      <p:stSnd>
        <p:snd r:embed="rId1" name="chimes.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567A3C7F-FED0-497E-9657-93D1ABEB9FBC}" type="datetimeFigureOut">
              <a:rPr lang="ar-SA" smtClean="0"/>
              <a:pPr/>
              <a:t>04/02/1439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1C4B7848-AE86-4506-9E92-0AA764CC878F}" type="slidenum">
              <a:rPr lang="ar-SA" smtClean="0"/>
              <a:pPr/>
              <a:t>‹#›</a:t>
            </a:fld>
            <a:endParaRPr lang="ar-SA"/>
          </a:p>
        </p:txBody>
      </p:sp>
    </p:spTree>
  </p:cSld>
  <p:clrMapOvr>
    <a:masterClrMapping/>
  </p:clrMapOvr>
  <p:transition spd="med">
    <p:wheel spokes="8"/>
    <p:sndAc>
      <p:stSnd>
        <p:snd r:embed="rId1" name="chimes.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hu-HU"/>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hu-HU"/>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9FC65295-05AE-4767-944C-3C086298E317}" type="slidenum">
              <a:rPr lang="hu-HU"/>
              <a:pPr/>
              <a:t>‹#›</a:t>
            </a:fld>
            <a:endParaRPr lang="hu-HU"/>
          </a:p>
        </p:txBody>
      </p:sp>
    </p:spTree>
  </p:cSld>
  <p:clrMapOvr>
    <a:masterClrMapping/>
  </p:clrMapOvr>
  <p:transition spd="med">
    <p:wheel spokes="8"/>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567A3C7F-FED0-497E-9657-93D1ABEB9FBC}" type="datetimeFigureOut">
              <a:rPr lang="ar-SA" smtClean="0"/>
              <a:pPr/>
              <a:t>04/02/1439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1C4B7848-AE86-4506-9E92-0AA764CC878F}" type="slidenum">
              <a:rPr lang="ar-SA" smtClean="0"/>
              <a:pPr/>
              <a:t>‹#›</a:t>
            </a:fld>
            <a:endParaRPr lang="ar-SA"/>
          </a:p>
        </p:txBody>
      </p:sp>
    </p:spTree>
  </p:cSld>
  <p:clrMapOvr>
    <a:masterClrMapping/>
  </p:clrMapOvr>
  <p:transition spd="med">
    <p:wheel spokes="8"/>
    <p:sndAc>
      <p:stSnd>
        <p:snd r:embed="rId1" name="chimes.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567A3C7F-FED0-497E-9657-93D1ABEB9FBC}" type="datetimeFigureOut">
              <a:rPr lang="ar-SA" smtClean="0"/>
              <a:pPr/>
              <a:t>04/02/1439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1C4B7848-AE86-4506-9E92-0AA764CC878F}"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transition spd="med">
    <p:wheel spokes="8"/>
    <p:sndAc>
      <p:stSnd>
        <p:snd r:embed="rId1"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567A3C7F-FED0-497E-9657-93D1ABEB9FBC}" type="datetimeFigureOut">
              <a:rPr lang="ar-SA" smtClean="0"/>
              <a:pPr/>
              <a:t>04/02/1439</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1C4B7848-AE86-4506-9E92-0AA764CC878F}" type="slidenum">
              <a:rPr lang="ar-SA" smtClean="0"/>
              <a:pPr/>
              <a:t>‹#›</a:t>
            </a:fld>
            <a:endParaRPr lang="ar-SA"/>
          </a:p>
        </p:txBody>
      </p:sp>
    </p:spTree>
  </p:cSld>
  <p:clrMapOvr>
    <a:masterClrMapping/>
  </p:clrMapOvr>
  <p:transition spd="med">
    <p:wheel spokes="8"/>
    <p:sndAc>
      <p:stSnd>
        <p:snd r:embed="rId1"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567A3C7F-FED0-497E-9657-93D1ABEB9FBC}" type="datetimeFigureOut">
              <a:rPr lang="ar-SA" smtClean="0"/>
              <a:pPr/>
              <a:t>04/02/1439</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1C4B7848-AE86-4506-9E92-0AA764CC878F}" type="slidenum">
              <a:rPr lang="ar-SA" smtClean="0"/>
              <a:pPr/>
              <a:t>‹#›</a:t>
            </a:fld>
            <a:endParaRPr lang="ar-SA"/>
          </a:p>
        </p:txBody>
      </p:sp>
    </p:spTree>
  </p:cSld>
  <p:clrMapOvr>
    <a:masterClrMapping/>
  </p:clrMapOvr>
  <p:transition spd="med">
    <p:wheel spokes="8"/>
    <p:sndAc>
      <p:stSnd>
        <p:snd r:embed="rId1" name="chime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567A3C7F-FED0-497E-9657-93D1ABEB9FBC}" type="datetimeFigureOut">
              <a:rPr lang="ar-SA" smtClean="0"/>
              <a:pPr/>
              <a:t>04/02/1439</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1C4B7848-AE86-4506-9E92-0AA764CC878F}" type="slidenum">
              <a:rPr lang="ar-SA" smtClean="0"/>
              <a:pPr/>
              <a:t>‹#›</a:t>
            </a:fld>
            <a:endParaRPr lang="ar-SA"/>
          </a:p>
        </p:txBody>
      </p:sp>
    </p:spTree>
  </p:cSld>
  <p:clrMapOvr>
    <a:masterClrMapping/>
  </p:clrMapOvr>
  <p:transition spd="med">
    <p:wheel spokes="8"/>
    <p:sndAc>
      <p:stSnd>
        <p:snd r:embed="rId1" name="chimes.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67A3C7F-FED0-497E-9657-93D1ABEB9FBC}" type="datetimeFigureOut">
              <a:rPr lang="ar-SA" smtClean="0"/>
              <a:pPr/>
              <a:t>04/02/1439</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1C4B7848-AE86-4506-9E92-0AA764CC878F}" type="slidenum">
              <a:rPr lang="ar-SA" smtClean="0"/>
              <a:pPr/>
              <a:t>‹#›</a:t>
            </a:fld>
            <a:endParaRPr lang="ar-SA"/>
          </a:p>
        </p:txBody>
      </p:sp>
    </p:spTree>
  </p:cSld>
  <p:clrMapOvr>
    <a:masterClrMapping/>
  </p:clrMapOvr>
  <p:transition spd="med">
    <p:wheel spokes="8"/>
    <p:sndAc>
      <p:stSnd>
        <p:snd r:embed="rId1" name="chimes.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567A3C7F-FED0-497E-9657-93D1ABEB9FBC}" type="datetimeFigureOut">
              <a:rPr lang="ar-SA" smtClean="0"/>
              <a:pPr/>
              <a:t>04/02/1439</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1C4B7848-AE86-4506-9E92-0AA764CC878F}" type="slidenum">
              <a:rPr lang="ar-SA" smtClean="0"/>
              <a:pPr/>
              <a:t>‹#›</a:t>
            </a:fld>
            <a:endParaRPr lang="ar-SA"/>
          </a:p>
        </p:txBody>
      </p:sp>
    </p:spTree>
  </p:cSld>
  <p:clrMapOvr>
    <a:masterClrMapping/>
  </p:clrMapOvr>
  <p:transition spd="med">
    <p:wheel spokes="8"/>
    <p:sndAc>
      <p:stSnd>
        <p:snd r:embed="rId1" name="chimes.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مستطيل ذو زاوية واحدة مخدوشة ودائرية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مثلث قائم الزاوية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عنوان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عنصر نائب للنص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567A3C7F-FED0-497E-9657-93D1ABEB9FBC}" type="datetimeFigureOut">
              <a:rPr lang="ar-SA" smtClean="0"/>
              <a:pPr/>
              <a:t>04/02/1439</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a:xfrm>
            <a:off x="8077200" y="6356350"/>
            <a:ext cx="609600" cy="365125"/>
          </a:xfrm>
        </p:spPr>
        <p:txBody>
          <a:bodyPr/>
          <a:lstStyle/>
          <a:p>
            <a:fld id="{1C4B7848-AE86-4506-9E92-0AA764CC878F}" type="slidenum">
              <a:rPr lang="ar-SA" smtClean="0"/>
              <a:pPr/>
              <a:t>‹#›</a:t>
            </a:fld>
            <a:endParaRPr lang="ar-SA"/>
          </a:p>
        </p:txBody>
      </p:sp>
      <p:sp>
        <p:nvSpPr>
          <p:cNvPr id="3" name="عنصر نائب للصورة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الرمز لإضافة صورة</a:t>
            </a:r>
            <a:endParaRPr kumimoji="0" lang="en-US" dirty="0"/>
          </a:p>
        </p:txBody>
      </p:sp>
      <p:sp>
        <p:nvSpPr>
          <p:cNvPr id="10" name="شكل حر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شكل حر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med">
    <p:wheel spokes="8"/>
    <p:sndAc>
      <p:stSnd>
        <p:snd r:embed="rId1" name="chimes.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شكل حر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شكل حر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عنصر نائب للعنوان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67A3C7F-FED0-497E-9657-93D1ABEB9FBC}" type="datetimeFigureOut">
              <a:rPr lang="ar-SA" smtClean="0"/>
              <a:pPr/>
              <a:t>04/02/1439</a:t>
            </a:fld>
            <a:endParaRPr lang="ar-SA"/>
          </a:p>
        </p:txBody>
      </p:sp>
      <p:sp>
        <p:nvSpPr>
          <p:cNvPr id="22" name="عنصر نائب للتذييل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a:p>
        </p:txBody>
      </p:sp>
      <p:sp>
        <p:nvSpPr>
          <p:cNvPr id="18" name="عنصر نائب لرقم الشريحة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C4B7848-AE86-4506-9E92-0AA764CC878F}" type="slidenum">
              <a:rPr lang="ar-SA" smtClean="0"/>
              <a:pPr/>
              <a:t>‹#›</a:t>
            </a:fld>
            <a:endParaRPr lang="ar-SA"/>
          </a:p>
        </p:txBody>
      </p:sp>
      <p:grpSp>
        <p:nvGrpSpPr>
          <p:cNvPr id="2" name="مجموعة 1"/>
          <p:cNvGrpSpPr/>
          <p:nvPr/>
        </p:nvGrpSpPr>
        <p:grpSpPr>
          <a:xfrm>
            <a:off x="-19017" y="202408"/>
            <a:ext cx="9180548" cy="649224"/>
            <a:chOff x="-19045" y="216550"/>
            <a:chExt cx="9180548" cy="649224"/>
          </a:xfrm>
        </p:grpSpPr>
        <p:sp>
          <p:nvSpPr>
            <p:cNvPr id="12" name="شكل حر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حر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ransition spd="med">
    <p:wheel spokes="8"/>
    <p:sndAc>
      <p:stSnd>
        <p:snd r:embed="rId14" name="chimes.wav"/>
      </p:stSnd>
    </p:sndAc>
  </p:transition>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8.gif"/></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457200" y="228600"/>
            <a:ext cx="8267179"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5875" algn="l"/>
              </a:tabLst>
            </a:pPr>
            <a:r>
              <a:rPr kumimoji="0" lang="en-US" sz="4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Anatomical landmarks of the Mandible and </a:t>
            </a:r>
            <a:r>
              <a:rPr kumimoji="0" lang="en-US" sz="40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mandibular</a:t>
            </a:r>
            <a:r>
              <a:rPr kumimoji="0" lang="en-US" sz="4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arch</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5"/>
          <p:cNvPicPr>
            <a:picLocks noChangeAspect="1" noChangeArrowheads="1"/>
          </p:cNvPicPr>
          <p:nvPr/>
        </p:nvPicPr>
        <p:blipFill>
          <a:blip r:embed="rId3"/>
          <a:srcRect/>
          <a:stretch>
            <a:fillRect/>
          </a:stretch>
        </p:blipFill>
        <p:spPr bwMode="auto">
          <a:xfrm>
            <a:off x="1219200" y="1676400"/>
            <a:ext cx="6781800" cy="4648200"/>
          </a:xfrm>
          <a:prstGeom prst="rect">
            <a:avLst/>
          </a:prstGeom>
          <a:noFill/>
        </p:spPr>
      </p:pic>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073"/>
                                        </p:tgtEl>
                                        <p:attrNameLst>
                                          <p:attrName>style.visibility</p:attrName>
                                        </p:attrNameLst>
                                      </p:cBhvr>
                                      <p:to>
                                        <p:strVal val="visible"/>
                                      </p:to>
                                    </p:set>
                                    <p:animEffect transition="in" filter="box(in)">
                                      <p:cBhvr>
                                        <p:cTn id="7" dur="1000"/>
                                        <p:tgtEl>
                                          <p:spTgt spid="3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685800"/>
            <a:ext cx="4038600" cy="5943600"/>
          </a:xfrm>
        </p:spPr>
        <p:txBody>
          <a:bodyPr>
            <a:normAutofit fontScale="62500" lnSpcReduction="20000"/>
          </a:bodyPr>
          <a:lstStyle/>
          <a:p>
            <a:pPr algn="just" rtl="0"/>
            <a:endParaRPr lang="en-US" i="1" dirty="0" smtClean="0"/>
          </a:p>
          <a:p>
            <a:pPr algn="just" rtl="0">
              <a:buNone/>
            </a:pPr>
            <a:r>
              <a:rPr lang="en-US" b="1" i="1" dirty="0" smtClean="0"/>
              <a:t>¨ </a:t>
            </a:r>
            <a:r>
              <a:rPr lang="en-US" sz="3800" b="1" i="1" dirty="0" err="1" smtClean="0">
                <a:solidFill>
                  <a:srgbClr val="FF0000"/>
                </a:solidFill>
              </a:rPr>
              <a:t>Frena</a:t>
            </a:r>
            <a:endParaRPr lang="en-US" b="1" i="1" dirty="0" smtClean="0">
              <a:solidFill>
                <a:srgbClr val="FF0000"/>
              </a:solidFill>
            </a:endParaRPr>
          </a:p>
          <a:p>
            <a:pPr algn="just" rtl="0"/>
            <a:r>
              <a:rPr lang="en-US" b="1" i="1" dirty="0" smtClean="0"/>
              <a:t>The labial and </a:t>
            </a:r>
            <a:r>
              <a:rPr lang="en-US" b="1" i="1" dirty="0" err="1" smtClean="0"/>
              <a:t>buccal</a:t>
            </a:r>
            <a:r>
              <a:rPr lang="en-US" b="1" i="1" dirty="0" smtClean="0"/>
              <a:t> </a:t>
            </a:r>
            <a:r>
              <a:rPr lang="en-US" b="1" i="1" dirty="0" err="1" smtClean="0"/>
              <a:t>frena</a:t>
            </a:r>
            <a:r>
              <a:rPr lang="en-US" b="1" i="1" dirty="0" smtClean="0"/>
              <a:t> of the mandible are in corresponding positions to their counterparts in the upper jaw. Also, a lingual </a:t>
            </a:r>
            <a:r>
              <a:rPr lang="en-US" b="1" i="1" dirty="0" err="1" smtClean="0"/>
              <a:t>frenum</a:t>
            </a:r>
            <a:r>
              <a:rPr lang="en-US" b="1" i="1" dirty="0" smtClean="0"/>
              <a:t> can be seen in the floor of the mouth when the tongue is raised. The lingual </a:t>
            </a:r>
            <a:r>
              <a:rPr lang="en-US" b="1" i="1" dirty="0" err="1" smtClean="0"/>
              <a:t>frenum</a:t>
            </a:r>
            <a:r>
              <a:rPr lang="en-US" b="1" i="1" dirty="0" smtClean="0"/>
              <a:t> is present in the approximate midline and extends from the floor of the mouth to the lingual surface of the alveolar ridge.</a:t>
            </a:r>
          </a:p>
          <a:p>
            <a:pPr algn="just" rtl="0">
              <a:buNone/>
            </a:pPr>
            <a:r>
              <a:rPr lang="en-US" sz="3800" b="1" i="1" dirty="0">
                <a:solidFill>
                  <a:srgbClr val="FF0000"/>
                </a:solidFill>
              </a:rPr>
              <a:t>¨ </a:t>
            </a:r>
            <a:r>
              <a:rPr lang="en-US" sz="3800" b="1" i="1" dirty="0" err="1">
                <a:solidFill>
                  <a:srgbClr val="FF0000"/>
                </a:solidFill>
              </a:rPr>
              <a:t>Sulci</a:t>
            </a:r>
            <a:endParaRPr lang="en-US" sz="3800" b="1" i="1" dirty="0">
              <a:solidFill>
                <a:srgbClr val="FF0000"/>
              </a:solidFill>
            </a:endParaRPr>
          </a:p>
          <a:p>
            <a:pPr algn="just" rtl="0"/>
            <a:r>
              <a:rPr lang="en-US" b="1" i="1" dirty="0" err="1" smtClean="0"/>
              <a:t>Sulci</a:t>
            </a:r>
            <a:r>
              <a:rPr lang="en-US" b="1" i="1" dirty="0" smtClean="0"/>
              <a:t> rise and fall with facial expressions and tongue movements:</a:t>
            </a:r>
          </a:p>
          <a:p>
            <a:pPr algn="just" rtl="0"/>
            <a:r>
              <a:rPr lang="en-US" b="1" i="1" dirty="0" smtClean="0"/>
              <a:t>Labial </a:t>
            </a:r>
            <a:r>
              <a:rPr lang="en-US" b="1" i="1" dirty="0" err="1" smtClean="0"/>
              <a:t>Sulcus</a:t>
            </a:r>
            <a:r>
              <a:rPr lang="en-US" b="1" i="1" dirty="0" smtClean="0"/>
              <a:t>. The labial </a:t>
            </a:r>
            <a:r>
              <a:rPr lang="en-US" b="1" i="1" dirty="0" err="1" smtClean="0"/>
              <a:t>sulcus</a:t>
            </a:r>
            <a:r>
              <a:rPr lang="en-US" b="1" i="1" dirty="0" smtClean="0"/>
              <a:t> of the lower jaw lies at the base of the alveolar ridge between labial and </a:t>
            </a:r>
            <a:r>
              <a:rPr lang="en-US" b="1" i="1" dirty="0" err="1" smtClean="0"/>
              <a:t>buccal</a:t>
            </a:r>
            <a:r>
              <a:rPr lang="en-US" b="1" i="1" dirty="0" smtClean="0"/>
              <a:t> </a:t>
            </a:r>
            <a:r>
              <a:rPr lang="en-US" b="1" i="1" dirty="0" err="1" smtClean="0"/>
              <a:t>frena</a:t>
            </a:r>
            <a:r>
              <a:rPr lang="en-US" b="1" i="1" dirty="0" smtClean="0"/>
              <a:t>.</a:t>
            </a:r>
          </a:p>
          <a:p>
            <a:pPr algn="just" rtl="0"/>
            <a:r>
              <a:rPr lang="en-US" b="1" i="1" dirty="0" smtClean="0"/>
              <a:t>Buccal </a:t>
            </a:r>
            <a:r>
              <a:rPr lang="en-US" b="1" i="1" dirty="0" err="1" smtClean="0"/>
              <a:t>Sulcus</a:t>
            </a:r>
            <a:r>
              <a:rPr lang="en-US" b="1" i="1" dirty="0" smtClean="0"/>
              <a:t>. The </a:t>
            </a:r>
            <a:r>
              <a:rPr lang="en-US" b="1" i="1" dirty="0" err="1" smtClean="0"/>
              <a:t>buccal</a:t>
            </a:r>
            <a:r>
              <a:rPr lang="en-US" b="1" i="1" dirty="0" smtClean="0"/>
              <a:t> </a:t>
            </a:r>
            <a:r>
              <a:rPr lang="en-US" b="1" i="1" dirty="0" err="1" smtClean="0"/>
              <a:t>sulcus</a:t>
            </a:r>
            <a:r>
              <a:rPr lang="en-US" b="1" i="1" dirty="0" smtClean="0"/>
              <a:t> extends </a:t>
            </a:r>
            <a:r>
              <a:rPr lang="en-US" b="1" i="1" dirty="0" err="1" smtClean="0"/>
              <a:t>posteriorly</a:t>
            </a:r>
            <a:r>
              <a:rPr lang="en-US" b="1" i="1" dirty="0" smtClean="0"/>
              <a:t> from the </a:t>
            </a:r>
            <a:r>
              <a:rPr lang="en-US" b="1" i="1" dirty="0" err="1" smtClean="0"/>
              <a:t>buccal</a:t>
            </a:r>
            <a:r>
              <a:rPr lang="en-US" b="1" i="1" dirty="0" smtClean="0"/>
              <a:t> </a:t>
            </a:r>
            <a:r>
              <a:rPr lang="en-US" b="1" i="1" dirty="0" err="1" smtClean="0"/>
              <a:t>frenum</a:t>
            </a:r>
            <a:r>
              <a:rPr lang="en-US" b="1" i="1" dirty="0" smtClean="0"/>
              <a:t> to the </a:t>
            </a:r>
            <a:r>
              <a:rPr lang="en-US" b="1" i="1" dirty="0" err="1" smtClean="0"/>
              <a:t>buccal</a:t>
            </a:r>
            <a:r>
              <a:rPr lang="en-US" b="1" i="1" dirty="0" smtClean="0"/>
              <a:t> aspect of the </a:t>
            </a:r>
            <a:r>
              <a:rPr lang="en-US" b="1" i="1" dirty="0" err="1" smtClean="0"/>
              <a:t>retromolar</a:t>
            </a:r>
            <a:r>
              <a:rPr lang="en-US" b="1" i="1" dirty="0" smtClean="0"/>
              <a:t> pad.</a:t>
            </a:r>
          </a:p>
          <a:p>
            <a:pPr algn="just" rtl="0"/>
            <a:r>
              <a:rPr lang="en-US" b="1" i="1" dirty="0" smtClean="0"/>
              <a:t>Lingual </a:t>
            </a:r>
            <a:r>
              <a:rPr lang="en-US" b="1" i="1" dirty="0" err="1" smtClean="0"/>
              <a:t>Sulcus</a:t>
            </a:r>
            <a:r>
              <a:rPr lang="en-US" b="1" i="1" dirty="0" smtClean="0"/>
              <a:t>. The lingual </a:t>
            </a:r>
            <a:r>
              <a:rPr lang="en-US" b="1" i="1" dirty="0" err="1" smtClean="0"/>
              <a:t>sulcus</a:t>
            </a:r>
            <a:r>
              <a:rPr lang="en-US" b="1" i="1" dirty="0" smtClean="0"/>
              <a:t> is the groove formed by the floor of the mouth as it turns up onto the lingual aspect of the alveolar ridge.</a:t>
            </a:r>
          </a:p>
          <a:p>
            <a:pPr algn="just" rtl="0"/>
            <a:endParaRPr lang="ar-SA" dirty="0"/>
          </a:p>
        </p:txBody>
      </p:sp>
      <p:pic>
        <p:nvPicPr>
          <p:cNvPr id="5" name="Content Placeholder 4"/>
          <p:cNvPicPr>
            <a:picLocks noGrp="1" noChangeAspect="1" noChangeArrowheads="1"/>
          </p:cNvPicPr>
          <p:nvPr>
            <p:ph sz="half" idx="1"/>
          </p:nvPr>
        </p:nvPicPr>
        <p:blipFill>
          <a:blip r:embed="rId3"/>
          <a:srcRect l="11940" t="22813" r="5971" b="21318"/>
          <a:stretch>
            <a:fillRect/>
          </a:stretch>
        </p:blipFill>
        <p:spPr bwMode="auto">
          <a:xfrm>
            <a:off x="457200" y="990600"/>
            <a:ext cx="4038600" cy="2057400"/>
          </a:xfrm>
          <a:prstGeom prst="rect">
            <a:avLst/>
          </a:prstGeom>
          <a:noFill/>
          <a:ln w="9525">
            <a:solidFill>
              <a:schemeClr val="tx1"/>
            </a:solidFill>
            <a:miter lim="800000"/>
            <a:headEnd/>
            <a:tailEnd/>
          </a:ln>
          <a:effectLst/>
        </p:spPr>
      </p:pic>
      <p:pic>
        <p:nvPicPr>
          <p:cNvPr id="6" name="Picture 4"/>
          <p:cNvPicPr>
            <a:picLocks noChangeAspect="1" noChangeArrowheads="1"/>
          </p:cNvPicPr>
          <p:nvPr/>
        </p:nvPicPr>
        <p:blipFill>
          <a:blip r:embed="rId4"/>
          <a:srcRect l="11382" t="19511" r="8940"/>
          <a:stretch>
            <a:fillRect/>
          </a:stretch>
        </p:blipFill>
        <p:spPr bwMode="auto">
          <a:xfrm>
            <a:off x="381000" y="3505200"/>
            <a:ext cx="4038600" cy="2514600"/>
          </a:xfrm>
          <a:prstGeom prst="rect">
            <a:avLst/>
          </a:prstGeom>
          <a:noFill/>
          <a:effectLst>
            <a:outerShdw dist="107763" dir="2700000" algn="ctr" rotWithShape="0">
              <a:schemeClr val="bg2"/>
            </a:outerShdw>
          </a:effectLst>
        </p:spPr>
      </p:pic>
    </p:spTree>
  </p:cSld>
  <p:clrMapOvr>
    <a:masterClrMapping/>
  </p:clrMapOvr>
  <p:transition spd="med">
    <p:wheel spokes="8"/>
    <p:sndAc>
      <p:stSnd>
        <p:snd r:embed="rId2" name="chimes.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3796" name="Picture 4"/>
          <p:cNvPicPr>
            <a:picLocks noChangeAspect="1" noChangeArrowheads="1"/>
          </p:cNvPicPr>
          <p:nvPr/>
        </p:nvPicPr>
        <p:blipFill>
          <a:blip r:embed="rId4"/>
          <a:srcRect l="11382" t="19511" r="8940"/>
          <a:stretch>
            <a:fillRect/>
          </a:stretch>
        </p:blipFill>
        <p:spPr bwMode="auto">
          <a:xfrm>
            <a:off x="5181600" y="1143000"/>
            <a:ext cx="3733800" cy="2514600"/>
          </a:xfrm>
          <a:prstGeom prst="rect">
            <a:avLst/>
          </a:prstGeom>
          <a:noFill/>
          <a:effectLst>
            <a:outerShdw dist="107763" dir="2700000" algn="ctr" rotWithShape="0">
              <a:schemeClr val="bg2"/>
            </a:outerShdw>
          </a:effectLst>
        </p:spPr>
      </p:pic>
      <p:sp>
        <p:nvSpPr>
          <p:cNvPr id="5" name="Rectangle 6"/>
          <p:cNvSpPr>
            <a:spLocks noChangeArrowheads="1"/>
          </p:cNvSpPr>
          <p:nvPr/>
        </p:nvSpPr>
        <p:spPr bwMode="auto">
          <a:xfrm>
            <a:off x="381000" y="4114800"/>
            <a:ext cx="84582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It form the anterior attachment of tongue, it may exist as either abroad band of T or V - shape attachment, it may be close to the crest of alveolar ridge  specially in sever </a:t>
            </a:r>
            <a:r>
              <a:rPr kumimoji="0" lang="en-US" sz="24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resorption</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so interfere with denture retention ,relief must made, but if its attachment is low ,it is desirable to extend denture boarder </a:t>
            </a:r>
            <a:r>
              <a:rPr kumimoji="0" lang="en-US" sz="24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posteriorly</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this area.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3"/>
          <p:cNvPicPr>
            <a:picLocks noGrp="1" noChangeAspect="1" noChangeArrowheads="1"/>
          </p:cNvPicPr>
          <p:nvPr>
            <p:ph idx="1"/>
          </p:nvPr>
        </p:nvPicPr>
        <p:blipFill>
          <a:blip r:embed="rId5">
            <a:lum bright="6000" contrast="6000"/>
          </a:blip>
          <a:srcRect l="2083" t="22858" r="8333" b="876"/>
          <a:stretch>
            <a:fillRect/>
          </a:stretch>
        </p:blipFill>
        <p:spPr bwMode="auto">
          <a:xfrm>
            <a:off x="304800" y="1143000"/>
            <a:ext cx="4572000" cy="2514600"/>
          </a:xfrm>
          <a:prstGeom prst="rect">
            <a:avLst/>
          </a:prstGeom>
          <a:noFill/>
          <a:ln w="9525">
            <a:solidFill>
              <a:schemeClr val="tx1"/>
            </a:solidFill>
            <a:miter lim="800000"/>
            <a:headEnd/>
            <a:tailEnd/>
          </a:ln>
          <a:effectLst/>
        </p:spPr>
      </p:pic>
      <p:sp>
        <p:nvSpPr>
          <p:cNvPr id="10" name="Line 9"/>
          <p:cNvSpPr>
            <a:spLocks noChangeShapeType="1"/>
          </p:cNvSpPr>
          <p:nvPr/>
        </p:nvSpPr>
        <p:spPr bwMode="auto">
          <a:xfrm>
            <a:off x="1714500" y="1131887"/>
            <a:ext cx="896938" cy="1230313"/>
          </a:xfrm>
          <a:prstGeom prst="line">
            <a:avLst/>
          </a:prstGeom>
          <a:noFill/>
          <a:ln w="28575">
            <a:solidFill>
              <a:srgbClr val="FF1512"/>
            </a:solidFill>
            <a:round/>
            <a:headEnd/>
            <a:tailEnd type="triangle" w="med" len="med"/>
          </a:ln>
          <a:effectLst/>
        </p:spPr>
        <p:txBody>
          <a:bodyPr/>
          <a:lstStyle/>
          <a:p>
            <a:endParaRPr lang="en-US"/>
          </a:p>
        </p:txBody>
      </p:sp>
      <p:sp>
        <p:nvSpPr>
          <p:cNvPr id="11" name="Text Box 8"/>
          <p:cNvSpPr txBox="1">
            <a:spLocks noChangeArrowheads="1"/>
          </p:cNvSpPr>
          <p:nvPr/>
        </p:nvSpPr>
        <p:spPr bwMode="auto">
          <a:xfrm>
            <a:off x="381000" y="304800"/>
            <a:ext cx="2893741" cy="584775"/>
          </a:xfrm>
          <a:prstGeom prst="rect">
            <a:avLst/>
          </a:prstGeom>
          <a:noFill/>
          <a:ln w="9525">
            <a:noFill/>
            <a:miter lim="800000"/>
            <a:headEnd/>
            <a:tailEnd/>
          </a:ln>
          <a:effectLst/>
        </p:spPr>
        <p:txBody>
          <a:bodyPr wrap="none">
            <a:spAutoFit/>
          </a:bodyPr>
          <a:lstStyle/>
          <a:p>
            <a:pPr algn="l" eaLnBrk="1" hangingPunct="1"/>
            <a:r>
              <a:rPr lang="en-US" sz="3200" dirty="0">
                <a:effectLst>
                  <a:outerShdw blurRad="38100" dist="38100" dir="2700000" algn="tl">
                    <a:srgbClr val="000000"/>
                  </a:outerShdw>
                </a:effectLst>
                <a:latin typeface="Arial" charset="0"/>
              </a:rPr>
              <a:t>Lingual</a:t>
            </a:r>
            <a:r>
              <a:rPr lang="en-US" sz="3200" b="1" i="0" dirty="0">
                <a:effectLst>
                  <a:outerShdw blurRad="38100" dist="38100" dir="2700000" algn="tl">
                    <a:srgbClr val="000000"/>
                  </a:outerShdw>
                </a:effectLst>
                <a:latin typeface="Arial" charset="0"/>
              </a:rPr>
              <a:t> </a:t>
            </a:r>
            <a:r>
              <a:rPr lang="en-US" sz="3200" i="0" dirty="0" err="1">
                <a:effectLst>
                  <a:outerShdw blurRad="38100" dist="38100" dir="2700000" algn="tl">
                    <a:srgbClr val="000000"/>
                  </a:outerShdw>
                </a:effectLst>
                <a:latin typeface="Arial" charset="0"/>
              </a:rPr>
              <a:t>frenum</a:t>
            </a:r>
            <a:endParaRPr lang="en-US" sz="3200" b="1" i="0" dirty="0">
              <a:effectLst>
                <a:outerShdw blurRad="38100" dist="38100" dir="2700000" algn="tl">
                  <a:srgbClr val="000000"/>
                </a:outerShdw>
              </a:effectLst>
              <a:latin typeface="Arial" charset="0"/>
            </a:endParaRPr>
          </a:p>
        </p:txBody>
      </p:sp>
    </p:spTree>
  </p:cSld>
  <p:clrMapOvr>
    <a:masterClrMapping/>
  </p:clrMapOvr>
  <p:transition spd="med">
    <p:wheel spokes="8"/>
    <p:sndAc>
      <p:stSnd>
        <p:snd r:embed="rId3" name="chimes.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990600"/>
            <a:ext cx="4038600" cy="5364325"/>
          </a:xfrm>
        </p:spPr>
        <p:txBody>
          <a:bodyPr>
            <a:normAutofit fontScale="77500" lnSpcReduction="20000"/>
          </a:bodyPr>
          <a:lstStyle/>
          <a:p>
            <a:pPr algn="just" rtl="0"/>
            <a:r>
              <a:rPr lang="en-US" b="1" i="1" dirty="0" smtClean="0"/>
              <a:t>¨ </a:t>
            </a:r>
            <a:r>
              <a:rPr lang="en-US" b="1" i="1" u="sng" dirty="0" smtClean="0">
                <a:solidFill>
                  <a:srgbClr val="FF0000"/>
                </a:solidFill>
              </a:rPr>
              <a:t>Floor of the Mouth</a:t>
            </a:r>
          </a:p>
          <a:p>
            <a:pPr algn="just" rtl="0"/>
            <a:r>
              <a:rPr lang="en-US" b="1" i="1" dirty="0" smtClean="0"/>
              <a:t>The anterior two-thirds of the floor of the mouth is formed by the union of the right and left </a:t>
            </a:r>
            <a:r>
              <a:rPr lang="en-US" b="1" i="1" dirty="0" err="1" smtClean="0"/>
              <a:t>mylohyoid</a:t>
            </a:r>
            <a:r>
              <a:rPr lang="en-US" b="1" i="1" dirty="0" smtClean="0"/>
              <a:t> muscles in the midline. The depth of the floor of the mouth in relation to the mandibular alveolar ridge constantly changes due to factors such as </a:t>
            </a:r>
            <a:r>
              <a:rPr lang="en-US" b="1" i="1" dirty="0" err="1" smtClean="0"/>
              <a:t>mylohyoid</a:t>
            </a:r>
            <a:r>
              <a:rPr lang="en-US" b="1" i="1" dirty="0" smtClean="0"/>
              <a:t> muscle contractions, tongue movements, and swallowing activities. The posterior one-third of the lingual </a:t>
            </a:r>
            <a:r>
              <a:rPr lang="en-US" b="1" i="1" dirty="0" err="1" smtClean="0"/>
              <a:t>sulcus</a:t>
            </a:r>
            <a:r>
              <a:rPr lang="en-US" b="1" i="1" dirty="0" smtClean="0"/>
              <a:t> area is called the </a:t>
            </a:r>
            <a:r>
              <a:rPr lang="en-US" b="1" i="1" dirty="0" err="1" smtClean="0"/>
              <a:t>retromylohyoid</a:t>
            </a:r>
            <a:r>
              <a:rPr lang="en-US" b="1" i="1" dirty="0" smtClean="0"/>
              <a:t> space; distally, the area is shaped by the </a:t>
            </a:r>
            <a:r>
              <a:rPr lang="en-US" b="1" i="1" dirty="0" err="1" smtClean="0"/>
              <a:t>palatoglossus</a:t>
            </a:r>
            <a:r>
              <a:rPr lang="en-US" b="1" i="1" dirty="0" smtClean="0"/>
              <a:t> muscle.</a:t>
            </a:r>
          </a:p>
          <a:p>
            <a:endParaRPr lang="ar-SA" dirty="0"/>
          </a:p>
        </p:txBody>
      </p:sp>
      <p:pic>
        <p:nvPicPr>
          <p:cNvPr id="5" name="Picture 6"/>
          <p:cNvPicPr>
            <a:picLocks noGrp="1" noChangeAspect="1" noChangeArrowheads="1"/>
          </p:cNvPicPr>
          <p:nvPr>
            <p:ph sz="half" idx="2"/>
          </p:nvPr>
        </p:nvPicPr>
        <p:blipFill>
          <a:blip r:embed="rId3"/>
          <a:srcRect/>
          <a:stretch>
            <a:fillRect/>
          </a:stretch>
        </p:blipFill>
        <p:spPr bwMode="auto">
          <a:xfrm>
            <a:off x="4648200" y="2791619"/>
            <a:ext cx="4038600" cy="2692400"/>
          </a:xfrm>
          <a:prstGeom prst="rect">
            <a:avLst/>
          </a:prstGeom>
          <a:noFill/>
        </p:spPr>
      </p:pic>
    </p:spTree>
  </p:cSld>
  <p:clrMapOvr>
    <a:masterClrMapping/>
  </p:clrMapOvr>
  <p:transition spd="med">
    <p:wheel spokes="8"/>
    <p:sndAc>
      <p:stSnd>
        <p:snd r:embed="rId2" name="chimes.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Grp="1" noChangeAspect="1" noChangeArrowheads="1"/>
          </p:cNvPicPr>
          <p:nvPr>
            <p:ph type="body" idx="1"/>
          </p:nvPr>
        </p:nvPicPr>
        <p:blipFill>
          <a:blip r:embed="rId3"/>
          <a:srcRect/>
          <a:stretch>
            <a:fillRect/>
          </a:stretch>
        </p:blipFill>
        <p:spPr/>
      </p:pic>
      <p:sp>
        <p:nvSpPr>
          <p:cNvPr id="35843" name="Rectangle 3"/>
          <p:cNvSpPr>
            <a:spLocks noGrp="1" noChangeArrowheads="1"/>
          </p:cNvSpPr>
          <p:nvPr>
            <p:ph type="title"/>
          </p:nvPr>
        </p:nvSpPr>
        <p:spPr/>
        <p:txBody>
          <a:bodyPr/>
          <a:lstStyle/>
          <a:p>
            <a:r>
              <a:rPr lang="hu-HU">
                <a:solidFill>
                  <a:schemeClr val="tx1"/>
                </a:solidFill>
              </a:rPr>
              <a:t>Landmarks of the lower jaw</a:t>
            </a:r>
          </a:p>
        </p:txBody>
      </p:sp>
    </p:spTree>
  </p:cSld>
  <p:clrMapOvr>
    <a:masterClrMapping/>
  </p:clrMapOvr>
  <p:transition spd="med">
    <p:wheel spokes="8"/>
    <p:sndAc>
      <p:stSnd>
        <p:snd r:embed="rId2" name="chimes.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rtl="0"/>
            <a:r>
              <a:rPr lang="en-US" sz="3600" i="1" dirty="0" smtClean="0"/>
              <a:t>The important external surface landmarks of the mandible are:</a:t>
            </a:r>
          </a:p>
        </p:txBody>
      </p:sp>
      <p:sp>
        <p:nvSpPr>
          <p:cNvPr id="6" name="Content Placeholder 5"/>
          <p:cNvSpPr>
            <a:spLocks noGrp="1"/>
          </p:cNvSpPr>
          <p:nvPr>
            <p:ph sz="quarter" idx="2"/>
          </p:nvPr>
        </p:nvSpPr>
        <p:spPr>
          <a:xfrm>
            <a:off x="4648200" y="1600200"/>
            <a:ext cx="4038600" cy="1143000"/>
          </a:xfrm>
        </p:spPr>
        <p:txBody>
          <a:bodyPr>
            <a:normAutofit fontScale="70000" lnSpcReduction="20000"/>
          </a:bodyPr>
          <a:lstStyle/>
          <a:p>
            <a:pPr algn="just" rtl="0"/>
            <a:r>
              <a:rPr lang="en-US" b="1" i="1" dirty="0" smtClean="0"/>
              <a:t>Mental Protuberance</a:t>
            </a:r>
            <a:r>
              <a:rPr lang="en-US" i="1" dirty="0" smtClean="0"/>
              <a:t>. A roughly triangular prominence occurring in the midline near the inferior border of the mandible (chin point).</a:t>
            </a:r>
          </a:p>
        </p:txBody>
      </p:sp>
      <p:sp>
        <p:nvSpPr>
          <p:cNvPr id="7" name="Content Placeholder 6"/>
          <p:cNvSpPr>
            <a:spLocks noGrp="1"/>
          </p:cNvSpPr>
          <p:nvPr>
            <p:ph sz="quarter" idx="3"/>
          </p:nvPr>
        </p:nvSpPr>
        <p:spPr>
          <a:xfrm>
            <a:off x="4648200" y="2667000"/>
            <a:ext cx="4038600" cy="3459163"/>
          </a:xfrm>
        </p:spPr>
        <p:txBody>
          <a:bodyPr>
            <a:normAutofit fontScale="70000" lnSpcReduction="20000"/>
          </a:bodyPr>
          <a:lstStyle/>
          <a:p>
            <a:pPr algn="just" rtl="0"/>
            <a:r>
              <a:rPr lang="en-US" b="1" i="1" dirty="0" smtClean="0"/>
              <a:t>Mental Foramen</a:t>
            </a:r>
            <a:r>
              <a:rPr lang="en-US" i="1" dirty="0" smtClean="0"/>
              <a:t>. The anterior opening of the mandibular canal. The foramen is usually found between and slightly below the first and second bicuspid root tips. The inferior alveolar nerve passes within the mandibular canal and exits onto the exterior surface of the mandible through the mental foramen to become the mental nerve. </a:t>
            </a:r>
            <a:r>
              <a:rPr lang="en-US" i="1" u="sng" dirty="0" smtClean="0"/>
              <a:t>Compression of the mental nerve by artificial dental replacements must be avoided. It causes a feeling of pain or numbness.</a:t>
            </a:r>
          </a:p>
        </p:txBody>
      </p:sp>
      <p:pic>
        <p:nvPicPr>
          <p:cNvPr id="5" name="Picture 1" descr="J:\Picture 016.jpg"/>
          <p:cNvPicPr>
            <a:picLocks noChangeAspect="1" noChangeArrowheads="1"/>
          </p:cNvPicPr>
          <p:nvPr/>
        </p:nvPicPr>
        <p:blipFill>
          <a:blip r:embed="rId3"/>
          <a:srcRect/>
          <a:stretch>
            <a:fillRect/>
          </a:stretch>
        </p:blipFill>
        <p:spPr bwMode="auto">
          <a:xfrm>
            <a:off x="457200" y="2514600"/>
            <a:ext cx="3886200" cy="2667000"/>
          </a:xfrm>
          <a:prstGeom prst="rect">
            <a:avLst/>
          </a:prstGeom>
          <a:noFill/>
        </p:spPr>
      </p:pic>
    </p:spTree>
  </p:cSld>
  <p:clrMapOvr>
    <a:masterClrMapping/>
  </p:clrMapOvr>
  <p:transition spd="med">
    <p:wheel spokes="8"/>
    <p:sndAc>
      <p:stSnd>
        <p:snd r:embed="rId2" name="chimes.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43000"/>
            <a:ext cx="4038600" cy="5211925"/>
          </a:xfrm>
        </p:spPr>
        <p:txBody>
          <a:bodyPr>
            <a:normAutofit fontScale="85000" lnSpcReduction="20000"/>
          </a:bodyPr>
          <a:lstStyle/>
          <a:p>
            <a:pPr algn="just" rtl="0"/>
            <a:r>
              <a:rPr lang="en-US" b="1" i="1" dirty="0" smtClean="0"/>
              <a:t>External Oblique Ridge (Line). </a:t>
            </a:r>
            <a:r>
              <a:rPr lang="en-US" i="1" dirty="0" smtClean="0"/>
              <a:t>The external oblique ridge extends at an oblique angle across the external surface of the body of the mandible. This ridge begins at the lower anterior edge of the </a:t>
            </a:r>
            <a:r>
              <a:rPr lang="en-US" i="1" dirty="0" err="1" smtClean="0"/>
              <a:t>ramus</a:t>
            </a:r>
            <a:r>
              <a:rPr lang="en-US" i="1" dirty="0" smtClean="0"/>
              <a:t>, continues onto the body, and progressively thins out to end near the mental foramen. The external oblique ridge is most prominent in the molar area and forms a distinct ledge with relation to the base of the alveolar process. This ledge is called the </a:t>
            </a:r>
            <a:r>
              <a:rPr lang="en-US" i="1" dirty="0" err="1" smtClean="0"/>
              <a:t>buccal</a:t>
            </a:r>
            <a:r>
              <a:rPr lang="en-US" i="1" dirty="0" smtClean="0"/>
              <a:t> shelf.</a:t>
            </a:r>
          </a:p>
          <a:p>
            <a:pPr algn="just" rtl="0"/>
            <a:endParaRPr lang="ar-SA" dirty="0"/>
          </a:p>
        </p:txBody>
      </p:sp>
      <p:pic>
        <p:nvPicPr>
          <p:cNvPr id="6" name="Picture 1" descr="J:\Picture 016.jpg"/>
          <p:cNvPicPr>
            <a:picLocks noGrp="1" noChangeAspect="1" noChangeArrowheads="1"/>
          </p:cNvPicPr>
          <p:nvPr>
            <p:ph sz="half" idx="2"/>
          </p:nvPr>
        </p:nvPicPr>
        <p:blipFill>
          <a:blip r:embed="rId3"/>
          <a:srcRect/>
          <a:stretch>
            <a:fillRect/>
          </a:stretch>
        </p:blipFill>
        <p:spPr bwMode="auto">
          <a:xfrm>
            <a:off x="5317236" y="2209800"/>
            <a:ext cx="3445764" cy="2924715"/>
          </a:xfrm>
          <a:prstGeom prst="rect">
            <a:avLst/>
          </a:prstGeom>
          <a:noFill/>
        </p:spPr>
      </p:pic>
    </p:spTree>
  </p:cSld>
  <p:clrMapOvr>
    <a:masterClrMapping/>
  </p:clrMapOvr>
  <p:transition spd="med">
    <p:wheel spokes="8"/>
    <p:sndAc>
      <p:stSnd>
        <p:snd r:embed="rId2" name="chimes.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0"/>
            <a:r>
              <a:rPr lang="en-US" sz="3600" i="1" dirty="0" smtClean="0"/>
              <a:t>The significant internal landmarks of the mandible</a:t>
            </a:r>
            <a:endParaRPr lang="ar-SA" sz="3600" dirty="0"/>
          </a:p>
        </p:txBody>
      </p:sp>
      <p:sp>
        <p:nvSpPr>
          <p:cNvPr id="4" name="Content Placeholder 3"/>
          <p:cNvSpPr>
            <a:spLocks noGrp="1"/>
          </p:cNvSpPr>
          <p:nvPr>
            <p:ph sz="half" idx="2"/>
          </p:nvPr>
        </p:nvSpPr>
        <p:spPr>
          <a:xfrm>
            <a:off x="4267200" y="1920085"/>
            <a:ext cx="4419600" cy="4434840"/>
          </a:xfrm>
        </p:spPr>
        <p:txBody>
          <a:bodyPr>
            <a:noAutofit/>
          </a:bodyPr>
          <a:lstStyle/>
          <a:p>
            <a:pPr algn="just" rtl="0"/>
            <a:r>
              <a:rPr lang="en-US" sz="1600" b="1" i="1" dirty="0" err="1" smtClean="0">
                <a:solidFill>
                  <a:srgbClr val="FF0000"/>
                </a:solidFill>
              </a:rPr>
              <a:t>Mylohyoid</a:t>
            </a:r>
            <a:r>
              <a:rPr lang="en-US" sz="1600" b="1" i="1" dirty="0" smtClean="0">
                <a:solidFill>
                  <a:srgbClr val="FF0000"/>
                </a:solidFill>
              </a:rPr>
              <a:t> Ridge</a:t>
            </a:r>
            <a:r>
              <a:rPr lang="en-US" sz="1600" i="1" dirty="0" smtClean="0"/>
              <a:t>. Located on the internal surface of the mandible, the </a:t>
            </a:r>
            <a:r>
              <a:rPr lang="en-US" sz="1600" i="1" dirty="0" err="1" smtClean="0"/>
              <a:t>mylohyoid</a:t>
            </a:r>
            <a:r>
              <a:rPr lang="en-US" sz="1600" i="1" dirty="0" smtClean="0"/>
              <a:t> ridge occupies a position similar to the external oblique ridge on the external surface. The </a:t>
            </a:r>
            <a:r>
              <a:rPr lang="en-US" sz="1600" i="1" dirty="0" err="1" smtClean="0"/>
              <a:t>mylohyoid</a:t>
            </a:r>
            <a:r>
              <a:rPr lang="en-US" sz="1600" i="1" dirty="0" smtClean="0"/>
              <a:t> ridge passes forward and downward from the internal aspects of the </a:t>
            </a:r>
            <a:r>
              <a:rPr lang="en-US" sz="1600" i="1" dirty="0" err="1" smtClean="0"/>
              <a:t>ramus</a:t>
            </a:r>
            <a:r>
              <a:rPr lang="en-US" sz="1600" i="1" dirty="0" smtClean="0"/>
              <a:t> onto the body of the mandible and fades out near the midline. This ridge serves as the lateral line of origin for the </a:t>
            </a:r>
            <a:r>
              <a:rPr lang="en-US" sz="1600" i="1" dirty="0" err="1" smtClean="0"/>
              <a:t>mylohyoid</a:t>
            </a:r>
            <a:r>
              <a:rPr lang="en-US" sz="1600" i="1" dirty="0" smtClean="0"/>
              <a:t> muscle (the </a:t>
            </a:r>
            <a:r>
              <a:rPr lang="en-US" sz="1600" i="1" dirty="0" err="1" smtClean="0"/>
              <a:t>mylohyoid</a:t>
            </a:r>
            <a:r>
              <a:rPr lang="en-US" sz="1600" i="1" dirty="0" smtClean="0"/>
              <a:t> muscle forms the major portion of the floor of the mouth).</a:t>
            </a:r>
          </a:p>
          <a:p>
            <a:pPr algn="just" rtl="0"/>
            <a:r>
              <a:rPr lang="en-US" sz="1600" b="1" i="1" dirty="0" smtClean="0">
                <a:solidFill>
                  <a:srgbClr val="FF0000"/>
                </a:solidFill>
              </a:rPr>
              <a:t>Genial Tubercles</a:t>
            </a:r>
            <a:r>
              <a:rPr lang="en-US" sz="1600" i="1" dirty="0" smtClean="0"/>
              <a:t>. Slightly above the lower border of the mandible in the midline, the bone is elevated to a more or less sharply defined prominence forming the genial tubercles.</a:t>
            </a:r>
          </a:p>
        </p:txBody>
      </p:sp>
      <p:pic>
        <p:nvPicPr>
          <p:cNvPr id="5" name="Content Placeholder 4"/>
          <p:cNvPicPr>
            <a:picLocks noGrp="1" noChangeAspect="1" noChangeArrowheads="1"/>
          </p:cNvPicPr>
          <p:nvPr>
            <p:ph sz="half" idx="1"/>
          </p:nvPr>
        </p:nvPicPr>
        <p:blipFill>
          <a:blip r:embed="rId3"/>
          <a:srcRect/>
          <a:stretch>
            <a:fillRect/>
          </a:stretch>
        </p:blipFill>
        <p:spPr bwMode="auto">
          <a:xfrm>
            <a:off x="457200" y="2791619"/>
            <a:ext cx="3657600" cy="2692400"/>
          </a:xfrm>
          <a:prstGeom prst="rect">
            <a:avLst/>
          </a:prstGeom>
          <a:noFill/>
        </p:spPr>
      </p:pic>
    </p:spTree>
  </p:cSld>
  <p:clrMapOvr>
    <a:masterClrMapping/>
  </p:clrMapOvr>
  <p:transition spd="med">
    <p:wheel spokes="8"/>
    <p:sndAc>
      <p:stSnd>
        <p:snd r:embed="rId2" name="chimes.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p:cNvSpPr txBox="1">
            <a:spLocks noChangeArrowheads="1"/>
          </p:cNvSpPr>
          <p:nvPr/>
        </p:nvSpPr>
        <p:spPr bwMode="auto">
          <a:xfrm>
            <a:off x="555625" y="4003675"/>
            <a:ext cx="184150" cy="457200"/>
          </a:xfrm>
          <a:prstGeom prst="rect">
            <a:avLst/>
          </a:prstGeom>
          <a:noFill/>
          <a:ln w="12700" cap="sq">
            <a:noFill/>
            <a:miter lim="800000"/>
            <a:headEnd type="none" w="sm" len="sm"/>
            <a:tailEnd type="none" w="sm" len="sm"/>
          </a:ln>
          <a:effectLst>
            <a:outerShdw dist="35921" dir="2700000" algn="ctr" rotWithShape="0">
              <a:schemeClr val="bg2"/>
            </a:outerShdw>
          </a:effectLst>
        </p:spPr>
        <p:txBody>
          <a:bodyPr wrap="none">
            <a:spAutoFit/>
          </a:bodyPr>
          <a:lstStyle/>
          <a:p>
            <a:pPr algn="l" eaLnBrk="1" hangingPunct="1"/>
            <a:endParaRPr lang="en-US" i="0"/>
          </a:p>
        </p:txBody>
      </p:sp>
      <p:pic>
        <p:nvPicPr>
          <p:cNvPr id="91139" name="Picture 3"/>
          <p:cNvPicPr>
            <a:picLocks noChangeAspect="1" noChangeArrowheads="1"/>
          </p:cNvPicPr>
          <p:nvPr/>
        </p:nvPicPr>
        <p:blipFill>
          <a:blip r:embed="rId3"/>
          <a:srcRect l="23116" t="15440" r="28845" b="25748"/>
          <a:stretch>
            <a:fillRect/>
          </a:stretch>
        </p:blipFill>
        <p:spPr bwMode="auto">
          <a:xfrm>
            <a:off x="4956175" y="1250950"/>
            <a:ext cx="3941763" cy="3106738"/>
          </a:xfrm>
          <a:prstGeom prst="rect">
            <a:avLst/>
          </a:prstGeom>
          <a:noFill/>
          <a:ln w="9525" cap="sq">
            <a:solidFill>
              <a:schemeClr val="tx1"/>
            </a:solidFill>
            <a:miter lim="800000"/>
            <a:headEnd type="none" w="sm" len="sm"/>
            <a:tailEnd type="none" w="sm" len="sm"/>
          </a:ln>
          <a:effectLst>
            <a:outerShdw dist="35921" dir="2700000" algn="ctr" rotWithShape="0">
              <a:schemeClr val="bg2"/>
            </a:outerShdw>
          </a:effectLst>
        </p:spPr>
      </p:pic>
      <p:pic>
        <p:nvPicPr>
          <p:cNvPr id="91140" name="Picture 4" descr="Image027"/>
          <p:cNvPicPr>
            <a:picLocks noChangeAspect="1" noChangeArrowheads="1"/>
          </p:cNvPicPr>
          <p:nvPr/>
        </p:nvPicPr>
        <p:blipFill>
          <a:blip r:embed="rId4">
            <a:lum bright="-24000" contrast="66000"/>
          </a:blip>
          <a:srcRect l="3725" t="52037" r="3104" b="17302"/>
          <a:stretch>
            <a:fillRect/>
          </a:stretch>
        </p:blipFill>
        <p:spPr bwMode="auto">
          <a:xfrm>
            <a:off x="2133600" y="727075"/>
            <a:ext cx="2668588" cy="1365250"/>
          </a:xfrm>
          <a:prstGeom prst="rect">
            <a:avLst/>
          </a:prstGeom>
          <a:noFill/>
          <a:ln w="9525">
            <a:solidFill>
              <a:schemeClr val="tx1"/>
            </a:solidFill>
            <a:miter lim="800000"/>
            <a:headEnd/>
            <a:tailEnd/>
          </a:ln>
          <a:effectLst>
            <a:outerShdw dist="35921" dir="2700000" algn="ctr" rotWithShape="0">
              <a:srgbClr val="808080"/>
            </a:outerShdw>
          </a:effectLst>
        </p:spPr>
      </p:pic>
      <p:sp>
        <p:nvSpPr>
          <p:cNvPr id="91141" name="Text Box 5"/>
          <p:cNvSpPr txBox="1">
            <a:spLocks noChangeArrowheads="1"/>
          </p:cNvSpPr>
          <p:nvPr/>
        </p:nvSpPr>
        <p:spPr bwMode="auto">
          <a:xfrm>
            <a:off x="4959350" y="4375150"/>
            <a:ext cx="4184650" cy="701675"/>
          </a:xfrm>
          <a:prstGeom prst="rect">
            <a:avLst/>
          </a:prstGeom>
          <a:noFill/>
          <a:ln w="12700" cap="sq">
            <a:noFill/>
            <a:miter lim="800000"/>
            <a:headEnd type="none" w="sm" len="sm"/>
            <a:tailEnd type="none" w="sm" len="sm"/>
          </a:ln>
          <a:effectLst>
            <a:outerShdw dist="35921" dir="2700000" algn="ctr" rotWithShape="0">
              <a:schemeClr val="bg2"/>
            </a:outerShdw>
          </a:effectLst>
        </p:spPr>
        <p:txBody>
          <a:bodyPr>
            <a:spAutoFit/>
          </a:bodyPr>
          <a:lstStyle/>
          <a:p>
            <a:pPr algn="l"/>
            <a:r>
              <a:rPr kumimoji="1" lang="en-US" sz="2000" b="1" dirty="0"/>
              <a:t>Mucosa in this region is poorly keratinized and prone to trauma</a:t>
            </a:r>
          </a:p>
        </p:txBody>
      </p:sp>
      <p:pic>
        <p:nvPicPr>
          <p:cNvPr id="91142" name="Picture 6"/>
          <p:cNvPicPr>
            <a:picLocks noChangeAspect="1" noChangeArrowheads="1"/>
          </p:cNvPicPr>
          <p:nvPr/>
        </p:nvPicPr>
        <p:blipFill>
          <a:blip r:embed="rId5"/>
          <a:srcRect l="24458" t="17422" r="35049" b="38782"/>
          <a:stretch>
            <a:fillRect/>
          </a:stretch>
        </p:blipFill>
        <p:spPr bwMode="auto">
          <a:xfrm>
            <a:off x="168275" y="2341563"/>
            <a:ext cx="3894138" cy="2784475"/>
          </a:xfrm>
          <a:prstGeom prst="rect">
            <a:avLst/>
          </a:prstGeom>
          <a:noFill/>
          <a:ln w="9525" cap="sq">
            <a:solidFill>
              <a:schemeClr val="tx1"/>
            </a:solidFill>
            <a:miter lim="800000"/>
            <a:headEnd type="none" w="sm" len="sm"/>
            <a:tailEnd type="none" w="sm" len="sm"/>
          </a:ln>
          <a:effectLst>
            <a:outerShdw dist="35921" dir="2700000" algn="ctr" rotWithShape="0">
              <a:schemeClr val="bg2"/>
            </a:outerShdw>
          </a:effectLst>
        </p:spPr>
      </p:pic>
      <p:sp>
        <p:nvSpPr>
          <p:cNvPr id="91143" name="Text Box 7"/>
          <p:cNvSpPr txBox="1">
            <a:spLocks noChangeArrowheads="1"/>
          </p:cNvSpPr>
          <p:nvPr/>
        </p:nvSpPr>
        <p:spPr bwMode="auto">
          <a:xfrm>
            <a:off x="88900" y="2665413"/>
            <a:ext cx="2465388" cy="396875"/>
          </a:xfrm>
          <a:prstGeom prst="rect">
            <a:avLst/>
          </a:prstGeom>
          <a:noFill/>
          <a:ln w="12700" cap="sq">
            <a:noFill/>
            <a:miter lim="800000"/>
            <a:headEnd type="none" w="sm" len="sm"/>
            <a:tailEnd type="none" w="sm" len="sm"/>
          </a:ln>
          <a:effectLst>
            <a:outerShdw dist="35921" dir="2700000" algn="ctr" rotWithShape="0">
              <a:schemeClr val="bg2"/>
            </a:outerShdw>
          </a:effectLst>
        </p:spPr>
        <p:txBody>
          <a:bodyPr>
            <a:spAutoFit/>
          </a:bodyPr>
          <a:lstStyle/>
          <a:p>
            <a:pPr algn="l" eaLnBrk="1" hangingPunct="1"/>
            <a:r>
              <a:rPr lang="en-US" sz="2000">
                <a:effectLst>
                  <a:outerShdw blurRad="38100" dist="38100" dir="2700000" algn="tl">
                    <a:srgbClr val="000000"/>
                  </a:outerShdw>
                </a:effectLst>
              </a:rPr>
              <a:t>Mylohyoid ridge</a:t>
            </a:r>
          </a:p>
        </p:txBody>
      </p:sp>
      <p:sp>
        <p:nvSpPr>
          <p:cNvPr id="91144" name="Line 8"/>
          <p:cNvSpPr>
            <a:spLocks noChangeShapeType="1"/>
          </p:cNvSpPr>
          <p:nvPr/>
        </p:nvSpPr>
        <p:spPr bwMode="auto">
          <a:xfrm>
            <a:off x="1149350" y="3092450"/>
            <a:ext cx="1165225" cy="1173163"/>
          </a:xfrm>
          <a:prstGeom prst="line">
            <a:avLst/>
          </a:prstGeom>
          <a:noFill/>
          <a:ln w="28575" cap="sq">
            <a:solidFill>
              <a:srgbClr val="FF0000"/>
            </a:solidFill>
            <a:round/>
            <a:headEnd/>
            <a:tailEnd type="triangle" w="med" len="med"/>
          </a:ln>
          <a:effectLst>
            <a:outerShdw dist="35921" dir="2700000" algn="ctr" rotWithShape="0">
              <a:schemeClr val="bg2"/>
            </a:outerShdw>
          </a:effectLst>
        </p:spPr>
        <p:txBody>
          <a:bodyPr wrap="none"/>
          <a:lstStyle/>
          <a:p>
            <a:endParaRPr lang="en-US"/>
          </a:p>
        </p:txBody>
      </p:sp>
      <p:sp>
        <p:nvSpPr>
          <p:cNvPr id="91145" name="Text Box 9"/>
          <p:cNvSpPr txBox="1">
            <a:spLocks noChangeArrowheads="1"/>
          </p:cNvSpPr>
          <p:nvPr/>
        </p:nvSpPr>
        <p:spPr bwMode="auto">
          <a:xfrm>
            <a:off x="136525" y="5132388"/>
            <a:ext cx="4584700" cy="1015663"/>
          </a:xfrm>
          <a:prstGeom prst="rect">
            <a:avLst/>
          </a:prstGeom>
          <a:noFill/>
          <a:ln w="12700" cap="sq">
            <a:noFill/>
            <a:miter lim="800000"/>
            <a:headEnd type="none" w="sm" len="sm"/>
            <a:tailEnd type="none" w="sm" len="sm"/>
          </a:ln>
          <a:effectLst>
            <a:outerShdw dist="35921" dir="2700000" algn="ctr" rotWithShape="0">
              <a:schemeClr val="bg2"/>
            </a:outerShdw>
          </a:effectLst>
        </p:spPr>
        <p:txBody>
          <a:bodyPr>
            <a:spAutoFit/>
          </a:bodyPr>
          <a:lstStyle/>
          <a:p>
            <a:pPr algn="l" rtl="0"/>
            <a:r>
              <a:rPr kumimoji="1" lang="en-US" sz="2000" b="1" dirty="0" err="1"/>
              <a:t>Mylohyoid</a:t>
            </a:r>
            <a:r>
              <a:rPr kumimoji="1" lang="en-US" sz="2000" b="1" dirty="0"/>
              <a:t> ridge </a:t>
            </a:r>
            <a:r>
              <a:rPr kumimoji="1" lang="en-US" sz="2000" b="1" dirty="0" smtClean="0"/>
              <a:t>could be ulcerated , if </a:t>
            </a:r>
            <a:r>
              <a:rPr kumimoji="1" lang="en-US" sz="2000" b="1" dirty="0"/>
              <a:t>it is </a:t>
            </a:r>
            <a:r>
              <a:rPr kumimoji="1" lang="en-US" sz="2000" b="1" dirty="0" smtClean="0"/>
              <a:t>sharp; when covered by denture</a:t>
            </a:r>
            <a:endParaRPr kumimoji="1" lang="en-US" sz="2000" b="1" i="0" dirty="0"/>
          </a:p>
        </p:txBody>
      </p:sp>
      <p:sp>
        <p:nvSpPr>
          <p:cNvPr id="91146" name="Line 10"/>
          <p:cNvSpPr>
            <a:spLocks noChangeShapeType="1"/>
          </p:cNvSpPr>
          <p:nvPr/>
        </p:nvSpPr>
        <p:spPr bwMode="auto">
          <a:xfrm flipH="1">
            <a:off x="6143625" y="2667000"/>
            <a:ext cx="742950" cy="190500"/>
          </a:xfrm>
          <a:prstGeom prst="line">
            <a:avLst/>
          </a:prstGeom>
          <a:noFill/>
          <a:ln w="38100" cap="sq">
            <a:solidFill>
              <a:srgbClr val="FF1512"/>
            </a:solidFill>
            <a:round/>
            <a:headEnd type="none" w="sm" len="sm"/>
            <a:tailEnd type="triangle" w="sm" len="sm"/>
          </a:ln>
          <a:effectLst>
            <a:outerShdw dist="35921" dir="2700000" algn="ctr" rotWithShape="0">
              <a:schemeClr val="bg2"/>
            </a:outerShdw>
          </a:effectLst>
        </p:spPr>
        <p:txBody>
          <a:bodyPr wrap="none"/>
          <a:lstStyle/>
          <a:p>
            <a:endParaRPr lang="en-US"/>
          </a:p>
        </p:txBody>
      </p:sp>
      <p:sp>
        <p:nvSpPr>
          <p:cNvPr id="91147" name="Text Box 11"/>
          <p:cNvSpPr txBox="1">
            <a:spLocks noChangeArrowheads="1"/>
          </p:cNvSpPr>
          <p:nvPr/>
        </p:nvSpPr>
        <p:spPr bwMode="auto">
          <a:xfrm>
            <a:off x="147638" y="149225"/>
            <a:ext cx="4640262" cy="457200"/>
          </a:xfrm>
          <a:prstGeom prst="rect">
            <a:avLst/>
          </a:prstGeom>
          <a:noFill/>
          <a:ln w="12700" cap="sq">
            <a:noFill/>
            <a:miter lim="800000"/>
            <a:headEnd type="none" w="sm" len="sm"/>
            <a:tailEnd type="none" w="sm" len="sm"/>
          </a:ln>
          <a:effectLst>
            <a:outerShdw dist="35921" dir="2700000" algn="ctr" rotWithShape="0">
              <a:schemeClr val="bg2"/>
            </a:outerShdw>
          </a:effectLst>
        </p:spPr>
        <p:txBody>
          <a:bodyPr>
            <a:spAutoFit/>
          </a:bodyPr>
          <a:lstStyle/>
          <a:p>
            <a:pPr algn="l">
              <a:spcBef>
                <a:spcPct val="50000"/>
              </a:spcBef>
            </a:pPr>
            <a:r>
              <a:rPr lang="en-US" i="0"/>
              <a:t>Residual Ridge Resorption (RRR)</a:t>
            </a:r>
          </a:p>
        </p:txBody>
      </p:sp>
    </p:spTree>
  </p:cSld>
  <p:clrMapOvr>
    <a:masterClrMapping/>
  </p:clrMapOvr>
  <p:transition spd="med">
    <p:wheel spokes="8"/>
    <p:sndAc>
      <p:stSnd>
        <p:snd r:embed="rId2" name="chimes.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990600"/>
            <a:ext cx="4038600" cy="5364325"/>
          </a:xfrm>
        </p:spPr>
        <p:txBody>
          <a:bodyPr>
            <a:normAutofit fontScale="77500" lnSpcReduction="20000"/>
          </a:bodyPr>
          <a:lstStyle/>
          <a:p>
            <a:pPr algn="just" rtl="0"/>
            <a:r>
              <a:rPr lang="en-US" b="1" i="1" dirty="0" smtClean="0">
                <a:solidFill>
                  <a:srgbClr val="FF0000"/>
                </a:solidFill>
              </a:rPr>
              <a:t>Sublingual </a:t>
            </a:r>
            <a:r>
              <a:rPr lang="en-US" b="1" i="1" dirty="0" err="1" smtClean="0">
                <a:solidFill>
                  <a:srgbClr val="FF0000"/>
                </a:solidFill>
              </a:rPr>
              <a:t>Fossa</a:t>
            </a:r>
            <a:r>
              <a:rPr lang="en-US" i="1" dirty="0" smtClean="0"/>
              <a:t>. A shallow concavity which houses a portion of the sublingual gland, this depression occurs just above the anterior part of the </a:t>
            </a:r>
            <a:r>
              <a:rPr lang="en-US" i="1" dirty="0" err="1" smtClean="0"/>
              <a:t>mylohyoid</a:t>
            </a:r>
            <a:r>
              <a:rPr lang="en-US" i="1" dirty="0" smtClean="0"/>
              <a:t> ridge.</a:t>
            </a:r>
          </a:p>
          <a:p>
            <a:pPr algn="just" rtl="0"/>
            <a:r>
              <a:rPr lang="en-US" b="1" i="1" dirty="0" smtClean="0">
                <a:solidFill>
                  <a:srgbClr val="FF0000"/>
                </a:solidFill>
              </a:rPr>
              <a:t>Mandibular Foramen</a:t>
            </a:r>
            <a:r>
              <a:rPr lang="en-US" i="1" dirty="0" smtClean="0"/>
              <a:t>. The foramen is located in almost the exact center of the inner surface of the mandibular </a:t>
            </a:r>
            <a:r>
              <a:rPr lang="en-US" i="1" dirty="0" err="1" smtClean="0"/>
              <a:t>ramus</a:t>
            </a:r>
            <a:r>
              <a:rPr lang="en-US" i="1" dirty="0" smtClean="0"/>
              <a:t>. It opens into the mandibular canal.</a:t>
            </a:r>
          </a:p>
          <a:p>
            <a:pPr algn="just" rtl="0"/>
            <a:r>
              <a:rPr lang="en-US" b="1" i="1" dirty="0" err="1">
                <a:solidFill>
                  <a:srgbClr val="FF0000"/>
                </a:solidFill>
              </a:rPr>
              <a:t>Lingula</a:t>
            </a:r>
            <a:r>
              <a:rPr lang="en-US" i="1" dirty="0" smtClean="0"/>
              <a:t>. A bony prominence on the anterior border of the mandibular foramen.</a:t>
            </a:r>
          </a:p>
          <a:p>
            <a:pPr algn="just" rtl="0"/>
            <a:r>
              <a:rPr lang="en-US" b="1" i="1" dirty="0" err="1">
                <a:solidFill>
                  <a:srgbClr val="FF0000"/>
                </a:solidFill>
              </a:rPr>
              <a:t>Digastric</a:t>
            </a:r>
            <a:r>
              <a:rPr lang="en-US" b="1" i="1" dirty="0">
                <a:solidFill>
                  <a:srgbClr val="FF0000"/>
                </a:solidFill>
              </a:rPr>
              <a:t> Fovea</a:t>
            </a:r>
            <a:r>
              <a:rPr lang="en-US" i="1" dirty="0" smtClean="0"/>
              <a:t>. A depression found on both sides of the midline near the inferior lingual border of the mandible.</a:t>
            </a:r>
          </a:p>
          <a:p>
            <a:endParaRPr lang="ar-SA" dirty="0" smtClean="0"/>
          </a:p>
          <a:p>
            <a:pPr algn="l" rtl="0"/>
            <a:endParaRPr lang="ar-SA" dirty="0" smtClean="0"/>
          </a:p>
          <a:p>
            <a:endParaRPr lang="ar-SA" dirty="0"/>
          </a:p>
        </p:txBody>
      </p:sp>
      <p:pic>
        <p:nvPicPr>
          <p:cNvPr id="5" name="Content Placeholder 4"/>
          <p:cNvPicPr>
            <a:picLocks noGrp="1" noChangeAspect="1" noChangeArrowheads="1"/>
          </p:cNvPicPr>
          <p:nvPr>
            <p:ph sz="half" idx="2"/>
          </p:nvPr>
        </p:nvPicPr>
        <p:blipFill>
          <a:blip r:embed="rId3"/>
          <a:srcRect/>
          <a:stretch>
            <a:fillRect/>
          </a:stretch>
        </p:blipFill>
        <p:spPr bwMode="auto">
          <a:xfrm>
            <a:off x="4724400" y="3505200"/>
            <a:ext cx="4038600" cy="2692400"/>
          </a:xfrm>
          <a:prstGeom prst="rect">
            <a:avLst/>
          </a:prstGeom>
          <a:noFill/>
        </p:spPr>
      </p:pic>
      <p:pic>
        <p:nvPicPr>
          <p:cNvPr id="2050" name="Picture 2" descr="H:\aliaa w alomari\anatomy_files\page20.2.gif"/>
          <p:cNvPicPr>
            <a:picLocks noChangeAspect="1" noChangeArrowheads="1"/>
          </p:cNvPicPr>
          <p:nvPr/>
        </p:nvPicPr>
        <p:blipFill>
          <a:blip r:embed="rId4"/>
          <a:srcRect/>
          <a:stretch>
            <a:fillRect/>
          </a:stretch>
        </p:blipFill>
        <p:spPr bwMode="auto">
          <a:xfrm>
            <a:off x="4876800" y="762000"/>
            <a:ext cx="3657600" cy="2632543"/>
          </a:xfrm>
          <a:prstGeom prst="rect">
            <a:avLst/>
          </a:prstGeom>
          <a:noFill/>
        </p:spPr>
      </p:pic>
      <p:sp>
        <p:nvSpPr>
          <p:cNvPr id="2" name="Oval 1"/>
          <p:cNvSpPr/>
          <p:nvPr/>
        </p:nvSpPr>
        <p:spPr>
          <a:xfrm>
            <a:off x="6248400" y="2590800"/>
            <a:ext cx="10668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7" name="Oval 6"/>
          <p:cNvSpPr/>
          <p:nvPr/>
        </p:nvSpPr>
        <p:spPr>
          <a:xfrm>
            <a:off x="7467600" y="1143000"/>
            <a:ext cx="1143000" cy="685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8" name="Oval 7"/>
          <p:cNvSpPr/>
          <p:nvPr/>
        </p:nvSpPr>
        <p:spPr>
          <a:xfrm>
            <a:off x="5715000" y="1295400"/>
            <a:ext cx="10668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9" name="Oval 8"/>
          <p:cNvSpPr/>
          <p:nvPr/>
        </p:nvSpPr>
        <p:spPr>
          <a:xfrm>
            <a:off x="4600902" y="2762904"/>
            <a:ext cx="10668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cSld>
  <p:clrMapOvr>
    <a:masterClrMapping/>
  </p:clrMapOvr>
  <p:transition spd="med">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26" presetClass="emph" presetSubtype="0" repeatCount="indefinite" fill="hold" grpId="1" nodeType="afterEffect">
                                  <p:stCondLst>
                                    <p:cond delay="0"/>
                                  </p:stCondLst>
                                  <p:endCondLst>
                                    <p:cond evt="onNext" delay="0">
                                      <p:tgtEl>
                                        <p:sldTgt/>
                                      </p:tgtEl>
                                    </p:cond>
                                  </p:endCondLst>
                                  <p:childTnLst>
                                    <p:animEffect transition="out" filter="fade">
                                      <p:cBhvr>
                                        <p:cTn id="9" dur="500" tmFilter="0, 0; .2, .5; .8, .5; 1, 0"/>
                                        <p:tgtEl>
                                          <p:spTgt spid="2"/>
                                        </p:tgtEl>
                                      </p:cBhvr>
                                    </p:animEffect>
                                    <p:animScale>
                                      <p:cBhvr>
                                        <p:cTn id="10" dur="250" autoRev="1" fill="hold"/>
                                        <p:tgtEl>
                                          <p:spTgt spid="2"/>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2" nodeType="clickEffect">
                                  <p:stCondLst>
                                    <p:cond delay="0"/>
                                  </p:stCondLst>
                                  <p:childTnLst>
                                    <p:set>
                                      <p:cBhvr>
                                        <p:cTn id="14" dur="1" fill="hold">
                                          <p:stCondLst>
                                            <p:cond delay="0"/>
                                          </p:stCondLst>
                                        </p:cTn>
                                        <p:tgtEl>
                                          <p:spTgt spid="2"/>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par>
                          <p:cTn id="17" fill="hold">
                            <p:stCondLst>
                              <p:cond delay="0"/>
                            </p:stCondLst>
                            <p:childTnLst>
                              <p:par>
                                <p:cTn id="18" presetID="26" presetClass="emph" presetSubtype="0" repeatCount="indefinite" fill="hold" grpId="1" nodeType="afterEffect">
                                  <p:stCondLst>
                                    <p:cond delay="0"/>
                                  </p:stCondLst>
                                  <p:endCondLst>
                                    <p:cond evt="onNext" delay="0">
                                      <p:tgtEl>
                                        <p:sldTgt/>
                                      </p:tgtEl>
                                    </p:cond>
                                  </p:endCondLst>
                                  <p:childTnLst>
                                    <p:animEffect transition="out" filter="fade">
                                      <p:cBhvr>
                                        <p:cTn id="19" dur="500" tmFilter="0, 0; .2, .5; .8, .5; 1, 0"/>
                                        <p:tgtEl>
                                          <p:spTgt spid="7"/>
                                        </p:tgtEl>
                                      </p:cBhvr>
                                    </p:animEffect>
                                    <p:animScale>
                                      <p:cBhvr>
                                        <p:cTn id="20" dur="250" autoRev="1" fill="hold"/>
                                        <p:tgtEl>
                                          <p:spTgt spid="7"/>
                                        </p:tgtEl>
                                      </p:cBhvr>
                                      <p:by x="105000" y="105000"/>
                                    </p:animScale>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2" nodeType="clickEffect">
                                  <p:stCondLst>
                                    <p:cond delay="0"/>
                                  </p:stCondLst>
                                  <p:childTnLst>
                                    <p:set>
                                      <p:cBhvr>
                                        <p:cTn id="24" dur="1" fill="hold">
                                          <p:stCondLst>
                                            <p:cond delay="0"/>
                                          </p:stCondLst>
                                        </p:cTn>
                                        <p:tgtEl>
                                          <p:spTgt spid="7"/>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par>
                          <p:cTn id="27" fill="hold">
                            <p:stCondLst>
                              <p:cond delay="0"/>
                            </p:stCondLst>
                            <p:childTnLst>
                              <p:par>
                                <p:cTn id="28" presetID="26" presetClass="emph" presetSubtype="0" repeatCount="indefinite" fill="hold" grpId="1" nodeType="afterEffect">
                                  <p:stCondLst>
                                    <p:cond delay="0"/>
                                  </p:stCondLst>
                                  <p:endCondLst>
                                    <p:cond evt="onNext" delay="0">
                                      <p:tgtEl>
                                        <p:sldTgt/>
                                      </p:tgtEl>
                                    </p:cond>
                                  </p:endCondLst>
                                  <p:childTnLst>
                                    <p:animEffect transition="out" filter="fade">
                                      <p:cBhvr>
                                        <p:cTn id="29" dur="500" tmFilter="0, 0; .2, .5; .8, .5; 1, 0"/>
                                        <p:tgtEl>
                                          <p:spTgt spid="8"/>
                                        </p:tgtEl>
                                      </p:cBhvr>
                                    </p:animEffect>
                                    <p:animScale>
                                      <p:cBhvr>
                                        <p:cTn id="30" dur="250" autoRev="1" fill="hold"/>
                                        <p:tgtEl>
                                          <p:spTgt spid="8"/>
                                        </p:tgtEl>
                                      </p:cBhvr>
                                      <p:by x="105000" y="105000"/>
                                    </p:animScale>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2" nodeType="clickEffect">
                                  <p:stCondLst>
                                    <p:cond delay="0"/>
                                  </p:stCondLst>
                                  <p:childTnLst>
                                    <p:set>
                                      <p:cBhvr>
                                        <p:cTn id="34" dur="1" fill="hold">
                                          <p:stCondLst>
                                            <p:cond delay="0"/>
                                          </p:stCondLst>
                                        </p:cTn>
                                        <p:tgtEl>
                                          <p:spTgt spid="8"/>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par>
                          <p:cTn id="37" fill="hold">
                            <p:stCondLst>
                              <p:cond delay="0"/>
                            </p:stCondLst>
                            <p:childTnLst>
                              <p:par>
                                <p:cTn id="38" presetID="26" presetClass="emph" presetSubtype="0" repeatCount="indefinite" fill="hold" grpId="1" nodeType="afterEffect">
                                  <p:stCondLst>
                                    <p:cond delay="0"/>
                                  </p:stCondLst>
                                  <p:endCondLst>
                                    <p:cond evt="onNext" delay="0">
                                      <p:tgtEl>
                                        <p:sldTgt/>
                                      </p:tgtEl>
                                    </p:cond>
                                  </p:endCondLst>
                                  <p:childTnLst>
                                    <p:animEffect transition="out" filter="fade">
                                      <p:cBhvr>
                                        <p:cTn id="39" dur="500" tmFilter="0, 0; .2, .5; .8, .5; 1, 0"/>
                                        <p:tgtEl>
                                          <p:spTgt spid="9"/>
                                        </p:tgtEl>
                                      </p:cBhvr>
                                    </p:animEffect>
                                    <p:animScale>
                                      <p:cBhvr>
                                        <p:cTn id="40" dur="250" autoRev="1" fill="hold"/>
                                        <p:tgtEl>
                                          <p:spTgt spid="9"/>
                                        </p:tgtEl>
                                      </p:cBhvr>
                                      <p:by x="105000" y="105000"/>
                                    </p:animScale>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2" nodeType="clickEffect">
                                  <p:stCondLst>
                                    <p:cond delay="0"/>
                                  </p:stCondLst>
                                  <p:childTnLst>
                                    <p:set>
                                      <p:cBhvr>
                                        <p:cTn id="44"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7" grpId="0" animBg="1"/>
      <p:bldP spid="7" grpId="1" animBg="1"/>
      <p:bldP spid="7" grpId="2" animBg="1"/>
      <p:bldP spid="8" grpId="0" animBg="1"/>
      <p:bldP spid="8" grpId="1" animBg="1"/>
      <p:bldP spid="8" grpId="2" animBg="1"/>
      <p:bldP spid="9" grpId="0" animBg="1"/>
      <p:bldP spid="9" grpId="1" animBg="1"/>
      <p:bldP spid="9"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920085"/>
            <a:ext cx="4038600" cy="3871115"/>
          </a:xfrm>
        </p:spPr>
        <p:txBody>
          <a:bodyPr>
            <a:normAutofit fontScale="77500" lnSpcReduction="20000"/>
          </a:bodyPr>
          <a:lstStyle/>
          <a:p>
            <a:pPr algn="just" rtl="0">
              <a:buNone/>
            </a:pPr>
            <a:r>
              <a:rPr lang="en-US" b="1" i="1" dirty="0" smtClean="0"/>
              <a:t>¨ Alveolar Process</a:t>
            </a:r>
          </a:p>
          <a:p>
            <a:pPr algn="just" rtl="0"/>
            <a:r>
              <a:rPr lang="en-US" i="1" dirty="0" smtClean="0"/>
              <a:t>The alveolar process is the process of the mandible that surrounds the roots of the natural teeth. The right and left alveolar processes combine to form the mandibular arch. After natural teeth are extracted, the remnant of the alveolar process is called the alveolar or residual ridge. As time goes on, a residual ridge usually </a:t>
            </a:r>
            <a:r>
              <a:rPr lang="en-US" i="1" dirty="0" err="1" smtClean="0"/>
              <a:t>resorbs</a:t>
            </a:r>
            <a:r>
              <a:rPr lang="en-US" i="1" dirty="0" smtClean="0"/>
              <a:t> (gets smaller).</a:t>
            </a:r>
          </a:p>
        </p:txBody>
      </p:sp>
      <p:grpSp>
        <p:nvGrpSpPr>
          <p:cNvPr id="5" name="Group 6"/>
          <p:cNvGrpSpPr>
            <a:grpSpLocks noGrp="1"/>
          </p:cNvGrpSpPr>
          <p:nvPr/>
        </p:nvGrpSpPr>
        <p:grpSpPr bwMode="auto">
          <a:xfrm>
            <a:off x="4648200" y="1920875"/>
            <a:ext cx="4038600" cy="3794125"/>
            <a:chOff x="2880" y="672"/>
            <a:chExt cx="2448" cy="1536"/>
          </a:xfrm>
        </p:grpSpPr>
        <p:pic>
          <p:nvPicPr>
            <p:cNvPr id="6" name="Picture 7" descr="Image009"/>
            <p:cNvPicPr>
              <a:picLocks noChangeAspect="1" noChangeArrowheads="1"/>
            </p:cNvPicPr>
            <p:nvPr/>
          </p:nvPicPr>
          <p:blipFill>
            <a:blip r:embed="rId3">
              <a:lum bright="6000" contrast="6000"/>
            </a:blip>
            <a:srcRect b="2538"/>
            <a:stretch>
              <a:fillRect/>
            </a:stretch>
          </p:blipFill>
          <p:spPr bwMode="auto">
            <a:xfrm>
              <a:off x="2880" y="672"/>
              <a:ext cx="2448" cy="1536"/>
            </a:xfrm>
            <a:prstGeom prst="rect">
              <a:avLst/>
            </a:prstGeom>
            <a:noFill/>
            <a:ln w="9525">
              <a:solidFill>
                <a:schemeClr val="tx1"/>
              </a:solidFill>
              <a:miter lim="800000"/>
              <a:headEnd/>
              <a:tailEnd/>
            </a:ln>
            <a:effectLst>
              <a:outerShdw dist="35921" dir="2700000" algn="ctr" rotWithShape="0">
                <a:srgbClr val="808080"/>
              </a:outerShdw>
            </a:effectLst>
          </p:spPr>
        </p:pic>
        <p:sp>
          <p:nvSpPr>
            <p:cNvPr id="7" name="Text Box 8"/>
            <p:cNvSpPr txBox="1">
              <a:spLocks noChangeArrowheads="1"/>
            </p:cNvSpPr>
            <p:nvPr/>
          </p:nvSpPr>
          <p:spPr bwMode="auto">
            <a:xfrm>
              <a:off x="4942" y="1776"/>
              <a:ext cx="124" cy="244"/>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algn="l" eaLnBrk="1" hangingPunct="1"/>
              <a:endParaRPr lang="en-US" b="1" i="0">
                <a:solidFill>
                  <a:schemeClr val="bg1"/>
                </a:solidFill>
                <a:effectLst>
                  <a:outerShdw blurRad="38100" dist="38100" dir="2700000" algn="tl">
                    <a:srgbClr val="000000"/>
                  </a:outerShdw>
                </a:effectLst>
              </a:endParaRPr>
            </a:p>
          </p:txBody>
        </p:sp>
      </p:grpSp>
    </p:spTree>
  </p:cSld>
  <p:clrMapOvr>
    <a:masterClrMapping/>
  </p:clrMapOvr>
  <p:transition spd="med">
    <p:wheel spokes="8"/>
    <p:sndAc>
      <p:stSnd>
        <p:snd r:embed="rId2" name="chimes.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886200" y="1066800"/>
            <a:ext cx="4800600" cy="5486399"/>
          </a:xfrm>
        </p:spPr>
        <p:txBody>
          <a:bodyPr>
            <a:noAutofit/>
          </a:bodyPr>
          <a:lstStyle/>
          <a:p>
            <a:pPr algn="just" rtl="0">
              <a:buNone/>
            </a:pPr>
            <a:r>
              <a:rPr lang="en-US" sz="1600" b="1" i="1" dirty="0" smtClean="0"/>
              <a:t>¨ </a:t>
            </a:r>
            <a:r>
              <a:rPr lang="en-US" sz="1600" b="1" i="1" dirty="0" err="1" smtClean="0"/>
              <a:t>Retromolar</a:t>
            </a:r>
            <a:r>
              <a:rPr lang="en-US" sz="1600" b="1" i="1" dirty="0" smtClean="0"/>
              <a:t> Pad</a:t>
            </a:r>
          </a:p>
          <a:p>
            <a:pPr algn="just" rtl="0"/>
            <a:r>
              <a:rPr lang="en-US" sz="1600" i="1" dirty="0" smtClean="0"/>
              <a:t>A pear-shaped mass of soft tissue located at the posterior end of the mandibular alveolar ridge. The </a:t>
            </a:r>
            <a:r>
              <a:rPr lang="en-US" sz="1600" i="1" dirty="0" err="1" smtClean="0"/>
              <a:t>retromolar</a:t>
            </a:r>
            <a:r>
              <a:rPr lang="en-US" sz="1600" i="1" dirty="0" smtClean="0"/>
              <a:t> pads are important for these reasons:</a:t>
            </a:r>
          </a:p>
          <a:p>
            <a:pPr algn="just" rtl="0"/>
            <a:r>
              <a:rPr lang="en-US" sz="1600" i="1" dirty="0" smtClean="0"/>
              <a:t>When maxillary and mandibular natural teeth are brought together, a plane of contact automatically forms between the occlusal surfaces of the upper and lower teeth (occlusal plane). When this plane of contact is projected </a:t>
            </a:r>
            <a:r>
              <a:rPr lang="en-US" sz="1600" i="1" dirty="0" err="1" smtClean="0"/>
              <a:t>posteriorly</a:t>
            </a:r>
            <a:r>
              <a:rPr lang="en-US" sz="1600" i="1" dirty="0" smtClean="0"/>
              <a:t>, it intersects with the mandible at two points; one point is on each side of the arch. These points are about two-thirds of the way up the height of the </a:t>
            </a:r>
            <a:r>
              <a:rPr lang="en-US" sz="1600" i="1" dirty="0" err="1" smtClean="0"/>
              <a:t>retromolar</a:t>
            </a:r>
            <a:r>
              <a:rPr lang="en-US" sz="1600" i="1" dirty="0" smtClean="0"/>
              <a:t> pads. The position of the pads remains constant, even after the natural teeth are extracted. These facts ensure that the pads are an excellent guide for determining and setting the plane of occlusion between upper and lower denture teeth.</a:t>
            </a:r>
          </a:p>
          <a:p>
            <a:pPr algn="just" rtl="0"/>
            <a:r>
              <a:rPr lang="en-US" sz="1600" i="1" dirty="0" smtClean="0"/>
              <a:t>The pads serve as bilateral, distal support for a mandibular denture. Covering the pads with the denture base helps reduce the rate of alveolar ridge </a:t>
            </a:r>
            <a:r>
              <a:rPr lang="en-US" sz="1600" i="1" dirty="0" err="1" smtClean="0"/>
              <a:t>resorption</a:t>
            </a:r>
            <a:r>
              <a:rPr lang="en-US" sz="1600" i="1" dirty="0" smtClean="0"/>
              <a:t>.</a:t>
            </a:r>
          </a:p>
        </p:txBody>
      </p:sp>
      <p:pic>
        <p:nvPicPr>
          <p:cNvPr id="5" name="Picture 9"/>
          <p:cNvPicPr>
            <a:picLocks noGrp="1" noChangeAspect="1" noChangeArrowheads="1"/>
          </p:cNvPicPr>
          <p:nvPr>
            <p:ph sz="half" idx="1"/>
          </p:nvPr>
        </p:nvPicPr>
        <p:blipFill>
          <a:blip r:embed="rId3"/>
          <a:srcRect l="52885" t="5164" r="26012" b="48911"/>
          <a:stretch>
            <a:fillRect/>
          </a:stretch>
        </p:blipFill>
        <p:spPr bwMode="auto">
          <a:xfrm>
            <a:off x="838200" y="381000"/>
            <a:ext cx="2388286" cy="2789393"/>
          </a:xfrm>
          <a:prstGeom prst="rect">
            <a:avLst/>
          </a:prstGeom>
          <a:noFill/>
          <a:ln w="9525">
            <a:solidFill>
              <a:schemeClr val="tx1"/>
            </a:solidFill>
            <a:miter lim="800000"/>
            <a:headEnd/>
            <a:tailEnd/>
          </a:ln>
          <a:effectLst>
            <a:outerShdw dist="35921" dir="2700000" algn="ctr" rotWithShape="0">
              <a:schemeClr val="bg2"/>
            </a:outerShdw>
          </a:effectLst>
        </p:spPr>
      </p:pic>
      <p:pic>
        <p:nvPicPr>
          <p:cNvPr id="1026" name="Picture 2" descr="H:\aliaa w alomari\anatomy_files\page39.2.gif"/>
          <p:cNvPicPr>
            <a:picLocks noChangeAspect="1" noChangeArrowheads="1"/>
          </p:cNvPicPr>
          <p:nvPr/>
        </p:nvPicPr>
        <p:blipFill>
          <a:blip r:embed="rId4"/>
          <a:srcRect/>
          <a:stretch>
            <a:fillRect/>
          </a:stretch>
        </p:blipFill>
        <p:spPr bwMode="auto">
          <a:xfrm>
            <a:off x="412347" y="4806388"/>
            <a:ext cx="2788054" cy="1975412"/>
          </a:xfrm>
          <a:prstGeom prst="rect">
            <a:avLst/>
          </a:prstGeom>
          <a:noFill/>
        </p:spPr>
      </p:pic>
      <p:sp>
        <p:nvSpPr>
          <p:cNvPr id="7" name="Oval 10"/>
          <p:cNvSpPr>
            <a:spLocks noChangeArrowheads="1"/>
          </p:cNvSpPr>
          <p:nvPr/>
        </p:nvSpPr>
        <p:spPr bwMode="auto">
          <a:xfrm>
            <a:off x="1597025" y="533400"/>
            <a:ext cx="1069975" cy="1336675"/>
          </a:xfrm>
          <a:prstGeom prst="ellipse">
            <a:avLst/>
          </a:prstGeom>
          <a:noFill/>
          <a:ln w="12700">
            <a:solidFill>
              <a:schemeClr val="tx1"/>
            </a:solidFill>
            <a:prstDash val="sysDot"/>
            <a:round/>
            <a:headEnd type="none" w="sm" len="sm"/>
            <a:tailEnd type="none" w="sm" len="sm"/>
          </a:ln>
          <a:effectLst>
            <a:outerShdw dist="35921" dir="2700000" algn="ctr" rotWithShape="0">
              <a:schemeClr val="bg2"/>
            </a:outerShdw>
          </a:effectLst>
        </p:spPr>
        <p:txBody>
          <a:bodyPr wrap="none" anchor="ctr"/>
          <a:lstStyle/>
          <a:p>
            <a:endParaRPr lang="en-US"/>
          </a:p>
        </p:txBody>
      </p:sp>
      <p:pic>
        <p:nvPicPr>
          <p:cNvPr id="8" name="Picture 4"/>
          <p:cNvPicPr>
            <a:picLocks noChangeAspect="1" noChangeArrowheads="1"/>
          </p:cNvPicPr>
          <p:nvPr/>
        </p:nvPicPr>
        <p:blipFill>
          <a:blip r:embed="rId5"/>
          <a:srcRect/>
          <a:stretch>
            <a:fillRect/>
          </a:stretch>
        </p:blipFill>
        <p:spPr bwMode="auto">
          <a:xfrm>
            <a:off x="609600" y="3124200"/>
            <a:ext cx="2895600" cy="1930400"/>
          </a:xfrm>
          <a:prstGeom prst="rect">
            <a:avLst/>
          </a:prstGeom>
          <a:noFill/>
        </p:spPr>
      </p:pic>
      <p:sp>
        <p:nvSpPr>
          <p:cNvPr id="9" name="Oval 5"/>
          <p:cNvSpPr>
            <a:spLocks noChangeArrowheads="1"/>
          </p:cNvSpPr>
          <p:nvPr/>
        </p:nvSpPr>
        <p:spPr bwMode="auto">
          <a:xfrm>
            <a:off x="914400" y="3352800"/>
            <a:ext cx="457200" cy="457200"/>
          </a:xfrm>
          <a:prstGeom prst="ellipse">
            <a:avLst/>
          </a:prstGeom>
          <a:noFill/>
          <a:ln w="38100">
            <a:solidFill>
              <a:srgbClr val="FF0000"/>
            </a:solidFill>
            <a:round/>
            <a:headEnd/>
            <a:tailEnd/>
          </a:ln>
          <a:effectLst/>
        </p:spPr>
        <p:txBody>
          <a:bodyPr wrap="none" anchor="ctr"/>
          <a:lstStyle/>
          <a:p>
            <a:endParaRPr lang="ar-SA"/>
          </a:p>
        </p:txBody>
      </p:sp>
    </p:spTree>
  </p:cSld>
  <p:clrMapOvr>
    <a:masterClrMapping/>
  </p:clrMapOvr>
  <p:transition spd="med">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685800"/>
            <a:ext cx="4419600" cy="5669125"/>
          </a:xfrm>
        </p:spPr>
        <p:txBody>
          <a:bodyPr>
            <a:normAutofit fontScale="55000" lnSpcReduction="20000"/>
          </a:bodyPr>
          <a:lstStyle/>
          <a:p>
            <a:pPr algn="just" rtl="0">
              <a:buNone/>
            </a:pPr>
            <a:r>
              <a:rPr lang="en-US" b="1" i="1" dirty="0" smtClean="0"/>
              <a:t>¨ Buccal Shelf</a:t>
            </a:r>
          </a:p>
          <a:p>
            <a:pPr algn="just" rtl="0"/>
            <a:r>
              <a:rPr lang="en-US" i="1" dirty="0" smtClean="0"/>
              <a:t>The </a:t>
            </a:r>
            <a:r>
              <a:rPr lang="en-US" i="1" dirty="0" err="1" smtClean="0"/>
              <a:t>buccal</a:t>
            </a:r>
            <a:r>
              <a:rPr lang="en-US" i="1" dirty="0" smtClean="0"/>
              <a:t> shelf is a ledge located </a:t>
            </a:r>
            <a:r>
              <a:rPr lang="en-US" i="1" dirty="0" err="1" smtClean="0"/>
              <a:t>buccal</a:t>
            </a:r>
            <a:r>
              <a:rPr lang="en-US" i="1" dirty="0" smtClean="0"/>
              <a:t> to the base of the alveolar ridge in the bicuspid and molar regions. Laterally, the shelf extends from the alveolar ridge to the external oblique line. A </a:t>
            </a:r>
            <a:r>
              <a:rPr lang="en-US" i="1" dirty="0" err="1" smtClean="0"/>
              <a:t>buccal</a:t>
            </a:r>
            <a:r>
              <a:rPr lang="en-US" i="1" dirty="0" smtClean="0"/>
              <a:t> shelf is barely observable when the alveolar ridge is large (the shelf increases in size as the ridge </a:t>
            </a:r>
            <a:r>
              <a:rPr lang="en-US" i="1" dirty="0" err="1" smtClean="0"/>
              <a:t>resorbs</a:t>
            </a:r>
            <a:r>
              <a:rPr lang="en-US" i="1" dirty="0" smtClean="0"/>
              <a:t>). The </a:t>
            </a:r>
            <a:r>
              <a:rPr lang="en-US" i="1" dirty="0" err="1" smtClean="0"/>
              <a:t>buccal</a:t>
            </a:r>
            <a:r>
              <a:rPr lang="en-US" i="1" dirty="0" smtClean="0"/>
              <a:t> shelf is a support area for a mandibular denture, especially when the remaining alveolar ridge is relatively small.</a:t>
            </a:r>
          </a:p>
          <a:p>
            <a:pPr algn="just" rtl="0">
              <a:buNone/>
            </a:pPr>
            <a:r>
              <a:rPr lang="en-US" b="1" i="1" dirty="0" smtClean="0"/>
              <a:t> ¨ Mental Foramen</a:t>
            </a:r>
          </a:p>
          <a:p>
            <a:pPr algn="just" rtl="0"/>
            <a:r>
              <a:rPr lang="en-US" i="1" dirty="0" smtClean="0"/>
              <a:t>As described previously, the mental foramen is a hole in bone ordinarily found on the </a:t>
            </a:r>
            <a:r>
              <a:rPr lang="en-US" i="1" dirty="0" err="1" smtClean="0"/>
              <a:t>buccal</a:t>
            </a:r>
            <a:r>
              <a:rPr lang="en-US" i="1" dirty="0" smtClean="0"/>
              <a:t> surface of the alveolar ridge. It is located between and slightly below the root tips of the first and second bicuspid teeth. There is no tissue bump over the hole as in the case of the incisive foramen. When </a:t>
            </a:r>
            <a:r>
              <a:rPr lang="en-US" i="1" dirty="0" err="1" smtClean="0"/>
              <a:t>resorption</a:t>
            </a:r>
            <a:r>
              <a:rPr lang="en-US" i="1" dirty="0" smtClean="0"/>
              <a:t> of the alveolar ridge is drastic, the mental foramen is found below the oral mucosa on the crest of the alveolar process. In these cases, relief of the denture is necessary to avoid excessive pressure on the nerve fibers which exit from this foramen, compression results in loss of feeling in the lower lip. Relief in this case is defined as space provided between the under surface of the denture and the soft tissue to reduce or eliminate pressure on certain anatomical structures.</a:t>
            </a:r>
          </a:p>
          <a:p>
            <a:endParaRPr lang="ar-SA" dirty="0"/>
          </a:p>
        </p:txBody>
      </p:sp>
      <p:pic>
        <p:nvPicPr>
          <p:cNvPr id="5" name="Picture 11" descr="Image041"/>
          <p:cNvPicPr>
            <a:picLocks noGrp="1" noChangeAspect="1" noChangeArrowheads="1"/>
          </p:cNvPicPr>
          <p:nvPr>
            <p:ph sz="half" idx="2"/>
          </p:nvPr>
        </p:nvPicPr>
        <p:blipFill>
          <a:blip r:embed="rId3">
            <a:lum bright="12000" contrast="12000"/>
          </a:blip>
          <a:srcRect l="23045" t="4440" r="29839" b="22815"/>
          <a:stretch>
            <a:fillRect/>
          </a:stretch>
        </p:blipFill>
        <p:spPr bwMode="auto">
          <a:xfrm>
            <a:off x="5029200" y="762000"/>
            <a:ext cx="3505200" cy="3175668"/>
          </a:xfrm>
          <a:prstGeom prst="rect">
            <a:avLst/>
          </a:prstGeom>
          <a:noFill/>
          <a:ln w="9525">
            <a:solidFill>
              <a:schemeClr val="tx1"/>
            </a:solidFill>
            <a:miter lim="800000"/>
            <a:headEnd/>
            <a:tailEnd/>
          </a:ln>
          <a:effectLst>
            <a:outerShdw dist="35921" dir="2700000" algn="ctr" rotWithShape="0">
              <a:srgbClr val="808080"/>
            </a:outerShdw>
          </a:effectLst>
        </p:spPr>
      </p:pic>
      <p:pic>
        <p:nvPicPr>
          <p:cNvPr id="6" name="Picture 4"/>
          <p:cNvPicPr>
            <a:picLocks noChangeAspect="1" noChangeArrowheads="1"/>
          </p:cNvPicPr>
          <p:nvPr/>
        </p:nvPicPr>
        <p:blipFill>
          <a:blip r:embed="rId4"/>
          <a:srcRect l="11382" t="19511" r="8940"/>
          <a:stretch>
            <a:fillRect/>
          </a:stretch>
        </p:blipFill>
        <p:spPr bwMode="auto">
          <a:xfrm>
            <a:off x="5029200" y="4038600"/>
            <a:ext cx="3581400" cy="2514600"/>
          </a:xfrm>
          <a:prstGeom prst="rect">
            <a:avLst/>
          </a:prstGeom>
          <a:noFill/>
          <a:effectLst>
            <a:outerShdw dist="107763" dir="2700000" algn="ctr" rotWithShape="0">
              <a:schemeClr val="bg2"/>
            </a:outerShdw>
          </a:effectLst>
        </p:spPr>
      </p:pic>
      <p:sp>
        <p:nvSpPr>
          <p:cNvPr id="8" name="Freeform 12"/>
          <p:cNvSpPr>
            <a:spLocks/>
          </p:cNvSpPr>
          <p:nvPr/>
        </p:nvSpPr>
        <p:spPr bwMode="auto">
          <a:xfrm>
            <a:off x="6324600" y="1295400"/>
            <a:ext cx="1069975" cy="2314575"/>
          </a:xfrm>
          <a:custGeom>
            <a:avLst/>
            <a:gdLst/>
            <a:ahLst/>
            <a:cxnLst>
              <a:cxn ang="0">
                <a:pos x="179" y="18"/>
              </a:cxn>
              <a:cxn ang="0">
                <a:pos x="378" y="159"/>
              </a:cxn>
              <a:cxn ang="0">
                <a:pos x="631" y="506"/>
              </a:cxn>
              <a:cxn ang="0">
                <a:pos x="637" y="718"/>
              </a:cxn>
              <a:cxn ang="0">
                <a:pos x="449" y="1118"/>
              </a:cxn>
              <a:cxn ang="0">
                <a:pos x="237" y="1364"/>
              </a:cxn>
              <a:cxn ang="0">
                <a:pos x="126" y="1406"/>
              </a:cxn>
              <a:cxn ang="0">
                <a:pos x="8" y="1053"/>
              </a:cxn>
              <a:cxn ang="0">
                <a:pos x="79" y="412"/>
              </a:cxn>
              <a:cxn ang="0">
                <a:pos x="143" y="65"/>
              </a:cxn>
              <a:cxn ang="0">
                <a:pos x="179" y="18"/>
              </a:cxn>
            </a:cxnLst>
            <a:rect l="0" t="0" r="r" b="b"/>
            <a:pathLst>
              <a:path w="674" h="1458">
                <a:moveTo>
                  <a:pt x="179" y="18"/>
                </a:moveTo>
                <a:cubicBezTo>
                  <a:pt x="218" y="34"/>
                  <a:pt x="303" y="78"/>
                  <a:pt x="378" y="159"/>
                </a:cubicBezTo>
                <a:cubicBezTo>
                  <a:pt x="453" y="240"/>
                  <a:pt x="588" y="413"/>
                  <a:pt x="631" y="506"/>
                </a:cubicBezTo>
                <a:cubicBezTo>
                  <a:pt x="674" y="599"/>
                  <a:pt x="667" y="616"/>
                  <a:pt x="637" y="718"/>
                </a:cubicBezTo>
                <a:cubicBezTo>
                  <a:pt x="607" y="820"/>
                  <a:pt x="516" y="1010"/>
                  <a:pt x="449" y="1118"/>
                </a:cubicBezTo>
                <a:cubicBezTo>
                  <a:pt x="382" y="1226"/>
                  <a:pt x="291" y="1316"/>
                  <a:pt x="237" y="1364"/>
                </a:cubicBezTo>
                <a:cubicBezTo>
                  <a:pt x="183" y="1412"/>
                  <a:pt x="164" y="1458"/>
                  <a:pt x="126" y="1406"/>
                </a:cubicBezTo>
                <a:cubicBezTo>
                  <a:pt x="88" y="1354"/>
                  <a:pt x="16" y="1219"/>
                  <a:pt x="8" y="1053"/>
                </a:cubicBezTo>
                <a:cubicBezTo>
                  <a:pt x="0" y="887"/>
                  <a:pt x="57" y="577"/>
                  <a:pt x="79" y="412"/>
                </a:cubicBezTo>
                <a:cubicBezTo>
                  <a:pt x="101" y="247"/>
                  <a:pt x="124" y="130"/>
                  <a:pt x="143" y="65"/>
                </a:cubicBezTo>
                <a:cubicBezTo>
                  <a:pt x="162" y="0"/>
                  <a:pt x="140" y="2"/>
                  <a:pt x="179" y="18"/>
                </a:cubicBezTo>
                <a:close/>
              </a:path>
            </a:pathLst>
          </a:custGeom>
          <a:noFill/>
          <a:ln w="12700" cap="rnd" cmpd="sng">
            <a:solidFill>
              <a:schemeClr val="tx1"/>
            </a:solidFill>
            <a:prstDash val="sysDot"/>
            <a:round/>
            <a:headEnd type="none" w="sm" len="sm"/>
            <a:tailEnd type="none" w="sm" len="sm"/>
          </a:ln>
          <a:effectLst>
            <a:outerShdw dist="35921" dir="2700000" algn="ctr" rotWithShape="0">
              <a:schemeClr val="bg2"/>
            </a:outerShdw>
          </a:effectLst>
        </p:spPr>
        <p:txBody>
          <a:bodyPr wrap="none"/>
          <a:lstStyle/>
          <a:p>
            <a:endParaRPr lang="en-US"/>
          </a:p>
        </p:txBody>
      </p:sp>
      <p:sp>
        <p:nvSpPr>
          <p:cNvPr id="9" name="Oval 5"/>
          <p:cNvSpPr>
            <a:spLocks noChangeArrowheads="1"/>
          </p:cNvSpPr>
          <p:nvPr/>
        </p:nvSpPr>
        <p:spPr bwMode="auto">
          <a:xfrm>
            <a:off x="8077200" y="4572000"/>
            <a:ext cx="457200" cy="762000"/>
          </a:xfrm>
          <a:prstGeom prst="ellipse">
            <a:avLst/>
          </a:prstGeom>
          <a:noFill/>
          <a:ln w="38100">
            <a:solidFill>
              <a:srgbClr val="FF0000"/>
            </a:solidFill>
            <a:round/>
            <a:headEnd/>
            <a:tailEnd/>
          </a:ln>
          <a:effectLst/>
        </p:spPr>
        <p:txBody>
          <a:bodyPr wrap="none" anchor="ctr"/>
          <a:lstStyle/>
          <a:p>
            <a:endParaRPr lang="ar-SA"/>
          </a:p>
        </p:txBody>
      </p:sp>
    </p:spTree>
  </p:cSld>
  <p:clrMapOvr>
    <a:masterClrMapping/>
  </p:clrMapOvr>
  <p:transition spd="med">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452</TotalTime>
  <Words>1251</Words>
  <Application>Microsoft Office PowerPoint</Application>
  <PresentationFormat>On-screen Show (4:3)</PresentationFormat>
  <Paragraphs>42</Paragraphs>
  <Slides>13</Slides>
  <Notes>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تدفق</vt:lpstr>
      <vt:lpstr>PowerPoint Presentation</vt:lpstr>
      <vt:lpstr>The important external surface landmarks of the mandible are:</vt:lpstr>
      <vt:lpstr>PowerPoint Presentation</vt:lpstr>
      <vt:lpstr>The significant internal landmarks of the mandible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Landmarks of the lower jaw</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تدريسيات الصناعة</dc:creator>
  <cp:lastModifiedBy>Omar</cp:lastModifiedBy>
  <cp:revision>100</cp:revision>
  <dcterms:created xsi:type="dcterms:W3CDTF">2009-03-19T20:09:51Z</dcterms:created>
  <dcterms:modified xsi:type="dcterms:W3CDTF">2017-10-24T07:30:32Z</dcterms:modified>
</cp:coreProperties>
</file>