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88" r:id="rId5"/>
    <p:sldId id="259" r:id="rId6"/>
    <p:sldId id="260" r:id="rId7"/>
    <p:sldId id="261" r:id="rId8"/>
    <p:sldId id="282" r:id="rId9"/>
    <p:sldId id="262" r:id="rId10"/>
    <p:sldId id="284" r:id="rId11"/>
    <p:sldId id="285" r:id="rId12"/>
    <p:sldId id="263" r:id="rId13"/>
    <p:sldId id="264" r:id="rId14"/>
    <p:sldId id="265" r:id="rId15"/>
    <p:sldId id="266" r:id="rId16"/>
    <p:sldId id="287" r:id="rId17"/>
    <p:sldId id="267" r:id="rId18"/>
    <p:sldId id="310" r:id="rId19"/>
    <p:sldId id="268" r:id="rId20"/>
    <p:sldId id="269" r:id="rId21"/>
    <p:sldId id="270" r:id="rId22"/>
    <p:sldId id="272" r:id="rId23"/>
    <p:sldId id="271" r:id="rId24"/>
    <p:sldId id="273" r:id="rId25"/>
    <p:sldId id="274" r:id="rId26"/>
    <p:sldId id="275" r:id="rId27"/>
    <p:sldId id="276" r:id="rId28"/>
    <p:sldId id="277" r:id="rId29"/>
    <p:sldId id="289" r:id="rId30"/>
    <p:sldId id="291" r:id="rId31"/>
    <p:sldId id="290" r:id="rId32"/>
    <p:sldId id="303" r:id="rId33"/>
    <p:sldId id="292" r:id="rId34"/>
    <p:sldId id="304" r:id="rId35"/>
    <p:sldId id="293" r:id="rId36"/>
    <p:sldId id="294" r:id="rId37"/>
    <p:sldId id="295" r:id="rId38"/>
    <p:sldId id="296" r:id="rId39"/>
    <p:sldId id="305" r:id="rId40"/>
    <p:sldId id="306" r:id="rId41"/>
    <p:sldId id="297" r:id="rId42"/>
    <p:sldId id="307" r:id="rId43"/>
    <p:sldId id="298" r:id="rId44"/>
    <p:sldId id="299" r:id="rId45"/>
    <p:sldId id="300" r:id="rId46"/>
    <p:sldId id="302" r:id="rId47"/>
    <p:sldId id="301" r:id="rId48"/>
    <p:sldId id="308" r:id="rId49"/>
    <p:sldId id="309" r:id="rId5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96D9-E71D-4202-8E35-25CE6519F1AC}" type="datetimeFigureOut">
              <a:rPr lang="ar-IQ" smtClean="0"/>
              <a:pPr/>
              <a:t>10/02/1439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5974-A058-4A47-8231-D578AE202FE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96D9-E71D-4202-8E35-25CE6519F1AC}" type="datetimeFigureOut">
              <a:rPr lang="ar-IQ" smtClean="0"/>
              <a:pPr/>
              <a:t>10/02/1439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5974-A058-4A47-8231-D578AE202FE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96D9-E71D-4202-8E35-25CE6519F1AC}" type="datetimeFigureOut">
              <a:rPr lang="ar-IQ" smtClean="0"/>
              <a:pPr/>
              <a:t>10/02/1439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5974-A058-4A47-8231-D578AE202FE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96D9-E71D-4202-8E35-25CE6519F1AC}" type="datetimeFigureOut">
              <a:rPr lang="ar-IQ" smtClean="0"/>
              <a:pPr/>
              <a:t>10/02/1439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5974-A058-4A47-8231-D578AE202FE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96D9-E71D-4202-8E35-25CE6519F1AC}" type="datetimeFigureOut">
              <a:rPr lang="ar-IQ" smtClean="0"/>
              <a:pPr/>
              <a:t>10/02/1439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5974-A058-4A47-8231-D578AE202FE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96D9-E71D-4202-8E35-25CE6519F1AC}" type="datetimeFigureOut">
              <a:rPr lang="ar-IQ" smtClean="0"/>
              <a:pPr/>
              <a:t>10/02/1439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5974-A058-4A47-8231-D578AE202FE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96D9-E71D-4202-8E35-25CE6519F1AC}" type="datetimeFigureOut">
              <a:rPr lang="ar-IQ" smtClean="0"/>
              <a:pPr/>
              <a:t>10/02/1439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5974-A058-4A47-8231-D578AE202FE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96D9-E71D-4202-8E35-25CE6519F1AC}" type="datetimeFigureOut">
              <a:rPr lang="ar-IQ" smtClean="0"/>
              <a:pPr/>
              <a:t>10/02/1439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5974-A058-4A47-8231-D578AE202FE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96D9-E71D-4202-8E35-25CE6519F1AC}" type="datetimeFigureOut">
              <a:rPr lang="ar-IQ" smtClean="0"/>
              <a:pPr/>
              <a:t>10/02/1439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5974-A058-4A47-8231-D578AE202FE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96D9-E71D-4202-8E35-25CE6519F1AC}" type="datetimeFigureOut">
              <a:rPr lang="ar-IQ" smtClean="0"/>
              <a:pPr/>
              <a:t>10/02/1439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5974-A058-4A47-8231-D578AE202FE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96D9-E71D-4202-8E35-25CE6519F1AC}" type="datetimeFigureOut">
              <a:rPr lang="ar-IQ" smtClean="0"/>
              <a:pPr/>
              <a:t>10/02/1439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5974-A058-4A47-8231-D578AE202FE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196D9-E71D-4202-8E35-25CE6519F1AC}" type="datetimeFigureOut">
              <a:rPr lang="ar-IQ" smtClean="0"/>
              <a:pPr/>
              <a:t>10/02/1439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75974-A058-4A47-8231-D578AE202FE9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Chronic Obstructive Pulmonary Disease (COPD)</a:t>
            </a:r>
            <a:br>
              <a:rPr lang="en-US" smtClean="0"/>
            </a:b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Dr. Rami M Adil Al-Hayali</a:t>
            </a:r>
          </a:p>
          <a:p>
            <a:r>
              <a:rPr lang="ar-IQ" smtClean="0"/>
              <a:t> </a:t>
            </a:r>
            <a:r>
              <a:rPr lang="en-US" smtClean="0"/>
              <a:t>Assistant professor in medicine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Pathology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l" rtl="0">
              <a:buNone/>
            </a:pPr>
            <a:r>
              <a:rPr lang="en-US" sz="3500" b="1" dirty="0">
                <a:latin typeface="Centaur" pitchFamily="18" charset="0"/>
              </a:rPr>
              <a:t>Emphysema </a:t>
            </a:r>
          </a:p>
          <a:p>
            <a:pPr algn="l" rtl="0"/>
            <a:r>
              <a:rPr lang="en-US" sz="3500" dirty="0">
                <a:latin typeface="Centaur" pitchFamily="18" charset="0"/>
              </a:rPr>
              <a:t>Progressive destruction of the alveolar cells and matrix leads to progressive enlargement of the distal airspaces characteristic of emphysema.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ar-IQ" dirty="0"/>
          </a:p>
        </p:txBody>
      </p:sp>
      <p:pic>
        <p:nvPicPr>
          <p:cNvPr id="5" name="Content Placeholder 4" descr="elpa09x2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56364" y="1643050"/>
            <a:ext cx="4395485" cy="3286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Pathology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>
                <a:latin typeface="Centaur" pitchFamily="18" charset="0"/>
              </a:rPr>
              <a:t>Emphysema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>
                <a:latin typeface="Centaur" pitchFamily="18" charset="0"/>
              </a:rPr>
              <a:t>Bullae</a:t>
            </a:r>
            <a:r>
              <a:rPr lang="en-US" dirty="0">
                <a:latin typeface="Centaur" pitchFamily="18" charset="0"/>
              </a:rPr>
              <a:t> (large air-filled spaces) form in some patients.</a:t>
            </a:r>
          </a:p>
          <a:p>
            <a:pPr algn="l" rtl="0"/>
            <a:endParaRPr lang="ar-IQ" dirty="0"/>
          </a:p>
        </p:txBody>
      </p:sp>
      <p:pic>
        <p:nvPicPr>
          <p:cNvPr id="5" name="Content Placeholder 4" descr="Bull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17916"/>
            <a:ext cx="4038600" cy="40905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Pathophysiology 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614866" cy="4786346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3600" dirty="0">
                <a:latin typeface="Centaur" pitchFamily="18" charset="0"/>
              </a:rPr>
              <a:t>Airway </a:t>
            </a:r>
            <a:r>
              <a:rPr lang="en-US" sz="3600" dirty="0" smtClean="0">
                <a:latin typeface="Centaur" pitchFamily="18" charset="0"/>
              </a:rPr>
              <a:t>obstruction </a:t>
            </a:r>
            <a:r>
              <a:rPr lang="en-US" sz="3600" dirty="0">
                <a:latin typeface="Centaur" pitchFamily="18" charset="0"/>
              </a:rPr>
              <a:t>results from both small airway obstruction and emphysema. </a:t>
            </a:r>
          </a:p>
          <a:p>
            <a:pPr algn="l" rtl="0"/>
            <a:r>
              <a:rPr lang="en-US" sz="3600" dirty="0">
                <a:latin typeface="Centaur" pitchFamily="18" charset="0"/>
              </a:rPr>
              <a:t>Airway obstruction and the tendency of the airways to collapse during expiration lead to progressive air trapping and dynamic hyperinflation. </a:t>
            </a:r>
          </a:p>
          <a:p>
            <a:endParaRPr lang="ar-IQ" dirty="0"/>
          </a:p>
        </p:txBody>
      </p:sp>
      <p:pic>
        <p:nvPicPr>
          <p:cNvPr id="5" name="Content Placeholder 4" descr="6727_we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2857496"/>
            <a:ext cx="3858737" cy="18232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Pathophysiology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sz="4000" dirty="0">
                <a:latin typeface="Centaur" pitchFamily="18" charset="0"/>
              </a:rPr>
              <a:t>The hyperinflation causes flattening of the diaphragm, </a:t>
            </a:r>
            <a:r>
              <a:rPr lang="en-US" sz="4000" dirty="0" smtClean="0">
                <a:latin typeface="Centaur" pitchFamily="18" charset="0"/>
              </a:rPr>
              <a:t>horizontal alignment </a:t>
            </a:r>
            <a:r>
              <a:rPr lang="en-US" sz="4000" dirty="0">
                <a:latin typeface="Centaur" pitchFamily="18" charset="0"/>
              </a:rPr>
              <a:t>of the intercostals muscles</a:t>
            </a:r>
            <a:r>
              <a:rPr lang="en-US" sz="4000" dirty="0" smtClean="0">
                <a:latin typeface="Centaur" pitchFamily="18" charset="0"/>
              </a:rPr>
              <a:t>, </a:t>
            </a:r>
            <a:r>
              <a:rPr lang="en-US" sz="4000" dirty="0">
                <a:latin typeface="Centaur" pitchFamily="18" charset="0"/>
              </a:rPr>
              <a:t>markedly increasing the work of breathing.  </a:t>
            </a:r>
          </a:p>
          <a:p>
            <a:pPr algn="l" rtl="0"/>
            <a:r>
              <a:rPr lang="en-US" sz="4000" dirty="0">
                <a:latin typeface="Centaur" pitchFamily="18" charset="0"/>
              </a:rPr>
              <a:t>The patient ultimately develops respiratory failure, pulmonary vascular remodeling, pulmonary hypertension and cor-pulmonle.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Pathophysiology</a:t>
            </a:r>
            <a:endParaRPr lang="ar-IQ" sz="3700" dirty="0">
              <a:solidFill>
                <a:srgbClr val="FF0000"/>
              </a:solidFill>
              <a:latin typeface="Centaur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sz="3700" b="1" dirty="0">
                <a:latin typeface="Centaur" pitchFamily="18" charset="0"/>
              </a:rPr>
              <a:t>Extra-pulmonary features </a:t>
            </a:r>
          </a:p>
          <a:p>
            <a:pPr algn="l" rtl="0"/>
            <a:r>
              <a:rPr lang="en-US" sz="3700" dirty="0">
                <a:latin typeface="Centaur" pitchFamily="18" charset="0"/>
              </a:rPr>
              <a:t>impaired nutrition</a:t>
            </a:r>
          </a:p>
          <a:p>
            <a:pPr algn="l" rtl="0"/>
            <a:r>
              <a:rPr lang="en-US" sz="3700" dirty="0">
                <a:latin typeface="Centaur" pitchFamily="18" charset="0"/>
              </a:rPr>
              <a:t>weight loss  </a:t>
            </a:r>
          </a:p>
          <a:p>
            <a:pPr algn="l" rtl="0"/>
            <a:r>
              <a:rPr lang="en-US" sz="3700" dirty="0">
                <a:latin typeface="Centaur" pitchFamily="18" charset="0"/>
              </a:rPr>
              <a:t>muscle wasting  </a:t>
            </a:r>
          </a:p>
          <a:p>
            <a:pPr algn="l" rtl="0"/>
            <a:r>
              <a:rPr lang="en-US" sz="3700" dirty="0">
                <a:latin typeface="Centaur" pitchFamily="18" charset="0"/>
              </a:rPr>
              <a:t>osteoporosis, </a:t>
            </a:r>
          </a:p>
          <a:p>
            <a:pPr algn="l" rtl="0">
              <a:buNone/>
            </a:pPr>
            <a:r>
              <a:rPr lang="en-US" sz="3700" dirty="0">
                <a:latin typeface="Centaur" pitchFamily="18" charset="0"/>
              </a:rPr>
              <a:t>(at least partially caused by increased circulating inflammatory markers) 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Clinical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features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 (History)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800" dirty="0">
                <a:latin typeface="Centaur" pitchFamily="18" charset="0"/>
              </a:rPr>
              <a:t>COPD should be suspected in any patient over the age of 40 years "especially smokers" who present with chronic cough or breathlessness. </a:t>
            </a:r>
          </a:p>
          <a:p>
            <a:pPr algn="l" rtl="0"/>
            <a:r>
              <a:rPr lang="en-US" sz="2800" dirty="0">
                <a:latin typeface="Centaur" pitchFamily="18" charset="0"/>
              </a:rPr>
              <a:t>Cough and sputum are usually the first symptoms "commonly referred to as smokers cough". </a:t>
            </a:r>
          </a:p>
          <a:p>
            <a:pPr algn="l" rtl="0"/>
            <a:r>
              <a:rPr lang="en-US" sz="2800" dirty="0">
                <a:latin typeface="Centaur" pitchFamily="18" charset="0"/>
              </a:rPr>
              <a:t>Haemoptysis may occur during exacerbation but should not be attributed to COPD without thorough investigations to exclude other condition </a:t>
            </a:r>
          </a:p>
          <a:p>
            <a:pPr algn="l" rtl="0"/>
            <a:endParaRPr lang="en-US" sz="2400" dirty="0" smtClean="0">
              <a:latin typeface="Centaur" pitchFamily="18" charset="0"/>
            </a:endParaRPr>
          </a:p>
          <a:p>
            <a:pPr algn="l"/>
            <a:endParaRPr lang="ar-IQ" sz="2400" dirty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Clinical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features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 (History)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dirty="0" smtClean="0">
                <a:latin typeface="Centaur" pitchFamily="18" charset="0"/>
              </a:rPr>
              <a:t>The </a:t>
            </a:r>
            <a:r>
              <a:rPr lang="en-US" dirty="0">
                <a:latin typeface="Centaur" pitchFamily="18" charset="0"/>
              </a:rPr>
              <a:t>development of exertional dyspnoea is gradual. </a:t>
            </a:r>
          </a:p>
          <a:p>
            <a:pPr algn="l" rtl="0"/>
            <a:r>
              <a:rPr lang="en-US" dirty="0">
                <a:latin typeface="Centaur" pitchFamily="18" charset="0"/>
              </a:rPr>
              <a:t>As the disease advances, the patient is breathless on doing simple activities of daily living and even at rest. </a:t>
            </a:r>
          </a:p>
          <a:p>
            <a:pPr algn="l" rtl="0"/>
            <a:r>
              <a:rPr lang="en-US" dirty="0">
                <a:latin typeface="Centaur" pitchFamily="18" charset="0"/>
              </a:rPr>
              <a:t>The disease course is complicated by acute exacerbations that become more frequent with disease progression.</a:t>
            </a:r>
          </a:p>
          <a:p>
            <a:pPr algn="l"/>
            <a:endParaRPr lang="ar-IQ" sz="2400" dirty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 smtClean="0">
                <a:solidFill>
                  <a:srgbClr val="FF0000"/>
                </a:solidFill>
              </a:rPr>
              <a:t>Clinical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features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Physical examination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3500" dirty="0">
                <a:latin typeface="Centaur" pitchFamily="18" charset="0"/>
              </a:rPr>
              <a:t>In the early stages of the disease, the physical examination may be normal. </a:t>
            </a:r>
            <a:r>
              <a:rPr lang="en-US" sz="3500" dirty="0" smtClean="0">
                <a:latin typeface="Centaur" pitchFamily="18" charset="0"/>
              </a:rPr>
              <a:t> </a:t>
            </a:r>
            <a:endParaRPr lang="en-US" sz="3500" dirty="0">
              <a:latin typeface="Centaur" pitchFamily="18" charset="0"/>
            </a:endParaRPr>
          </a:p>
          <a:p>
            <a:pPr algn="l" rtl="0"/>
            <a:r>
              <a:rPr lang="en-US" sz="3500" dirty="0">
                <a:latin typeface="Centaur" pitchFamily="18" charset="0"/>
              </a:rPr>
              <a:t>In more severe </a:t>
            </a:r>
            <a:r>
              <a:rPr lang="en-US" sz="3500" dirty="0" smtClean="0">
                <a:latin typeface="Centaur" pitchFamily="18" charset="0"/>
              </a:rPr>
              <a:t>disease:</a:t>
            </a:r>
          </a:p>
          <a:p>
            <a:pPr algn="l" rtl="0">
              <a:buNone/>
            </a:pPr>
            <a:r>
              <a:rPr lang="en-US" sz="3500" dirty="0" smtClean="0">
                <a:latin typeface="Centaur" pitchFamily="18" charset="0"/>
              </a:rPr>
              <a:t>Breathlessness, with prolonged expiration and pursed </a:t>
            </a:r>
            <a:r>
              <a:rPr lang="en-US" sz="3500" dirty="0">
                <a:latin typeface="Centaur" pitchFamily="18" charset="0"/>
              </a:rPr>
              <a:t>lip </a:t>
            </a:r>
            <a:r>
              <a:rPr lang="en-US" sz="3500" dirty="0" smtClean="0">
                <a:latin typeface="Centaur" pitchFamily="18" charset="0"/>
              </a:rPr>
              <a:t>breathing</a:t>
            </a:r>
          </a:p>
          <a:p>
            <a:pPr algn="l" rtl="0">
              <a:buNone/>
            </a:pPr>
            <a:r>
              <a:rPr lang="en-US" sz="3500" dirty="0" smtClean="0">
                <a:latin typeface="Centaur" pitchFamily="18" charset="0"/>
              </a:rPr>
              <a:t>Use </a:t>
            </a:r>
            <a:r>
              <a:rPr lang="en-US" sz="3500" dirty="0">
                <a:latin typeface="Centaur" pitchFamily="18" charset="0"/>
              </a:rPr>
              <a:t>of accessory muscles of inspiration and intercostal muscle </a:t>
            </a:r>
            <a:r>
              <a:rPr lang="en-US" sz="3500" dirty="0" err="1">
                <a:latin typeface="Centaur" pitchFamily="18" charset="0"/>
              </a:rPr>
              <a:t>indrawing</a:t>
            </a:r>
            <a:r>
              <a:rPr lang="en-US" sz="3500" dirty="0">
                <a:latin typeface="Centaur" pitchFamily="18" charset="0"/>
              </a:rPr>
              <a:t> during </a:t>
            </a:r>
            <a:r>
              <a:rPr lang="en-US" sz="3500" dirty="0" smtClean="0">
                <a:latin typeface="Centaur" pitchFamily="18" charset="0"/>
              </a:rPr>
              <a:t>inspiration.</a:t>
            </a:r>
          </a:p>
          <a:p>
            <a:pPr algn="l" rtl="0">
              <a:buNone/>
            </a:pPr>
            <a:r>
              <a:rPr lang="en-US" sz="3500" dirty="0" smtClean="0">
                <a:latin typeface="Centaur" pitchFamily="18" charset="0"/>
              </a:rPr>
              <a:t>The </a:t>
            </a:r>
            <a:r>
              <a:rPr lang="en-US" sz="3500" dirty="0">
                <a:latin typeface="Centaur" pitchFamily="18" charset="0"/>
              </a:rPr>
              <a:t>patient may be cyanosed. </a:t>
            </a:r>
          </a:p>
          <a:p>
            <a:endParaRPr lang="ar-IQ" sz="3500" dirty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OP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875" y="153811"/>
            <a:ext cx="7195339" cy="649517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Clinical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features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Physical examination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sz="3800" dirty="0">
                <a:latin typeface="Centaur" pitchFamily="18" charset="0"/>
              </a:rPr>
              <a:t>The chest may be </a:t>
            </a:r>
            <a:r>
              <a:rPr lang="en-US" sz="3800" dirty="0" err="1">
                <a:latin typeface="Centaur" pitchFamily="18" charset="0"/>
              </a:rPr>
              <a:t>hyperinflated</a:t>
            </a:r>
            <a:r>
              <a:rPr lang="en-US" sz="3800" dirty="0">
                <a:latin typeface="Centaur" pitchFamily="18" charset="0"/>
              </a:rPr>
              <a:t> "barrel chest", with reduced </a:t>
            </a:r>
            <a:r>
              <a:rPr lang="en-US" sz="3800" dirty="0" err="1">
                <a:latin typeface="Centaur" pitchFamily="18" charset="0"/>
              </a:rPr>
              <a:t>crico-sternal</a:t>
            </a:r>
            <a:r>
              <a:rPr lang="en-US" sz="3800" dirty="0">
                <a:latin typeface="Centaur" pitchFamily="18" charset="0"/>
              </a:rPr>
              <a:t> distance and inward movement of the lower ribs in inspiration (because of low flat diaphragm). </a:t>
            </a:r>
          </a:p>
          <a:p>
            <a:pPr algn="l" rtl="0"/>
            <a:r>
              <a:rPr lang="en-US" sz="3800" dirty="0">
                <a:latin typeface="Centaur" pitchFamily="18" charset="0"/>
              </a:rPr>
              <a:t>The cardiac apex is commonly impalpable, and the heart sounds may be louder in the </a:t>
            </a:r>
            <a:r>
              <a:rPr lang="en-US" sz="3800" dirty="0" err="1">
                <a:latin typeface="Centaur" pitchFamily="18" charset="0"/>
              </a:rPr>
              <a:t>epigastrium</a:t>
            </a:r>
            <a:r>
              <a:rPr lang="en-US" sz="3800" dirty="0">
                <a:latin typeface="Centaur" pitchFamily="18" charset="0"/>
              </a:rPr>
              <a:t> (sometimes with epigastric pulsation). </a:t>
            </a:r>
          </a:p>
          <a:p>
            <a:pPr algn="l" rtl="0"/>
            <a:r>
              <a:rPr lang="en-US" sz="3800" dirty="0">
                <a:latin typeface="Centaur" pitchFamily="18" charset="0"/>
              </a:rPr>
              <a:t>There is hyper-resonance and loss of cardiac </a:t>
            </a:r>
            <a:r>
              <a:rPr lang="en-US" sz="3800" dirty="0" smtClean="0">
                <a:latin typeface="Centaur" pitchFamily="18" charset="0"/>
              </a:rPr>
              <a:t>and liver dullness.</a:t>
            </a:r>
            <a:endParaRPr lang="en-US" sz="3800" dirty="0">
              <a:latin typeface="Centaur" pitchFamily="18" charset="0"/>
            </a:endParaRPr>
          </a:p>
          <a:p>
            <a:pPr algn="l" rtl="0"/>
            <a:r>
              <a:rPr lang="en-US" sz="3800" dirty="0">
                <a:latin typeface="Centaur" pitchFamily="18" charset="0"/>
              </a:rPr>
              <a:t>Breath sounds are typically diminished with wheezing. Crackles may accompany infections, but when persistent should suggest associated bronchiectasis. 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5400" b="1" dirty="0" smtClean="0">
                <a:solidFill>
                  <a:srgbClr val="FF0000"/>
                </a:solidFill>
              </a:rPr>
              <a:t>Definition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ctr" rtl="0">
              <a:buNone/>
            </a:pPr>
            <a:r>
              <a:rPr lang="en-US" sz="4400" dirty="0" smtClean="0">
                <a:latin typeface="Centaur" pitchFamily="18" charset="0"/>
              </a:rPr>
              <a:t>COPD</a:t>
            </a:r>
            <a:r>
              <a:rPr lang="en-US" sz="4400" dirty="0" smtClean="0"/>
              <a:t> </a:t>
            </a:r>
            <a:r>
              <a:rPr lang="en-US" sz="4400" dirty="0">
                <a:latin typeface="Centaur" pitchFamily="18" charset="0"/>
              </a:rPr>
              <a:t>is defined as a disease state characterized by airway limitation "obstruction" that </a:t>
            </a:r>
            <a:r>
              <a:rPr lang="en-US" sz="4400" dirty="0" smtClean="0">
                <a:latin typeface="Centaur" pitchFamily="18" charset="0"/>
              </a:rPr>
              <a:t>is:</a:t>
            </a:r>
          </a:p>
          <a:p>
            <a:pPr algn="ctr" rtl="0"/>
            <a:r>
              <a:rPr lang="en-US" sz="4400" dirty="0" smtClean="0">
                <a:latin typeface="Centaur" pitchFamily="18" charset="0"/>
              </a:rPr>
              <a:t>Persistent</a:t>
            </a:r>
          </a:p>
          <a:p>
            <a:pPr algn="ctr" rtl="0"/>
            <a:r>
              <a:rPr lang="en-US" sz="4400" dirty="0" smtClean="0">
                <a:latin typeface="Centaur" pitchFamily="18" charset="0"/>
              </a:rPr>
              <a:t>Not </a:t>
            </a:r>
            <a:r>
              <a:rPr lang="en-US" sz="4400" dirty="0">
                <a:latin typeface="Centaur" pitchFamily="18" charset="0"/>
              </a:rPr>
              <a:t>fully </a:t>
            </a:r>
            <a:r>
              <a:rPr lang="en-US" sz="4400" dirty="0" smtClean="0">
                <a:latin typeface="Centaur" pitchFamily="18" charset="0"/>
              </a:rPr>
              <a:t>reversible</a:t>
            </a:r>
          </a:p>
          <a:p>
            <a:pPr algn="ctr" rtl="0"/>
            <a:r>
              <a:rPr lang="en-US" sz="4400" dirty="0" smtClean="0">
                <a:latin typeface="Centaur" pitchFamily="18" charset="0"/>
              </a:rPr>
              <a:t>Usually progressive </a:t>
            </a:r>
            <a:endParaRPr lang="en-US" sz="4400" dirty="0">
              <a:latin typeface="Centaur" pitchFamily="18" charset="0"/>
            </a:endParaRPr>
          </a:p>
        </p:txBody>
      </p:sp>
      <p:pic>
        <p:nvPicPr>
          <p:cNvPr id="5" name="Content Placeholder 3" descr="breathing-oxygen-200x3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35038" y="1714488"/>
            <a:ext cx="2857520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Clinical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features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3100" b="1" dirty="0" smtClean="0">
                <a:solidFill>
                  <a:srgbClr val="FF0000"/>
                </a:solidFill>
              </a:rPr>
              <a:t>Physical examination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sz="3500" dirty="0">
                <a:latin typeface="Centaur" pitchFamily="18" charset="0"/>
              </a:rPr>
              <a:t>Finger clubbing is not a feature of COPD and should trigger further investigations to exclude lung cancer, bronchiectasis or fibrosis.</a:t>
            </a:r>
          </a:p>
          <a:p>
            <a:pPr algn="l" rtl="0"/>
            <a:r>
              <a:rPr lang="en-US" sz="3500" dirty="0">
                <a:latin typeface="Centaur" pitchFamily="18" charset="0"/>
              </a:rPr>
              <a:t>Oedema usually reflects poor salt and water excretion by the hypoxic </a:t>
            </a:r>
            <a:r>
              <a:rPr lang="en-US" sz="3500" dirty="0" smtClean="0">
                <a:latin typeface="Centaur" pitchFamily="18" charset="0"/>
              </a:rPr>
              <a:t>kidneys. Less </a:t>
            </a:r>
            <a:r>
              <a:rPr lang="en-US" sz="3500" dirty="0">
                <a:latin typeface="Centaur" pitchFamily="18" charset="0"/>
              </a:rPr>
              <a:t>commonly it reflects right heart failure (complicating cor-pulmonale). </a:t>
            </a:r>
          </a:p>
          <a:p>
            <a:pPr algn="l" rtl="0"/>
            <a:r>
              <a:rPr lang="en-US" sz="3500" dirty="0">
                <a:latin typeface="Centaur" pitchFamily="18" charset="0"/>
              </a:rPr>
              <a:t>Advanced disease is associated with significant wasting and is a poor prognostic feature in COPD.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Pink Puffer </a:t>
            </a:r>
            <a:r>
              <a:rPr lang="en-US" dirty="0" smtClean="0">
                <a:solidFill>
                  <a:srgbClr val="FF0000"/>
                </a:solidFill>
              </a:rPr>
              <a:t>Vs</a:t>
            </a:r>
            <a:r>
              <a:rPr lang="en-US" dirty="0" smtClean="0"/>
              <a:t> Blue Bloater</a:t>
            </a:r>
            <a:endParaRPr lang="ar-IQ" dirty="0"/>
          </a:p>
        </p:txBody>
      </p:sp>
      <p:pic>
        <p:nvPicPr>
          <p:cNvPr id="4" name="Content Placeholder 3" descr="tumblr_inline_mliy5i7EHL1qz4rg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7" y="1321520"/>
            <a:ext cx="7601450" cy="51841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Investigations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Pulmonary function tests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4400" dirty="0" smtClean="0">
                <a:latin typeface="Centaur" pitchFamily="18" charset="0"/>
              </a:rPr>
              <a:t>Spirometry</a:t>
            </a:r>
          </a:p>
          <a:p>
            <a:pPr algn="l" rtl="0"/>
            <a:r>
              <a:rPr lang="en-US" sz="4400" dirty="0" smtClean="0">
                <a:latin typeface="Centaur" pitchFamily="18" charset="0"/>
              </a:rPr>
              <a:t>Lung volumes </a:t>
            </a:r>
          </a:p>
          <a:p>
            <a:pPr algn="l" rtl="0"/>
            <a:r>
              <a:rPr lang="en-US" sz="4400" dirty="0" smtClean="0">
                <a:latin typeface="Centaur" pitchFamily="18" charset="0"/>
              </a:rPr>
              <a:t>Diffusion capacity</a:t>
            </a:r>
          </a:p>
          <a:p>
            <a:pPr algn="l" rtl="0"/>
            <a:r>
              <a:rPr lang="en-US" sz="4400" dirty="0" smtClean="0">
                <a:latin typeface="Centaur" pitchFamily="18" charset="0"/>
              </a:rPr>
              <a:t>Blood gases 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Investigations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3100" b="1" dirty="0" smtClean="0">
                <a:solidFill>
                  <a:srgbClr val="FF0000"/>
                </a:solidFill>
              </a:rPr>
              <a:t>Pulmonary function tests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5072098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sz="3800" b="1" dirty="0" smtClean="0">
                <a:latin typeface="Centaur" pitchFamily="18" charset="0"/>
              </a:rPr>
              <a:t>Spirometry: </a:t>
            </a:r>
            <a:endParaRPr lang="en-US" sz="3800" b="1" dirty="0">
              <a:latin typeface="Centaur" pitchFamily="18" charset="0"/>
            </a:endParaRPr>
          </a:p>
          <a:p>
            <a:pPr algn="l" rtl="0"/>
            <a:r>
              <a:rPr lang="en-US" sz="3800" dirty="0">
                <a:latin typeface="Centaur" pitchFamily="18" charset="0"/>
              </a:rPr>
              <a:t>The diagnosis requires objective demonstration of airflow obstruction by spirometry. </a:t>
            </a:r>
          </a:p>
          <a:p>
            <a:pPr algn="l" rtl="0"/>
            <a:r>
              <a:rPr lang="en-US" sz="3800" dirty="0">
                <a:latin typeface="Centaur" pitchFamily="18" charset="0"/>
              </a:rPr>
              <a:t>This is established when FEV1/FVC ratio &lt;70%. </a:t>
            </a:r>
          </a:p>
          <a:p>
            <a:pPr algn="l" rtl="0"/>
            <a:r>
              <a:rPr lang="en-US" sz="3800" dirty="0">
                <a:latin typeface="Centaur" pitchFamily="18" charset="0"/>
              </a:rPr>
              <a:t>Post-bronchodilator FEV1 is used to define disease severity (and the prognosis of the patient)</a:t>
            </a:r>
          </a:p>
          <a:p>
            <a:pPr lvl="0" algn="l" rtl="0">
              <a:buNone/>
            </a:pPr>
            <a:r>
              <a:rPr lang="en-US" sz="3800" dirty="0">
                <a:latin typeface="Centaur" pitchFamily="18" charset="0"/>
              </a:rPr>
              <a:t>     mild:            &gt;80 of predicted</a:t>
            </a:r>
          </a:p>
          <a:p>
            <a:pPr lvl="0" algn="l" rtl="0">
              <a:buNone/>
            </a:pPr>
            <a:r>
              <a:rPr lang="en-US" sz="3800" dirty="0">
                <a:latin typeface="Centaur" pitchFamily="18" charset="0"/>
              </a:rPr>
              <a:t>     moderate:  </a:t>
            </a:r>
            <a:r>
              <a:rPr lang="en-US" sz="3800" dirty="0" smtClean="0">
                <a:latin typeface="Centaur" pitchFamily="18" charset="0"/>
              </a:rPr>
              <a:t>  </a:t>
            </a:r>
            <a:r>
              <a:rPr lang="en-US" sz="3800" dirty="0">
                <a:latin typeface="Centaur" pitchFamily="18" charset="0"/>
              </a:rPr>
              <a:t>50 % – 80%</a:t>
            </a:r>
          </a:p>
          <a:p>
            <a:pPr lvl="0" algn="l" rtl="0">
              <a:buNone/>
            </a:pPr>
            <a:r>
              <a:rPr lang="en-US" sz="3800" dirty="0">
                <a:latin typeface="Centaur" pitchFamily="18" charset="0"/>
              </a:rPr>
              <a:t>     severe:         30% - 50%</a:t>
            </a:r>
          </a:p>
          <a:p>
            <a:pPr lvl="0" algn="l" rtl="0">
              <a:buNone/>
            </a:pPr>
            <a:r>
              <a:rPr lang="en-US" sz="3800" dirty="0">
                <a:latin typeface="Centaur" pitchFamily="18" charset="0"/>
              </a:rPr>
              <a:t>     very severe  &lt;30% of predicted value. </a:t>
            </a:r>
          </a:p>
          <a:p>
            <a:pPr algn="l" rtl="0"/>
            <a:r>
              <a:rPr lang="en-US" sz="3800" dirty="0">
                <a:latin typeface="Centaur" pitchFamily="18" charset="0"/>
              </a:rPr>
              <a:t>PEF is less reliable in COPD than in asthma. </a:t>
            </a:r>
          </a:p>
          <a:p>
            <a:pPr algn="l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Investigations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Pulmonary function tests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>
              <a:buNone/>
            </a:pPr>
            <a:r>
              <a:rPr lang="en-US" b="1" dirty="0">
                <a:latin typeface="Centaur" pitchFamily="18" charset="0"/>
              </a:rPr>
              <a:t>Lung volumes:</a:t>
            </a:r>
          </a:p>
          <a:p>
            <a:pPr lvl="0" algn="l" rtl="0"/>
            <a:r>
              <a:rPr lang="en-US" dirty="0">
                <a:latin typeface="Centaur" pitchFamily="18" charset="0"/>
              </a:rPr>
              <a:t>Measurement of lung volumes provides an assessment of hyperinflation, where TLC, FRC and RV are increased</a:t>
            </a:r>
            <a:r>
              <a:rPr lang="en-US" sz="3600" dirty="0" smtClean="0"/>
              <a:t>.</a:t>
            </a:r>
          </a:p>
          <a:p>
            <a:pPr lvl="0" algn="l" rtl="0">
              <a:buNone/>
            </a:pPr>
            <a:r>
              <a:rPr lang="en-US" b="1" dirty="0">
                <a:latin typeface="Centaur" pitchFamily="18" charset="0"/>
              </a:rPr>
              <a:t>Diffusion capacity: </a:t>
            </a:r>
          </a:p>
          <a:p>
            <a:pPr lvl="0" algn="l" rtl="0"/>
            <a:r>
              <a:rPr lang="en-US" dirty="0">
                <a:latin typeface="Centaur" pitchFamily="18" charset="0"/>
              </a:rPr>
              <a:t>The presence of emphysema is suggested by low gas transfer (reduced diffusion capacity)</a:t>
            </a:r>
          </a:p>
          <a:p>
            <a:endParaRPr lang="ar-IQ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Investigations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Pulmonary function tests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l" rtl="0">
              <a:buNone/>
            </a:pPr>
            <a:r>
              <a:rPr lang="en-US" sz="3500" b="1" dirty="0">
                <a:latin typeface="Centaur" pitchFamily="18" charset="0"/>
              </a:rPr>
              <a:t>Arterial blood gases and </a:t>
            </a:r>
            <a:r>
              <a:rPr lang="en-US" sz="3500" b="1" dirty="0" err="1">
                <a:latin typeface="Centaur" pitchFamily="18" charset="0"/>
              </a:rPr>
              <a:t>oximetry</a:t>
            </a:r>
            <a:r>
              <a:rPr lang="en-US" sz="3500" b="1" dirty="0">
                <a:latin typeface="Centaur" pitchFamily="18" charset="0"/>
              </a:rPr>
              <a:t> </a:t>
            </a:r>
          </a:p>
          <a:p>
            <a:pPr algn="l" rtl="0"/>
            <a:r>
              <a:rPr lang="en-US" sz="3500" dirty="0" smtClean="0">
                <a:latin typeface="Centaur" pitchFamily="18" charset="0"/>
              </a:rPr>
              <a:t>May </a:t>
            </a:r>
            <a:r>
              <a:rPr lang="en-US" sz="3500" dirty="0">
                <a:latin typeface="Centaur" pitchFamily="18" charset="0"/>
              </a:rPr>
              <a:t>demonstrate resting or exertional </a:t>
            </a:r>
            <a:r>
              <a:rPr lang="en-US" sz="3500" dirty="0" smtClean="0">
                <a:latin typeface="Centaur" pitchFamily="18" charset="0"/>
              </a:rPr>
              <a:t>hypoxaemia</a:t>
            </a:r>
          </a:p>
          <a:p>
            <a:pPr algn="l" rtl="0"/>
            <a:r>
              <a:rPr lang="en-US" sz="3500" dirty="0" smtClean="0">
                <a:latin typeface="Centaur" pitchFamily="18" charset="0"/>
              </a:rPr>
              <a:t>Arterial </a:t>
            </a:r>
            <a:r>
              <a:rPr lang="en-US" sz="3500" dirty="0">
                <a:latin typeface="Centaur" pitchFamily="18" charset="0"/>
              </a:rPr>
              <a:t>blood gas analysis provides additional information about PaCO2 and pH, where hypercapnoea is a feature of advanced disease. </a:t>
            </a:r>
          </a:p>
          <a:p>
            <a:pPr algn="l" rtl="0"/>
            <a:r>
              <a:rPr lang="en-US" sz="3500" dirty="0" smtClean="0">
                <a:latin typeface="Centaur" pitchFamily="18" charset="0"/>
              </a:rPr>
              <a:t>PaO2 </a:t>
            </a:r>
            <a:r>
              <a:rPr lang="en-US" sz="3500" dirty="0">
                <a:latin typeface="Centaur" pitchFamily="18" charset="0"/>
              </a:rPr>
              <a:t>usually remain normal until FEV1 is &lt; 50% of predicted. hypercapnoea is not expected until FEV1 is &lt;25% of predicted.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Investigations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Imaging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72" y="1571612"/>
            <a:ext cx="3643338" cy="4500594"/>
          </a:xfrm>
        </p:spPr>
        <p:txBody>
          <a:bodyPr>
            <a:normAutofit/>
          </a:bodyPr>
          <a:lstStyle/>
          <a:p>
            <a:pPr rtl="0">
              <a:buNone/>
            </a:pPr>
            <a:r>
              <a:rPr lang="en-US" b="1" dirty="0" smtClean="0"/>
              <a:t> </a:t>
            </a:r>
            <a:endParaRPr lang="en-US" dirty="0"/>
          </a:p>
          <a:p>
            <a:pPr lvl="0" algn="l" rtl="0"/>
            <a:r>
              <a:rPr lang="en-US" dirty="0">
                <a:latin typeface="Centaur" pitchFamily="18" charset="0"/>
              </a:rPr>
              <a:t>Chest X-ray: </a:t>
            </a:r>
            <a:r>
              <a:rPr lang="en-US" dirty="0" smtClean="0">
                <a:latin typeface="Centaur" pitchFamily="18" charset="0"/>
              </a:rPr>
              <a:t>Typical </a:t>
            </a:r>
            <a:r>
              <a:rPr lang="en-US" dirty="0">
                <a:latin typeface="Centaur" pitchFamily="18" charset="0"/>
              </a:rPr>
              <a:t>changes of emphysema include paucity of parenchymal markings, hyper-translucency and </a:t>
            </a:r>
            <a:r>
              <a:rPr lang="en-US" dirty="0" err="1">
                <a:latin typeface="Centaur" pitchFamily="18" charset="0"/>
              </a:rPr>
              <a:t>bulae</a:t>
            </a:r>
            <a:r>
              <a:rPr lang="en-US" dirty="0">
                <a:latin typeface="Centaur" pitchFamily="18" charset="0"/>
              </a:rPr>
              <a:t>. Increasing lung volume and flattening of diaphragm suggest hyperinflation. </a:t>
            </a:r>
          </a:p>
          <a:p>
            <a:pPr lvl="0" algn="l" rtl="0"/>
            <a:endParaRPr lang="en-US" dirty="0" smtClean="0"/>
          </a:p>
          <a:p>
            <a:endParaRPr lang="ar-IQ" dirty="0"/>
          </a:p>
        </p:txBody>
      </p:sp>
      <p:pic>
        <p:nvPicPr>
          <p:cNvPr id="5" name="Content Placeholder 4" descr="loadMedi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600200"/>
            <a:ext cx="3962459" cy="4802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Investigations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Imaging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algn="l" rtl="0"/>
            <a:r>
              <a:rPr lang="en-US" dirty="0" smtClean="0"/>
              <a:t> </a:t>
            </a:r>
            <a:r>
              <a:rPr lang="en-US" sz="2800" dirty="0">
                <a:latin typeface="Centaur" pitchFamily="18" charset="0"/>
              </a:rPr>
              <a:t>High resolution CT scan (HRCT) is the definitive test to exclude the diagnosis of emphysema. However, this is only required when planning for surgery</a:t>
            </a:r>
          </a:p>
          <a:p>
            <a:pPr algn="l" rtl="0"/>
            <a:endParaRPr lang="ar-IQ" dirty="0"/>
          </a:p>
        </p:txBody>
      </p:sp>
      <p:pic>
        <p:nvPicPr>
          <p:cNvPr id="5" name="Content Placeholder 4" descr="cow206c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2000240"/>
            <a:ext cx="4038600" cy="2574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Investigations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2800" b="1" dirty="0">
                <a:latin typeface="Centaur" pitchFamily="18" charset="0"/>
              </a:rPr>
              <a:t>Additional investigations:</a:t>
            </a:r>
          </a:p>
          <a:p>
            <a:pPr lvl="0" algn="l" rtl="0"/>
            <a:r>
              <a:rPr lang="en-US" dirty="0">
                <a:latin typeface="Centaur" pitchFamily="18" charset="0"/>
              </a:rPr>
              <a:t>Full blood count to exclude anaemia or polycythaemia</a:t>
            </a:r>
          </a:p>
          <a:p>
            <a:pPr lvl="0" algn="l" rtl="0"/>
            <a:r>
              <a:rPr lang="en-US" dirty="0">
                <a:latin typeface="Centaur" pitchFamily="18" charset="0"/>
              </a:rPr>
              <a:t>α1 anti-</a:t>
            </a:r>
            <a:r>
              <a:rPr lang="en-US" dirty="0" err="1">
                <a:latin typeface="Centaur" pitchFamily="18" charset="0"/>
              </a:rPr>
              <a:t>proteinase</a:t>
            </a:r>
            <a:r>
              <a:rPr lang="en-US" dirty="0">
                <a:latin typeface="Centaur" pitchFamily="18" charset="0"/>
              </a:rPr>
              <a:t> assay in young patients with predominant emphysema</a:t>
            </a:r>
          </a:p>
          <a:p>
            <a:endParaRPr lang="ar-IQ" sz="2800" dirty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Management of stable COPD</a:t>
            </a:r>
            <a:endParaRPr lang="ar-IQ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>
                <a:latin typeface="Centaur" pitchFamily="18" charset="0"/>
              </a:rPr>
              <a:t>With the current available therapy, it is usually possible to:</a:t>
            </a:r>
          </a:p>
          <a:p>
            <a:pPr algn="l" rtl="0"/>
            <a:r>
              <a:rPr lang="en-US" dirty="0" smtClean="0">
                <a:latin typeface="Centaur" pitchFamily="18" charset="0"/>
              </a:rPr>
              <a:t>Improve breathlessness</a:t>
            </a:r>
          </a:p>
          <a:p>
            <a:pPr algn="l" rtl="0"/>
            <a:r>
              <a:rPr lang="en-US" dirty="0" smtClean="0">
                <a:latin typeface="Centaur" pitchFamily="18" charset="0"/>
              </a:rPr>
              <a:t>Reduce the frequency and severity of exacerbations</a:t>
            </a:r>
          </a:p>
          <a:p>
            <a:pPr algn="l" rtl="0"/>
            <a:r>
              <a:rPr lang="en-US" dirty="0" smtClean="0">
                <a:latin typeface="Centaur" pitchFamily="18" charset="0"/>
              </a:rPr>
              <a:t>Improve the health status </a:t>
            </a:r>
          </a:p>
          <a:p>
            <a:pPr algn="l" rtl="0"/>
            <a:r>
              <a:rPr lang="en-US" dirty="0" smtClean="0">
                <a:latin typeface="Centaur" pitchFamily="18" charset="0"/>
              </a:rPr>
              <a:t>Improve prognosis </a:t>
            </a:r>
            <a:endParaRPr lang="ar-IQ" dirty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Definition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sz="4800" dirty="0">
                <a:latin typeface="Centaur" pitchFamily="18" charset="0"/>
              </a:rPr>
              <a:t>COPD includes:</a:t>
            </a:r>
          </a:p>
          <a:p>
            <a:pPr algn="l" rtl="0"/>
            <a:r>
              <a:rPr lang="en-US" sz="4800" dirty="0">
                <a:latin typeface="Centaur" pitchFamily="18" charset="0"/>
              </a:rPr>
              <a:t> </a:t>
            </a:r>
            <a:r>
              <a:rPr lang="en-US" sz="4800" b="1" dirty="0">
                <a:latin typeface="Centaur" pitchFamily="18" charset="0"/>
              </a:rPr>
              <a:t>Emphysema</a:t>
            </a:r>
            <a:r>
              <a:rPr lang="en-US" sz="4800" dirty="0">
                <a:latin typeface="Centaur" pitchFamily="18" charset="0"/>
              </a:rPr>
              <a:t>, anatomically defined condition characterized by abnormal permanent enlargement of the airspaces distal to the terminal bronchioles accompanied by destruction of their </a:t>
            </a:r>
            <a:r>
              <a:rPr lang="en-US" sz="4800" dirty="0" smtClean="0">
                <a:latin typeface="Centaur" pitchFamily="18" charset="0"/>
              </a:rPr>
              <a:t>walls without obvious fibrosis.</a:t>
            </a:r>
            <a:endParaRPr lang="en-US" sz="4800" dirty="0">
              <a:latin typeface="Centaur" pitchFamily="18" charset="0"/>
            </a:endParaRPr>
          </a:p>
          <a:p>
            <a:pPr algn="l" rtl="0"/>
            <a:r>
              <a:rPr lang="en-US" sz="4800" b="1" dirty="0">
                <a:latin typeface="Centaur" pitchFamily="18" charset="0"/>
              </a:rPr>
              <a:t>Chronic bronchitis</a:t>
            </a:r>
            <a:r>
              <a:rPr lang="en-US" sz="4800" dirty="0">
                <a:latin typeface="Centaur" pitchFamily="18" charset="0"/>
              </a:rPr>
              <a:t>, a clinically defined condition as cough and sputum on most days for at least 3 </a:t>
            </a:r>
            <a:r>
              <a:rPr lang="en-US" sz="4800" dirty="0" smtClean="0">
                <a:latin typeface="Centaur" pitchFamily="18" charset="0"/>
              </a:rPr>
              <a:t>months for </a:t>
            </a:r>
            <a:r>
              <a:rPr lang="en-US" sz="4800" dirty="0">
                <a:latin typeface="Centaur" pitchFamily="18" charset="0"/>
              </a:rPr>
              <a:t>2 successive years.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Management of stable COPD</a:t>
            </a:r>
            <a:endParaRPr lang="ar-IQ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600" dirty="0" smtClean="0">
                <a:latin typeface="Centaur" pitchFamily="18" charset="0"/>
              </a:rPr>
              <a:t>Smoking cessation</a:t>
            </a:r>
          </a:p>
          <a:p>
            <a:pPr algn="l" rtl="0"/>
            <a:r>
              <a:rPr lang="en-US" sz="3600" dirty="0" smtClean="0">
                <a:latin typeface="Centaur" pitchFamily="18" charset="0"/>
              </a:rPr>
              <a:t>Bronchodilators</a:t>
            </a:r>
          </a:p>
          <a:p>
            <a:pPr algn="l" rtl="0"/>
            <a:r>
              <a:rPr lang="en-US" sz="3600" dirty="0" smtClean="0">
                <a:latin typeface="Centaur" pitchFamily="18" charset="0"/>
              </a:rPr>
              <a:t>Corticosteroids</a:t>
            </a:r>
          </a:p>
          <a:p>
            <a:pPr algn="l" rtl="0"/>
            <a:r>
              <a:rPr lang="en-US" sz="3600" dirty="0" smtClean="0">
                <a:latin typeface="Centaur" pitchFamily="18" charset="0"/>
              </a:rPr>
              <a:t>Pulmonary rehabilitation</a:t>
            </a:r>
          </a:p>
          <a:p>
            <a:pPr algn="l" rtl="0"/>
            <a:r>
              <a:rPr lang="en-US" sz="3600" dirty="0" smtClean="0">
                <a:latin typeface="Centaur" pitchFamily="18" charset="0"/>
              </a:rPr>
              <a:t>Oxygen therapy</a:t>
            </a:r>
          </a:p>
          <a:p>
            <a:pPr algn="l" rtl="0"/>
            <a:r>
              <a:rPr lang="en-US" sz="3600" dirty="0" smtClean="0">
                <a:latin typeface="Centaur" pitchFamily="18" charset="0"/>
              </a:rPr>
              <a:t>Surgical intervention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Smoking cessation</a:t>
            </a:r>
            <a:endParaRPr lang="ar-IQ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sz="3600" dirty="0" smtClean="0">
                <a:latin typeface="Centaur" pitchFamily="18" charset="0"/>
              </a:rPr>
              <a:t>Patients should be strongly and repeatedly advised on the importance of cessation of smoking. </a:t>
            </a:r>
          </a:p>
          <a:p>
            <a:pPr algn="l" rtl="0"/>
            <a:r>
              <a:rPr lang="en-US" sz="3600" dirty="0" smtClean="0">
                <a:latin typeface="Centaur" pitchFamily="18" charset="0"/>
              </a:rPr>
              <a:t>Complete cessation is accompanied by improvement in lung function and decrease in the rate of FEV1 decline. </a:t>
            </a:r>
          </a:p>
          <a:p>
            <a:pPr algn="l" rtl="0"/>
            <a:r>
              <a:rPr lang="en-US" sz="3600" dirty="0" smtClean="0">
                <a:latin typeface="Centaur" pitchFamily="18" charset="0"/>
              </a:rPr>
              <a:t>Patients may require drugs like nicotine replacement therapy, bupropion or </a:t>
            </a:r>
            <a:r>
              <a:rPr lang="en-US" sz="3600" dirty="0" err="1" smtClean="0">
                <a:latin typeface="Centaur" pitchFamily="18" charset="0"/>
              </a:rPr>
              <a:t>varenicline</a:t>
            </a:r>
            <a:r>
              <a:rPr lang="en-US" sz="3600" dirty="0" smtClean="0">
                <a:latin typeface="Centaur" pitchFamily="18" charset="0"/>
              </a:rPr>
              <a:t> to assist traditional supportive approach.</a:t>
            </a:r>
          </a:p>
          <a:p>
            <a:pPr algn="l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1-s2_0-S0002934306009235-gr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036" y="1142984"/>
            <a:ext cx="8409673" cy="45537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Bronchodilators 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401080" cy="5054617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2400" b="1" dirty="0" smtClean="0">
                <a:latin typeface="Centaur" pitchFamily="18" charset="0"/>
              </a:rPr>
              <a:t>In mid disease:</a:t>
            </a:r>
          </a:p>
          <a:p>
            <a:pPr algn="l" rtl="0"/>
            <a:r>
              <a:rPr lang="en-US" sz="2400" dirty="0" smtClean="0">
                <a:latin typeface="Centaur" pitchFamily="18" charset="0"/>
              </a:rPr>
              <a:t>Short acting bronchodilators (given on need) including:</a:t>
            </a:r>
          </a:p>
          <a:p>
            <a:pPr algn="l" rtl="0">
              <a:buNone/>
            </a:pPr>
            <a:r>
              <a:rPr lang="en-US" sz="2400" dirty="0" smtClean="0">
                <a:latin typeface="Centaur" pitchFamily="18" charset="0"/>
              </a:rPr>
              <a:t>             Short acting β2 agonists (SABA) like salbutamol</a:t>
            </a:r>
          </a:p>
          <a:p>
            <a:pPr algn="l" rtl="0">
              <a:buNone/>
            </a:pPr>
            <a:r>
              <a:rPr lang="en-US" sz="2400" dirty="0" smtClean="0">
                <a:latin typeface="Centaur" pitchFamily="18" charset="0"/>
              </a:rPr>
              <a:t>             The anticholenergic ipratropium bromide </a:t>
            </a:r>
          </a:p>
          <a:p>
            <a:pPr algn="l" rtl="0">
              <a:buNone/>
            </a:pPr>
            <a:r>
              <a:rPr lang="en-US" sz="2400" b="1" dirty="0" smtClean="0">
                <a:latin typeface="Centaur" pitchFamily="18" charset="0"/>
              </a:rPr>
              <a:t>In moderate – severe disease:</a:t>
            </a:r>
          </a:p>
          <a:p>
            <a:pPr algn="l" rtl="0"/>
            <a:r>
              <a:rPr lang="en-US" sz="2400" dirty="0" smtClean="0">
                <a:latin typeface="Centaur" pitchFamily="18" charset="0"/>
              </a:rPr>
              <a:t>Long acting bronchodilators to be used on regular scheduled dosing (together with short acting bronchodilators on need) include:</a:t>
            </a:r>
          </a:p>
          <a:p>
            <a:pPr algn="l" rtl="0">
              <a:buNone/>
            </a:pPr>
            <a:r>
              <a:rPr lang="en-US" sz="2400" dirty="0" smtClean="0">
                <a:latin typeface="Centaur" pitchFamily="18" charset="0"/>
              </a:rPr>
              <a:t>              Long acting β2 agonists (LABA) like salmeterol or formoterol</a:t>
            </a:r>
          </a:p>
          <a:p>
            <a:pPr algn="l" rtl="0">
              <a:buNone/>
            </a:pPr>
            <a:r>
              <a:rPr lang="en-US" sz="2400" dirty="0" smtClean="0">
                <a:latin typeface="Centaur" pitchFamily="18" charset="0"/>
              </a:rPr>
              <a:t>              Long acting anticholenergic (antimuscarinic) (LAMA) tiotropium.</a:t>
            </a:r>
          </a:p>
          <a:p>
            <a:pPr algn="l" rtl="0">
              <a:buNone/>
            </a:pPr>
            <a:r>
              <a:rPr lang="en-US" sz="2400" dirty="0" smtClean="0">
                <a:latin typeface="Centaur" pitchFamily="18" charset="0"/>
              </a:rPr>
              <a:t> These two groups of long acting bronchodilators can also be combined as they have synergistic effects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Inhaler devices</a:t>
            </a:r>
            <a:endParaRPr lang="ar-IQ" dirty="0"/>
          </a:p>
        </p:txBody>
      </p:sp>
      <p:pic>
        <p:nvPicPr>
          <p:cNvPr id="7" name="Content Placeholder 6" descr="9472_13768_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3810000" cy="3048000"/>
          </a:xfrm>
        </p:spPr>
      </p:pic>
      <p:pic>
        <p:nvPicPr>
          <p:cNvPr id="8" name="Content Placeholder 7" descr="diskus_advair_100mc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43570" y="1857364"/>
            <a:ext cx="2841728" cy="1907200"/>
          </a:xfrm>
        </p:spPr>
      </p:pic>
      <p:pic>
        <p:nvPicPr>
          <p:cNvPr id="1026" name="Picture 2" descr="G:\صور طبية\COPD\f0409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286256"/>
            <a:ext cx="1920875" cy="2316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Bronchodilators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sz="3900" dirty="0" smtClean="0">
                <a:latin typeface="Centaur" pitchFamily="18" charset="0"/>
              </a:rPr>
              <a:t>Bronchodilators may provide significant improvement in breathlessness despite minimal changes in FEV1, probably by improving lung emptying and reducing dynamic hyperinflation and the work of breathing.</a:t>
            </a:r>
          </a:p>
          <a:p>
            <a:pPr algn="l" rtl="0"/>
            <a:r>
              <a:rPr lang="en-US" sz="3900" dirty="0" smtClean="0">
                <a:latin typeface="Centaur" pitchFamily="18" charset="0"/>
              </a:rPr>
              <a:t>Oral theophylline may improve breathlessness but is associated with potentially serious side effects and drug interactions. </a:t>
            </a:r>
          </a:p>
          <a:p>
            <a:pPr algn="l" rtl="0"/>
            <a:r>
              <a:rPr lang="en-US" sz="3900" dirty="0" smtClean="0">
                <a:latin typeface="Centaur" pitchFamily="18" charset="0"/>
              </a:rPr>
              <a:t>Oral phosphodiestrase PDE</a:t>
            </a:r>
            <a:r>
              <a:rPr lang="en-US" sz="2800" dirty="0" smtClean="0">
                <a:latin typeface="Centaur" pitchFamily="18" charset="0"/>
              </a:rPr>
              <a:t>4</a:t>
            </a:r>
            <a:r>
              <a:rPr lang="en-US" sz="3900" dirty="0" smtClean="0">
                <a:latin typeface="Centaur" pitchFamily="18" charset="0"/>
              </a:rPr>
              <a:t> inhibitors (like </a:t>
            </a:r>
            <a:r>
              <a:rPr lang="en-US" sz="3900" dirty="0" err="1" smtClean="0">
                <a:latin typeface="Centaur" pitchFamily="18" charset="0"/>
              </a:rPr>
              <a:t>roflumilast</a:t>
            </a:r>
            <a:r>
              <a:rPr lang="en-US" sz="3900" dirty="0" smtClean="0">
                <a:latin typeface="Centaur" pitchFamily="18" charset="0"/>
              </a:rPr>
              <a:t>) are recently approved agents.</a:t>
            </a:r>
          </a:p>
          <a:p>
            <a:pPr algn="l"/>
            <a:endParaRPr lang="ar-IQ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Corticosteroids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>
                <a:latin typeface="Centaur" pitchFamily="18" charset="0"/>
              </a:rPr>
              <a:t>Inhaled corticosteroid (ICS) reduce the frequency and severity of exacerbations and their regular use is associated with small increase in FEV</a:t>
            </a:r>
            <a:r>
              <a:rPr lang="en-US" sz="2200" dirty="0" smtClean="0">
                <a:latin typeface="Centaur" pitchFamily="18" charset="0"/>
              </a:rPr>
              <a:t>1</a:t>
            </a:r>
            <a:r>
              <a:rPr lang="en-US" dirty="0" smtClean="0">
                <a:latin typeface="Centaur" pitchFamily="18" charset="0"/>
              </a:rPr>
              <a:t> </a:t>
            </a:r>
          </a:p>
          <a:p>
            <a:pPr algn="l" rtl="0"/>
            <a:r>
              <a:rPr lang="en-US" dirty="0" smtClean="0">
                <a:latin typeface="Centaur" pitchFamily="18" charset="0"/>
              </a:rPr>
              <a:t>ICS are indicated in patients with severe disease (FEV</a:t>
            </a:r>
            <a:r>
              <a:rPr lang="en-US" sz="2200" dirty="0" smtClean="0">
                <a:latin typeface="Centaur" pitchFamily="18" charset="0"/>
              </a:rPr>
              <a:t>1</a:t>
            </a:r>
            <a:r>
              <a:rPr lang="en-US" dirty="0" smtClean="0">
                <a:latin typeface="Centaur" pitchFamily="18" charset="0"/>
              </a:rPr>
              <a:t> &lt; 50%) who have 2 or more exacerbations per year. </a:t>
            </a:r>
          </a:p>
          <a:p>
            <a:pPr algn="l" rtl="0"/>
            <a:r>
              <a:rPr lang="en-US" dirty="0" smtClean="0">
                <a:latin typeface="Centaur" pitchFamily="18" charset="0"/>
              </a:rPr>
              <a:t>ICS are usually prescribed in fixed combination with LABA, commonly taken with LAMA as a triple therapy in more severe disease</a:t>
            </a:r>
          </a:p>
          <a:p>
            <a:pPr algn="l" rtl="0"/>
            <a:r>
              <a:rPr lang="en-US" dirty="0" smtClean="0">
                <a:latin typeface="Centaur" pitchFamily="18" charset="0"/>
              </a:rPr>
              <a:t>Oral corticosteroids are useful during exacerbations, but maintenance therapy should be avoided because of the associated unacceptable side effects especially regarding osteoporosis and myopathy. 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Pulmonary rehabilitation</a:t>
            </a:r>
            <a:endParaRPr lang="ar-IQ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000" dirty="0" smtClean="0">
                <a:latin typeface="Centaur" pitchFamily="18" charset="0"/>
              </a:rPr>
              <a:t>Exercise should be encouraged at all stages of the disease.</a:t>
            </a:r>
          </a:p>
          <a:p>
            <a:pPr algn="l" rtl="0"/>
            <a:r>
              <a:rPr lang="en-US" sz="3000" dirty="0" smtClean="0">
                <a:latin typeface="Centaur" pitchFamily="18" charset="0"/>
              </a:rPr>
              <a:t>Patients should be reassured that breathlessness is not dangerous. </a:t>
            </a:r>
          </a:p>
          <a:p>
            <a:pPr algn="l" rtl="0"/>
            <a:r>
              <a:rPr lang="en-US" sz="3000" dirty="0" smtClean="0">
                <a:latin typeface="Centaur" pitchFamily="18" charset="0"/>
              </a:rPr>
              <a:t>Pulmonary rehabilitation programs incorporate : </a:t>
            </a:r>
          </a:p>
          <a:p>
            <a:pPr algn="l" rtl="0">
              <a:buNone/>
            </a:pPr>
            <a:r>
              <a:rPr lang="en-US" sz="3000" dirty="0" smtClean="0">
                <a:latin typeface="Centaur" pitchFamily="18" charset="0"/>
              </a:rPr>
              <a:t>    *physical training </a:t>
            </a:r>
          </a:p>
          <a:p>
            <a:pPr algn="l" rtl="0">
              <a:buNone/>
            </a:pPr>
            <a:r>
              <a:rPr lang="en-US" sz="3000" dirty="0" smtClean="0">
                <a:latin typeface="Centaur" pitchFamily="18" charset="0"/>
              </a:rPr>
              <a:t>    *disease education </a:t>
            </a:r>
          </a:p>
          <a:p>
            <a:pPr algn="l" rtl="0">
              <a:buNone/>
            </a:pPr>
            <a:r>
              <a:rPr lang="en-US" sz="3000" dirty="0" smtClean="0">
                <a:latin typeface="Centaur" pitchFamily="18" charset="0"/>
              </a:rPr>
              <a:t>    *nutrition counseling </a:t>
            </a:r>
          </a:p>
          <a:p>
            <a:pPr algn="l" rtl="0">
              <a:buNone/>
            </a:pPr>
            <a:r>
              <a:rPr lang="en-US" sz="3000" dirty="0" smtClean="0">
                <a:latin typeface="Centaur" pitchFamily="18" charset="0"/>
              </a:rPr>
              <a:t>reduce symptoms, improve health status and enhance confidence. </a:t>
            </a:r>
          </a:p>
          <a:p>
            <a:endParaRPr lang="ar-IQ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Content Placeholder 6" descr="IMG_6135_490x235B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0" y="2000240"/>
            <a:ext cx="3643306" cy="24616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Oxygen therapy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sz="3500" dirty="0" smtClean="0">
                <a:latin typeface="Centaur" pitchFamily="18" charset="0"/>
              </a:rPr>
              <a:t>Long term domiciliary oxygen therapy (LTOT) - best provided by oxygen concentrators (oxygenators) – alleviate symptoms and improve survival in selected patients with COPD.</a:t>
            </a:r>
          </a:p>
          <a:p>
            <a:pPr rtl="0">
              <a:buNone/>
            </a:pPr>
            <a:endParaRPr lang="en-US" dirty="0" smtClean="0"/>
          </a:p>
          <a:p>
            <a:endParaRPr lang="ar-IQ" dirty="0"/>
          </a:p>
        </p:txBody>
      </p:sp>
      <p:pic>
        <p:nvPicPr>
          <p:cNvPr id="5" name="Content Placeholder 4" descr="Oxygen-Concentrator-with-90-40-Oxygen-for-Healthcar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2608" y="1600200"/>
            <a:ext cx="330978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Oxygen therapy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latin typeface="Centaur" pitchFamily="18" charset="0"/>
              </a:rPr>
              <a:t>The indications include </a:t>
            </a:r>
          </a:p>
          <a:p>
            <a:pPr algn="l" rtl="0">
              <a:buNone/>
            </a:pPr>
            <a:r>
              <a:rPr lang="en-US" dirty="0" smtClean="0">
                <a:latin typeface="Centaur" pitchFamily="18" charset="0"/>
              </a:rPr>
              <a:t>    *clinically stable patients </a:t>
            </a:r>
          </a:p>
          <a:p>
            <a:pPr algn="l" rtl="0">
              <a:buNone/>
            </a:pPr>
            <a:r>
              <a:rPr lang="en-US" dirty="0" smtClean="0">
                <a:latin typeface="Centaur" pitchFamily="18" charset="0"/>
              </a:rPr>
              <a:t>    *who have stopped smoking </a:t>
            </a:r>
          </a:p>
          <a:p>
            <a:pPr algn="l" rtl="0">
              <a:buNone/>
            </a:pPr>
            <a:r>
              <a:rPr lang="en-US" dirty="0" smtClean="0">
                <a:latin typeface="Centaur" pitchFamily="18" charset="0"/>
              </a:rPr>
              <a:t>    *on optimal medical therapy, </a:t>
            </a:r>
          </a:p>
          <a:p>
            <a:pPr algn="l" rtl="0">
              <a:buNone/>
            </a:pPr>
            <a:r>
              <a:rPr lang="en-US" dirty="0" smtClean="0">
                <a:latin typeface="Centaur" pitchFamily="18" charset="0"/>
              </a:rPr>
              <a:t>Who have:</a:t>
            </a:r>
          </a:p>
          <a:p>
            <a:pPr lvl="0" algn="l" rtl="0">
              <a:buNone/>
            </a:pPr>
            <a:r>
              <a:rPr lang="en-US" dirty="0" smtClean="0">
                <a:latin typeface="Centaur" pitchFamily="18" charset="0"/>
              </a:rPr>
              <a:t>      PaO2 &lt; 55 mmHg  (or)</a:t>
            </a:r>
          </a:p>
          <a:p>
            <a:pPr lvl="0" algn="l" rtl="0">
              <a:buNone/>
            </a:pPr>
            <a:r>
              <a:rPr lang="en-US" dirty="0" smtClean="0">
                <a:latin typeface="Centaur" pitchFamily="18" charset="0"/>
              </a:rPr>
              <a:t>      PaO2: 55 – 60 mmHg plus pulmonary hypertension, oedema or nocturnal hypoxaemia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pd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08284" y="324852"/>
            <a:ext cx="7695450" cy="6104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Oxygen therapy</a:t>
            </a:r>
            <a:endParaRPr lang="ar-IQ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Centaur" pitchFamily="18" charset="0"/>
              </a:rPr>
              <a:t>The patient should receive oxygen for at least 15 hours/day (or better 20 hours/day), at a rate of 2 – 4 L/min. adjusted to achieve PaO2 above 60 mmHg.</a:t>
            </a:r>
          </a:p>
        </p:txBody>
      </p:sp>
      <p:pic>
        <p:nvPicPr>
          <p:cNvPr id="7" name="Content Placeholder 6" descr="dva6322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2143116"/>
            <a:ext cx="4038600" cy="27232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b="1" dirty="0" smtClean="0">
                <a:solidFill>
                  <a:srgbClr val="FF0000"/>
                </a:solidFill>
              </a:rPr>
              <a:t>Surgical intervention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285860"/>
            <a:ext cx="8115328" cy="5572140"/>
          </a:xfrm>
        </p:spPr>
        <p:txBody>
          <a:bodyPr>
            <a:normAutofit lnSpcReduction="10000"/>
          </a:bodyPr>
          <a:lstStyle/>
          <a:p>
            <a:pPr lvl="0" algn="l" rtl="0"/>
            <a:r>
              <a:rPr lang="en-US" b="1" dirty="0" err="1" smtClean="0">
                <a:latin typeface="Centaur" pitchFamily="18" charset="0"/>
              </a:rPr>
              <a:t>Bullectomy</a:t>
            </a:r>
            <a:r>
              <a:rPr lang="en-US" dirty="0" smtClean="0">
                <a:latin typeface="Centaur" pitchFamily="18" charset="0"/>
              </a:rPr>
              <a:t> for younger patients in whom large </a:t>
            </a:r>
            <a:r>
              <a:rPr lang="en-US" dirty="0" err="1" smtClean="0">
                <a:latin typeface="Centaur" pitchFamily="18" charset="0"/>
              </a:rPr>
              <a:t>bullae</a:t>
            </a:r>
            <a:r>
              <a:rPr lang="en-US" dirty="0" smtClean="0">
                <a:latin typeface="Centaur" pitchFamily="18" charset="0"/>
              </a:rPr>
              <a:t> compress relatively normal lung tissues</a:t>
            </a:r>
          </a:p>
          <a:p>
            <a:pPr lvl="0" algn="l" rtl="0"/>
            <a:r>
              <a:rPr lang="en-US" b="1" dirty="0" smtClean="0">
                <a:latin typeface="Centaur" pitchFamily="18" charset="0"/>
              </a:rPr>
              <a:t>Lung volume reduction surgery (LVRS) </a:t>
            </a:r>
            <a:r>
              <a:rPr lang="en-US" dirty="0" smtClean="0">
                <a:latin typeface="Centaur" pitchFamily="18" charset="0"/>
              </a:rPr>
              <a:t>for highly selected patients with; </a:t>
            </a:r>
          </a:p>
          <a:p>
            <a:pPr lvl="0" algn="l" rtl="0">
              <a:buNone/>
            </a:pPr>
            <a:r>
              <a:rPr lang="en-US" dirty="0" smtClean="0">
                <a:latin typeface="Centaur" pitchFamily="18" charset="0"/>
              </a:rPr>
              <a:t>    *predominantly upper lobe emphysema </a:t>
            </a:r>
          </a:p>
          <a:p>
            <a:pPr lvl="0" algn="l" rtl="0">
              <a:buNone/>
            </a:pPr>
            <a:r>
              <a:rPr lang="en-US" dirty="0" smtClean="0">
                <a:latin typeface="Centaur" pitchFamily="18" charset="0"/>
              </a:rPr>
              <a:t>    *normal gas transfer </a:t>
            </a:r>
          </a:p>
          <a:p>
            <a:pPr lvl="0" algn="l" rtl="0">
              <a:buNone/>
            </a:pPr>
            <a:r>
              <a:rPr lang="en-US" dirty="0" smtClean="0">
                <a:latin typeface="Centaur" pitchFamily="18" charset="0"/>
              </a:rPr>
              <a:t>    *no pulmonary hypertension, </a:t>
            </a:r>
          </a:p>
          <a:p>
            <a:pPr lvl="0" algn="l" rtl="0">
              <a:buNone/>
            </a:pPr>
            <a:r>
              <a:rPr lang="en-US" dirty="0" smtClean="0">
                <a:latin typeface="Centaur" pitchFamily="18" charset="0"/>
              </a:rPr>
              <a:t>where peripheral emphysematous tissue is resected to reduce hyperinflation and the work of breathing</a:t>
            </a:r>
          </a:p>
          <a:p>
            <a:pPr lvl="0" algn="l" rtl="0"/>
            <a:r>
              <a:rPr lang="en-US" b="1" dirty="0" smtClean="0">
                <a:latin typeface="Centaur" pitchFamily="18" charset="0"/>
              </a:rPr>
              <a:t>Lung transplantation </a:t>
            </a:r>
            <a:r>
              <a:rPr lang="en-US" dirty="0" smtClean="0">
                <a:latin typeface="Centaur" pitchFamily="18" charset="0"/>
              </a:rPr>
              <a:t>for selected patients with advanced disease</a:t>
            </a:r>
          </a:p>
          <a:p>
            <a:pPr rtl="0">
              <a:buNone/>
            </a:pPr>
            <a:endParaRPr lang="en-US" dirty="0" smtClean="0"/>
          </a:p>
          <a:p>
            <a:endParaRPr lang="ar-IQ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" name="Content Placeholder 10" descr="Bulla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21824"/>
            <a:ext cx="4038600" cy="2682715"/>
          </a:xfrm>
        </p:spPr>
      </p:pic>
      <p:pic>
        <p:nvPicPr>
          <p:cNvPr id="10" name="Content Placeholder 9" descr="loadBinar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03501" y="2643182"/>
            <a:ext cx="2914671" cy="2428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900" b="1" dirty="0" smtClean="0">
                <a:solidFill>
                  <a:srgbClr val="FF0000"/>
                </a:solidFill>
              </a:rPr>
              <a:t>Other measures</a:t>
            </a:r>
            <a:endParaRPr lang="ar-IQ" sz="49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Centaur" pitchFamily="18" charset="0"/>
              </a:rPr>
              <a:t>Annual influenza vaccination should be offered to all patients. </a:t>
            </a:r>
          </a:p>
          <a:p>
            <a:pPr algn="l" rtl="0"/>
            <a:r>
              <a:rPr lang="en-US" dirty="0" smtClean="0">
                <a:latin typeface="Centaur" pitchFamily="18" charset="0"/>
              </a:rPr>
              <a:t>Pneumococcal vaccine is also recommended every 5-7 years</a:t>
            </a:r>
            <a:endParaRPr lang="ar-IQ" dirty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b="1" dirty="0" smtClean="0">
                <a:solidFill>
                  <a:srgbClr val="FF0000"/>
                </a:solidFill>
              </a:rPr>
              <a:t>Prognosis</a:t>
            </a:r>
            <a:endParaRPr lang="ar-IQ" sz="49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sz="4100" dirty="0" smtClean="0">
                <a:latin typeface="Centaur" pitchFamily="18" charset="0"/>
              </a:rPr>
              <a:t>COPD is usually a progressive disease.</a:t>
            </a:r>
          </a:p>
          <a:p>
            <a:pPr algn="l" rtl="0"/>
            <a:r>
              <a:rPr lang="en-US" sz="4100" dirty="0" smtClean="0">
                <a:latin typeface="Centaur" pitchFamily="18" charset="0"/>
              </a:rPr>
              <a:t> The prognosis is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4100" dirty="0" smtClean="0">
                <a:latin typeface="Centaur" pitchFamily="18" charset="0"/>
              </a:rPr>
              <a:t>worse with advancing age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4100" dirty="0" smtClean="0">
                <a:latin typeface="Centaur" pitchFamily="18" charset="0"/>
              </a:rPr>
              <a:t>related to post-bronchodilator FEV</a:t>
            </a:r>
            <a:r>
              <a:rPr lang="en-US" sz="3000" dirty="0" smtClean="0">
                <a:latin typeface="Centaur" pitchFamily="18" charset="0"/>
              </a:rPr>
              <a:t>1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4100" dirty="0" smtClean="0">
                <a:latin typeface="Centaur" pitchFamily="18" charset="0"/>
              </a:rPr>
              <a:t>related to BMI</a:t>
            </a:r>
          </a:p>
          <a:p>
            <a:pPr algn="l" rtl="0"/>
            <a:r>
              <a:rPr lang="en-US" sz="4100" dirty="0" smtClean="0">
                <a:latin typeface="Centaur" pitchFamily="18" charset="0"/>
              </a:rPr>
              <a:t>Only 3 interventions have been demonstrated to influence the natural history of COPD patients: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4100" dirty="0" smtClean="0">
                <a:latin typeface="Centaur" pitchFamily="18" charset="0"/>
              </a:rPr>
              <a:t>smoking cessation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4100" dirty="0" smtClean="0">
                <a:latin typeface="Centaur" pitchFamily="18" charset="0"/>
              </a:rPr>
              <a:t>LTOT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4100" dirty="0" smtClean="0">
                <a:latin typeface="Centaur" pitchFamily="18" charset="0"/>
              </a:rPr>
              <a:t>LVRS.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Management of COPD exacerbations</a:t>
            </a:r>
            <a:endParaRPr lang="ar-IQ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401080" cy="5214974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sz="4200" dirty="0" smtClean="0">
                <a:latin typeface="Centaur" pitchFamily="18" charset="0"/>
              </a:rPr>
              <a:t>Episodes of increasing dyspnoea and cough and change in the amount and character of sputum. The frequency of exacerbations increases as the airway obstruction increases. </a:t>
            </a:r>
          </a:p>
          <a:p>
            <a:pPr algn="l" rtl="0"/>
            <a:r>
              <a:rPr lang="en-US" sz="4200" dirty="0" smtClean="0">
                <a:latin typeface="Centaur" pitchFamily="18" charset="0"/>
              </a:rPr>
              <a:t>Exacerbations are usually triggered by bacterial or viral respiratory infections or air pollution. </a:t>
            </a:r>
          </a:p>
          <a:p>
            <a:pPr algn="l" rtl="0"/>
            <a:r>
              <a:rPr lang="en-US" sz="4200" dirty="0" smtClean="0">
                <a:latin typeface="Centaur" pitchFamily="18" charset="0"/>
              </a:rPr>
              <a:t>Commonly encountered bacteria during exacerbations include </a:t>
            </a:r>
            <a:r>
              <a:rPr lang="en-US" sz="4200" i="1" dirty="0" smtClean="0">
                <a:latin typeface="Centaur" pitchFamily="18" charset="0"/>
              </a:rPr>
              <a:t>H. influenza, Streptococcus pneumoniae </a:t>
            </a:r>
            <a:r>
              <a:rPr lang="en-US" sz="4200" dirty="0" smtClean="0">
                <a:latin typeface="Centaur" pitchFamily="18" charset="0"/>
              </a:rPr>
              <a:t>and</a:t>
            </a:r>
            <a:r>
              <a:rPr lang="en-US" sz="4200" i="1" dirty="0" smtClean="0">
                <a:latin typeface="Centaur" pitchFamily="18" charset="0"/>
              </a:rPr>
              <a:t> Moraxella catarrhalis. </a:t>
            </a:r>
          </a:p>
          <a:p>
            <a:pPr algn="l" rtl="0"/>
            <a:endParaRPr lang="en-US" sz="4400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Management of COPD exacerbations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Centaur" pitchFamily="18" charset="0"/>
              </a:rPr>
              <a:t>Many patients can be treated at home with *increasing bronchodilator therapy, and *a short course of corticosteroids and if appropriate, *antibiotics.</a:t>
            </a:r>
          </a:p>
          <a:p>
            <a:pPr algn="l" rtl="0"/>
            <a:r>
              <a:rPr lang="en-US" dirty="0" smtClean="0">
                <a:latin typeface="Centaur" pitchFamily="18" charset="0"/>
              </a:rPr>
              <a:t>Indications for hospital admission:</a:t>
            </a:r>
          </a:p>
          <a:p>
            <a:pPr marL="514350" indent="-514350" algn="l" rtl="0">
              <a:buAutoNum type="arabicPeriod"/>
            </a:pPr>
            <a:r>
              <a:rPr lang="en-US" dirty="0" smtClean="0">
                <a:latin typeface="Centaur" pitchFamily="18" charset="0"/>
              </a:rPr>
              <a:t>Cyanosis</a:t>
            </a:r>
          </a:p>
          <a:p>
            <a:pPr marL="514350" indent="-514350" algn="l" rtl="0">
              <a:buAutoNum type="arabicPeriod"/>
            </a:pPr>
            <a:r>
              <a:rPr lang="en-US" dirty="0" smtClean="0">
                <a:latin typeface="Centaur" pitchFamily="18" charset="0"/>
              </a:rPr>
              <a:t>Oedema</a:t>
            </a:r>
          </a:p>
          <a:p>
            <a:pPr marL="514350" indent="-514350" algn="l" rtl="0">
              <a:buAutoNum type="arabicPeriod"/>
            </a:pPr>
            <a:r>
              <a:rPr lang="en-US" dirty="0" smtClean="0">
                <a:latin typeface="Centaur" pitchFamily="18" charset="0"/>
              </a:rPr>
              <a:t>Altered level </a:t>
            </a:r>
            <a:r>
              <a:rPr lang="en-US" smtClean="0">
                <a:latin typeface="Centaur" pitchFamily="18" charset="0"/>
              </a:rPr>
              <a:t>of consciousness</a:t>
            </a:r>
            <a:endParaRPr lang="en-US" dirty="0" smtClean="0">
              <a:latin typeface="Centaur" pitchFamily="18" charset="0"/>
            </a:endParaRP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Management of COPD exacerbations</a:t>
            </a:r>
            <a:endParaRPr lang="ar-IQ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401080" cy="5214974"/>
          </a:xfrm>
        </p:spPr>
        <p:txBody>
          <a:bodyPr>
            <a:normAutofit fontScale="32500" lnSpcReduction="20000"/>
          </a:bodyPr>
          <a:lstStyle/>
          <a:p>
            <a:pPr algn="l" rtl="0">
              <a:buNone/>
            </a:pPr>
            <a:r>
              <a:rPr lang="en-US" sz="7600" b="1" dirty="0" smtClean="0">
                <a:latin typeface="Centaur" pitchFamily="18" charset="0"/>
              </a:rPr>
              <a:t>In-hospital treatment </a:t>
            </a:r>
            <a:r>
              <a:rPr lang="en-US" sz="7600" b="1" u="sng" dirty="0" smtClean="0">
                <a:latin typeface="Centaur" pitchFamily="18" charset="0"/>
              </a:rPr>
              <a:t>should include</a:t>
            </a:r>
            <a:r>
              <a:rPr lang="en-US" sz="7600" dirty="0" smtClean="0">
                <a:latin typeface="Centaur" pitchFamily="18" charset="0"/>
              </a:rPr>
              <a:t>:</a:t>
            </a:r>
          </a:p>
          <a:p>
            <a:pPr lvl="0" algn="l" rtl="0"/>
            <a:r>
              <a:rPr lang="en-US" sz="7600" dirty="0" smtClean="0">
                <a:latin typeface="Centaur" pitchFamily="18" charset="0"/>
              </a:rPr>
              <a:t>Oxygen therapy</a:t>
            </a:r>
          </a:p>
          <a:p>
            <a:pPr lvl="0" algn="l" rtl="0"/>
            <a:r>
              <a:rPr lang="en-US" sz="7600" dirty="0" smtClean="0">
                <a:latin typeface="Centaur" pitchFamily="18" charset="0"/>
              </a:rPr>
              <a:t>Bronchodilators</a:t>
            </a:r>
          </a:p>
          <a:p>
            <a:pPr lvl="0" algn="l" rtl="0"/>
            <a:r>
              <a:rPr lang="en-US" sz="7600" dirty="0" smtClean="0">
                <a:latin typeface="Centaur" pitchFamily="18" charset="0"/>
              </a:rPr>
              <a:t>Corticosteroids</a:t>
            </a:r>
          </a:p>
          <a:p>
            <a:pPr lvl="0" algn="l" rtl="0"/>
            <a:r>
              <a:rPr lang="en-US" sz="7600" dirty="0" smtClean="0">
                <a:latin typeface="Centaur" pitchFamily="18" charset="0"/>
              </a:rPr>
              <a:t>Antibiotics</a:t>
            </a:r>
          </a:p>
          <a:p>
            <a:pPr lvl="0" algn="l" rtl="0">
              <a:buNone/>
            </a:pPr>
            <a:r>
              <a:rPr lang="en-US" sz="7600" b="1" u="sng" dirty="0" smtClean="0">
                <a:latin typeface="Centaur" pitchFamily="18" charset="0"/>
              </a:rPr>
              <a:t>Consider</a:t>
            </a:r>
            <a:r>
              <a:rPr lang="en-US" sz="7600" b="1" dirty="0" smtClean="0">
                <a:latin typeface="Centaur" pitchFamily="18" charset="0"/>
              </a:rPr>
              <a:t>: </a:t>
            </a:r>
          </a:p>
          <a:p>
            <a:pPr lvl="0" algn="l" rtl="0"/>
            <a:r>
              <a:rPr lang="en-US" sz="7600" dirty="0" smtClean="0">
                <a:latin typeface="Centaur" pitchFamily="18" charset="0"/>
              </a:rPr>
              <a:t>Non-invasive ventilation (NIV)</a:t>
            </a:r>
          </a:p>
          <a:p>
            <a:pPr lvl="0" algn="l" rtl="0"/>
            <a:r>
              <a:rPr lang="en-US" sz="7600" dirty="0" smtClean="0">
                <a:latin typeface="Centaur" pitchFamily="18" charset="0"/>
              </a:rPr>
              <a:t>Mechanical ventilation</a:t>
            </a:r>
          </a:p>
          <a:p>
            <a:pPr lvl="0" algn="l" rtl="0"/>
            <a:r>
              <a:rPr lang="en-US" sz="7600" dirty="0" smtClean="0">
                <a:latin typeface="Centaur" pitchFamily="18" charset="0"/>
              </a:rPr>
              <a:t>Additional therapies:</a:t>
            </a:r>
          </a:p>
          <a:p>
            <a:pPr lvl="0" algn="l" rtl="0">
              <a:buNone/>
            </a:pPr>
            <a:r>
              <a:rPr lang="en-US" sz="7600" dirty="0" smtClean="0">
                <a:latin typeface="Centaur" pitchFamily="18" charset="0"/>
              </a:rPr>
              <a:t>        diuretic therapy</a:t>
            </a:r>
          </a:p>
          <a:p>
            <a:pPr lvl="0" algn="l" rtl="0">
              <a:buNone/>
            </a:pPr>
            <a:r>
              <a:rPr lang="en-US" sz="7600" dirty="0" smtClean="0">
                <a:latin typeface="Centaur" pitchFamily="18" charset="0"/>
              </a:rPr>
              <a:t>        aminophylline infusion </a:t>
            </a:r>
          </a:p>
          <a:p>
            <a:pPr lvl="0" algn="l" rtl="0">
              <a:buNone/>
            </a:pPr>
            <a:r>
              <a:rPr lang="en-US" sz="7600" dirty="0" smtClean="0">
                <a:latin typeface="Centaur" pitchFamily="18" charset="0"/>
              </a:rPr>
              <a:t>        respiratory stimulants like </a:t>
            </a:r>
            <a:r>
              <a:rPr lang="en-US" sz="7600" dirty="0" err="1" smtClean="0">
                <a:latin typeface="Centaur" pitchFamily="18" charset="0"/>
              </a:rPr>
              <a:t>doxapram</a:t>
            </a:r>
            <a:r>
              <a:rPr lang="en-US" sz="7600" dirty="0" smtClean="0">
                <a:latin typeface="Centaur" pitchFamily="18" charset="0"/>
              </a:rPr>
              <a:t> </a:t>
            </a:r>
          </a:p>
          <a:p>
            <a:pPr rtl="0"/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785926"/>
            <a:ext cx="5143520" cy="38576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7" name="Content Placeholder 7" descr="mechanical_ventil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0718" y="1000108"/>
            <a:ext cx="5893636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>
                <a:solidFill>
                  <a:srgbClr val="FF0000"/>
                </a:solidFill>
              </a:rPr>
              <a:t>Epidemiology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ar-IQ" dirty="0" smtClean="0"/>
          </a:p>
          <a:p>
            <a:pPr algn="l" rtl="0"/>
            <a:r>
              <a:rPr lang="en-US" sz="3400" dirty="0" smtClean="0">
                <a:latin typeface="Centaur" pitchFamily="18" charset="0"/>
              </a:rPr>
              <a:t>The prevalence of COPD is directly proportional to the prevalence of smoking in the community</a:t>
            </a:r>
          </a:p>
          <a:p>
            <a:pPr algn="l" rtl="0"/>
            <a:r>
              <a:rPr lang="en-US" sz="3400" dirty="0" smtClean="0">
                <a:latin typeface="Centaur" pitchFamily="18" charset="0"/>
              </a:rPr>
              <a:t>Around </a:t>
            </a:r>
            <a:r>
              <a:rPr lang="en-US" sz="3400" dirty="0">
                <a:latin typeface="Centaur" pitchFamily="18" charset="0"/>
              </a:rPr>
              <a:t>80 million people worldwide suffer moderate to severe disease. </a:t>
            </a:r>
          </a:p>
          <a:p>
            <a:pPr algn="l" rtl="0"/>
            <a:r>
              <a:rPr lang="en-US" sz="3400" dirty="0">
                <a:latin typeface="Centaur" pitchFamily="18" charset="0"/>
              </a:rPr>
              <a:t>Anticipated that it would be the </a:t>
            </a:r>
            <a:r>
              <a:rPr lang="en-US" sz="3400" dirty="0" smtClean="0">
                <a:latin typeface="Centaur" pitchFamily="18" charset="0"/>
              </a:rPr>
              <a:t>3</a:t>
            </a:r>
            <a:r>
              <a:rPr lang="en-US" sz="3400" baseline="30000" dirty="0" smtClean="0">
                <a:latin typeface="Centaur" pitchFamily="18" charset="0"/>
              </a:rPr>
              <a:t>rd</a:t>
            </a:r>
            <a:r>
              <a:rPr lang="en-US" sz="3400" dirty="0" smtClean="0">
                <a:latin typeface="Centaur" pitchFamily="18" charset="0"/>
              </a:rPr>
              <a:t> leading </a:t>
            </a:r>
            <a:r>
              <a:rPr lang="en-US" sz="3400" dirty="0">
                <a:latin typeface="Centaur" pitchFamily="18" charset="0"/>
              </a:rPr>
              <a:t>cause of death in 2020. </a:t>
            </a:r>
          </a:p>
          <a:p>
            <a:pPr algn="l" rtl="0"/>
            <a:r>
              <a:rPr lang="en-US" sz="3400" dirty="0">
                <a:latin typeface="Centaur" pitchFamily="18" charset="0"/>
              </a:rPr>
              <a:t>More common in men </a:t>
            </a:r>
          </a:p>
          <a:p>
            <a:pPr algn="l" rtl="0"/>
            <a:endParaRPr lang="en-US" dirty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Aetiology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 algn="l" rtl="0"/>
            <a:r>
              <a:rPr lang="en-US" sz="3400" b="1" dirty="0">
                <a:latin typeface="Centaur" pitchFamily="18" charset="0"/>
              </a:rPr>
              <a:t>Cigarette smoking </a:t>
            </a:r>
            <a:r>
              <a:rPr lang="en-US" sz="3400" dirty="0">
                <a:latin typeface="Centaur" pitchFamily="18" charset="0"/>
              </a:rPr>
              <a:t>(the major risk factor for COPD )</a:t>
            </a:r>
          </a:p>
          <a:p>
            <a:pPr lvl="0" algn="l" rtl="0"/>
            <a:r>
              <a:rPr lang="en-US" sz="3400" b="1" dirty="0">
                <a:latin typeface="Centaur" pitchFamily="18" charset="0"/>
              </a:rPr>
              <a:t>Other exposures: </a:t>
            </a:r>
          </a:p>
          <a:p>
            <a:pPr lvl="0" algn="l" rtl="0">
              <a:buNone/>
            </a:pPr>
            <a:r>
              <a:rPr lang="en-US" sz="3400" dirty="0">
                <a:latin typeface="Centaur" pitchFamily="18" charset="0"/>
              </a:rPr>
              <a:t>    </a:t>
            </a:r>
            <a:r>
              <a:rPr lang="en-US" sz="3000" dirty="0">
                <a:latin typeface="Centaur" pitchFamily="18" charset="0"/>
              </a:rPr>
              <a:t>Biomass solid fuel fires </a:t>
            </a:r>
          </a:p>
          <a:p>
            <a:pPr lvl="0" algn="l" rtl="0">
              <a:buNone/>
            </a:pPr>
            <a:r>
              <a:rPr lang="en-US" sz="3000" dirty="0">
                <a:latin typeface="Centaur" pitchFamily="18" charset="0"/>
              </a:rPr>
              <a:t>    </a:t>
            </a:r>
            <a:r>
              <a:rPr lang="en-US" sz="3000" dirty="0" smtClean="0">
                <a:latin typeface="Centaur" pitchFamily="18" charset="0"/>
              </a:rPr>
              <a:t>Occupational</a:t>
            </a:r>
            <a:endParaRPr lang="en-US" sz="3000" dirty="0">
              <a:latin typeface="Centaur" pitchFamily="18" charset="0"/>
            </a:endParaRPr>
          </a:p>
          <a:p>
            <a:pPr lvl="0" algn="l" rtl="0">
              <a:buNone/>
            </a:pPr>
            <a:r>
              <a:rPr lang="en-US" sz="3000" dirty="0">
                <a:latin typeface="Centaur" pitchFamily="18" charset="0"/>
              </a:rPr>
              <a:t>    </a:t>
            </a:r>
            <a:r>
              <a:rPr lang="en-US" sz="3000" dirty="0" smtClean="0">
                <a:latin typeface="Centaur" pitchFamily="18" charset="0"/>
              </a:rPr>
              <a:t>Passive smoking</a:t>
            </a:r>
            <a:endParaRPr lang="en-US" sz="3400" b="1" dirty="0">
              <a:latin typeface="Centaur" pitchFamily="18" charset="0"/>
            </a:endParaRPr>
          </a:p>
          <a:p>
            <a:pPr algn="l" rtl="0"/>
            <a:r>
              <a:rPr lang="en-US" sz="3400" b="1" dirty="0">
                <a:latin typeface="Centaur" pitchFamily="18" charset="0"/>
              </a:rPr>
              <a:t>Genetic factors: </a:t>
            </a:r>
          </a:p>
          <a:p>
            <a:pPr algn="l" rtl="0">
              <a:buNone/>
            </a:pPr>
            <a:r>
              <a:rPr lang="en-US" sz="3400" dirty="0">
                <a:latin typeface="Centaur" pitchFamily="18" charset="0"/>
              </a:rPr>
              <a:t>   </a:t>
            </a:r>
            <a:r>
              <a:rPr lang="en-US" sz="3400" dirty="0" smtClean="0">
                <a:latin typeface="Centaur" pitchFamily="18" charset="0"/>
              </a:rPr>
              <a:t> </a:t>
            </a:r>
            <a:r>
              <a:rPr lang="en-US" sz="3000" dirty="0">
                <a:latin typeface="Centaur" pitchFamily="18" charset="0"/>
              </a:rPr>
              <a:t>α1 anti-</a:t>
            </a:r>
            <a:r>
              <a:rPr lang="en-US" sz="3000" dirty="0" err="1">
                <a:latin typeface="Centaur" pitchFamily="18" charset="0"/>
              </a:rPr>
              <a:t>proteinase</a:t>
            </a:r>
            <a:r>
              <a:rPr lang="en-US" sz="3000" dirty="0">
                <a:latin typeface="Centaur" pitchFamily="18" charset="0"/>
              </a:rPr>
              <a:t> (α1AP) deficiency </a:t>
            </a:r>
          </a:p>
          <a:p>
            <a:pPr lvl="0" algn="l" rtl="0"/>
            <a:endParaRPr lang="en-US" dirty="0" smtClean="0"/>
          </a:p>
          <a:p>
            <a:pPr algn="r" rtl="0"/>
            <a:endParaRPr lang="ar-IQ" dirty="0"/>
          </a:p>
        </p:txBody>
      </p:sp>
      <p:pic>
        <p:nvPicPr>
          <p:cNvPr id="5" name="Content Placeholder 4" descr="The_rural_stove,smoky,pollution,TamilNadu-2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71359" y="1600200"/>
            <a:ext cx="379228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Pathology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3100" b="1" dirty="0">
                <a:latin typeface="Centaur" pitchFamily="18" charset="0"/>
              </a:rPr>
              <a:t>Chronic bronchitis</a:t>
            </a:r>
          </a:p>
          <a:p>
            <a:pPr algn="l" rtl="0">
              <a:buNone/>
            </a:pPr>
            <a:r>
              <a:rPr lang="en-US" sz="3100" dirty="0">
                <a:latin typeface="Centaur" pitchFamily="18" charset="0"/>
              </a:rPr>
              <a:t>The bronchial mucosa has enlarged mucus secreting glands with inflammatory cell infiltration (mainly neutrophils), resulting in increased sputum production. </a:t>
            </a:r>
          </a:p>
          <a:p>
            <a:pPr algn="l" rtl="0">
              <a:buNone/>
            </a:pPr>
            <a:endParaRPr lang="en-US" sz="3100" dirty="0">
              <a:latin typeface="Centaur" pitchFamily="18" charset="0"/>
            </a:endParaRPr>
          </a:p>
        </p:txBody>
      </p:sp>
      <p:pic>
        <p:nvPicPr>
          <p:cNvPr id="1028" name="Picture 4" descr="G:\صور طبية\COPD\LUNG0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74754" y="2357430"/>
            <a:ext cx="4677355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Pathology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3100" b="1" dirty="0">
                <a:latin typeface="Centaur" pitchFamily="18" charset="0"/>
              </a:rPr>
              <a:t>Chronic bronchitis</a:t>
            </a:r>
          </a:p>
          <a:p>
            <a:pPr algn="l" rtl="0">
              <a:buNone/>
            </a:pPr>
            <a:endParaRPr lang="en-US" sz="3100" dirty="0" smtClean="0">
              <a:latin typeface="Centaur" pitchFamily="18" charset="0"/>
            </a:endParaRPr>
          </a:p>
          <a:p>
            <a:pPr algn="l" rtl="0">
              <a:buNone/>
            </a:pPr>
            <a:r>
              <a:rPr lang="en-US" sz="3100" dirty="0" smtClean="0">
                <a:latin typeface="Centaur" pitchFamily="18" charset="0"/>
              </a:rPr>
              <a:t>Narrowing </a:t>
            </a:r>
            <a:r>
              <a:rPr lang="en-US" sz="3100" dirty="0">
                <a:latin typeface="Centaur" pitchFamily="18" charset="0"/>
              </a:rPr>
              <a:t>of small airways (&lt; 2mm) occur by fibrosis, excessive mucus production, oedema and cellular infiltration. </a:t>
            </a:r>
          </a:p>
        </p:txBody>
      </p:sp>
      <p:pic>
        <p:nvPicPr>
          <p:cNvPr id="5" name="Content Placeholder 4" descr="1-s2_0-S0140673604169006-gr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2285992"/>
            <a:ext cx="4273435" cy="364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Pathology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4929222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>
                <a:latin typeface="Centaur" pitchFamily="18" charset="0"/>
              </a:rPr>
              <a:t>Emphysema</a:t>
            </a:r>
            <a:r>
              <a:rPr lang="en-US" dirty="0">
                <a:latin typeface="Centaur" pitchFamily="18" charset="0"/>
              </a:rPr>
              <a:t> </a:t>
            </a:r>
          </a:p>
          <a:p>
            <a:pPr algn="l" rtl="0"/>
            <a:r>
              <a:rPr lang="en-US" dirty="0">
                <a:latin typeface="Centaur" pitchFamily="18" charset="0"/>
              </a:rPr>
              <a:t>Chronic exposure to cigarette smoke cause inflammatory cell recruitment in the terminal airways. </a:t>
            </a:r>
          </a:p>
          <a:p>
            <a:pPr algn="l" rtl="0"/>
            <a:r>
              <a:rPr lang="en-US" dirty="0">
                <a:latin typeface="Centaur" pitchFamily="18" charset="0"/>
              </a:rPr>
              <a:t>These cells release </a:t>
            </a:r>
            <a:r>
              <a:rPr lang="en-US" dirty="0" smtClean="0">
                <a:latin typeface="Centaur" pitchFamily="18" charset="0"/>
              </a:rPr>
              <a:t>proteinases </a:t>
            </a:r>
            <a:r>
              <a:rPr lang="en-US" dirty="0">
                <a:latin typeface="Centaur" pitchFamily="18" charset="0"/>
              </a:rPr>
              <a:t>that damage the extracellular matrix of the lungs, </a:t>
            </a:r>
            <a:r>
              <a:rPr lang="en-US" dirty="0" smtClean="0">
                <a:latin typeface="Centaur" pitchFamily="18" charset="0"/>
              </a:rPr>
              <a:t>and oxidants that </a:t>
            </a:r>
            <a:r>
              <a:rPr lang="en-US" dirty="0">
                <a:latin typeface="Centaur" pitchFamily="18" charset="0"/>
              </a:rPr>
              <a:t>cause alveolar cell death. </a:t>
            </a:r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1760</Words>
  <Application>Microsoft Office PowerPoint</Application>
  <PresentationFormat>On-screen Show (4:3)</PresentationFormat>
  <Paragraphs>218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Chronic Obstructive Pulmonary Disease (COPD) </vt:lpstr>
      <vt:lpstr>Definition</vt:lpstr>
      <vt:lpstr>Definition</vt:lpstr>
      <vt:lpstr>Slide 4</vt:lpstr>
      <vt:lpstr>Epidemiology</vt:lpstr>
      <vt:lpstr>Aetiology</vt:lpstr>
      <vt:lpstr>Pathology</vt:lpstr>
      <vt:lpstr>Pathology</vt:lpstr>
      <vt:lpstr>Pathology</vt:lpstr>
      <vt:lpstr>Pathology</vt:lpstr>
      <vt:lpstr>Pathology</vt:lpstr>
      <vt:lpstr>Pathophysiology </vt:lpstr>
      <vt:lpstr> Pathophysiology</vt:lpstr>
      <vt:lpstr>Pathophysiology</vt:lpstr>
      <vt:lpstr>  Clinical features  (History)   </vt:lpstr>
      <vt:lpstr>  Clinical features  (History)   </vt:lpstr>
      <vt:lpstr>Clinical features  Physical examination</vt:lpstr>
      <vt:lpstr>Slide 18</vt:lpstr>
      <vt:lpstr>Clinical features  Physical examination</vt:lpstr>
      <vt:lpstr>Clinical features  Physical examination</vt:lpstr>
      <vt:lpstr>Pink Puffer Vs Blue Bloater</vt:lpstr>
      <vt:lpstr>Investigations  Pulmonary function tests</vt:lpstr>
      <vt:lpstr>Investigations  Pulmonary function tests</vt:lpstr>
      <vt:lpstr>Investigations  Pulmonary function tests</vt:lpstr>
      <vt:lpstr>Investigations  Pulmonary function tests</vt:lpstr>
      <vt:lpstr>Investigations  Imaging</vt:lpstr>
      <vt:lpstr>Investigations  Imaging</vt:lpstr>
      <vt:lpstr>Investigations</vt:lpstr>
      <vt:lpstr>Management of stable COPD</vt:lpstr>
      <vt:lpstr>Management of stable COPD</vt:lpstr>
      <vt:lpstr>Smoking cessation</vt:lpstr>
      <vt:lpstr>Slide 32</vt:lpstr>
      <vt:lpstr>Bronchodilators </vt:lpstr>
      <vt:lpstr>Inhaler devices</vt:lpstr>
      <vt:lpstr>Bronchodilators</vt:lpstr>
      <vt:lpstr>Corticosteroids</vt:lpstr>
      <vt:lpstr>Pulmonary rehabilitation</vt:lpstr>
      <vt:lpstr>Oxygen therapy</vt:lpstr>
      <vt:lpstr>Oxygen therapy</vt:lpstr>
      <vt:lpstr>Oxygen therapy</vt:lpstr>
      <vt:lpstr>Surgical intervention</vt:lpstr>
      <vt:lpstr>Slide 42</vt:lpstr>
      <vt:lpstr>Other measures</vt:lpstr>
      <vt:lpstr>Prognosis</vt:lpstr>
      <vt:lpstr>Management of COPD exacerbations</vt:lpstr>
      <vt:lpstr>Management of COPD exacerbations</vt:lpstr>
      <vt:lpstr>Management of COPD exacerbations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Obstructive Pulmonary Disease (COPD)</dc:title>
  <dc:creator>HP G62</dc:creator>
  <cp:lastModifiedBy>HP G62</cp:lastModifiedBy>
  <cp:revision>58</cp:revision>
  <dcterms:created xsi:type="dcterms:W3CDTF">2013-10-10T19:51:17Z</dcterms:created>
  <dcterms:modified xsi:type="dcterms:W3CDTF">2017-10-30T08:38:27Z</dcterms:modified>
</cp:coreProperties>
</file>