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4" r:id="rId2"/>
    <p:sldId id="272" r:id="rId3"/>
    <p:sldId id="276" r:id="rId4"/>
    <p:sldId id="273" r:id="rId5"/>
    <p:sldId id="271" r:id="rId6"/>
    <p:sldId id="268" r:id="rId7"/>
    <p:sldId id="275" r:id="rId8"/>
    <p:sldId id="270" r:id="rId9"/>
    <p:sldId id="258" r:id="rId10"/>
    <p:sldId id="259" r:id="rId11"/>
    <p:sldId id="260" r:id="rId12"/>
    <p:sldId id="261" r:id="rId13"/>
    <p:sldId id="263" r:id="rId14"/>
    <p:sldId id="265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4380"/>
    <p:restoredTop sz="94660"/>
  </p:normalViewPr>
  <p:slideViewPr>
    <p:cSldViewPr>
      <p:cViewPr varScale="1">
        <p:scale>
          <a:sx n="75" d="100"/>
          <a:sy n="75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2C797C8-CFCB-4CF7-9C1F-2D61413CCABA}" type="datetimeFigureOut">
              <a:rPr lang="ar-SA" smtClean="0"/>
              <a:pPr/>
              <a:t>04/02/1437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D51B7E-00BA-4BAD-A735-473B048BC2C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797C8-CFCB-4CF7-9C1F-2D61413CCABA}" type="datetimeFigureOut">
              <a:rPr lang="ar-SA" smtClean="0"/>
              <a:pPr/>
              <a:t>04/02/1437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51B7E-00BA-4BAD-A735-473B048BC2C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C797C8-CFCB-4CF7-9C1F-2D61413CCABA}" type="datetimeFigureOut">
              <a:rPr lang="ar-SA" smtClean="0"/>
              <a:pPr/>
              <a:t>04/02/1437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BD51B7E-00BA-4BAD-A735-473B048BC2C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797C8-CFCB-4CF7-9C1F-2D61413CCABA}" type="datetimeFigureOut">
              <a:rPr lang="ar-SA" smtClean="0"/>
              <a:pPr/>
              <a:t>04/02/1437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D51B7E-00BA-4BAD-A735-473B048BC2C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797C8-CFCB-4CF7-9C1F-2D61413CCABA}" type="datetimeFigureOut">
              <a:rPr lang="ar-SA" smtClean="0"/>
              <a:pPr/>
              <a:t>04/02/1437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BD51B7E-00BA-4BAD-A735-473B048BC2C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C797C8-CFCB-4CF7-9C1F-2D61413CCABA}" type="datetimeFigureOut">
              <a:rPr lang="ar-SA" smtClean="0"/>
              <a:pPr/>
              <a:t>04/02/1437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BD51B7E-00BA-4BAD-A735-473B048BC2C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C797C8-CFCB-4CF7-9C1F-2D61413CCABA}" type="datetimeFigureOut">
              <a:rPr lang="ar-SA" smtClean="0"/>
              <a:pPr/>
              <a:t>04/02/1437</a:t>
            </a:fld>
            <a:endParaRPr lang="ar-SA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BD51B7E-00BA-4BAD-A735-473B048BC2C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797C8-CFCB-4CF7-9C1F-2D61413CCABA}" type="datetimeFigureOut">
              <a:rPr lang="ar-SA" smtClean="0"/>
              <a:pPr/>
              <a:t>04/02/1437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D51B7E-00BA-4BAD-A735-473B048BC2C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797C8-CFCB-4CF7-9C1F-2D61413CCABA}" type="datetimeFigureOut">
              <a:rPr lang="ar-SA" smtClean="0"/>
              <a:pPr/>
              <a:t>04/02/1437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D51B7E-00BA-4BAD-A735-473B048BC2C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797C8-CFCB-4CF7-9C1F-2D61413CCABA}" type="datetimeFigureOut">
              <a:rPr lang="ar-SA" smtClean="0"/>
              <a:pPr/>
              <a:t>04/02/1437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D51B7E-00BA-4BAD-A735-473B048BC2C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2C797C8-CFCB-4CF7-9C1F-2D61413CCABA}" type="datetimeFigureOut">
              <a:rPr lang="ar-SA" smtClean="0"/>
              <a:pPr/>
              <a:t>04/02/1437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BD51B7E-00BA-4BAD-A735-473B048BC2C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C797C8-CFCB-4CF7-9C1F-2D61413CCABA}" type="datetimeFigureOut">
              <a:rPr lang="ar-SA" smtClean="0"/>
              <a:pPr/>
              <a:t>04/02/1437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D51B7E-00BA-4BAD-A735-473B048BC2C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il_fi" descr="http://2008.igem.org/wiki/images/f/f0/Tsinghua1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 rot="19493279">
            <a:off x="-1316052" y="1137538"/>
            <a:ext cx="7772400" cy="185738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Bacterial motility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23682E-6 L 0.14775 0.08256 L 0.44514 0.08256 L 0.29636 0.16651 L 0.44514 0.24907 L 0.14775 0.24907 L -4.44444E-6 0.33302 L -0.14809 0.24907 L -0.44461 0.24907 L -0.29704 0.16651 L -0.44461 0.08256 L -0.14809 0.08256 L -4.44444E-6 4.23682E-6 Z " pathEditMode="relative" rAng="0" ptsTypes="FFFFFFFFFFFFF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8229600" cy="4643470"/>
          </a:xfrm>
        </p:spPr>
        <p:txBody>
          <a:bodyPr>
            <a:noAutofit/>
          </a:bodyPr>
          <a:lstStyle/>
          <a:p>
            <a:pPr lvl="0" algn="l" rtl="0"/>
            <a:r>
              <a:rPr lang="en-US" sz="2800" dirty="0"/>
              <a:t>Invert the slide over the cover </a:t>
            </a:r>
            <a:r>
              <a:rPr lang="en-US" sz="2800" dirty="0" smtClean="0"/>
              <a:t>slip   </a:t>
            </a:r>
            <a:endParaRPr lang="en-US" sz="2800" dirty="0"/>
          </a:p>
          <a:p>
            <a:pPr lvl="0" algn="l" rtl="0"/>
            <a:r>
              <a:rPr lang="en-US" sz="2800" dirty="0"/>
              <a:t>Place the slide on the microscope stage with the condenser slightly down </a:t>
            </a:r>
            <a:r>
              <a:rPr lang="en-US" sz="2800" dirty="0" smtClean="0"/>
              <a:t>.</a:t>
            </a:r>
            <a:endParaRPr lang="en-US" sz="2800" dirty="0"/>
          </a:p>
          <a:p>
            <a:pPr lvl="0" algn="l" rtl="0"/>
            <a:r>
              <a:rPr lang="en-US" sz="2800" dirty="0"/>
              <a:t>With the lower power, focus the edge of the drop so that it appears across the center of the field </a:t>
            </a:r>
            <a:r>
              <a:rPr lang="en-US" sz="2800" dirty="0" smtClean="0"/>
              <a:t>.</a:t>
            </a:r>
            <a:endParaRPr lang="en-US" sz="2800" dirty="0"/>
          </a:p>
          <a:p>
            <a:pPr lvl="0" algn="l" rtl="0"/>
            <a:r>
              <a:rPr lang="en-US" sz="2800" dirty="0"/>
              <a:t>Turn the high power objective </a:t>
            </a:r>
            <a:r>
              <a:rPr lang="en-US" sz="2800" dirty="0" smtClean="0"/>
              <a:t>lens </a:t>
            </a:r>
            <a:r>
              <a:rPr lang="en-US" sz="2800" dirty="0"/>
              <a:t>in to position and the edge of the drop, obtain the best </a:t>
            </a:r>
            <a:r>
              <a:rPr lang="en-US" sz="2800" dirty="0" smtClean="0"/>
              <a:t>illumination </a:t>
            </a:r>
            <a:r>
              <a:rPr lang="en-US" sz="2800" dirty="0"/>
              <a:t>by lowering or raising the condenser .</a:t>
            </a:r>
          </a:p>
          <a:p>
            <a:pPr algn="l" rtl="0">
              <a:buNone/>
            </a:pPr>
            <a:r>
              <a:rPr lang="en-US" sz="2800" dirty="0"/>
              <a:t> </a:t>
            </a:r>
          </a:p>
          <a:p>
            <a:pPr algn="l"/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the-hanging-drop-method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785794"/>
            <a:ext cx="5572163" cy="5857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Semi solid media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/>
          <a:lstStyle/>
          <a:p>
            <a:pPr algn="l" rtl="0"/>
            <a:r>
              <a:rPr lang="en-US" dirty="0"/>
              <a:t>Materials :</a:t>
            </a:r>
          </a:p>
          <a:p>
            <a:pPr lvl="0" algn="l" rtl="0"/>
            <a:r>
              <a:rPr lang="en-US" dirty="0"/>
              <a:t>Semi solid nutrient agar .</a:t>
            </a:r>
          </a:p>
          <a:p>
            <a:pPr lvl="0" algn="l" rtl="0"/>
            <a:r>
              <a:rPr lang="en-US" dirty="0"/>
              <a:t>Young culture of motile bacteria &amp; non motile bacteria .</a:t>
            </a:r>
          </a:p>
          <a:p>
            <a:pPr algn="l" rtl="0"/>
            <a:r>
              <a:rPr lang="en-US" dirty="0"/>
              <a:t>Inoculating wire </a:t>
            </a:r>
            <a:endParaRPr lang="ar-SA" dirty="0"/>
          </a:p>
        </p:txBody>
      </p:sp>
      <p:pic>
        <p:nvPicPr>
          <p:cNvPr id="5122" name="Picture 2" descr="http://shamir.myweb.uga.edu/Tests%20to%20Identify%20Anthrax_files/image0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3143247"/>
            <a:ext cx="2700352" cy="36750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642910" y="857232"/>
            <a:ext cx="7786741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071670" y="2357430"/>
            <a:ext cx="4786346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800" dirty="0" smtClean="0"/>
              <a:t>Thank you</a:t>
            </a:r>
            <a:endParaRPr lang="ar-IQ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مجموعة 14"/>
          <p:cNvGrpSpPr/>
          <p:nvPr/>
        </p:nvGrpSpPr>
        <p:grpSpPr>
          <a:xfrm>
            <a:off x="-122468" y="142852"/>
            <a:ext cx="9266468" cy="1887320"/>
            <a:chOff x="-43157" y="142852"/>
            <a:chExt cx="9187157" cy="1887320"/>
          </a:xfrm>
        </p:grpSpPr>
        <p:sp>
          <p:nvSpPr>
            <p:cNvPr id="5" name="مستطيل 4"/>
            <p:cNvSpPr/>
            <p:nvPr/>
          </p:nvSpPr>
          <p:spPr>
            <a:xfrm>
              <a:off x="-43157" y="142852"/>
              <a:ext cx="1718333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Motility:</a:t>
              </a:r>
              <a:endParaRPr lang="ar-SA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مستطيل 8"/>
            <p:cNvSpPr/>
            <p:nvPr/>
          </p:nvSpPr>
          <p:spPr>
            <a:xfrm>
              <a:off x="1500166" y="214290"/>
              <a:ext cx="7643834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indent="-514350" algn="l">
                <a:buNone/>
              </a:pPr>
              <a:r>
                <a:rPr lang="en-US" sz="2800" b="1" dirty="0" smtClean="0"/>
                <a:t>means that microorganism change its position or move from place to place by using the major organelles of motility( flagella</a:t>
              </a:r>
              <a:r>
                <a:rPr lang="en-US" sz="2800" b="1" dirty="0" smtClean="0"/>
                <a:t>). </a:t>
              </a:r>
            </a:p>
            <a:p>
              <a:pPr marL="514350" indent="-514350" algn="l">
                <a:buNone/>
              </a:pPr>
              <a:r>
                <a:rPr lang="en-US" sz="2800" b="1" dirty="0" smtClean="0"/>
                <a:t>flagellum </a:t>
              </a:r>
              <a:r>
                <a:rPr lang="en-US" sz="2800" b="1" dirty="0" smtClean="0"/>
                <a:t>consist of protein called </a:t>
              </a:r>
              <a:r>
                <a:rPr lang="en-US" sz="2800" b="1" dirty="0" err="1" smtClean="0"/>
                <a:t>flagellin</a:t>
              </a:r>
              <a:endParaRPr lang="ar-SA" sz="2800" b="1" dirty="0"/>
            </a:p>
          </p:txBody>
        </p:sp>
      </p:grpSp>
      <p:sp>
        <p:nvSpPr>
          <p:cNvPr id="10" name="مربع نص 9"/>
          <p:cNvSpPr txBox="1"/>
          <p:nvPr/>
        </p:nvSpPr>
        <p:spPr>
          <a:xfrm>
            <a:off x="285720" y="4643446"/>
            <a:ext cx="8143932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b="1" dirty="0" smtClean="0"/>
              <a:t>is a rigid helical structure that can extend as much as </a:t>
            </a:r>
            <a:r>
              <a:rPr lang="en-US" sz="2800" b="1" dirty="0" smtClean="0">
                <a:solidFill>
                  <a:srgbClr val="FF0000"/>
                </a:solidFill>
              </a:rPr>
              <a:t>10 microns </a:t>
            </a:r>
            <a:r>
              <a:rPr lang="en-US" sz="2800" b="1" dirty="0" smtClean="0"/>
              <a:t>out from the cell .but they are very thin structures ,less than 0.2 microns, and therefore ,they are below the resolution of light microscope</a:t>
            </a:r>
            <a:r>
              <a:rPr lang="en-US" sz="2800" dirty="0" smtClean="0"/>
              <a:t> </a:t>
            </a:r>
            <a:endParaRPr lang="ar-SA" sz="2800" dirty="0"/>
          </a:p>
        </p:txBody>
      </p:sp>
      <p:grpSp>
        <p:nvGrpSpPr>
          <p:cNvPr id="13" name="مجموعة 12"/>
          <p:cNvGrpSpPr/>
          <p:nvPr/>
        </p:nvGrpSpPr>
        <p:grpSpPr>
          <a:xfrm>
            <a:off x="285720" y="2143116"/>
            <a:ext cx="8643966" cy="2500330"/>
            <a:chOff x="928662" y="2214554"/>
            <a:chExt cx="6786578" cy="2643206"/>
          </a:xfrm>
        </p:grpSpPr>
        <p:pic>
          <p:nvPicPr>
            <p:cNvPr id="8" name="Picture 4" descr="m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786050" y="2214554"/>
              <a:ext cx="4929190" cy="2643206"/>
            </a:xfrm>
            <a:prstGeom prst="rect">
              <a:avLst/>
            </a:prstGeom>
            <a:noFill/>
          </p:spPr>
        </p:pic>
        <p:sp>
          <p:nvSpPr>
            <p:cNvPr id="12" name="مربع نص 11"/>
            <p:cNvSpPr txBox="1"/>
            <p:nvPr/>
          </p:nvSpPr>
          <p:spPr>
            <a:xfrm>
              <a:off x="928662" y="2786058"/>
              <a:ext cx="2783481" cy="55311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sz="2800" b="1" dirty="0" smtClean="0">
                  <a:solidFill>
                    <a:srgbClr val="00B050"/>
                  </a:solidFill>
                </a:rPr>
                <a:t>Flagellum</a:t>
              </a:r>
              <a:endParaRPr lang="ar-SA" sz="2800" b="1" dirty="0">
                <a:solidFill>
                  <a:srgbClr val="00B05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0" y="1643050"/>
            <a:ext cx="9144000" cy="2286016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/>
              <a:t>- Flagella </a:t>
            </a:r>
            <a:r>
              <a:rPr lang="en-US" dirty="0" smtClean="0"/>
              <a:t>rotate </a:t>
            </a:r>
            <a:r>
              <a:rPr lang="en-US" dirty="0" smtClean="0"/>
              <a:t>in away similar to a screw on a boat engine that rotate to propel a boat through the </a:t>
            </a:r>
            <a:r>
              <a:rPr lang="en-US" dirty="0" smtClean="0"/>
              <a:t>water.</a:t>
            </a:r>
            <a:endParaRPr lang="ar-SA" dirty="0"/>
          </a:p>
        </p:txBody>
      </p:sp>
      <p:pic>
        <p:nvPicPr>
          <p:cNvPr id="7" name="il_fi" descr="http://t1.gstatic.com/images?q=tbn:ANd9GcRUHMWgez3uYmugXoJwQvdJmmNYeQP_a_6nqFTeO_g_I_it9kfQ47_Affm90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857496"/>
            <a:ext cx="5214974" cy="292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612648" y="228601"/>
            <a:ext cx="8153400" cy="78175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buClr>
                <a:srgbClr val="000000"/>
              </a:buClr>
            </a:pPr>
            <a:r>
              <a:rPr lang="en-US" sz="3600" b="1" dirty="0" smtClean="0">
                <a:solidFill>
                  <a:schemeClr val="tx1"/>
                </a:solidFill>
              </a:rPr>
              <a:t>Function of motility :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000000"/>
              </a:buClr>
            </a:pP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عنوان فرعي 2"/>
          <p:cNvSpPr txBox="1">
            <a:spLocks noGrp="1"/>
          </p:cNvSpPr>
          <p:nvPr>
            <p:ph sz="quarter" idx="1"/>
          </p:nvPr>
        </p:nvSpPr>
        <p:spPr>
          <a:xfrm>
            <a:off x="0" y="1000108"/>
            <a:ext cx="9144000" cy="5257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6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Increase the uptake of nutrient materials by continuous movement .</a:t>
            </a:r>
          </a:p>
          <a:p>
            <a:pPr marL="320040" marR="0" lvl="0" indent="-320040" algn="l" defTabSz="914400" rtl="0" eaLnBrk="1" fontAlgn="auto" latinLnBrk="0" hangingPunct="1">
              <a:lnSpc>
                <a:spcPct val="16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Assist the pathogenic B. by penetration and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invasion.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6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Assist the bacteria to move away from harmful substance such as acid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in a complicated process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called(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chemotaxis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6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Motility and arrangement of flagella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useful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characterizing bacteria.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motile bacteria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0" y="1428736"/>
            <a:ext cx="9144000" cy="4043378"/>
          </a:xfrm>
        </p:spPr>
        <p:txBody>
          <a:bodyPr>
            <a:normAutofit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dirty="0" err="1" smtClean="0"/>
              <a:t>Monotrichous</a:t>
            </a:r>
            <a:r>
              <a:rPr lang="en-US" dirty="0" smtClean="0"/>
              <a:t> </a:t>
            </a:r>
            <a:r>
              <a:rPr lang="en-US" dirty="0"/>
              <a:t>(single polar flagella)   e.g. </a:t>
            </a:r>
            <a:r>
              <a:rPr lang="en-US" dirty="0" smtClean="0"/>
              <a:t>       </a:t>
            </a:r>
            <a:r>
              <a:rPr lang="en-US" i="1" dirty="0" smtClean="0">
                <a:solidFill>
                  <a:srgbClr val="FF0000"/>
                </a:solidFill>
              </a:rPr>
              <a:t>Pseudomonas  </a:t>
            </a:r>
            <a:r>
              <a:rPr lang="en-US" i="1" dirty="0" err="1" smtClean="0">
                <a:solidFill>
                  <a:srgbClr val="FF0000"/>
                </a:solidFill>
              </a:rPr>
              <a:t>aeroginosa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&amp; </a:t>
            </a:r>
            <a:r>
              <a:rPr lang="en-US" i="1" dirty="0" err="1" smtClean="0">
                <a:solidFill>
                  <a:srgbClr val="FF0000"/>
                </a:solidFill>
              </a:rPr>
              <a:t>viborio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cholera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Amphitrichous (either single flagella </a:t>
            </a:r>
            <a:r>
              <a:rPr lang="en-US" dirty="0" smtClean="0"/>
              <a:t>or </a:t>
            </a:r>
            <a:r>
              <a:rPr lang="en-US" dirty="0" smtClean="0"/>
              <a:t>tuft</a:t>
            </a:r>
            <a:r>
              <a:rPr lang="en-US" dirty="0" smtClean="0"/>
              <a:t> </a:t>
            </a:r>
            <a:r>
              <a:rPr lang="en-US" dirty="0" smtClean="0"/>
              <a:t>of </a:t>
            </a:r>
            <a:r>
              <a:rPr lang="en-US" dirty="0" smtClean="0"/>
              <a:t>flagella </a:t>
            </a:r>
            <a:r>
              <a:rPr lang="en-US" dirty="0" smtClean="0"/>
              <a:t>at 2 poles</a:t>
            </a:r>
            <a:r>
              <a:rPr lang="en-US" dirty="0" smtClean="0"/>
              <a:t> </a:t>
            </a:r>
            <a:r>
              <a:rPr lang="en-US" dirty="0" smtClean="0"/>
              <a:t>e.g</a:t>
            </a:r>
            <a:r>
              <a:rPr lang="en-US" i="1" dirty="0" smtClean="0"/>
              <a:t>. </a:t>
            </a:r>
            <a:r>
              <a:rPr lang="en-US" i="1" dirty="0" smtClean="0">
                <a:solidFill>
                  <a:srgbClr val="FF0000"/>
                </a:solidFill>
              </a:rPr>
              <a:t>Pseudomonas spp .   </a:t>
            </a:r>
            <a:endParaRPr lang="en-US" dirty="0">
              <a:solidFill>
                <a:srgbClr val="FF0000"/>
              </a:solidFill>
            </a:endParaRPr>
          </a:p>
          <a:p>
            <a:pPr lvl="0" algn="l" rtl="0"/>
            <a:r>
              <a:rPr lang="en-US" dirty="0" err="1"/>
              <a:t>Peritrichous</a:t>
            </a:r>
            <a:r>
              <a:rPr lang="en-US" dirty="0"/>
              <a:t> (many flagella surrounded body cell)     e.g. </a:t>
            </a:r>
            <a:r>
              <a:rPr lang="en-US" i="1" dirty="0">
                <a:solidFill>
                  <a:srgbClr val="FF0000"/>
                </a:solidFill>
              </a:rPr>
              <a:t>Salmonella </a:t>
            </a:r>
            <a:r>
              <a:rPr lang="en-US" i="1" dirty="0" err="1">
                <a:solidFill>
                  <a:srgbClr val="FF0000"/>
                </a:solidFill>
              </a:rPr>
              <a:t>typhi</a:t>
            </a:r>
            <a:r>
              <a:rPr lang="en-US" dirty="0">
                <a:solidFill>
                  <a:srgbClr val="FF0000"/>
                </a:solidFill>
              </a:rPr>
              <a:t> &amp; </a:t>
            </a:r>
            <a:r>
              <a:rPr lang="en-US" i="1" dirty="0">
                <a:solidFill>
                  <a:srgbClr val="FF0000"/>
                </a:solidFill>
              </a:rPr>
              <a:t>Proteus spp</a:t>
            </a:r>
            <a:r>
              <a:rPr lang="en-US" dirty="0">
                <a:solidFill>
                  <a:srgbClr val="FF0000"/>
                </a:solidFill>
              </a:rPr>
              <a:t> .</a:t>
            </a:r>
          </a:p>
          <a:p>
            <a:pPr lvl="0" algn="l" rtl="0"/>
            <a:r>
              <a:rPr lang="en-US" dirty="0"/>
              <a:t>Lophotrichous (tuft of flagella at one pole of the cell)    </a:t>
            </a:r>
            <a:r>
              <a:rPr lang="en-US" dirty="0">
                <a:solidFill>
                  <a:srgbClr val="FF0000"/>
                </a:solidFill>
              </a:rPr>
              <a:t>e.g. </a:t>
            </a:r>
            <a:r>
              <a:rPr lang="en-US" i="1" dirty="0">
                <a:solidFill>
                  <a:srgbClr val="FF0000"/>
                </a:solidFill>
              </a:rPr>
              <a:t>Spirillum spp .</a:t>
            </a:r>
            <a:endParaRPr lang="en-US" dirty="0">
              <a:solidFill>
                <a:srgbClr val="FF0000"/>
              </a:solidFill>
            </a:endParaRPr>
          </a:p>
          <a:p>
            <a:pPr algn="l" rtl="0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4328184" y="3244334"/>
            <a:ext cx="487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tuft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pattern of flagellation is an important feature in identification of motile bacteria. </a:t>
            </a:r>
            <a:b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ar-SA" sz="3200" dirty="0"/>
          </a:p>
        </p:txBody>
      </p:sp>
      <p:pic>
        <p:nvPicPr>
          <p:cNvPr id="4" name="il_fi" descr="http://4.bp.blogspot.com/_x6xbEua77to/TNJWUvvhtoI/AAAAAAAAABU/cyRf8CruxzM/s1600/fig2_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9262" y="1500174"/>
            <a:ext cx="5705475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bacteria possess two kinds of movement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28596" y="1285861"/>
            <a:ext cx="8229600" cy="2643206"/>
          </a:xfrm>
        </p:spPr>
        <p:txBody>
          <a:bodyPr>
            <a:normAutofit/>
          </a:bodyPr>
          <a:lstStyle/>
          <a:p>
            <a:pPr algn="l" rtl="0">
              <a:buNone/>
            </a:pPr>
            <a:endParaRPr lang="en-US" dirty="0"/>
          </a:p>
          <a:p>
            <a:pPr lvl="0" algn="l" rtl="0"/>
            <a:r>
              <a:rPr lang="en-US" dirty="0" smtClean="0"/>
              <a:t>True </a:t>
            </a:r>
            <a:r>
              <a:rPr lang="en-US" dirty="0"/>
              <a:t>movement .</a:t>
            </a:r>
          </a:p>
          <a:p>
            <a:pPr lvl="0" algn="l" rtl="0"/>
            <a:r>
              <a:rPr lang="en-US" dirty="0"/>
              <a:t>Brownian movement : Its an oscillatory movement </a:t>
            </a:r>
            <a:r>
              <a:rPr lang="en-US" dirty="0" smtClean="0"/>
              <a:t>  </a:t>
            </a:r>
            <a:r>
              <a:rPr lang="en-US" dirty="0"/>
              <a:t>which possessed by all small bodies suspended in fluid whether living or </a:t>
            </a:r>
            <a:r>
              <a:rPr lang="en-US" dirty="0" smtClean="0"/>
              <a:t>not.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Motility</a:t>
            </a: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testing</a:t>
            </a:r>
            <a:endParaRPr lang="en-US" sz="36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 algn="l">
              <a:buClr>
                <a:srgbClr val="000000"/>
              </a:buClr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Motility could be detected by:</a:t>
            </a:r>
          </a:p>
          <a:p>
            <a:pPr marL="609600" indent="-609600" algn="l">
              <a:buNone/>
            </a:pPr>
            <a:endParaRPr lang="en-US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buClr>
                <a:srgbClr val="000000"/>
              </a:buClr>
              <a:buNone/>
            </a:pP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Flagellar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stain.</a:t>
            </a:r>
          </a:p>
          <a:p>
            <a:pPr marL="609600" indent="-609600" algn="l">
              <a:buClr>
                <a:srgbClr val="000000"/>
              </a:buClr>
              <a:buNone/>
            </a:pPr>
            <a:endParaRPr lang="en-US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buClr>
                <a:srgbClr val="000000"/>
              </a:buClr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Hanging Drop technique.</a:t>
            </a:r>
          </a:p>
          <a:p>
            <a:pPr marL="609600" indent="-609600" algn="l">
              <a:buClr>
                <a:srgbClr val="000000"/>
              </a:buClr>
              <a:buNone/>
            </a:pPr>
            <a:endParaRPr lang="en-US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buClr>
                <a:srgbClr val="000000"/>
              </a:buClr>
              <a:buNone/>
            </a:pPr>
            <a:endParaRPr lang="en-US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buClr>
                <a:srgbClr val="000000"/>
              </a:buClr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Semi-Solid media Inoculation.</a:t>
            </a:r>
          </a:p>
          <a:p>
            <a:pPr marL="514350" indent="-514350" algn="l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/>
              <a:t>Hanging drop method</a:t>
            </a:r>
            <a:br>
              <a:rPr lang="en-US" dirty="0"/>
            </a:br>
            <a:r>
              <a:rPr lang="en-US" dirty="0"/>
              <a:t>Procedure </a:t>
            </a:r>
            <a:r>
              <a:rPr lang="en-US" dirty="0" smtClean="0"/>
              <a:t>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l" rtl="0"/>
            <a:r>
              <a:rPr lang="en-US" dirty="0"/>
              <a:t>By using concave slide if available, other wise ordinary slide will do .</a:t>
            </a:r>
          </a:p>
          <a:p>
            <a:pPr lvl="0" algn="l" rtl="0"/>
            <a:r>
              <a:rPr lang="en-US" dirty="0"/>
              <a:t>By means of stick dipped in </a:t>
            </a:r>
            <a:r>
              <a:rPr lang="en-US" dirty="0" err="1"/>
              <a:t>vaseline</a:t>
            </a:r>
            <a:r>
              <a:rPr lang="en-US" dirty="0"/>
              <a:t>, a ring or a square (according to the shape of the cove slip) is out lined .</a:t>
            </a:r>
          </a:p>
          <a:p>
            <a:pPr lvl="0" algn="l" rtl="0"/>
            <a:r>
              <a:rPr lang="en-US" dirty="0"/>
              <a:t>With a wire loop, place a drop of broth containing bacteria on a cover slip, take care to avoid contamination of culture by open the mouth of the tube near the flame .</a:t>
            </a:r>
          </a:p>
          <a:p>
            <a:pPr algn="l"/>
            <a:endParaRPr lang="ar-SA" dirty="0"/>
          </a:p>
        </p:txBody>
      </p:sp>
      <p:pic>
        <p:nvPicPr>
          <p:cNvPr id="4" name="il_fi" descr="http://www.corning.com/uploadedImages/Lifesciences/US-Canada/Assets/Images/Hanging%20drop%20culture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5429264"/>
            <a:ext cx="3143272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297</TotalTime>
  <Words>451</Words>
  <Application>Microsoft Office PowerPoint</Application>
  <PresentationFormat>عرض على الشاشة (3:4)‏</PresentationFormat>
  <Paragraphs>48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ألوان متوسطة</vt:lpstr>
      <vt:lpstr>الشريحة 1</vt:lpstr>
      <vt:lpstr>الشريحة 2</vt:lpstr>
      <vt:lpstr>الشريحة 3</vt:lpstr>
      <vt:lpstr>Function of motility :   </vt:lpstr>
      <vt:lpstr>Classes of motile bacteria</vt:lpstr>
      <vt:lpstr>The pattern of flagellation is an important feature in identification of motile bacteria.  </vt:lpstr>
      <vt:lpstr>bacteria possess two kinds of movement</vt:lpstr>
      <vt:lpstr>Motility testing</vt:lpstr>
      <vt:lpstr>Hanging drop method Procedure :</vt:lpstr>
      <vt:lpstr>الشريحة 10</vt:lpstr>
      <vt:lpstr>الشريحة 11</vt:lpstr>
      <vt:lpstr> Semi solid media 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Motility of bacteria</dc:title>
  <dc:creator>juj</dc:creator>
  <cp:lastModifiedBy>Khaled Dabbas Almolaa</cp:lastModifiedBy>
  <cp:revision>47</cp:revision>
  <dcterms:created xsi:type="dcterms:W3CDTF">2011-10-23T01:54:35Z</dcterms:created>
  <dcterms:modified xsi:type="dcterms:W3CDTF">2015-11-16T14:27:19Z</dcterms:modified>
</cp:coreProperties>
</file>