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936" r:id="rId1"/>
  </p:sldMasterIdLst>
  <p:notesMasterIdLst>
    <p:notesMasterId r:id="rId30"/>
  </p:notesMasterIdLst>
  <p:sldIdLst>
    <p:sldId id="256" r:id="rId2"/>
    <p:sldId id="257" r:id="rId3"/>
    <p:sldId id="287" r:id="rId4"/>
    <p:sldId id="258" r:id="rId5"/>
    <p:sldId id="290" r:id="rId6"/>
    <p:sldId id="259" r:id="rId7"/>
    <p:sldId id="260" r:id="rId8"/>
    <p:sldId id="261" r:id="rId9"/>
    <p:sldId id="262" r:id="rId10"/>
    <p:sldId id="263" r:id="rId11"/>
    <p:sldId id="286" r:id="rId12"/>
    <p:sldId id="285" r:id="rId13"/>
    <p:sldId id="264" r:id="rId14"/>
    <p:sldId id="265" r:id="rId15"/>
    <p:sldId id="266" r:id="rId16"/>
    <p:sldId id="267" r:id="rId17"/>
    <p:sldId id="289" r:id="rId18"/>
    <p:sldId id="268" r:id="rId19"/>
    <p:sldId id="269" r:id="rId20"/>
    <p:sldId id="270" r:id="rId21"/>
    <p:sldId id="273" r:id="rId22"/>
    <p:sldId id="288" r:id="rId23"/>
    <p:sldId id="282" r:id="rId24"/>
    <p:sldId id="274" r:id="rId25"/>
    <p:sldId id="275" r:id="rId26"/>
    <p:sldId id="284" r:id="rId27"/>
    <p:sldId id="276" r:id="rId28"/>
    <p:sldId id="277" r:id="rId2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D9F1F-FEF5-4E77-85D8-E80C1A0D8AE0}" type="datetimeFigureOut">
              <a:rPr lang="en-US" smtClean="0"/>
              <a:t>2017-03-19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BBB4A-5FF6-435A-A6F9-13441809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89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0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9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5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89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6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9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0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86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81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4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8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1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03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7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9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4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2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BB4A-5FF6-435A-A6F9-1344180986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415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16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641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088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718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83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64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28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259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39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814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DB9-971A-4696-B51C-58B51754228B}" type="datetimeFigureOut">
              <a:rPr lang="ar-IQ" smtClean="0"/>
              <a:pPr/>
              <a:t>21/06/1438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CE72-396A-452F-B742-0070254B8A4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31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1219200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Thalassemia Syndromes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Thalassemias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are genetic(AR) disorders 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globin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chain production.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4800" y="1022868"/>
            <a:ext cx="8839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LABORATORY FINDINGS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Calibri" pitchFamily="34" charset="0"/>
              <a:cs typeface="AdvLVB-B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LVB-B" charset="0"/>
              </a:rPr>
              <a:t>Hematology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1.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Anemia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hypochromic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microcytic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2.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Reticulocytosis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3.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Leukopenia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and thrombocytopenia (may develop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hypersplenism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Blood smear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target cells and nucleated red cells, extreme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anisocytosis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contracted red cells,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polychromasia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punctate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basophilia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circulating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normoblasts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5.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Bone marrow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may be megaloblastic (due 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folate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depletion); erythroid hyperplasia.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6.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Serum ferritin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raised.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9" y="621548"/>
            <a:ext cx="842540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60988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In </a:t>
            </a:r>
            <a:r>
              <a:rPr lang="en-US" sz="2800" dirty="0">
                <a:latin typeface="Comic Sans MS" panose="030F0702030302020204" pitchFamily="66" charset="0"/>
              </a:rPr>
              <a:t>homozygous  </a:t>
            </a:r>
            <a:r>
              <a:rPr lang="el-GR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β</a:t>
            </a:r>
            <a:r>
              <a:rPr lang="en-US" sz="2800" baseline="30000" dirty="0">
                <a:latin typeface="Comic Sans MS" panose="030F0702030302020204" pitchFamily="66" charset="0"/>
              </a:rPr>
              <a:t>0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thalassaemia</a:t>
            </a:r>
            <a:r>
              <a:rPr lang="en-US" sz="2800" dirty="0">
                <a:latin typeface="Comic Sans MS" panose="030F0702030302020204" pitchFamily="66" charset="0"/>
              </a:rPr>
              <a:t>: Hb F accounts for up to 98 % of the total.</a:t>
            </a:r>
          </a:p>
          <a:p>
            <a:pPr marL="285750" indent="-28575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In double heterozygous  </a:t>
            </a:r>
            <a:r>
              <a:rPr lang="el-GR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β</a:t>
            </a:r>
            <a:r>
              <a:rPr lang="en-US" sz="2800" baseline="30000" dirty="0">
                <a:latin typeface="Comic Sans MS" panose="030F0702030302020204" pitchFamily="66" charset="0"/>
              </a:rPr>
              <a:t>+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thalassaemia</a:t>
            </a:r>
            <a:r>
              <a:rPr lang="en-US" sz="2800" dirty="0">
                <a:latin typeface="Comic Sans MS" panose="030F0702030302020204" pitchFamily="66" charset="0"/>
              </a:rPr>
              <a:t>: Hb F accounts for 40-60 % </a:t>
            </a:r>
          </a:p>
          <a:p>
            <a:pPr marL="285750" indent="-28575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Hb A2 is increased in both defects.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7.</a:t>
            </a:r>
            <a:r>
              <a:rPr lang="en-US" sz="3200" b="1" dirty="0" smtClean="0">
                <a:solidFill>
                  <a:schemeClr val="hlink"/>
                </a:solidFill>
              </a:rPr>
              <a:t>Haemoglobin </a:t>
            </a:r>
            <a:r>
              <a:rPr lang="en-US" sz="3200" b="1" dirty="0">
                <a:solidFill>
                  <a:schemeClr val="hlink"/>
                </a:solidFill>
              </a:rPr>
              <a:t>Electrophoresis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16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11430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LVB-B" charset="0"/>
              </a:rPr>
              <a:t>Biochemistry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1. Raised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bilirubin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(chiefly indirect).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2. Evidence of liver dysfunction (late, as cirrhosis develops).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3. Evidence of endocrine abnormalities (e.g., diabetes 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hypogonadism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[low estrogen  and testosterone], hypothyroidism [elevated thyroid stimulating hormone]).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800217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ea typeface="Calibri" pitchFamily="34" charset="0"/>
              <a:cs typeface="AdvLVB-B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u="sng" dirty="0">
              <a:solidFill>
                <a:srgbClr val="0000FF"/>
              </a:solidFill>
              <a:latin typeface="Comic Sans MS" pitchFamily="66" charset="0"/>
              <a:ea typeface="Calibri" pitchFamily="34" charset="0"/>
              <a:cs typeface="AdvLVB-B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ea typeface="Calibri" pitchFamily="34" charset="0"/>
              <a:cs typeface="AdvLVB-B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LVB-B" charset="0"/>
              </a:rPr>
              <a:t>Management:lines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LVB-B" charset="0"/>
              </a:rPr>
              <a:t> of treatments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LVB-B" charset="0"/>
              </a:rPr>
              <a:t>includs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LVB-B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Calibri" pitchFamily="34" charset="0"/>
              <a:cs typeface="AdvLVBI-B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AdvLVBI-BI"/>
              </a:rPr>
              <a:t>Transfusion Therapy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AdvLVBI-BI" charset="0"/>
              </a:rPr>
              <a:t>Splenectomy</a:t>
            </a:r>
            <a:endParaRPr lang="en-US" sz="24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Bone marrow transplantation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u="sng" dirty="0" smtClean="0">
              <a:solidFill>
                <a:srgbClr val="00B050"/>
              </a:solidFill>
              <a:latin typeface="Comic Sans MS" pitchFamily="66" charset="0"/>
              <a:ea typeface="Calibri" pitchFamily="34" charset="0"/>
              <a:cs typeface="AdvLVBI-BI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dvLVBI-BI"/>
              </a:rPr>
              <a:t>Transfusion Therapy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 transfusion program generally requires monthly transfusions, with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pretransfusion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hemoglobin level &gt;9.5 and &lt;10.5 g/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In patients with cardiac disease, higher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pretransfusion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hemoglobin levels may be beneficial.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Typical programs involve transfusion of 10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–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15 cc/kg of packed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leukodepleted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red cells.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Post-transfusion hemoglobin falls  roughly 1 g per week, necessitating transfusions every 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–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4 weeks.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751075"/>
            <a:ext cx="7924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Transfusions result in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AdvP6F00" charset="0"/>
              </a:rPr>
              <a:t>•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Maximizing growth and development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AdvP6F00" charset="0"/>
              </a:rPr>
              <a:t>•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Decreasing facial and skeletal abnormalities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AdvP6F00" charset="0"/>
              </a:rPr>
              <a:t>•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Reducing excessive iron absorption from gut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AdvP6F00" charset="0"/>
              </a:rPr>
              <a:t>•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Retarding the development of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splenomegaly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hypersplenism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by reducing the number of red cells containing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EucSymb" charset="-95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-chain precipitates that reach the spleen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AdvP6F00" charset="0"/>
              </a:rPr>
              <a:t>•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Reducing and/or delaying the onset of complications (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e.g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: cardiac)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Calibri" pitchFamily="34" charset="0"/>
              <a:cs typeface="AdvP6F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Iron overload results from: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Ongoing transfusion therapy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Increased gut absorption of iron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Calibri" pitchFamily="34" charset="0"/>
              <a:cs typeface="AdvLVBI-B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LVBI-BI" charset="0"/>
              </a:rPr>
              <a:t>Chelation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LVBI-BI" charset="0"/>
              </a:rPr>
              <a:t> Therapy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Indications for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chelation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therapy in patients receiving chronic transfusions include: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Cumulative transfusion load of 120 ml/kg or greater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Serum ferritin level more than 1,000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/ml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Calibri" pitchFamily="34" charset="0"/>
              <a:cs typeface="AdvP6F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484566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Deferoxamine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Desferal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 chelates iron allowing its excretion in urine and stool.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Deferoxamine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is given subcutaneously over 10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 days a week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The number of hours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deferoxamine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is used daily is more important than the daily dose. High-dose, short-term infusions increase toxicity with little efficacy.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Nightly subcutaneous administration of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deferoxamine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is time-consuming and painful and interferes in many ways with the lifestyle of the patient.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Side effects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include ototoxicity with high-frequency hearing loss, retinal changes, and bone dysplasia with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truncal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shortening.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Calibri" pitchFamily="34" charset="0"/>
              <a:cs typeface="AdvP6F00" charset="0"/>
            </a:endParaRPr>
          </a:p>
        </p:txBody>
      </p:sp>
      <p:pic>
        <p:nvPicPr>
          <p:cNvPr id="1026" name="Picture 2" descr="C:\Users\ESSAM\Dropbox\Screenshots\Screenshot 2015-03-13 23.24.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650" y="4735294"/>
            <a:ext cx="3181350" cy="177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428" y="533400"/>
            <a:ext cx="46953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Two oral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chelators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: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Deferasirox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Exjade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is supplied as orally tablets, which are dissolved in a glass of water or juice and administered 1/2 hour before meals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Deferiprone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for children &gt;2 </a:t>
            </a:r>
            <a:r>
              <a:rPr lang="en-US" sz="2000" dirty="0" err="1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yr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of age. </a:t>
            </a:r>
            <a:r>
              <a:rPr lang="en-US" sz="2000" dirty="0" err="1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Deferiprone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may not be as effective as </a:t>
            </a:r>
            <a:r>
              <a:rPr lang="en-US" sz="2000" dirty="0" err="1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deferoxamine</a:t>
            </a:r>
            <a:r>
              <a:rPr lang="en-US" sz="2000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in total body iron chelation, but may be more effective in removing cardiac iron. Side effects include neutropenia, so weekly blood counts are needed.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ESSAM\Downloads\exjade-disp-tabl-500-mg-28-stk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63739"/>
            <a:ext cx="3839029" cy="15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392670"/>
            <a:ext cx="8610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LVBI-BI" charset="0"/>
              </a:rPr>
              <a:t>Splenectomy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Splenectomy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is avoided if possible due to the risk of infection.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Calibri" pitchFamily="34" charset="0"/>
              <a:cs typeface="AdvP6F0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Indications for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splenectomy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include: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Persistent increase in blood transfusion requirements by 50% or more over initial needs for over 6 months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packed red cell transfusion requirements in excess of 250 ml/kg/year in the face of uncontrolled iron overload (ferritin greater than 1,500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/ml or increased hepatic iron concentration)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Evidence of severe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leukopenia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and/or thrombocytopenia.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4800" y="9144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* At least 2 weeks prior 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splenectomy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a polyvalent pneumococcal and meningococcal vaccine should be given. If the patient has not received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B"/>
              </a:rPr>
              <a:t>Haemophilus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B"/>
              </a:rPr>
              <a:t> influenza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vaccine, this should also be given. Following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splenectomy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prophylactic penicillin 250 mg bid is given to reduce the risk of overwhelming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postsplenectomy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infection.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4800" y="1116687"/>
            <a:ext cx="8534400" cy="452431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 individuals with 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-thalassemia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there is either: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complete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absence of β-globin  gene production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(β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-thalassemia)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partial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reduction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(β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-thalassemia)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β-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thalassemias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can be classified clinically as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thalassemia trait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thalassemia minima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thalassemia minor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thalassemia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intermedia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thalassemia major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990602"/>
            <a:ext cx="8534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LVBI-BI" charset="0"/>
              </a:rPr>
              <a:t>Supportive Care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1. Hepatitis A and B vaccination should be given to all patients.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2. Folic acid is not necessary in </a:t>
            </a: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hypertransfused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AdvP6F00" charset="0"/>
              </a:rPr>
              <a:t> patients; 1 mg daily orally is given to patients on low transfusion regimens.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Bone marrow transplantation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All children who have an HLA-matched sibling should be offered the option of bone marrow transplantation.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Calibri" pitchFamily="34" charset="0"/>
              <a:cs typeface="AdvLVBI-B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LVBI-BI" charset="0"/>
              </a:rPr>
              <a:t>Gene Therapy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267600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0000FF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Thalassemia trait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is frequently misdiagnosed as iron deficiency in children. A short course of iron and re-evaluation is all that is required to identify children who will need further evaluation. on hemoglobin  analysis, they have elevated Hb F and Hb A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mic Sans MS" pitchFamily="66" charset="0"/>
              <a:cs typeface="Times New Roman" pitchFamily="18" charset="0"/>
            </a:endParaRPr>
          </a:p>
          <a:p>
            <a:pPr algn="ctr" rtl="0"/>
            <a:r>
              <a:rPr lang="en-US" sz="3200" b="1" dirty="0">
                <a:solidFill>
                  <a:schemeClr val="hlink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Haemoglobin Electrophoresis</a:t>
            </a: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ctr" rtl="0">
              <a:buFontTx/>
              <a:buNone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Hb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F          (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2 – 6% )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ctr" rtl="0">
              <a:buFontTx/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Hb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A</a:t>
            </a:r>
            <a:r>
              <a:rPr lang="en-US" sz="2800" b="1" baseline="-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2            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( 3 - 7 %) 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algn="ctr" rtl="0">
              <a:buFontTx/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Hb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A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       (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87 - 95 %)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192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α-THALASSEMIA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 b="1222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734201"/>
            <a:ext cx="8458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 In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α-thalassemia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there are relatively fewer α-globin chains and an excess of β- and γ-globin chains. These excess chains form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Bart's hemoglobin (γ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 fetal life and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 (β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after birth. These abnormal tetramers are not as lethal, but lead 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extravascular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hemolysis. Prenatally, a fetus with α-thalassemia may become symptomatic because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F requires sufficient α-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globin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gene production, whereas postnatally,  infants with β-thalassemia become symptomatic because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A requires adequate production of β-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globin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genes.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Infants are identified in the newborn period by the increased production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Bart's hemoglobin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(γ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during fetal life and its presence at birth.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599" y="530424"/>
            <a:ext cx="8686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There are four α-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globin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genes and four deletional α-thalassemia phenotypes: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deletion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 α-globin gene (silent trait)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is not identifiable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hematologically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No alterations are noted in the mean corpuscular volume and mean corpuscular hemoglobin. During the newborn period, typically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&lt;3% Bart's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hemoglobin is observed.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5" y="1676400"/>
            <a:ext cx="8676564" cy="330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8915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deletion of </a:t>
            </a:r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 α-globin genes results in             α-thalassemia trait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globin  genes can be lost in </a:t>
            </a:r>
            <a:r>
              <a:rPr lang="en-US" sz="2000" i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trans 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 -α/-α), or in </a:t>
            </a:r>
            <a:r>
              <a:rPr lang="en-US" sz="2000" i="1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cis</a:t>
            </a:r>
            <a:r>
              <a:rPr lang="en-US" sz="2000" i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 α,α/-- ).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α-thalassemia traits present as a </a:t>
            </a:r>
            <a:r>
              <a:rPr lang="en-US" sz="20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microcytic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anemia that can be mistaken for iron-deficiency anemia. The hemoglobin  analysis is normal, except during the newborn period, when Bart's hemoglobin is commonly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&lt;8%, but &gt;3%.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simplest way to distinguish between iron deficiency and α-thalassemia trait is with a good dietary history. Children with iron-deficiency anemia often have a diet that is low in iron. Alternatively, a brief course of iron supplementation, along with monitoring of the red blood cell parameters, may make the diagnosis of iron deficiency.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81000" y="457200"/>
            <a:ext cx="8610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deletion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 α-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globin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genes leads to the diagnosis of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 disease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The simplest manner of diagnosing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 disease is during the newborn period, when the Bart's hemoglobin level is commonly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&gt;25%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 addition, supporting evidence must be obtained from the parents (at least 1 parent must have α-thalassemia trait).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Later in childhood, there is an excess of β-globin chain tetramers that results 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H. A definitive diagnosis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 disease requires DNA analysis.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Individuals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 disease have marked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microcytosis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anemia, mild splenomegaly, and occasionally, scleral icterus 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cholelithiasis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Transfusion is not commonly used for therapy because the range of hemoglobin is 7.0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11.0 g/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600" y="914402"/>
            <a:ext cx="8915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deletion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all 4 α-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globin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genes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causes profound anemia during fetal life, resulting 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hydrops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fetalis</a:t>
            </a:r>
            <a:r>
              <a:rPr lang="en-US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There are no normal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hemoglobins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present at birth (primarily Bart's hemoglobin, with Gower-1, Gower-2, and Portland). If the fetus survives, immediate exchange transfusion is indicated.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These infants with α- thalassemia major are transfusion-dependent, and bone marrow transplant is the only cure.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Treatment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folate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supplementation,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possible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splenectomy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(with the attendant risks),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-intermittent transfusion during severe anemia, and chronic transfusion therapy or bone marrow transplant for survivors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hydrops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fetalis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-These children also should not be exposed to oxidant medications.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05616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HOMOZYGOUS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β-THALASSEMIA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(THALASSEMIA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MAJOR)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(COOLEY'S 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ANEMIA)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600" y="805936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pathogenesis of β-thalassemia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1.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 Reduction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EucSymb"/>
              </a:rPr>
              <a:t>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-chain synthesis.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2.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 Relative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EucSymb"/>
              </a:rPr>
              <a:t>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globin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 chain excess resulting in intracellular precipitation of insoluble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EucSymb"/>
              </a:rPr>
              <a:t>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-chains.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3.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 Increased but ineffective erythropoiesis with many red cell precursors prematurely destroyed; related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EucSymb"/>
              </a:rPr>
              <a:t>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-chain excess.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γ-globin chains are produced in increased amounts, leading to an elevated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F (α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γ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δ-globin chains are also produced in increased amounts, leading to an elevated HbA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(α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in β-thalassemia.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 Shortened red cell life span; variable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splenic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/>
              </a:rPr>
              <a:t> trapping.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6934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LVB-B"/>
              </a:rPr>
              <a:t>Sequelae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1.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Hyperplastic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marrow (bone marrow expansion with cortical thinning and bony abnormalities).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2.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Increased iron absorption and iron overload (especially with repeated blood transfusion), resulting in: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Fibrosis/cirrhosis of the liver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Endocrine disturbances (e.g., diabetes mellitus, hypothyroidism,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hypogonadism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hypoparathyroidism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hypopituitrism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Skin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hyperpigmentation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Cardiac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hemochromatosis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causing arrhythmias and cardiac failure.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3.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Hypersplenism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Plasma volume expansion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Shortened red cell life.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Leukopenia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Thrombocytopenia.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"/>
            <a:ext cx="70104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LVB-B" charset="0"/>
              </a:rPr>
              <a:t>Clinical Features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Clinical manifestations of beta thalassemia major include: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Failure to thrive in early childhood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Anemia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Jaundice, usually slight; gallstones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Hepatosplenomegaly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which may be massive;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hypersplenism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Bone abnormalities: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Abnormal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facies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prominence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malar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eminences, frontal bossing, depression of bridge of the nose and exposure of upper central teeth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 Skull radiographs showing hair-on-end appearance due to widening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diploic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spaces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 Fractures due to marrow expansion and abnormal bone structure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Generalized skeletal osteoporosis.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Growth retardation, delayed puberty, primary amenorrhea in females and other endocrine disturbances secondary to chronic anemia and iron overload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Leg ulcers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Skin bronzing.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air-on-en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581400"/>
            <a:ext cx="2286000" cy="327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12" y="93260"/>
            <a:ext cx="2286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4800" y="685800"/>
            <a:ext cx="8839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LVB-B" charset="0"/>
              </a:rPr>
              <a:t>Complications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Complications develop as a result of: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1.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Chronic anemia (in patients who are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undertransfused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2.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Iron overload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–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Due to repeated red cell transfusions in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EucSymb" charset="-95"/>
              </a:rPr>
              <a:t>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-thalassemia major.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Calibri" pitchFamily="34" charset="0"/>
              <a:cs typeface="AdvP6F0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Even in carefully managed patients, the following complications may develop: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a.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Endocrine disturbances (e.g., growth retardation, pituitary failure with impaired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gonadotropins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hypogonadism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, insulin-dependent diabetes mellitus, adrenal insufficiency, hypothyroidism,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hypoparathyroidism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b.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Cirrhosis of the liver and liver failure (exacerbated if concomitant hepatitis B or C infection is present)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dvP6F00" charset="0"/>
              </a:rPr>
              <a:t>c.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Cardiac failure due to myocardial iron overload (often associated with arrhythmias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pericarditis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may occur)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Calibri" pitchFamily="34" charset="0"/>
                <a:cs typeface="AdvP6F00" charset="0"/>
              </a:rPr>
              <a:t>d.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Osteopenia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and osteoporosis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600" y="10668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Calibri" pitchFamily="34" charset="0"/>
                <a:cs typeface="AdvLVB-B" charset="0"/>
              </a:rPr>
              <a:t>Causes of Death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1.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Congestive heart failure.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2.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Arrhythmia.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3.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Sepsis secondary to increased susceptibility to infection post-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splenectomy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 Multiple organ failure due 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hemochromatosis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AdvP6F00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1865</Words>
  <Application>Microsoft Office PowerPoint</Application>
  <PresentationFormat>On-screen Show (4:3)</PresentationFormat>
  <Paragraphs>209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AdvEucSymb</vt:lpstr>
      <vt:lpstr>AdvLVB-B</vt:lpstr>
      <vt:lpstr>AdvLVBI-BI</vt:lpstr>
      <vt:lpstr>AdvP6F00</vt:lpstr>
      <vt:lpstr>AdvP6F0B</vt:lpstr>
      <vt:lpstr>Arial</vt:lpstr>
      <vt:lpstr>Calibri</vt:lpstr>
      <vt:lpstr>Calibri Light</vt:lpstr>
      <vt:lpstr>Comic Sans MS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Dr-Essam</cp:lastModifiedBy>
  <cp:revision>54</cp:revision>
  <dcterms:created xsi:type="dcterms:W3CDTF">2011-12-07T13:10:00Z</dcterms:created>
  <dcterms:modified xsi:type="dcterms:W3CDTF">2017-03-19T16:20:29Z</dcterms:modified>
</cp:coreProperties>
</file>