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9" r:id="rId4"/>
    <p:sldId id="261" r:id="rId5"/>
    <p:sldId id="262" r:id="rId6"/>
    <p:sldId id="266" r:id="rId7"/>
    <p:sldId id="267" r:id="rId8"/>
    <p:sldId id="268" r:id="rId9"/>
    <p:sldId id="269" r:id="rId10"/>
    <p:sldId id="306" r:id="rId11"/>
    <p:sldId id="263" r:id="rId12"/>
    <p:sldId id="270" r:id="rId13"/>
    <p:sldId id="274" r:id="rId14"/>
    <p:sldId id="275" r:id="rId15"/>
    <p:sldId id="277" r:id="rId16"/>
    <p:sldId id="279" r:id="rId17"/>
    <p:sldId id="272" r:id="rId18"/>
    <p:sldId id="281" r:id="rId19"/>
    <p:sldId id="283" r:id="rId20"/>
    <p:sldId id="285" r:id="rId21"/>
    <p:sldId id="287" r:id="rId22"/>
    <p:sldId id="296" r:id="rId23"/>
    <p:sldId id="297" r:id="rId24"/>
    <p:sldId id="298" r:id="rId25"/>
    <p:sldId id="292" r:id="rId26"/>
    <p:sldId id="293" r:id="rId27"/>
    <p:sldId id="289" r:id="rId28"/>
    <p:sldId id="291" r:id="rId29"/>
    <p:sldId id="294" r:id="rId30"/>
    <p:sldId id="295" r:id="rId31"/>
    <p:sldId id="300" r:id="rId32"/>
    <p:sldId id="299" r:id="rId33"/>
    <p:sldId id="303" r:id="rId34"/>
    <p:sldId id="304" r:id="rId35"/>
    <p:sldId id="308" r:id="rId36"/>
    <p:sldId id="307" r:id="rId37"/>
    <p:sldId id="310" r:id="rId38"/>
    <p:sldId id="311" r:id="rId3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58A5A4A-3B7F-4EA3-826F-EB0A57F27EAB}" type="datetimeFigureOut">
              <a:rPr lang="ar-IQ" smtClean="0"/>
              <a:pPr/>
              <a:t>15/02/1439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0E442E-8AB5-4A47-8CB0-1C26E21E7019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394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E442E-8AB5-4A47-8CB0-1C26E21E7019}" type="slidenum">
              <a:rPr lang="ar-IQ" smtClean="0"/>
              <a:pPr/>
              <a:t>12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15/02/1439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15/02/1439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15/02/1439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15/02/1439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71472" y="1785926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Intraoral Radiography</a:t>
            </a:r>
            <a:endParaRPr lang="ar-IQ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radiograph demonstrates a cone cut.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9" name="Picture 3" descr="41_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475" y="1344613"/>
            <a:ext cx="6178550" cy="4538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409575"/>
            <a:ext cx="8394700" cy="56991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Bisecting Technique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57158" y="1142984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angle formed by the long axis of the teeth and the film is bisected, and the x-ray beam is directed perpendicular to the bisecting line.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W3907-41-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00306"/>
            <a:ext cx="8975291" cy="3946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Maxillary incisor exposure</a:t>
            </a:r>
            <a:endParaRPr lang="en-US" sz="4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>
            <a:grpSpLocks noGrp="1"/>
          </p:cNvGrpSpPr>
          <p:nvPr/>
        </p:nvGrpSpPr>
        <p:grpSpPr bwMode="auto">
          <a:xfrm>
            <a:off x="457200" y="1600200"/>
            <a:ext cx="8229600" cy="4525963"/>
            <a:chOff x="889" y="860"/>
            <a:chExt cx="4022" cy="2850"/>
          </a:xfrm>
        </p:grpSpPr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889" y="860"/>
              <a:ext cx="4022" cy="2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pic>
          <p:nvPicPr>
            <p:cNvPr id="16" name="Picture 5" descr="W3907-41-UPF04-02p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19" y="2170"/>
              <a:ext cx="1111" cy="1483"/>
            </a:xfrm>
            <a:prstGeom prst="rect">
              <a:avLst/>
            </a:prstGeom>
            <a:noFill/>
          </p:spPr>
        </p:pic>
        <p:pic>
          <p:nvPicPr>
            <p:cNvPr id="17" name="Picture 6" descr="W3907-41-UPF04-02p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0" y="915"/>
              <a:ext cx="2387" cy="1161"/>
            </a:xfrm>
            <a:prstGeom prst="rect">
              <a:avLst/>
            </a:prstGeom>
            <a:noFill/>
          </p:spPr>
        </p:pic>
        <p:pic>
          <p:nvPicPr>
            <p:cNvPr id="18" name="Picture 7" descr="W3907-41-UPF04-02p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04" y="914"/>
              <a:ext cx="1226" cy="1176"/>
            </a:xfrm>
            <a:prstGeom prst="rect">
              <a:avLst/>
            </a:prstGeom>
            <a:noFill/>
          </p:spPr>
        </p:pic>
        <p:pic>
          <p:nvPicPr>
            <p:cNvPr id="19" name="Picture 12" descr="UPF4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61" y="2160"/>
              <a:ext cx="974" cy="1461"/>
            </a:xfrm>
            <a:prstGeom prst="rect">
              <a:avLst/>
            </a:prstGeom>
            <a:noFill/>
          </p:spPr>
        </p:pic>
      </p:grpSp>
      <p:sp>
        <p:nvSpPr>
          <p:cNvPr id="20" name="مربع نص 19"/>
          <p:cNvSpPr txBox="1"/>
          <p:nvPr/>
        </p:nvSpPr>
        <p:spPr>
          <a:xfrm>
            <a:off x="642910" y="3857628"/>
            <a:ext cx="78581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+40°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75"/>
            <a:ext cx="91440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Maxillary canine exposure  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28728" y="1428736"/>
            <a:ext cx="6137275" cy="4432300"/>
            <a:chOff x="967" y="764"/>
            <a:chExt cx="3866" cy="2792"/>
          </a:xfrm>
        </p:grpSpPr>
        <p:sp>
          <p:nvSpPr>
            <p:cNvPr id="97289" name="Rectangle 9"/>
            <p:cNvSpPr>
              <a:spLocks noChangeArrowheads="1"/>
            </p:cNvSpPr>
            <p:nvPr/>
          </p:nvSpPr>
          <p:spPr bwMode="auto">
            <a:xfrm>
              <a:off x="967" y="764"/>
              <a:ext cx="3866" cy="27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pic>
          <p:nvPicPr>
            <p:cNvPr id="97285" name="Picture 5" descr="W3907-41-UPF04-01p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32" y="1870"/>
              <a:ext cx="1197" cy="1601"/>
            </a:xfrm>
            <a:prstGeom prst="rect">
              <a:avLst/>
            </a:prstGeom>
            <a:noFill/>
          </p:spPr>
        </p:pic>
        <p:pic>
          <p:nvPicPr>
            <p:cNvPr id="97286" name="Picture 6" descr="W3907-41-UPF04-01p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8" y="809"/>
              <a:ext cx="2387" cy="1014"/>
            </a:xfrm>
            <a:prstGeom prst="rect">
              <a:avLst/>
            </a:prstGeom>
            <a:noFill/>
          </p:spPr>
        </p:pic>
        <p:pic>
          <p:nvPicPr>
            <p:cNvPr id="97287" name="Picture 7" descr="W3907-41-UPF04-01p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4" y="809"/>
              <a:ext cx="1155" cy="1004"/>
            </a:xfrm>
            <a:prstGeom prst="rect">
              <a:avLst/>
            </a:prstGeom>
            <a:noFill/>
          </p:spPr>
        </p:pic>
        <p:pic>
          <p:nvPicPr>
            <p:cNvPr id="97291" name="Picture 11" descr="UPF4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28" y="1894"/>
              <a:ext cx="1038" cy="1557"/>
            </a:xfrm>
            <a:prstGeom prst="rect">
              <a:avLst/>
            </a:prstGeom>
            <a:noFill/>
          </p:spPr>
        </p:pic>
      </p:grpSp>
      <p:sp>
        <p:nvSpPr>
          <p:cNvPr id="10" name="مربع نص 9"/>
          <p:cNvSpPr txBox="1"/>
          <p:nvPr/>
        </p:nvSpPr>
        <p:spPr>
          <a:xfrm>
            <a:off x="1285852" y="3286124"/>
            <a:ext cx="78581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400" dirty="0" smtClean="0"/>
              <a:t>+45°</a:t>
            </a:r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Maxillary premolar exposure</a:t>
            </a:r>
            <a:r>
              <a:rPr lang="en-US" b="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304925" y="1212850"/>
            <a:ext cx="6596063" cy="4432300"/>
            <a:chOff x="822" y="764"/>
            <a:chExt cx="4155" cy="2792"/>
          </a:xfrm>
        </p:grpSpPr>
        <p:sp>
          <p:nvSpPr>
            <p:cNvPr id="101385" name="Rectangle 9"/>
            <p:cNvSpPr>
              <a:spLocks noChangeArrowheads="1"/>
            </p:cNvSpPr>
            <p:nvPr/>
          </p:nvSpPr>
          <p:spPr bwMode="auto">
            <a:xfrm>
              <a:off x="822" y="764"/>
              <a:ext cx="4155" cy="27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pic>
          <p:nvPicPr>
            <p:cNvPr id="101381" name="Picture 5" descr="W3907-41-UPF04-05p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56" y="2098"/>
              <a:ext cx="1843" cy="1374"/>
            </a:xfrm>
            <a:prstGeom prst="rect">
              <a:avLst/>
            </a:prstGeom>
            <a:noFill/>
          </p:spPr>
        </p:pic>
        <p:pic>
          <p:nvPicPr>
            <p:cNvPr id="101382" name="Picture 6" descr="W3907-41-UPF04-05p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1" y="837"/>
              <a:ext cx="2645" cy="1101"/>
            </a:xfrm>
            <a:prstGeom prst="rect">
              <a:avLst/>
            </a:prstGeom>
            <a:noFill/>
          </p:spPr>
        </p:pic>
        <p:pic>
          <p:nvPicPr>
            <p:cNvPr id="101383" name="Picture 7" descr="W3907-41-UPF04-05p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3" y="824"/>
              <a:ext cx="1156" cy="1108"/>
            </a:xfrm>
            <a:prstGeom prst="rect">
              <a:avLst/>
            </a:prstGeom>
            <a:noFill/>
          </p:spPr>
        </p:pic>
        <p:pic>
          <p:nvPicPr>
            <p:cNvPr id="101387" name="Picture 11" descr="UPF4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95" y="2010"/>
              <a:ext cx="1046" cy="1462"/>
            </a:xfrm>
            <a:prstGeom prst="rect">
              <a:avLst/>
            </a:prstGeom>
            <a:noFill/>
          </p:spPr>
        </p:pic>
      </p:grpSp>
      <p:sp>
        <p:nvSpPr>
          <p:cNvPr id="10" name="مربع نص 9"/>
          <p:cNvSpPr txBox="1"/>
          <p:nvPr/>
        </p:nvSpPr>
        <p:spPr>
          <a:xfrm>
            <a:off x="1285852" y="3357562"/>
            <a:ext cx="85725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dirty="0" smtClean="0"/>
              <a:t>+30°</a:t>
            </a:r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Maxillary molar exposure</a:t>
            </a:r>
            <a:r>
              <a:rPr lang="en-US" b="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14414" y="1428736"/>
            <a:ext cx="6756400" cy="4532313"/>
            <a:chOff x="772" y="732"/>
            <a:chExt cx="4256" cy="2855"/>
          </a:xfrm>
        </p:grpSpPr>
        <p:sp>
          <p:nvSpPr>
            <p:cNvPr id="102409" name="Rectangle 9"/>
            <p:cNvSpPr>
              <a:spLocks noChangeArrowheads="1"/>
            </p:cNvSpPr>
            <p:nvPr/>
          </p:nvSpPr>
          <p:spPr bwMode="auto">
            <a:xfrm>
              <a:off x="772" y="732"/>
              <a:ext cx="4256" cy="28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pic>
          <p:nvPicPr>
            <p:cNvPr id="102405" name="Picture 5" descr="W3907-41-UPF04-06p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85" y="2199"/>
              <a:ext cx="1778" cy="1329"/>
            </a:xfrm>
            <a:prstGeom prst="rect">
              <a:avLst/>
            </a:prstGeom>
            <a:noFill/>
          </p:spPr>
        </p:pic>
        <p:pic>
          <p:nvPicPr>
            <p:cNvPr id="102406" name="Picture 6" descr="W3907-41-UPF04-06p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9" y="801"/>
              <a:ext cx="2576" cy="1063"/>
            </a:xfrm>
            <a:prstGeom prst="rect">
              <a:avLst/>
            </a:prstGeom>
            <a:noFill/>
          </p:spPr>
        </p:pic>
        <p:pic>
          <p:nvPicPr>
            <p:cNvPr id="102407" name="Picture 7" descr="W3907-41-UPF04-06p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21" y="794"/>
              <a:ext cx="1342" cy="1070"/>
            </a:xfrm>
            <a:prstGeom prst="rect">
              <a:avLst/>
            </a:prstGeom>
            <a:noFill/>
          </p:spPr>
        </p:pic>
        <p:pic>
          <p:nvPicPr>
            <p:cNvPr id="102411" name="Picture 11" descr="UPF4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28" y="1957"/>
              <a:ext cx="1115" cy="1536"/>
            </a:xfrm>
            <a:prstGeom prst="rect">
              <a:avLst/>
            </a:prstGeom>
            <a:noFill/>
          </p:spPr>
        </p:pic>
      </p:grpSp>
      <p:sp>
        <p:nvSpPr>
          <p:cNvPr id="10" name="مربع نص 9"/>
          <p:cNvSpPr txBox="1"/>
          <p:nvPr/>
        </p:nvSpPr>
        <p:spPr>
          <a:xfrm>
            <a:off x="1214414" y="3538839"/>
            <a:ext cx="78581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+20°</a:t>
            </a:r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Mandibular incisor exposure</a:t>
            </a:r>
            <a:r>
              <a:rPr lang="en-US" b="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85852" y="1428736"/>
            <a:ext cx="6586537" cy="4589463"/>
            <a:chOff x="825" y="714"/>
            <a:chExt cx="4149" cy="2891"/>
          </a:xfrm>
        </p:grpSpPr>
        <p:sp>
          <p:nvSpPr>
            <p:cNvPr id="100361" name="Rectangle 9"/>
            <p:cNvSpPr>
              <a:spLocks noChangeArrowheads="1"/>
            </p:cNvSpPr>
            <p:nvPr/>
          </p:nvSpPr>
          <p:spPr bwMode="auto">
            <a:xfrm>
              <a:off x="825" y="714"/>
              <a:ext cx="4149" cy="28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pic>
          <p:nvPicPr>
            <p:cNvPr id="100357" name="Picture 5" descr="W3907-41-UPF04-04p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37" y="2133"/>
              <a:ext cx="1051" cy="1410"/>
            </a:xfrm>
            <a:prstGeom prst="rect">
              <a:avLst/>
            </a:prstGeom>
            <a:noFill/>
          </p:spPr>
        </p:pic>
        <p:pic>
          <p:nvPicPr>
            <p:cNvPr id="100358" name="Picture 6" descr="W3907-41-UPF04-04p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5" y="774"/>
              <a:ext cx="2452" cy="1128"/>
            </a:xfrm>
            <a:prstGeom prst="rect">
              <a:avLst/>
            </a:prstGeom>
            <a:noFill/>
          </p:spPr>
        </p:pic>
        <p:pic>
          <p:nvPicPr>
            <p:cNvPr id="100359" name="Picture 7" descr="W3907-41-UPF04-04p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82" y="774"/>
              <a:ext cx="1406" cy="1122"/>
            </a:xfrm>
            <a:prstGeom prst="rect">
              <a:avLst/>
            </a:prstGeom>
            <a:noFill/>
          </p:spPr>
        </p:pic>
        <p:pic>
          <p:nvPicPr>
            <p:cNvPr id="100363" name="Picture 11" descr="UPF4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7" y="1989"/>
              <a:ext cx="1120" cy="1535"/>
            </a:xfrm>
            <a:prstGeom prst="rect">
              <a:avLst/>
            </a:prstGeom>
            <a:noFill/>
          </p:spPr>
        </p:pic>
      </p:grpSp>
      <p:sp>
        <p:nvSpPr>
          <p:cNvPr id="10" name="مربع نص 9"/>
          <p:cNvSpPr txBox="1"/>
          <p:nvPr/>
        </p:nvSpPr>
        <p:spPr>
          <a:xfrm>
            <a:off x="1428728" y="3643314"/>
            <a:ext cx="78581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-15°</a:t>
            </a:r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Mandibular canine exposure</a:t>
            </a:r>
            <a:r>
              <a:rPr lang="en-US" b="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28728" y="1500174"/>
            <a:ext cx="6400800" cy="4540250"/>
            <a:chOff x="884" y="730"/>
            <a:chExt cx="4032" cy="2860"/>
          </a:xfrm>
        </p:grpSpPr>
        <p:sp>
          <p:nvSpPr>
            <p:cNvPr id="99337" name="Rectangle 9"/>
            <p:cNvSpPr>
              <a:spLocks noChangeArrowheads="1"/>
            </p:cNvSpPr>
            <p:nvPr/>
          </p:nvSpPr>
          <p:spPr bwMode="auto">
            <a:xfrm>
              <a:off x="884" y="730"/>
              <a:ext cx="4032" cy="28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pic>
          <p:nvPicPr>
            <p:cNvPr id="99333" name="Picture 5" descr="W3907-41-UPF04-03p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93" y="1989"/>
              <a:ext cx="1145" cy="1544"/>
            </a:xfrm>
            <a:prstGeom prst="rect">
              <a:avLst/>
            </a:prstGeom>
            <a:noFill/>
          </p:spPr>
        </p:pic>
        <p:pic>
          <p:nvPicPr>
            <p:cNvPr id="99334" name="Picture 6" descr="W3907-41-UPF04-03p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39" y="794"/>
              <a:ext cx="2387" cy="1099"/>
            </a:xfrm>
            <a:prstGeom prst="rect">
              <a:avLst/>
            </a:prstGeom>
            <a:noFill/>
          </p:spPr>
        </p:pic>
        <p:pic>
          <p:nvPicPr>
            <p:cNvPr id="99335" name="Picture 7" descr="W3907-41-UPF04-03p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69" y="794"/>
              <a:ext cx="1369" cy="1092"/>
            </a:xfrm>
            <a:prstGeom prst="rect">
              <a:avLst/>
            </a:prstGeom>
            <a:noFill/>
          </p:spPr>
        </p:pic>
        <p:pic>
          <p:nvPicPr>
            <p:cNvPr id="99339" name="Picture 11" descr="UPF4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59" y="1978"/>
              <a:ext cx="1109" cy="1541"/>
            </a:xfrm>
            <a:prstGeom prst="rect">
              <a:avLst/>
            </a:prstGeom>
            <a:noFill/>
          </p:spPr>
        </p:pic>
      </p:grpSp>
      <p:sp>
        <p:nvSpPr>
          <p:cNvPr id="10" name="مربع نص 9"/>
          <p:cNvSpPr txBox="1"/>
          <p:nvPr/>
        </p:nvSpPr>
        <p:spPr>
          <a:xfrm>
            <a:off x="1285852" y="3714752"/>
            <a:ext cx="78581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-20°</a:t>
            </a:r>
            <a:endParaRPr lang="ar-IQ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Mandibular premolar exposure</a:t>
            </a:r>
            <a:r>
              <a:rPr lang="en-US" b="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142976" y="1571612"/>
            <a:ext cx="6865937" cy="4418013"/>
            <a:chOff x="737" y="768"/>
            <a:chExt cx="4325" cy="2783"/>
          </a:xfrm>
        </p:grpSpPr>
        <p:sp>
          <p:nvSpPr>
            <p:cNvPr id="103433" name="Rectangle 9"/>
            <p:cNvSpPr>
              <a:spLocks noChangeArrowheads="1"/>
            </p:cNvSpPr>
            <p:nvPr/>
          </p:nvSpPr>
          <p:spPr bwMode="auto">
            <a:xfrm>
              <a:off x="737" y="768"/>
              <a:ext cx="4325" cy="27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pic>
          <p:nvPicPr>
            <p:cNvPr id="103429" name="Picture 5" descr="W3907-41-UPF04-07p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27" y="830"/>
              <a:ext cx="1361" cy="1086"/>
            </a:xfrm>
            <a:prstGeom prst="rect">
              <a:avLst/>
            </a:prstGeom>
            <a:noFill/>
          </p:spPr>
        </p:pic>
        <p:pic>
          <p:nvPicPr>
            <p:cNvPr id="103430" name="Picture 6" descr="W3907-41-UPF04-07p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9" y="830"/>
              <a:ext cx="2637" cy="1102"/>
            </a:xfrm>
            <a:prstGeom prst="rect">
              <a:avLst/>
            </a:prstGeom>
            <a:noFill/>
          </p:spPr>
        </p:pic>
        <p:pic>
          <p:nvPicPr>
            <p:cNvPr id="103431" name="Picture 7" descr="W3907-41-UPF04-07p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71" y="2108"/>
              <a:ext cx="1817" cy="1369"/>
            </a:xfrm>
            <a:prstGeom prst="rect">
              <a:avLst/>
            </a:prstGeom>
            <a:noFill/>
          </p:spPr>
        </p:pic>
        <p:pic>
          <p:nvPicPr>
            <p:cNvPr id="103435" name="Picture 11" descr="UPF4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23" y="2002"/>
              <a:ext cx="1074" cy="1461"/>
            </a:xfrm>
            <a:prstGeom prst="rect">
              <a:avLst/>
            </a:prstGeom>
            <a:noFill/>
          </p:spPr>
        </p:pic>
      </p:grpSp>
      <p:sp>
        <p:nvSpPr>
          <p:cNvPr id="10" name="مربع نص 9"/>
          <p:cNvSpPr txBox="1"/>
          <p:nvPr/>
        </p:nvSpPr>
        <p:spPr>
          <a:xfrm>
            <a:off x="1214414" y="3857628"/>
            <a:ext cx="7143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-10°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Mandibular molar exposure</a:t>
            </a:r>
            <a:r>
              <a:rPr lang="en-US" b="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14414" y="1500174"/>
            <a:ext cx="6726238" cy="4586288"/>
            <a:chOff x="770" y="732"/>
            <a:chExt cx="4237" cy="2889"/>
          </a:xfrm>
        </p:grpSpPr>
        <p:sp>
          <p:nvSpPr>
            <p:cNvPr id="104457" name="Rectangle 9"/>
            <p:cNvSpPr>
              <a:spLocks noChangeArrowheads="1"/>
            </p:cNvSpPr>
            <p:nvPr/>
          </p:nvSpPr>
          <p:spPr bwMode="auto">
            <a:xfrm>
              <a:off x="770" y="732"/>
              <a:ext cx="4237" cy="28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pic>
          <p:nvPicPr>
            <p:cNvPr id="104453" name="Picture 5" descr="W3907-41-UPF04-08p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67" y="2051"/>
              <a:ext cx="1947" cy="1470"/>
            </a:xfrm>
            <a:prstGeom prst="rect">
              <a:avLst/>
            </a:prstGeom>
            <a:noFill/>
          </p:spPr>
        </p:pic>
        <p:pic>
          <p:nvPicPr>
            <p:cNvPr id="104454" name="Picture 6" descr="W3907-41-UPF04-08p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0" y="804"/>
              <a:ext cx="2635" cy="1071"/>
            </a:xfrm>
            <a:prstGeom prst="rect">
              <a:avLst/>
            </a:prstGeom>
            <a:noFill/>
          </p:spPr>
        </p:pic>
        <p:pic>
          <p:nvPicPr>
            <p:cNvPr id="104455" name="Picture 7" descr="W3907-41-UPF04-08p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8" y="804"/>
              <a:ext cx="1336" cy="1065"/>
            </a:xfrm>
            <a:prstGeom prst="rect">
              <a:avLst/>
            </a:prstGeom>
            <a:noFill/>
          </p:spPr>
        </p:pic>
        <p:pic>
          <p:nvPicPr>
            <p:cNvPr id="104459" name="Picture 11" descr="UPF4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11" y="1976"/>
              <a:ext cx="1140" cy="1565"/>
            </a:xfrm>
            <a:prstGeom prst="rect">
              <a:avLst/>
            </a:prstGeom>
            <a:noFill/>
          </p:spPr>
        </p:pic>
      </p:grpSp>
      <p:sp>
        <p:nvSpPr>
          <p:cNvPr id="10" name="مربع نص 9"/>
          <p:cNvSpPr txBox="1"/>
          <p:nvPr/>
        </p:nvSpPr>
        <p:spPr>
          <a:xfrm>
            <a:off x="1285852" y="3714752"/>
            <a:ext cx="7143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-5°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42910" y="428604"/>
            <a:ext cx="8072494" cy="576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Radiographs should be free from distortion, have the correct density and contrast, and can be used for the detection of dental disease. </a:t>
            </a:r>
          </a:p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produce quality dental radiographs the following steps should be done carefully: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Film Placement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Exposure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Processing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Types of Intraoral Radiography:</a:t>
            </a:r>
          </a:p>
          <a:p>
            <a:pPr marL="609600" indent="-609600"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Periapical radiography.</a:t>
            </a:r>
          </a:p>
          <a:p>
            <a:pPr marL="609600" indent="-609600"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Bitewing radiography.</a:t>
            </a:r>
          </a:p>
          <a:p>
            <a:pPr marL="609600" indent="-609600"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Occlusal radiography.</a:t>
            </a:r>
          </a:p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lnSpc>
                <a:spcPct val="115000"/>
              </a:lnSpc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W3907-41-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1087" y="4649787"/>
            <a:ext cx="8062913" cy="220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Paralleling Technique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600200"/>
            <a:ext cx="8540750" cy="4924425"/>
          </a:xfrm>
        </p:spPr>
        <p:txBody>
          <a:bodyPr/>
          <a:lstStyle/>
          <a:p>
            <a:pPr marL="514350" indent="-514350" algn="l" rtl="0" eaLnBrk="1" hangingPunct="1">
              <a:lnSpc>
                <a:spcPct val="80000"/>
              </a:lnSpc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film  is placed in a holder and positioned in the mouth parallel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the long axis of the tooth under investigation (magnification)       target-film distance</a:t>
            </a:r>
          </a:p>
          <a:p>
            <a:pPr marL="514350" indent="-514350" algn="l" rtl="0" eaLnBrk="1" hangingPunct="1">
              <a:lnSpc>
                <a:spcPct val="8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long PID.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The X-ray tube head is then aimed at right angles (vertically and horizontally) to both the tooth and the film 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A film holder must be used to hold the film parallel with the long axis of  the tooth. The patient cannot hold the film. The technique is reproducible.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This positioning has the potential to satisfy four of the five ideal requirements of shadow cast principles.</a:t>
            </a:r>
          </a:p>
        </p:txBody>
      </p:sp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2700338" y="29241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>
            <a:off x="2124075" y="29241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22534" name="Line 8"/>
          <p:cNvSpPr>
            <a:spLocks noChangeShapeType="1"/>
          </p:cNvSpPr>
          <p:nvPr/>
        </p:nvSpPr>
        <p:spPr bwMode="auto">
          <a:xfrm>
            <a:off x="5072066" y="2571744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22535" name="Line 9"/>
          <p:cNvSpPr>
            <a:spLocks noChangeShapeType="1"/>
          </p:cNvSpPr>
          <p:nvPr/>
        </p:nvSpPr>
        <p:spPr bwMode="auto">
          <a:xfrm flipV="1">
            <a:off x="5500694" y="2285992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071538" y="2928931"/>
            <a:ext cx="714380" cy="4571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ar-IQ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8575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Assembling the XCP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(Extension-Cone Paralleling Instruments),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Anterior Assembly</a:t>
            </a:r>
          </a:p>
        </p:txBody>
      </p:sp>
      <p:pic>
        <p:nvPicPr>
          <p:cNvPr id="65547" name="Picture 11" descr="W3907-41-UPF03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3188" y="1403350"/>
            <a:ext cx="6461125" cy="485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84223" cy="4143404"/>
          </a:xfrm>
          <a:prstGeom prst="rect">
            <a:avLst/>
          </a:prstGeom>
        </p:spPr>
      </p:pic>
      <p:pic>
        <p:nvPicPr>
          <p:cNvPr id="5" name="صورة 4" descr="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785794"/>
            <a:ext cx="4320828" cy="3357586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714744" y="142852"/>
            <a:ext cx="5214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Respecter holding instrument XCP</a:t>
            </a: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85786" y="4500570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device used for holding the film  parallel to the teeth.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*A bite block or platform.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*An X-ray beam-aiming device.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Maxillary incisor region</a:t>
            </a:r>
            <a:endParaRPr lang="ar-IQ" dirty="0"/>
          </a:p>
        </p:txBody>
      </p:sp>
      <p:pic>
        <p:nvPicPr>
          <p:cNvPr id="4" name="عنصر نائب للمحتوى 3" descr="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85860"/>
            <a:ext cx="4572032" cy="2414165"/>
          </a:xfrm>
        </p:spPr>
      </p:pic>
      <p:pic>
        <p:nvPicPr>
          <p:cNvPr id="5" name="صورة 4" descr="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357298"/>
            <a:ext cx="2357454" cy="2323412"/>
          </a:xfrm>
          <a:prstGeom prst="rect">
            <a:avLst/>
          </a:prstGeom>
        </p:spPr>
      </p:pic>
      <p:pic>
        <p:nvPicPr>
          <p:cNvPr id="6" name="صورة 5" descr="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3752416"/>
            <a:ext cx="4353533" cy="3105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Maxillary canine region</a:t>
            </a:r>
            <a:endParaRPr lang="ar-IQ" dirty="0"/>
          </a:p>
        </p:txBody>
      </p:sp>
      <p:pic>
        <p:nvPicPr>
          <p:cNvPr id="4" name="عنصر نائب للمحتوى 3" descr="2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4786346" cy="2454090"/>
          </a:xfrm>
        </p:spPr>
      </p:pic>
      <p:pic>
        <p:nvPicPr>
          <p:cNvPr id="5" name="صورة 4" descr="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285860"/>
            <a:ext cx="1935252" cy="2414783"/>
          </a:xfrm>
          <a:prstGeom prst="rect">
            <a:avLst/>
          </a:prstGeom>
        </p:spPr>
      </p:pic>
      <p:pic>
        <p:nvPicPr>
          <p:cNvPr id="6" name="صورة 5" descr="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3809574"/>
            <a:ext cx="4220164" cy="3048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Maxillary premolar region</a:t>
            </a:r>
            <a:endParaRPr lang="en-US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14414" y="1714488"/>
            <a:ext cx="6773863" cy="4494212"/>
            <a:chOff x="439" y="693"/>
            <a:chExt cx="4267" cy="2831"/>
          </a:xfrm>
        </p:grpSpPr>
        <p:sp>
          <p:nvSpPr>
            <p:cNvPr id="72716" name="Rectangle 12"/>
            <p:cNvSpPr>
              <a:spLocks noChangeArrowheads="1"/>
            </p:cNvSpPr>
            <p:nvPr/>
          </p:nvSpPr>
          <p:spPr bwMode="auto">
            <a:xfrm>
              <a:off x="439" y="693"/>
              <a:ext cx="4267" cy="28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pic>
          <p:nvPicPr>
            <p:cNvPr id="72717" name="Picture 13" descr="W3907-41-UPF03-08p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14" y="1946"/>
              <a:ext cx="2022" cy="1520"/>
            </a:xfrm>
            <a:prstGeom prst="rect">
              <a:avLst/>
            </a:prstGeom>
            <a:noFill/>
          </p:spPr>
        </p:pic>
        <p:pic>
          <p:nvPicPr>
            <p:cNvPr id="72718" name="Picture 14" descr="W3907-41-UPF03-08p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5" y="748"/>
              <a:ext cx="2260" cy="963"/>
            </a:xfrm>
            <a:prstGeom prst="rect">
              <a:avLst/>
            </a:prstGeom>
            <a:noFill/>
          </p:spPr>
        </p:pic>
        <p:pic>
          <p:nvPicPr>
            <p:cNvPr id="72719" name="Picture 15" descr="W3907-41-UPF03-08p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88" y="748"/>
              <a:ext cx="1448" cy="945"/>
            </a:xfrm>
            <a:prstGeom prst="rect">
              <a:avLst/>
            </a:prstGeom>
            <a:noFill/>
          </p:spPr>
        </p:pic>
        <p:pic>
          <p:nvPicPr>
            <p:cNvPr id="72720" name="Picture 16" descr="W3907-41-UPF03-08p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5" y="1800"/>
              <a:ext cx="2023" cy="166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Maxillary molar region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14414" y="1500174"/>
            <a:ext cx="6788150" cy="4525963"/>
            <a:chOff x="303" y="664"/>
            <a:chExt cx="4276" cy="2851"/>
          </a:xfrm>
        </p:grpSpPr>
        <p:sp>
          <p:nvSpPr>
            <p:cNvPr id="74764" name="Rectangle 12"/>
            <p:cNvSpPr>
              <a:spLocks noChangeArrowheads="1"/>
            </p:cNvSpPr>
            <p:nvPr/>
          </p:nvSpPr>
          <p:spPr bwMode="auto">
            <a:xfrm>
              <a:off x="303" y="664"/>
              <a:ext cx="4276" cy="28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pic>
          <p:nvPicPr>
            <p:cNvPr id="74765" name="Picture 13" descr="W3907-41-UPF03-09p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3" y="2045"/>
              <a:ext cx="1919" cy="1440"/>
            </a:xfrm>
            <a:prstGeom prst="rect">
              <a:avLst/>
            </a:prstGeom>
            <a:noFill/>
          </p:spPr>
        </p:pic>
        <p:pic>
          <p:nvPicPr>
            <p:cNvPr id="74766" name="Picture 14" descr="W3907-41-UPF03-09p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7" y="719"/>
              <a:ext cx="2286" cy="963"/>
            </a:xfrm>
            <a:prstGeom prst="rect">
              <a:avLst/>
            </a:prstGeom>
            <a:noFill/>
          </p:spPr>
        </p:pic>
        <p:pic>
          <p:nvPicPr>
            <p:cNvPr id="74767" name="Picture 15" descr="W3907-41-UPF03-09p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5" y="719"/>
              <a:ext cx="1467" cy="954"/>
            </a:xfrm>
            <a:prstGeom prst="rect">
              <a:avLst/>
            </a:prstGeom>
            <a:noFill/>
          </p:spPr>
        </p:pic>
        <p:pic>
          <p:nvPicPr>
            <p:cNvPr id="74768" name="Picture 16" descr="W3907-41-UPF03-09p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3" y="1770"/>
              <a:ext cx="2083" cy="171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Mandibular incisor region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71604" y="1571612"/>
            <a:ext cx="6059487" cy="4494212"/>
            <a:chOff x="322" y="703"/>
            <a:chExt cx="3817" cy="2831"/>
          </a:xfrm>
        </p:grpSpPr>
        <p:sp>
          <p:nvSpPr>
            <p:cNvPr id="69644" name="Rectangle 12"/>
            <p:cNvSpPr>
              <a:spLocks noChangeArrowheads="1"/>
            </p:cNvSpPr>
            <p:nvPr/>
          </p:nvSpPr>
          <p:spPr bwMode="auto">
            <a:xfrm>
              <a:off x="322" y="703"/>
              <a:ext cx="3817" cy="28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pic>
          <p:nvPicPr>
            <p:cNvPr id="69645" name="Picture 13" descr="W3907-41-UPF03-07p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4" y="758"/>
              <a:ext cx="2260" cy="963"/>
            </a:xfrm>
            <a:prstGeom prst="rect">
              <a:avLst/>
            </a:prstGeom>
            <a:noFill/>
          </p:spPr>
        </p:pic>
        <p:pic>
          <p:nvPicPr>
            <p:cNvPr id="69646" name="Picture 14" descr="W3907-41-UPF03-07p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00" y="1808"/>
              <a:ext cx="983" cy="1632"/>
            </a:xfrm>
            <a:prstGeom prst="rect">
              <a:avLst/>
            </a:prstGeom>
            <a:noFill/>
          </p:spPr>
        </p:pic>
        <p:pic>
          <p:nvPicPr>
            <p:cNvPr id="69647" name="Picture 15" descr="W3907-41-UPF03-07p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00" y="758"/>
              <a:ext cx="1175" cy="962"/>
            </a:xfrm>
            <a:prstGeom prst="rect">
              <a:avLst/>
            </a:prstGeom>
            <a:noFill/>
          </p:spPr>
        </p:pic>
        <p:pic>
          <p:nvPicPr>
            <p:cNvPr id="69648" name="Picture 16" descr="W3907-41-UPF03-07p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6" y="1808"/>
              <a:ext cx="2023" cy="166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Mandibular canine region</a:t>
            </a:r>
            <a:r>
              <a:rPr lang="en-US" b="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714480" y="1571612"/>
            <a:ext cx="5889625" cy="4757738"/>
            <a:chOff x="605" y="644"/>
            <a:chExt cx="3710" cy="2997"/>
          </a:xfrm>
        </p:grpSpPr>
        <p:sp>
          <p:nvSpPr>
            <p:cNvPr id="67597" name="Rectangle 13"/>
            <p:cNvSpPr>
              <a:spLocks noChangeArrowheads="1"/>
            </p:cNvSpPr>
            <p:nvPr/>
          </p:nvSpPr>
          <p:spPr bwMode="auto">
            <a:xfrm>
              <a:off x="605" y="644"/>
              <a:ext cx="3710" cy="2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/>
            </a:p>
          </p:txBody>
        </p:sp>
        <p:pic>
          <p:nvPicPr>
            <p:cNvPr id="67598" name="Picture 14" descr="W3907-41-UPF03-06p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34" y="1760"/>
              <a:ext cx="1109" cy="1841"/>
            </a:xfrm>
            <a:prstGeom prst="rect">
              <a:avLst/>
            </a:prstGeom>
            <a:noFill/>
          </p:spPr>
        </p:pic>
        <p:pic>
          <p:nvPicPr>
            <p:cNvPr id="67599" name="Picture 15" descr="W3907-41-UPF03-06p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0" y="680"/>
              <a:ext cx="2260" cy="954"/>
            </a:xfrm>
            <a:prstGeom prst="rect">
              <a:avLst/>
            </a:prstGeom>
            <a:noFill/>
          </p:spPr>
        </p:pic>
        <p:pic>
          <p:nvPicPr>
            <p:cNvPr id="67600" name="Picture 16" descr="W3907-41-UPF03-06p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70" y="680"/>
              <a:ext cx="1173" cy="960"/>
            </a:xfrm>
            <a:prstGeom prst="rect">
              <a:avLst/>
            </a:prstGeom>
            <a:noFill/>
          </p:spPr>
        </p:pic>
        <p:pic>
          <p:nvPicPr>
            <p:cNvPr id="67601" name="Picture 17" descr="W3907-41-UPF03-06p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7" y="1750"/>
              <a:ext cx="2243" cy="18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Mandibular premolar region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85852" y="1643050"/>
            <a:ext cx="6742113" cy="4679950"/>
            <a:chOff x="293" y="635"/>
            <a:chExt cx="4247" cy="2948"/>
          </a:xfrm>
        </p:grpSpPr>
        <p:sp>
          <p:nvSpPr>
            <p:cNvPr id="76812" name="Rectangle 12"/>
            <p:cNvSpPr>
              <a:spLocks noChangeArrowheads="1"/>
            </p:cNvSpPr>
            <p:nvPr/>
          </p:nvSpPr>
          <p:spPr bwMode="auto">
            <a:xfrm>
              <a:off x="293" y="635"/>
              <a:ext cx="4247" cy="29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IQ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6813" name="Picture 13" descr="W3907-41-UPF03-10p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60" y="2179"/>
              <a:ext cx="1812" cy="1371"/>
            </a:xfrm>
            <a:prstGeom prst="rect">
              <a:avLst/>
            </a:prstGeom>
            <a:noFill/>
          </p:spPr>
        </p:pic>
        <p:pic>
          <p:nvPicPr>
            <p:cNvPr id="76814" name="Picture 14" descr="W3907-41-UPF03-10p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" y="688"/>
              <a:ext cx="2260" cy="947"/>
            </a:xfrm>
            <a:prstGeom prst="rect">
              <a:avLst/>
            </a:prstGeom>
            <a:noFill/>
          </p:spPr>
        </p:pic>
        <p:pic>
          <p:nvPicPr>
            <p:cNvPr id="76815" name="Picture 15" descr="W3907-41-UPF03-10p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1" y="688"/>
              <a:ext cx="1431" cy="936"/>
            </a:xfrm>
            <a:prstGeom prst="rect">
              <a:avLst/>
            </a:prstGeom>
            <a:noFill/>
          </p:spPr>
        </p:pic>
        <p:pic>
          <p:nvPicPr>
            <p:cNvPr id="76816" name="Picture 16" descr="W3907-41-UPF03-10p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8" y="1711"/>
              <a:ext cx="2233" cy="183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rtl="0" eaLnBrk="1" hangingPunct="1"/>
            <a:r>
              <a:rPr lang="en-US" sz="5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Shadow Casting</a:t>
            </a:r>
            <a:r>
              <a:rPr lang="en-US" sz="5400" dirty="0" smtClean="0"/>
              <a:t> </a:t>
            </a:r>
            <a:r>
              <a:rPr lang="en-US" sz="5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Principles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268413"/>
            <a:ext cx="8540750" cy="5256212"/>
          </a:xfrm>
        </p:spPr>
        <p:txBody>
          <a:bodyPr/>
          <a:lstStyle/>
          <a:p>
            <a:pPr marL="609600" indent="-609600" algn="l" rtl="0" eaLnBrk="1" hangingPunct="1">
              <a:buFontTx/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source of radiation should be as small as possible.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distance from the radiation source to the object should be as long as possible.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distance from the object to the image receptor should be as short as possible.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object &amp; the image receptor should be parallel.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primary x-ray beam should be perpendicular to both object &amp; image receptor.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Mandibular molar region</a:t>
            </a:r>
          </a:p>
        </p:txBody>
      </p:sp>
      <p:pic>
        <p:nvPicPr>
          <p:cNvPr id="78860" name="Picture 12" descr="41FP3K"/>
          <p:cNvPicPr>
            <a:picLocks noChangeAspect="1" noChangeArrowheads="1"/>
          </p:cNvPicPr>
          <p:nvPr/>
        </p:nvPicPr>
        <p:blipFill>
          <a:blip r:embed="rId2"/>
          <a:srcRect b="2675"/>
          <a:stretch>
            <a:fillRect/>
          </a:stretch>
        </p:blipFill>
        <p:spPr bwMode="auto">
          <a:xfrm>
            <a:off x="1214414" y="1428736"/>
            <a:ext cx="7620000" cy="496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hangingPunct="1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Advantages of the Bisected Angle Technique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Positioning of the film packet is reasonably comfortable for the patient in all areas of the mouth.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Positioning is relatively simple and quick.</a:t>
            </a:r>
          </a:p>
          <a:p>
            <a:pPr marL="609600" indent="-609600" algn="l" rtl="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all angulations are assessed correctly, the image of the tooth will be the same length as the tooth itself and should be adequate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(but not ideal) for most diagnostic purposes.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3912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Disadvantages of the Bisected Angle Technique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268413"/>
            <a:ext cx="8540750" cy="5329237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many variables involved in the technique often result in the image being badly distorted.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Incorrect vertical angulation will result in foreshortening or elongation of the image.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periodontal bone levels are poorly shown.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shadow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zygomatic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bone frequently overlies the roots of the upper molars.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horizontal and vertical angles have to be assessed for every patient and considerable skill is required.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not possible to obtain reproducible views.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Coning off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cone cutting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may result if the central ray is not aimed at the centre of the film, particularly if using rectangular collimation.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Incorrect horizontal angulation will result in overlapping of the crowns and roots.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crowns of the teeth are often distorted, thus preventing the detection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approximal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caries.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buccal roots of the maxillary premolars and molars are foreshortened.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8012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Advantages of the Paralleling Technique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981075"/>
            <a:ext cx="8842375" cy="5688013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Geometrically accurate images are produced with little magnification.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The shadow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zygomatic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bone appears above the apices of the molar teeth.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 The periodontal bone levels are well represented.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 The periapical tissues are accurately shown with minimal foreshortening or elongation.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5. The crowns of the teeth are well shown enabling the detection of proximal caries.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6. The horizontal and vertical angulations of the X-ray tube head are automatically determined by the positioning devices if placed correctly.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7. The X-ray beam is aimed accurately at the centre of the film — all areas of the film are irradiated and there is no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cone cutting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8. Reproducible radiographs are possible at different visits and with different operators.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9. The relative positions of the film packet, teeth and X-ray beam are always maintained, irrespective of the position of the patient’s head. This is useful for some patients with disabilities.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79450"/>
          </a:xfrm>
        </p:spPr>
        <p:txBody>
          <a:bodyPr/>
          <a:lstStyle/>
          <a:p>
            <a:pPr rtl="0"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Disadvantages of the Paralleling Technique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052513"/>
            <a:ext cx="8540750" cy="5046662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1. Positioning of the film packet can be very uncomfortable for the patient, particularly for posterior teeth, often causing gagging.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2. Positioning the holders within the mouth can be difficult for inexperienced operators.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3. The anatomy of the mouth sometimes makes the technique impossible, e.g. a shallow, flat palate.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4. The apices of the teeth can sometimes appear very near the edge of the film.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5. Positioning the holders in the lower third molar regions can be very difficult.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6. The technique cannot be performed satisfactorily using a short focal spot to skin distance because of the resultant magnification.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7.  The holders need to be autoclavable or disposable.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rtl="0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Bite-wing Radiography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000108"/>
            <a:ext cx="8229600" cy="5143536"/>
          </a:xfrm>
        </p:spPr>
        <p:txBody>
          <a:bodyPr>
            <a:normAutofit fontScale="92500" lnSpcReduction="10000"/>
          </a:bodyPr>
          <a:lstStyle/>
          <a:p>
            <a:pPr marL="609600" indent="-609600" algn="l" rtl="0" eaLnBrk="1" hangingPunct="1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Indications: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Interproximal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caries.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Over-hang filling.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Level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crestal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bone between the teeth.</a:t>
            </a:r>
          </a:p>
          <a:p>
            <a:pPr marL="609600" indent="-609600" algn="l" rtl="0" eaLnBrk="1" hangingPunct="1">
              <a:buFontTx/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Interproximal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calculus.</a:t>
            </a:r>
          </a:p>
          <a:p>
            <a:pPr marL="533400" indent="-533400" algn="l" rtl="0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Principles: </a:t>
            </a:r>
          </a:p>
          <a:p>
            <a:pPr marL="533400" indent="-533400" algn="l" rtl="0">
              <a:lnSpc>
                <a:spcPct val="90000"/>
              </a:lnSpc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film is placed in the mouth parallel to the    crown of both upper &amp; lower teeth.</a:t>
            </a:r>
          </a:p>
          <a:p>
            <a:pPr marL="533400" indent="-533400" algn="l" rtl="0">
              <a:lnSpc>
                <a:spcPct val="90000"/>
              </a:lnSpc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film stabilized when the patient bites on the bite-wing tab or bite-wing film holder.</a:t>
            </a:r>
          </a:p>
          <a:p>
            <a:pPr marL="533400" indent="-533400" algn="l" rtl="0">
              <a:lnSpc>
                <a:spcPct val="90000"/>
              </a:lnSpc>
              <a:buFontTx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central ray of the x-ray beam is directed through the contacts of the teeth, using a +10 degree vertical angulation.</a:t>
            </a:r>
          </a:p>
          <a:p>
            <a:pPr marL="609600" indent="-609600" algn="l" rtl="0" eaLnBrk="1" hangingPunct="1">
              <a:buFontTx/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_0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247027" cy="3500438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14678" y="3786190"/>
            <a:ext cx="5767404" cy="2843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" name="مستطيل 7"/>
          <p:cNvSpPr/>
          <p:nvPr/>
        </p:nvSpPr>
        <p:spPr>
          <a:xfrm>
            <a:off x="4357686" y="78579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+10</a:t>
            </a:r>
            <a:r>
              <a:rPr lang="en-US" sz="2400" baseline="44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vertical angulation is used to compensate for the slight bend of the upper portion of the film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the tilt of the maxillary teeth.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صورة 8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857628"/>
            <a:ext cx="5517534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Premolar bitewing.  A, Film placement. B, Resultant radiograph.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2852738" y="1439863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7235825" y="1436688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</a:t>
            </a:r>
          </a:p>
        </p:txBody>
      </p:sp>
      <p:pic>
        <p:nvPicPr>
          <p:cNvPr id="110599" name="Picture 7" descr="W3907-41-UPF05-01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1850" y="1957388"/>
            <a:ext cx="2951163" cy="2197100"/>
          </a:xfrm>
          <a:prstGeom prst="rect">
            <a:avLst/>
          </a:prstGeom>
          <a:noFill/>
        </p:spPr>
      </p:pic>
      <p:pic>
        <p:nvPicPr>
          <p:cNvPr id="110600" name="Picture 8" descr="W3907-41-UPF05-01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25" y="1957388"/>
            <a:ext cx="5408613" cy="2198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molar-bitewing.  A, Film placement. B, Resultant radiograph.</a:t>
            </a:r>
          </a:p>
        </p:txBody>
      </p:sp>
      <p:pic>
        <p:nvPicPr>
          <p:cNvPr id="111619" name="Picture 3" descr="41_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488" y="2016125"/>
            <a:ext cx="7756525" cy="2360613"/>
          </a:xfrm>
          <a:prstGeom prst="rect">
            <a:avLst/>
          </a:prstGeom>
          <a:noFill/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2640013" y="1501775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6657975" y="1535113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0"/>
            <a:ext cx="8540750" cy="1371600"/>
          </a:xfrm>
        </p:spPr>
        <p:txBody>
          <a:bodyPr/>
          <a:lstStyle/>
          <a:p>
            <a:pPr rtl="0" eaLnBrk="1" hangingPunct="1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Periapical Examination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268413"/>
            <a:ext cx="8540750" cy="5256212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Main Indications: 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1800" b="1" dirty="0" smtClean="0"/>
          </a:p>
          <a:p>
            <a:pPr algn="l" rtl="0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Detection of apical lesions.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Assessment of the periodontal status.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trauma to the teeth and associated alveolar bone.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Assessment of the unerupted teeth.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Assessment of root morphology before extractions.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endodontics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Preoperative assessment and postoperative appraisal of apical surgery.</a:t>
            </a:r>
          </a:p>
          <a:p>
            <a:pPr algn="l" rtl="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Evaluation of implants postoperatively.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3907-41-0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663659"/>
            <a:ext cx="2500330" cy="4194341"/>
          </a:xfrm>
          <a:prstGeom prst="rect">
            <a:avLst/>
          </a:prstGeom>
          <a:noFill/>
        </p:spPr>
      </p:pic>
      <p:pic>
        <p:nvPicPr>
          <p:cNvPr id="5" name="Picture 4" descr="W3907-41-03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86124"/>
            <a:ext cx="4180217" cy="3143272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642910" y="428604"/>
            <a:ext cx="8001056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are two basic techniques for obtaining periapical radiographs:</a:t>
            </a:r>
          </a:p>
          <a:p>
            <a:pPr lvl="1" algn="l">
              <a:lnSpc>
                <a:spcPct val="15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Bisecting angle technique.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l">
              <a:lnSpc>
                <a:spcPct val="15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Paralleling technique.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41_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5581" y="3577670"/>
            <a:ext cx="3808419" cy="3280330"/>
          </a:xfrm>
          <a:prstGeom prst="rect">
            <a:avLst/>
          </a:prstGeom>
          <a:noFill/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394700" cy="51752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PID Angulations: Bisecting Technique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857232"/>
            <a:ext cx="8501121" cy="5500726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Angulation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is a term used to describe the alignment of the central ray of the x-ray beam in the horizontal and vertical planes. </a:t>
            </a:r>
          </a:p>
          <a:p>
            <a:pPr algn="l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Angulation can be changed by moving the PID in either a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horizontal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vertical direction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Horizontal angulation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refers to the positioning of the tube head and direction of the central ray  in a horizontal. </a:t>
            </a:r>
          </a:p>
          <a:p>
            <a:pPr algn="l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horizontal angulation remains </a:t>
            </a:r>
          </a:p>
          <a:p>
            <a:pPr algn="l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same whether you are using the</a:t>
            </a:r>
          </a:p>
          <a:p>
            <a:pPr algn="l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paralleling or bisecting technique.</a:t>
            </a:r>
          </a:p>
          <a:p>
            <a:pPr algn="l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786322"/>
            <a:ext cx="2903268" cy="2071678"/>
          </a:xfrm>
          <a:prstGeom prst="rect">
            <a:avLst/>
          </a:prstGeom>
        </p:spPr>
      </p:pic>
      <p:pic>
        <p:nvPicPr>
          <p:cNvPr id="7" name="Picture 3" descr="41_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563436"/>
            <a:ext cx="3076574" cy="2294564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214282" y="285728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correct horizontal angulation, the central ray is directed perpendicular to the curvature of the arch and through the contact areas of the teeth. 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Incorrect horizontal angulation results in overlapped contact areas. 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41_0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857364"/>
            <a:ext cx="2571768" cy="2820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41_0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857364"/>
            <a:ext cx="2928958" cy="2774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 descr="1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2357430"/>
            <a:ext cx="2786050" cy="1991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85720" y="214290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Vertical angulation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refers to the positioning of the PID in a vertical, or up-and-down, plane.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41_02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3" y="1662113"/>
            <a:ext cx="3771900" cy="3494087"/>
          </a:xfrm>
          <a:prstGeom prst="rect">
            <a:avLst/>
          </a:prstGeom>
          <a:noFill/>
        </p:spPr>
      </p:pic>
      <p:pic>
        <p:nvPicPr>
          <p:cNvPr id="6" name="Picture 4" descr="41_02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662113"/>
            <a:ext cx="4003675" cy="3497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Correct vertical angulation results in a radiographic image that is the same length as the tooth. 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Incorrect vertical angulation results in: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image appears either longer(Elongated),or shorter(Foreshortened). </a:t>
            </a:r>
          </a:p>
          <a:p>
            <a:pPr lvl="1"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41_02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3522481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41_02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2560"/>
            <a:ext cx="2071670" cy="3045440"/>
          </a:xfrm>
          <a:prstGeom prst="rect">
            <a:avLst/>
          </a:prstGeom>
          <a:noFill/>
        </p:spPr>
      </p:pic>
      <p:pic>
        <p:nvPicPr>
          <p:cNvPr id="7" name="Picture 6" descr="W3907-41-2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571612"/>
            <a:ext cx="3843337" cy="2450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W3907-41-21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3799749"/>
            <a:ext cx="1835168" cy="3058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1267</Words>
  <Application>Microsoft Office PowerPoint</Application>
  <PresentationFormat>On-screen Show (4:3)</PresentationFormat>
  <Paragraphs>134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سمة Office</vt:lpstr>
      <vt:lpstr>PowerPoint Presentation</vt:lpstr>
      <vt:lpstr>PowerPoint Presentation</vt:lpstr>
      <vt:lpstr>Shadow Casting Principles</vt:lpstr>
      <vt:lpstr>Periapical Examination</vt:lpstr>
      <vt:lpstr>PowerPoint Presentation</vt:lpstr>
      <vt:lpstr>PID Angulations: Bisecting Technique</vt:lpstr>
      <vt:lpstr>PowerPoint Presentation</vt:lpstr>
      <vt:lpstr>PowerPoint Presentation</vt:lpstr>
      <vt:lpstr>PowerPoint Presentation</vt:lpstr>
      <vt:lpstr>This radiograph demonstrates a cone cut.  </vt:lpstr>
      <vt:lpstr>The Bisecting Technique </vt:lpstr>
      <vt:lpstr>Maxillary incisor exposure</vt:lpstr>
      <vt:lpstr>Maxillary canine exposure   </vt:lpstr>
      <vt:lpstr>Maxillary premolar exposure </vt:lpstr>
      <vt:lpstr>Maxillary molar exposure </vt:lpstr>
      <vt:lpstr>Mandibular incisor exposure </vt:lpstr>
      <vt:lpstr>Mandibular canine exposure </vt:lpstr>
      <vt:lpstr>Mandibular premolar exposure </vt:lpstr>
      <vt:lpstr>Mandibular molar exposure </vt:lpstr>
      <vt:lpstr>Paralleling Technique </vt:lpstr>
      <vt:lpstr>Assembling the XCP  (Extension-Cone Paralleling Instruments),  Anterior Assembly</vt:lpstr>
      <vt:lpstr>PowerPoint Presentation</vt:lpstr>
      <vt:lpstr>Maxillary incisor region</vt:lpstr>
      <vt:lpstr>Maxillary canine region</vt:lpstr>
      <vt:lpstr>Maxillary premolar region</vt:lpstr>
      <vt:lpstr>Maxillary molar region </vt:lpstr>
      <vt:lpstr>Mandibular incisor region </vt:lpstr>
      <vt:lpstr>Mandibular canine region </vt:lpstr>
      <vt:lpstr>Mandibular premolar region</vt:lpstr>
      <vt:lpstr>Mandibular molar region</vt:lpstr>
      <vt:lpstr>Advantages of the Bisected Angle Technique </vt:lpstr>
      <vt:lpstr>Disadvantages of the Bisected Angle Technique </vt:lpstr>
      <vt:lpstr> Advantages of the Paralleling Technique </vt:lpstr>
      <vt:lpstr>Disadvantages of the Paralleling Technique</vt:lpstr>
      <vt:lpstr>Bite-wing Radiography </vt:lpstr>
      <vt:lpstr>PowerPoint Presentation</vt:lpstr>
      <vt:lpstr>Premolar bitewing.  A, Film placement. B, Resultant radiograph.</vt:lpstr>
      <vt:lpstr>The molar-bitewing.  A, Film placement. B, Resultant radiograph.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mustafa</cp:lastModifiedBy>
  <cp:revision>3</cp:revision>
  <dcterms:created xsi:type="dcterms:W3CDTF">2016-10-18T23:44:56Z</dcterms:created>
  <dcterms:modified xsi:type="dcterms:W3CDTF">2017-11-04T14:12:41Z</dcterms:modified>
</cp:coreProperties>
</file>