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2"/>
  </p:notesMasterIdLst>
  <p:sldIdLst>
    <p:sldId id="256" r:id="rId2"/>
    <p:sldId id="276" r:id="rId3"/>
    <p:sldId id="277" r:id="rId4"/>
    <p:sldId id="278" r:id="rId5"/>
    <p:sldId id="298" r:id="rId6"/>
    <p:sldId id="279" r:id="rId7"/>
    <p:sldId id="299" r:id="rId8"/>
    <p:sldId id="280" r:id="rId9"/>
    <p:sldId id="281" r:id="rId10"/>
    <p:sldId id="282" r:id="rId11"/>
    <p:sldId id="300" r:id="rId12"/>
    <p:sldId id="283" r:id="rId13"/>
    <p:sldId id="284" r:id="rId14"/>
    <p:sldId id="301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302" r:id="rId25"/>
    <p:sldId id="303" r:id="rId26"/>
    <p:sldId id="294" r:id="rId27"/>
    <p:sldId id="295" r:id="rId28"/>
    <p:sldId id="296" r:id="rId29"/>
    <p:sldId id="297" r:id="rId30"/>
    <p:sldId id="275" r:id="rId3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>
        <p:scale>
          <a:sx n="70" d="100"/>
          <a:sy n="70" d="100"/>
        </p:scale>
        <p:origin x="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E933A04-8C9F-460E-BD42-C185AF851962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B0639FD-E341-4CB5-BD6F-16A072BD33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681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39FD-E341-4CB5-BD6F-16A072BD339F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47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6985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832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320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56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163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352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928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77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9049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547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0496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96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03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940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1605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39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02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EA6D-7C1C-4E08-88D1-E3E5558872FC}" type="datetimeFigureOut">
              <a:rPr lang="ar-IQ" smtClean="0"/>
              <a:t>05/02/1438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E02E-0A5F-4FF8-9291-0A70826CAA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0094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079" y="2170280"/>
            <a:ext cx="9001462" cy="1655762"/>
          </a:xfrm>
        </p:spPr>
        <p:txBody>
          <a:bodyPr>
            <a:noAutofit/>
          </a:bodyPr>
          <a:lstStyle/>
          <a:p>
            <a:r>
              <a:rPr lang="en-US" sz="7200" dirty="0" smtClean="0"/>
              <a:t>Oral Surgery</a:t>
            </a:r>
          </a:p>
          <a:p>
            <a:r>
              <a:rPr lang="en-US" sz="7200" dirty="0" smtClean="0"/>
              <a:t>Local Anesthesia</a:t>
            </a:r>
            <a:endParaRPr lang="ar-IQ" sz="7200" dirty="0"/>
          </a:p>
        </p:txBody>
      </p:sp>
    </p:spTree>
    <p:extLst>
      <p:ext uri="{BB962C8B-B14F-4D97-AF65-F5344CB8AC3E}">
        <p14:creationId xmlns:p14="http://schemas.microsoft.com/office/powerpoint/2010/main" val="22620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3" y="249381"/>
            <a:ext cx="11637819" cy="631767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rgbClr val="92D050"/>
                </a:solidFill>
              </a:rPr>
              <a:t>Systemic action :</a:t>
            </a:r>
          </a:p>
          <a:p>
            <a:pPr algn="l" rtl="0"/>
            <a:r>
              <a:rPr lang="en-US" sz="2400" u="sng" dirty="0"/>
              <a:t>1-	Cardiovascular system </a:t>
            </a:r>
          </a:p>
          <a:p>
            <a:pPr algn="l" rtl="0"/>
            <a:r>
              <a:rPr lang="en-US" sz="2400" dirty="0"/>
              <a:t>It causes increased systolic and diastolic blood pressure , increased heart rate and strength of contraction , increased stroke volume and cardiac output , and it causes increased myocardial oxygen consumption </a:t>
            </a:r>
          </a:p>
          <a:p>
            <a:pPr algn="l" rtl="0"/>
            <a:r>
              <a:rPr lang="en-US" sz="2400" dirty="0"/>
              <a:t>On blood vessel it cause vasoconstriction and so frequently used a lone as a vasoconstrictor for hemostasis during surgical procedures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19" y="3795055"/>
            <a:ext cx="2948932" cy="27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25" y="3885055"/>
            <a:ext cx="415892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2" y="150125"/>
            <a:ext cx="11723427" cy="646903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2-</a:t>
            </a:r>
            <a:r>
              <a:rPr lang="en-US" sz="2400" u="sng" dirty="0"/>
              <a:t>	Respiratory system </a:t>
            </a:r>
          </a:p>
          <a:p>
            <a:pPr algn="l" rtl="0"/>
            <a:r>
              <a:rPr lang="en-US" sz="2400" dirty="0"/>
              <a:t>Adrenaline us a potent dilator of the smooth muscle of the bronchiole , so it the drug of choice for management of acute asthma .</a:t>
            </a:r>
          </a:p>
          <a:p>
            <a:pPr algn="l" rtl="0"/>
            <a:r>
              <a:rPr lang="en-US" sz="2400" dirty="0"/>
              <a:t>3-	</a:t>
            </a:r>
            <a:r>
              <a:rPr lang="en-US" sz="2400" u="sng" dirty="0"/>
              <a:t>Central nervous system </a:t>
            </a:r>
          </a:p>
          <a:p>
            <a:pPr algn="l" rtl="0"/>
            <a:r>
              <a:rPr lang="en-US" sz="2400" dirty="0"/>
              <a:t>In the usual therapeutic dosage adrenaline is not a potent CNS stimulant , CNS stimulant occurs when an excessive dosage is given .</a:t>
            </a:r>
          </a:p>
          <a:p>
            <a:pPr algn="l" rtl="0"/>
            <a:endParaRPr lang="en-US" sz="2400" dirty="0"/>
          </a:p>
          <a:p>
            <a:pPr algn="l" rtl="0"/>
            <a:endParaRPr lang="ar-IQ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21" y="2808156"/>
            <a:ext cx="4444478" cy="428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20" y="3374620"/>
            <a:ext cx="3956052" cy="316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5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249381"/>
            <a:ext cx="11596255" cy="631767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rgbClr val="00B0F0"/>
                </a:solidFill>
              </a:rPr>
              <a:t>Availability in dentistry </a:t>
            </a:r>
            <a:endParaRPr lang="en-US" sz="24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400" dirty="0" smtClean="0"/>
              <a:t> Adrenaline is the most potent and widely used vasoconstrictor in dentistry . it is in 1:50 000 , 1:80 000 , 1: 100 000 , 1:200 000 dilution</a:t>
            </a:r>
          </a:p>
          <a:p>
            <a:pPr algn="l" rtl="0"/>
            <a:endParaRPr lang="en-US" sz="2400" dirty="0"/>
          </a:p>
          <a:p>
            <a:pPr algn="l" rtl="0"/>
            <a:endParaRPr lang="ar-IQ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7" y="1923054"/>
            <a:ext cx="6323067" cy="464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1052" y="3092568"/>
            <a:ext cx="48768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" y="193964"/>
            <a:ext cx="11776363" cy="66640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Maximum </a:t>
            </a:r>
            <a:r>
              <a:rPr lang="en-US" sz="2400" dirty="0">
                <a:solidFill>
                  <a:srgbClr val="FFFF00"/>
                </a:solidFill>
              </a:rPr>
              <a:t>dosage </a:t>
            </a:r>
          </a:p>
          <a:p>
            <a:pPr algn="l" rtl="0"/>
            <a:r>
              <a:rPr lang="en-US" sz="2400" dirty="0"/>
              <a:t>This drug is  potent , and can produce undesirable results .</a:t>
            </a:r>
          </a:p>
          <a:p>
            <a:pPr algn="l" rtl="0"/>
            <a:r>
              <a:rPr lang="en-US" sz="2400" dirty="0"/>
              <a:t>a-	If used in large volumes </a:t>
            </a:r>
          </a:p>
          <a:p>
            <a:pPr algn="l" rtl="0"/>
            <a:r>
              <a:rPr lang="en-US" sz="2400" dirty="0"/>
              <a:t>b-	If inadvertently injected </a:t>
            </a:r>
            <a:r>
              <a:rPr lang="en-US" sz="2400" dirty="0" err="1"/>
              <a:t>intravascularly</a:t>
            </a:r>
            <a:r>
              <a:rPr lang="en-US" sz="2400" dirty="0"/>
              <a:t> </a:t>
            </a:r>
          </a:p>
          <a:p>
            <a:pPr algn="l" rtl="0"/>
            <a:r>
              <a:rPr lang="en-US" sz="2400" dirty="0"/>
              <a:t>So these drugs should be used with consideration to their benefits and risk .</a:t>
            </a:r>
          </a:p>
          <a:p>
            <a:pPr algn="l" rtl="0"/>
            <a:endParaRPr lang="en-US" sz="2400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5174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38545"/>
            <a:ext cx="11901054" cy="6567055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/>
              <a:t>The maximum doses are recommended by new </a:t>
            </a:r>
            <a:r>
              <a:rPr lang="en-US" sz="2400" dirty="0" err="1"/>
              <a:t>york</a:t>
            </a:r>
            <a:r>
              <a:rPr lang="en-US" sz="2400" dirty="0"/>
              <a:t> heart association , and suggested by </a:t>
            </a:r>
            <a:r>
              <a:rPr lang="en-US" sz="2400" dirty="0" err="1"/>
              <a:t>Bennette</a:t>
            </a:r>
            <a:r>
              <a:rPr lang="en-US" sz="2400" dirty="0"/>
              <a:t> (1983) and </a:t>
            </a:r>
            <a:r>
              <a:rPr lang="en-US" sz="2400" dirty="0" err="1"/>
              <a:t>Malamed</a:t>
            </a:r>
            <a:r>
              <a:rPr lang="en-US" sz="2400" dirty="0"/>
              <a:t> (1977) are as follows :</a:t>
            </a:r>
          </a:p>
          <a:p>
            <a:pPr algn="just" rtl="0"/>
            <a:r>
              <a:rPr lang="en-US" sz="2400" dirty="0"/>
              <a:t>a-	For normal healthy adult patient the maximum recommended dose is (0.2 mg) per appointment that means </a:t>
            </a:r>
          </a:p>
          <a:p>
            <a:pPr algn="just" rtl="0"/>
            <a:r>
              <a:rPr lang="en-US" sz="2400" dirty="0"/>
              <a:t>10 ml of 1:50 000 dilution ( 5 cartridge ).</a:t>
            </a:r>
          </a:p>
          <a:p>
            <a:pPr algn="just" rtl="0"/>
            <a:r>
              <a:rPr lang="en-US" sz="2400" dirty="0"/>
              <a:t>16 ml of 1:80 000 dilution ( 8 cartridge ).</a:t>
            </a:r>
          </a:p>
          <a:p>
            <a:pPr algn="just" rtl="0"/>
            <a:r>
              <a:rPr lang="en-US" sz="2400" dirty="0"/>
              <a:t>20 ml of 1:100 000 dilution ( 10 cartridge ).</a:t>
            </a:r>
          </a:p>
          <a:p>
            <a:pPr algn="just" rtl="0"/>
            <a:r>
              <a:rPr lang="en-US" sz="2400" dirty="0"/>
              <a:t>40 ml of 1:200 000 dilution ( 20 cartridge ).</a:t>
            </a:r>
          </a:p>
          <a:p>
            <a:pPr algn="just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15752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6" y="235527"/>
            <a:ext cx="11540837" cy="6359237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/>
              <a:t>b-	For patient with clinically significant cardiovascular disease </a:t>
            </a:r>
          </a:p>
          <a:p>
            <a:pPr algn="just" rtl="0"/>
            <a:r>
              <a:rPr lang="en-US" sz="2400" dirty="0"/>
              <a:t>The max dose is 0.40 mg per appointment that means </a:t>
            </a:r>
          </a:p>
          <a:p>
            <a:pPr algn="just" rtl="0"/>
            <a:r>
              <a:rPr lang="en-US" sz="2400" dirty="0"/>
              <a:t>2 ml of 1:50 000 dilution ( 1 cartridge ).</a:t>
            </a:r>
          </a:p>
          <a:p>
            <a:pPr algn="just" rtl="0"/>
            <a:r>
              <a:rPr lang="en-US" sz="2400" dirty="0"/>
              <a:t>3.2 ml of 1:80 000 dilution ( 1.6 cartridge ).</a:t>
            </a:r>
          </a:p>
          <a:p>
            <a:pPr algn="just" rtl="0"/>
            <a:r>
              <a:rPr lang="en-US" sz="2400" dirty="0"/>
              <a:t>4 ml of 1:100 000 dilution ( 2 cartridge ).</a:t>
            </a:r>
          </a:p>
          <a:p>
            <a:pPr algn="just" rtl="0"/>
            <a:r>
              <a:rPr lang="en-US" sz="2400" dirty="0"/>
              <a:t>8 ml of 1:200 000 dilution ( 4 cartridge ).</a:t>
            </a:r>
          </a:p>
          <a:p>
            <a:pPr algn="just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66394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1673"/>
            <a:ext cx="11471564" cy="6359236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  </a:t>
            </a:r>
            <a:r>
              <a:rPr lang="en-US" sz="2800" dirty="0" smtClean="0">
                <a:solidFill>
                  <a:srgbClr val="00B0F0"/>
                </a:solidFill>
              </a:rPr>
              <a:t>b-nor </a:t>
            </a:r>
            <a:r>
              <a:rPr lang="en-US" sz="2800" dirty="0">
                <a:solidFill>
                  <a:srgbClr val="00B0F0"/>
                </a:solidFill>
              </a:rPr>
              <a:t>epinephrine (nor adrenaline) </a:t>
            </a:r>
          </a:p>
          <a:p>
            <a:pPr algn="just" rtl="0"/>
            <a:r>
              <a:rPr lang="en-US" sz="2400" dirty="0">
                <a:solidFill>
                  <a:srgbClr val="92D050"/>
                </a:solidFill>
              </a:rPr>
              <a:t>source :</a:t>
            </a:r>
            <a:r>
              <a:rPr lang="en-US" sz="2400" dirty="0"/>
              <a:t> either synthetic or obtained from adrenal medulla of animals .</a:t>
            </a:r>
          </a:p>
          <a:p>
            <a:pPr algn="just" rtl="0"/>
            <a:r>
              <a:rPr lang="en-US" sz="2400" dirty="0">
                <a:solidFill>
                  <a:srgbClr val="92D050"/>
                </a:solidFill>
              </a:rPr>
              <a:t>mode of action :  </a:t>
            </a:r>
            <a:r>
              <a:rPr lang="en-US" sz="2400" dirty="0"/>
              <a:t>it act almost exclusively on </a:t>
            </a:r>
            <a:r>
              <a:rPr lang="en-US" sz="2400" i="1" u="sng" dirty="0">
                <a:solidFill>
                  <a:srgbClr val="FFC000"/>
                </a:solidFill>
              </a:rPr>
              <a:t>alpha receptors </a:t>
            </a:r>
            <a:r>
              <a:rPr lang="en-US" sz="2400" dirty="0"/>
              <a:t>. it also stimulate beta receptors in the heart , it has one fourth of adrenaline potency .</a:t>
            </a:r>
          </a:p>
          <a:p>
            <a:pPr algn="just" rtl="0"/>
            <a:endParaRPr lang="en-US" sz="2400" dirty="0"/>
          </a:p>
          <a:p>
            <a:pPr marL="0" indent="0" algn="l" rtl="0">
              <a:buNone/>
            </a:pPr>
            <a:endParaRPr lang="ar-IQ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55" y="2573668"/>
            <a:ext cx="6313278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52399"/>
            <a:ext cx="11734800" cy="6470073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dirty="0" smtClean="0"/>
              <a:t>    </a:t>
            </a:r>
            <a:r>
              <a:rPr lang="en-US" sz="2800" dirty="0" smtClean="0">
                <a:solidFill>
                  <a:srgbClr val="FFFF00"/>
                </a:solidFill>
              </a:rPr>
              <a:t>Systemic </a:t>
            </a:r>
            <a:r>
              <a:rPr lang="en-US" sz="2800" dirty="0">
                <a:solidFill>
                  <a:srgbClr val="FFFF00"/>
                </a:solidFill>
              </a:rPr>
              <a:t>action</a:t>
            </a:r>
          </a:p>
          <a:p>
            <a:pPr algn="just" rtl="0"/>
            <a:r>
              <a:rPr lang="en-US" sz="2400" dirty="0">
                <a:solidFill>
                  <a:srgbClr val="00B0F0"/>
                </a:solidFill>
              </a:rPr>
              <a:t>1-</a:t>
            </a:r>
            <a:r>
              <a:rPr lang="en-US" sz="2800" dirty="0">
                <a:solidFill>
                  <a:srgbClr val="00B0F0"/>
                </a:solidFill>
              </a:rPr>
              <a:t>	 On cardiovascular system </a:t>
            </a:r>
            <a:endParaRPr lang="en-US" sz="2400" dirty="0">
              <a:solidFill>
                <a:srgbClr val="00B0F0"/>
              </a:solidFill>
            </a:endParaRPr>
          </a:p>
          <a:p>
            <a:pPr algn="just" rtl="0"/>
            <a:r>
              <a:rPr lang="en-US" sz="2400" dirty="0"/>
              <a:t>It causes increased systolic blood pressure , decreased heart rate , slightly decrease in cardiac output , increased stroke volume .</a:t>
            </a:r>
          </a:p>
          <a:p>
            <a:pPr algn="just" rtl="0"/>
            <a:r>
              <a:rPr lang="en-US" sz="2400" dirty="0"/>
              <a:t>On the blood vessel it cause  vasoconstriction .</a:t>
            </a:r>
          </a:p>
          <a:p>
            <a:pPr algn="just" rtl="0"/>
            <a:r>
              <a:rPr lang="en-US" sz="2800" dirty="0">
                <a:solidFill>
                  <a:srgbClr val="00B0F0"/>
                </a:solidFill>
              </a:rPr>
              <a:t>2-	On respiratory system </a:t>
            </a:r>
          </a:p>
          <a:p>
            <a:pPr algn="just" rtl="0"/>
            <a:r>
              <a:rPr lang="en-US" sz="2400" dirty="0"/>
              <a:t>It does not relax smooth muscle as  do adrenaline and it is not clinically effective in management of bronchospasm .</a:t>
            </a:r>
          </a:p>
          <a:p>
            <a:pPr algn="just" rtl="0"/>
            <a:r>
              <a:rPr lang="en-US" sz="2800" dirty="0">
                <a:solidFill>
                  <a:srgbClr val="00B0F0"/>
                </a:solidFill>
              </a:rPr>
              <a:t>3-on CNS </a:t>
            </a:r>
          </a:p>
          <a:p>
            <a:pPr algn="just" rtl="0"/>
            <a:r>
              <a:rPr lang="en-US" sz="2400" dirty="0"/>
              <a:t>In the usual therapeutic dose nor epinephrine is not potent CNS stimulant .</a:t>
            </a:r>
          </a:p>
          <a:p>
            <a:pPr algn="just" rtl="0"/>
            <a:endParaRPr lang="en-US" sz="2400" dirty="0"/>
          </a:p>
          <a:p>
            <a:pPr algn="just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5824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9700"/>
            <a:ext cx="11811000" cy="61722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FF00"/>
                </a:solidFill>
              </a:rPr>
              <a:t>Availability in dentistry :</a:t>
            </a:r>
          </a:p>
          <a:p>
            <a:pPr algn="l" rtl="0"/>
            <a:r>
              <a:rPr lang="en-US" sz="2400" dirty="0"/>
              <a:t>Nor epinephrine is used with local anesthesia as vasoconstrictor in a 1:300 000 dilution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/>
            <a:r>
              <a:rPr lang="en-US" sz="2400" dirty="0"/>
              <a:t>Maximum recommended does :</a:t>
            </a:r>
          </a:p>
          <a:p>
            <a:pPr algn="l" rtl="0"/>
            <a:r>
              <a:rPr lang="en-US" sz="2400" dirty="0"/>
              <a:t>For normal healthy adult patient the maximum recommended dose is 0.34 mg per appointment , that mean 10 ml of a 1:300 000 </a:t>
            </a:r>
          </a:p>
          <a:p>
            <a:pPr algn="l" rtl="0"/>
            <a:r>
              <a:rPr lang="en-US" sz="2400" dirty="0"/>
              <a:t>For patient with clinically significant cardiovascular disease </a:t>
            </a:r>
            <a:r>
              <a:rPr lang="en-US" sz="2400" dirty="0" smtClean="0"/>
              <a:t> 0.14 g </a:t>
            </a:r>
            <a:r>
              <a:rPr lang="en-US" sz="2400" dirty="0"/>
              <a:t>per appointment , that mean 4 ml of a 1:300 000 </a:t>
            </a:r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55480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45636" cy="6580909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     C-</a:t>
            </a:r>
            <a:r>
              <a:rPr lang="en-US" sz="2800" dirty="0" err="1" smtClean="0">
                <a:solidFill>
                  <a:srgbClr val="00B0F0"/>
                </a:solidFill>
              </a:rPr>
              <a:t>Levonordefrine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  <a:p>
            <a:pPr algn="just" rtl="0"/>
            <a:r>
              <a:rPr lang="en-US" sz="2400" dirty="0"/>
              <a:t>    it is synthetic substance , it act through </a:t>
            </a:r>
            <a:r>
              <a:rPr lang="en-US" sz="2400" i="1" u="sng" dirty="0">
                <a:solidFill>
                  <a:srgbClr val="FFC000"/>
                </a:solidFill>
              </a:rPr>
              <a:t>direct alpha receptor </a:t>
            </a:r>
            <a:r>
              <a:rPr lang="en-US" sz="2400" dirty="0"/>
              <a:t>stimulation with some beta activity, it produces less cardiac and CNS stimulation than epinephrine dose it is mainly used with </a:t>
            </a:r>
            <a:r>
              <a:rPr lang="en-US" sz="2400" dirty="0" err="1"/>
              <a:t>mepivacaine</a:t>
            </a:r>
            <a:r>
              <a:rPr lang="en-US" sz="2400" dirty="0"/>
              <a:t> a 1:20 000 dilution .</a:t>
            </a:r>
          </a:p>
          <a:p>
            <a:pPr algn="just" rtl="0"/>
            <a:r>
              <a:rPr lang="en-US" sz="2400" dirty="0"/>
              <a:t>    the maximum dose for all patient should be 1 mg per appointment that mean 20 ml of a 1:20 000 dilution (11 cartridge)</a:t>
            </a:r>
          </a:p>
          <a:p>
            <a:pPr marL="0" indent="0" algn="just" rtl="0">
              <a:buNone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63849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7091"/>
            <a:ext cx="11374582" cy="6192982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>
                <a:solidFill>
                  <a:srgbClr val="FFFF00"/>
                </a:solidFill>
              </a:rPr>
              <a:t>Vasoconstrictor </a:t>
            </a:r>
            <a:r>
              <a:rPr lang="en-US" sz="2400" dirty="0"/>
              <a:t>are drugs or chemical agents that constrict blood vessels thereby control tissue perfusion , They are added to local anesthetic solutions to oppose the  vasodilatation actions of local anesthetics . all </a:t>
            </a:r>
            <a:r>
              <a:rPr lang="en-US" sz="2400" dirty="0" smtClean="0"/>
              <a:t>injectable </a:t>
            </a:r>
            <a:r>
              <a:rPr lang="en-US" sz="2400" dirty="0"/>
              <a:t>local anesthetics posses some degree of </a:t>
            </a:r>
            <a:r>
              <a:rPr lang="en-US" sz="2400" dirty="0" err="1"/>
              <a:t>vasodilating</a:t>
            </a:r>
            <a:r>
              <a:rPr lang="en-US" sz="2400" dirty="0"/>
              <a:t> activity . The degree of  vasodilatation varies from one type to another and may vary according to the site of injection and individual patient response .</a:t>
            </a:r>
            <a:endParaRPr lang="ar-IQ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43" y="2688608"/>
            <a:ext cx="4219906" cy="40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76" y="3228608"/>
            <a:ext cx="5525991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7091"/>
            <a:ext cx="11430000" cy="626225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00B0F0"/>
                </a:solidFill>
              </a:rPr>
              <a:t>D- </a:t>
            </a:r>
            <a:r>
              <a:rPr lang="en-US" sz="2800" dirty="0" err="1" smtClean="0">
                <a:solidFill>
                  <a:srgbClr val="00B0F0"/>
                </a:solidFill>
              </a:rPr>
              <a:t>Felypressine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endParaRPr lang="en-US" sz="2800" dirty="0">
              <a:solidFill>
                <a:srgbClr val="00B0F0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92D050"/>
                </a:solidFill>
              </a:rPr>
              <a:t>Source </a:t>
            </a:r>
            <a:r>
              <a:rPr lang="en-US" sz="2400" dirty="0">
                <a:solidFill>
                  <a:srgbClr val="92D050"/>
                </a:solidFill>
              </a:rPr>
              <a:t>: </a:t>
            </a:r>
            <a:r>
              <a:rPr lang="en-US" sz="2400" dirty="0"/>
              <a:t>it is synthetic analogue of </a:t>
            </a:r>
            <a:r>
              <a:rPr lang="en-US" sz="2400" dirty="0" smtClean="0"/>
              <a:t>the anti </a:t>
            </a:r>
            <a:r>
              <a:rPr lang="en-US" sz="2400" dirty="0"/>
              <a:t>diuretic hormone ( vasopressin) . it is non </a:t>
            </a:r>
            <a:r>
              <a:rPr lang="en-US" sz="2400" dirty="0" err="1"/>
              <a:t>sympathomimetics</a:t>
            </a:r>
            <a:r>
              <a:rPr lang="en-US" sz="2400" dirty="0"/>
              <a:t> drug and categorized as vasoconstrictor .</a:t>
            </a:r>
          </a:p>
          <a:p>
            <a:pPr algn="l" rtl="0"/>
            <a:r>
              <a:rPr lang="en-US" sz="2400" dirty="0">
                <a:solidFill>
                  <a:srgbClr val="92D050"/>
                </a:solidFill>
              </a:rPr>
              <a:t>Mode of action : </a:t>
            </a:r>
            <a:r>
              <a:rPr lang="en-US" sz="2400" dirty="0"/>
              <a:t>it act as direct simulant of vascular smooth muscle .</a:t>
            </a:r>
          </a:p>
          <a:p>
            <a:pPr algn="l" rtl="0"/>
            <a:r>
              <a:rPr lang="en-US" sz="2400" dirty="0">
                <a:solidFill>
                  <a:srgbClr val="92D050"/>
                </a:solidFill>
              </a:rPr>
              <a:t>Systemic action :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Heart : </a:t>
            </a:r>
            <a:r>
              <a:rPr lang="en-US" sz="2400" dirty="0"/>
              <a:t>no direct effect .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Blood vessel : </a:t>
            </a:r>
            <a:r>
              <a:rPr lang="en-US" sz="2400" dirty="0"/>
              <a:t>in high doses </a:t>
            </a:r>
            <a:r>
              <a:rPr lang="en-US" sz="2400" dirty="0" err="1"/>
              <a:t>felypressine</a:t>
            </a:r>
            <a:r>
              <a:rPr lang="en-US" sz="2400" dirty="0"/>
              <a:t> –induced constriction of the cutaneous blood vessel .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CNS: </a:t>
            </a:r>
            <a:r>
              <a:rPr lang="en-US" sz="2400" dirty="0"/>
              <a:t>no effect .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Uterus : </a:t>
            </a:r>
            <a:r>
              <a:rPr lang="en-US" sz="2400" dirty="0"/>
              <a:t>it has oxytocic action so it is contraindicated for pregnant patients .</a:t>
            </a:r>
          </a:p>
          <a:p>
            <a:pPr algn="l" rtl="0"/>
            <a:endParaRPr lang="en-US" sz="2400" dirty="0"/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68628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6" y="360217"/>
            <a:ext cx="11346873" cy="6206837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rgbClr val="92D050"/>
                </a:solidFill>
              </a:rPr>
              <a:t>Availability in dentistry </a:t>
            </a:r>
          </a:p>
          <a:p>
            <a:pPr algn="l" rtl="0"/>
            <a:r>
              <a:rPr lang="en-US" sz="2400" dirty="0"/>
              <a:t>It is used in dentistry in a dilution of 0.03 </a:t>
            </a:r>
            <a:r>
              <a:rPr lang="en-US" sz="2400" dirty="0" err="1"/>
              <a:t>lU</a:t>
            </a:r>
            <a:r>
              <a:rPr lang="en-US" sz="2400" dirty="0"/>
              <a:t>/ml 3% </a:t>
            </a:r>
            <a:r>
              <a:rPr lang="en-US" sz="2400" dirty="0" err="1"/>
              <a:t>prilocaine</a:t>
            </a:r>
            <a:r>
              <a:rPr lang="en-US" sz="2400" dirty="0"/>
              <a:t> .</a:t>
            </a:r>
          </a:p>
          <a:p>
            <a:pPr algn="l" rtl="0"/>
            <a:r>
              <a:rPr lang="en-US" sz="2400" dirty="0"/>
              <a:t>Maximum dose is 0.27 </a:t>
            </a:r>
            <a:r>
              <a:rPr lang="en-US" sz="2400" dirty="0" err="1"/>
              <a:t>lU</a:t>
            </a:r>
            <a:r>
              <a:rPr lang="en-US" sz="2400" dirty="0"/>
              <a:t> that`s mean 9 ml of  0.03 </a:t>
            </a:r>
            <a:r>
              <a:rPr lang="en-US" sz="2400" dirty="0" err="1"/>
              <a:t>lU</a:t>
            </a:r>
            <a:r>
              <a:rPr lang="en-US" sz="2400" dirty="0"/>
              <a:t>/ml .</a:t>
            </a:r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23537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221673"/>
            <a:ext cx="10921193" cy="556952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FF00"/>
                </a:solidFill>
              </a:rPr>
              <a:t>Selection of vasoconstrictor</a:t>
            </a:r>
          </a:p>
          <a:p>
            <a:pPr algn="l" rtl="0"/>
            <a:r>
              <a:rPr lang="en-US" sz="2400" dirty="0"/>
              <a:t>The Selection of an appropriate vasoconstrictor  is based on following factors :</a:t>
            </a:r>
          </a:p>
          <a:p>
            <a:pPr algn="l" rtl="0"/>
            <a:r>
              <a:rPr lang="en-US" sz="2400" dirty="0"/>
              <a:t>1-	length of the surgical or dental procedure .</a:t>
            </a:r>
          </a:p>
          <a:p>
            <a:pPr algn="l" rtl="0"/>
            <a:r>
              <a:rPr lang="en-US" sz="2400" dirty="0"/>
              <a:t>2-	requirement for hemostasis during the surgical procedure .</a:t>
            </a:r>
          </a:p>
          <a:p>
            <a:pPr algn="l" rtl="0"/>
            <a:r>
              <a:rPr lang="en-US" sz="2400" dirty="0"/>
              <a:t>3-	 requirement for postoperative pain control .</a:t>
            </a:r>
          </a:p>
          <a:p>
            <a:pPr algn="l" rtl="0"/>
            <a:r>
              <a:rPr lang="en-US" sz="2400" dirty="0"/>
              <a:t>4-	Medical or physical status of the patient and if used any medications 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70710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11333018" cy="62484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FF00"/>
                </a:solidFill>
              </a:rPr>
              <a:t>1-length of the surgical or dental procedure </a:t>
            </a:r>
          </a:p>
          <a:p>
            <a:pPr algn="just" rtl="0"/>
            <a:r>
              <a:rPr lang="en-US" sz="2400" dirty="0"/>
              <a:t> The duration of pulpal and hard tissue anesthesia with 2% lidocaine only lasts for 10 min , the addition of adrenaline of 1:50 000 or 1:100 000 dilution prolong the duration to 60 </a:t>
            </a:r>
            <a:r>
              <a:rPr lang="en-US" sz="2400" dirty="0" smtClean="0"/>
              <a:t>min.</a:t>
            </a:r>
            <a:endParaRPr lang="en-US" sz="2400" dirty="0"/>
          </a:p>
          <a:p>
            <a:pPr algn="just" rtl="0"/>
            <a:r>
              <a:rPr lang="en-US" sz="2400" dirty="0"/>
              <a:t>Hence for any surgical treatment requiring 40-50 min it is difficult to achieve pulpal anesthesia without using a  vasoconstrictor  </a:t>
            </a:r>
            <a:endParaRPr lang="en-US" sz="2400" dirty="0" smtClean="0"/>
          </a:p>
          <a:p>
            <a:pPr marL="0" indent="0" algn="just" rtl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20" y="3429000"/>
            <a:ext cx="4917989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90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2400"/>
            <a:ext cx="11849100" cy="6477000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FFFF00"/>
                </a:solidFill>
              </a:rPr>
              <a:t>2- requirement for hemostasis</a:t>
            </a:r>
          </a:p>
          <a:p>
            <a:pPr algn="l" rtl="0"/>
            <a:r>
              <a:rPr lang="en-US" sz="2400" dirty="0"/>
              <a:t>Some of  vasoconstrictor  are effective in minimizing the blood loss during the surgical procedure as adrenaline , other as </a:t>
            </a:r>
            <a:r>
              <a:rPr lang="en-US" sz="2400" dirty="0" err="1"/>
              <a:t>felypressine</a:t>
            </a:r>
            <a:r>
              <a:rPr lang="en-US" sz="2400" dirty="0"/>
              <a:t> which is of minimal value in achieving hemostasis .</a:t>
            </a:r>
          </a:p>
          <a:p>
            <a:pPr algn="l" rtl="0"/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1" y="2778125"/>
            <a:ext cx="4940824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11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90500"/>
            <a:ext cx="11013557" cy="5600700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3-requirement </a:t>
            </a:r>
            <a:r>
              <a:rPr lang="en-US" sz="2800" dirty="0">
                <a:solidFill>
                  <a:srgbClr val="FFFF00"/>
                </a:solidFill>
              </a:rPr>
              <a:t>for postoperative pain control </a:t>
            </a:r>
          </a:p>
          <a:p>
            <a:pPr algn="just" rtl="0"/>
            <a:r>
              <a:rPr lang="en-US" sz="2400" dirty="0"/>
              <a:t>Profound pain control of adequate duration by a local anesthetic agent with vasoconstrictor and is likely to produce stress response .</a:t>
            </a:r>
          </a:p>
          <a:p>
            <a:pPr algn="just" rtl="0"/>
            <a:endParaRPr lang="en-US" sz="2800" dirty="0"/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846262"/>
            <a:ext cx="6530166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52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66700"/>
            <a:ext cx="11645900" cy="6426200"/>
          </a:xfrm>
        </p:spPr>
        <p:txBody>
          <a:bodyPr/>
          <a:lstStyle/>
          <a:p>
            <a:pPr algn="just" rtl="0"/>
            <a:r>
              <a:rPr lang="en-US" sz="2400" dirty="0">
                <a:solidFill>
                  <a:srgbClr val="FFFF00"/>
                </a:solidFill>
              </a:rPr>
              <a:t>4-Medical or physical status of the patient and if used</a:t>
            </a:r>
          </a:p>
          <a:p>
            <a:pPr algn="just" rtl="0"/>
            <a:r>
              <a:rPr lang="en-US" dirty="0"/>
              <a:t>The benefit and risks of including a  vasoconstrictor in a local anesthetic solution in patients who are medically compromised , most be weighed against benefits and risks of using plain anesthesia .</a:t>
            </a:r>
          </a:p>
          <a:p>
            <a:pPr algn="just" rtl="0"/>
            <a:r>
              <a:rPr lang="en-US" dirty="0"/>
              <a:t>For the following group of patients the use of local anesthetic agents with vasoconstrictor is contraindicated :</a:t>
            </a:r>
          </a:p>
          <a:p>
            <a:pPr algn="just" rtl="0"/>
            <a:r>
              <a:rPr lang="en-US" dirty="0"/>
              <a:t>a-	Patients with significant cardiovascular disease such as ischemic heart disease , hypertension , </a:t>
            </a:r>
            <a:r>
              <a:rPr lang="en-US" i="1" u="sng" dirty="0">
                <a:solidFill>
                  <a:srgbClr val="FFC000"/>
                </a:solidFill>
              </a:rPr>
              <a:t>cerebral </a:t>
            </a:r>
            <a:r>
              <a:rPr lang="en-US" i="1" u="sng" dirty="0" smtClean="0">
                <a:solidFill>
                  <a:srgbClr val="FFC000"/>
                </a:solidFill>
              </a:rPr>
              <a:t>strokes (CVA) </a:t>
            </a:r>
            <a:r>
              <a:rPr lang="en-US" dirty="0"/>
              <a:t>.</a:t>
            </a:r>
          </a:p>
          <a:p>
            <a:pPr algn="just" rtl="0"/>
            <a:r>
              <a:rPr lang="en-US" dirty="0"/>
              <a:t>b-	Patients with certain uncontrolled non-cardiovascular disease such as </a:t>
            </a:r>
            <a:r>
              <a:rPr lang="en-US" i="1" u="sng" dirty="0">
                <a:solidFill>
                  <a:srgbClr val="FFC000"/>
                </a:solidFill>
              </a:rPr>
              <a:t>thyrotoxicosis</a:t>
            </a:r>
            <a:r>
              <a:rPr lang="en-US" dirty="0"/>
              <a:t> or </a:t>
            </a:r>
            <a:r>
              <a:rPr lang="en-US" i="1" u="sng" dirty="0">
                <a:solidFill>
                  <a:srgbClr val="FFC000"/>
                </a:solidFill>
              </a:rPr>
              <a:t>hyperthyroid states .</a:t>
            </a:r>
          </a:p>
          <a:p>
            <a:pPr algn="just" rtl="0"/>
            <a:r>
              <a:rPr lang="en-US" dirty="0"/>
              <a:t>c-	Patients receiving monoamine – oxidase inhibitors , </a:t>
            </a:r>
            <a:r>
              <a:rPr lang="en-US" i="1" u="sng" dirty="0">
                <a:solidFill>
                  <a:srgbClr val="FFC000"/>
                </a:solidFill>
              </a:rPr>
              <a:t>tricyclic antidepressant </a:t>
            </a:r>
            <a:r>
              <a:rPr lang="en-US" dirty="0"/>
              <a:t>.</a:t>
            </a:r>
          </a:p>
          <a:p>
            <a:pPr algn="just" rtl="0"/>
            <a:endParaRPr lang="en-US" dirty="0"/>
          </a:p>
          <a:p>
            <a:pPr marL="0" indent="0" algn="just" rtl="0">
              <a:buNone/>
            </a:pPr>
            <a:endParaRPr lang="en-US" dirty="0"/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3331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" y="221673"/>
            <a:ext cx="11665527" cy="605212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</a:t>
            </a:r>
            <a:r>
              <a:rPr lang="en-US" sz="2800" dirty="0">
                <a:solidFill>
                  <a:srgbClr val="FFFF00"/>
                </a:solidFill>
              </a:rPr>
              <a:t>Reducing agent </a:t>
            </a:r>
          </a:p>
          <a:p>
            <a:pPr algn="just" rtl="0"/>
            <a:r>
              <a:rPr lang="en-US" dirty="0"/>
              <a:t>      </a:t>
            </a:r>
            <a:r>
              <a:rPr lang="en-US" sz="2400" dirty="0"/>
              <a:t>Vasoconstrictor in local anesthetic solution are unstable maybe oxidize especially on prolonged exposure to sunlight and this will lead to brown discoloration of the solution , to overcome this problem a small quantity of antioxidant as </a:t>
            </a:r>
            <a:r>
              <a:rPr lang="en-US" sz="2400" u="sng" dirty="0">
                <a:solidFill>
                  <a:srgbClr val="FFC000"/>
                </a:solidFill>
              </a:rPr>
              <a:t>sodium </a:t>
            </a:r>
            <a:r>
              <a:rPr lang="en-US" sz="2400" u="sng" dirty="0" err="1">
                <a:solidFill>
                  <a:srgbClr val="FFC000"/>
                </a:solidFill>
              </a:rPr>
              <a:t>bisulphate</a:t>
            </a:r>
            <a:r>
              <a:rPr lang="en-US" sz="2400" u="sng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is </a:t>
            </a:r>
            <a:r>
              <a:rPr lang="en-US" sz="2400" dirty="0" smtClean="0"/>
              <a:t>added </a:t>
            </a:r>
            <a:r>
              <a:rPr lang="en-US" sz="2400" dirty="0"/>
              <a:t>to the cartridge , this substance reacts with Oxygen before Oxygen can destroy the Vasoconstrictor (adrenaline or nor adrenaline ) so it protects their stability .</a:t>
            </a:r>
            <a:endParaRPr lang="ar-IQ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5" y="3321800"/>
            <a:ext cx="2952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77799"/>
            <a:ext cx="11950700" cy="649595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/>
              <a:t>     </a:t>
            </a:r>
            <a:r>
              <a:rPr lang="en-US" sz="2800" dirty="0">
                <a:solidFill>
                  <a:srgbClr val="FFFF00"/>
                </a:solidFill>
              </a:rPr>
              <a:t>Preservative </a:t>
            </a:r>
          </a:p>
          <a:p>
            <a:pPr algn="l" rtl="0"/>
            <a:r>
              <a:rPr lang="en-US" sz="2400" dirty="0"/>
              <a:t>   The sterility of local anesthetic solution is maintained by inclusion of small amount of preservative . </a:t>
            </a:r>
          </a:p>
          <a:p>
            <a:pPr algn="l" rtl="0"/>
            <a:r>
              <a:rPr lang="en-US" sz="2400" dirty="0"/>
              <a:t>   A number of chemicals are used as general preservatives , these are  added to increase the shelf-life , and include :</a:t>
            </a:r>
          </a:p>
          <a:p>
            <a:pPr algn="l" rtl="0"/>
            <a:r>
              <a:rPr lang="en-US" sz="2400" dirty="0"/>
              <a:t>1-	</a:t>
            </a:r>
            <a:r>
              <a:rPr lang="en-US" sz="2400" dirty="0" err="1"/>
              <a:t>Methylparaben</a:t>
            </a:r>
            <a:r>
              <a:rPr lang="en-US" sz="2400" dirty="0"/>
              <a:t> which is bacteriostatic and </a:t>
            </a:r>
            <a:r>
              <a:rPr lang="en-US" sz="2400" dirty="0" err="1"/>
              <a:t>fungistatic</a:t>
            </a:r>
            <a:r>
              <a:rPr lang="en-US" sz="2400" dirty="0"/>
              <a:t> agent .</a:t>
            </a:r>
          </a:p>
          <a:p>
            <a:pPr algn="l" rtl="0"/>
            <a:r>
              <a:rPr lang="en-US" sz="2400" dirty="0"/>
              <a:t>2-	</a:t>
            </a:r>
            <a:r>
              <a:rPr lang="en-US" sz="2400" dirty="0" err="1"/>
              <a:t>Thymol</a:t>
            </a:r>
            <a:r>
              <a:rPr lang="en-US" sz="2400" dirty="0"/>
              <a:t> which is antiseptic , </a:t>
            </a:r>
            <a:r>
              <a:rPr lang="en-US" sz="2400" dirty="0" err="1"/>
              <a:t>fungistatic</a:t>
            </a:r>
            <a:r>
              <a:rPr lang="en-US" sz="2400" dirty="0"/>
              <a:t> .</a:t>
            </a:r>
            <a:endParaRPr lang="ar-IQ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3" y="3897146"/>
            <a:ext cx="3844952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78" y="3897146"/>
            <a:ext cx="4480174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06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0109"/>
            <a:ext cx="11747414" cy="6520942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Fungicide </a:t>
            </a:r>
            <a:endParaRPr lang="en-US" sz="2800" dirty="0">
              <a:solidFill>
                <a:srgbClr val="FFFF00"/>
              </a:solidFill>
            </a:endParaRPr>
          </a:p>
          <a:p>
            <a:pPr algn="just" rtl="0"/>
            <a:r>
              <a:rPr lang="en-US" dirty="0"/>
              <a:t>   </a:t>
            </a:r>
            <a:r>
              <a:rPr lang="en-US" sz="2400" dirty="0"/>
              <a:t>In the past some solutions tended to become cloudy due to the proliferation of minute fungi , now a small quantity of </a:t>
            </a:r>
            <a:r>
              <a:rPr lang="en-US" sz="2400" dirty="0" err="1"/>
              <a:t>thymole</a:t>
            </a:r>
            <a:r>
              <a:rPr lang="en-US" sz="2400" dirty="0"/>
              <a:t> is added to serve a Fungicide and prevent this occurrence 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 rtl="0"/>
            <a:r>
              <a:rPr lang="en-US" sz="2400" dirty="0"/>
              <a:t>   </a:t>
            </a:r>
            <a:r>
              <a:rPr lang="en-US" sz="2800" dirty="0">
                <a:solidFill>
                  <a:srgbClr val="FFFF00"/>
                </a:solidFill>
              </a:rPr>
              <a:t>Sodium chloride (</a:t>
            </a:r>
            <a:r>
              <a:rPr lang="en-US" sz="2800" dirty="0" err="1">
                <a:solidFill>
                  <a:srgbClr val="FFFF00"/>
                </a:solidFill>
              </a:rPr>
              <a:t>Nacl</a:t>
            </a:r>
            <a:r>
              <a:rPr lang="en-US" sz="2800" dirty="0">
                <a:solidFill>
                  <a:srgbClr val="FFFF00"/>
                </a:solidFill>
              </a:rPr>
              <a:t>) or Ringers solution</a:t>
            </a:r>
          </a:p>
          <a:p>
            <a:pPr marL="0" indent="0" algn="just" rtl="0">
              <a:buNone/>
            </a:pPr>
            <a:r>
              <a:rPr lang="en-US" sz="2400" dirty="0" smtClean="0"/>
              <a:t>  it </a:t>
            </a:r>
            <a:r>
              <a:rPr lang="en-US" sz="2400" dirty="0"/>
              <a:t>is added to content of the cartridge to make the solution isotonic with the tissue of the body this isotonic vehicle minimizes the discomfort during injection of local anesthesia 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 rtl="0"/>
            <a:r>
              <a:rPr lang="en-US" sz="2400" dirty="0"/>
              <a:t>   </a:t>
            </a:r>
            <a:r>
              <a:rPr lang="en-US" sz="2800" dirty="0">
                <a:solidFill>
                  <a:srgbClr val="FFFF00"/>
                </a:solidFill>
              </a:rPr>
              <a:t>Distilled water </a:t>
            </a:r>
          </a:p>
          <a:p>
            <a:pPr algn="just" rtl="0"/>
            <a:r>
              <a:rPr lang="en-US" sz="2400" dirty="0"/>
              <a:t>    It is used as a diluents to provide the volume of solution in the dental cartridge </a:t>
            </a: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7355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91"/>
            <a:ext cx="12081164" cy="6733309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/>
              <a:t> After local anesthetics injection into tissue , blood vessel dilate in the area , resulting in an increased blood flow to the site . this increase in perfusion leads to the following reactions :</a:t>
            </a:r>
          </a:p>
          <a:p>
            <a:pPr algn="just" rtl="0"/>
            <a:r>
              <a:rPr lang="en-US" sz="2400" dirty="0"/>
              <a:t>1.	</a:t>
            </a:r>
            <a:r>
              <a:rPr lang="en-US" sz="2400" u="sng" dirty="0">
                <a:solidFill>
                  <a:srgbClr val="FFC000"/>
                </a:solidFill>
              </a:rPr>
              <a:t>Increased rate of absorption</a:t>
            </a:r>
            <a:r>
              <a:rPr lang="en-US" sz="2400" dirty="0"/>
              <a:t> of the local </a:t>
            </a:r>
            <a:r>
              <a:rPr lang="en-US" sz="2400" dirty="0" smtClean="0"/>
              <a:t>anesthetic agent </a:t>
            </a:r>
            <a:r>
              <a:rPr lang="en-US" sz="2400" dirty="0"/>
              <a:t>into the cardiovascular system , which in turn removes if from the injection site .</a:t>
            </a:r>
          </a:p>
          <a:p>
            <a:pPr algn="just" rtl="0"/>
            <a:r>
              <a:rPr lang="en-US" sz="2400" dirty="0"/>
              <a:t>2.	Increased plasma level of the local anesthetic agent, which an </a:t>
            </a:r>
            <a:r>
              <a:rPr lang="en-US" sz="2400" u="sng" dirty="0">
                <a:solidFill>
                  <a:srgbClr val="FFC000"/>
                </a:solidFill>
              </a:rPr>
              <a:t>increased risk of local anesthetic toxicity .</a:t>
            </a:r>
          </a:p>
          <a:p>
            <a:pPr algn="just" rtl="0"/>
            <a:r>
              <a:rPr lang="en-US" sz="2400" dirty="0"/>
              <a:t>3.	</a:t>
            </a:r>
            <a:r>
              <a:rPr lang="en-US" sz="2400" u="sng" dirty="0" smtClean="0">
                <a:solidFill>
                  <a:srgbClr val="FFC000"/>
                </a:solidFill>
              </a:rPr>
              <a:t>Decrease </a:t>
            </a:r>
            <a:r>
              <a:rPr lang="en-US" sz="2400" u="sng" dirty="0">
                <a:solidFill>
                  <a:srgbClr val="FFC000"/>
                </a:solidFill>
              </a:rPr>
              <a:t>duration of action </a:t>
            </a:r>
            <a:r>
              <a:rPr lang="en-US" sz="2400" dirty="0"/>
              <a:t>and </a:t>
            </a:r>
            <a:r>
              <a:rPr lang="en-US" sz="2400" u="sng" dirty="0" smtClean="0">
                <a:solidFill>
                  <a:srgbClr val="FFC000"/>
                </a:solidFill>
              </a:rPr>
              <a:t>decrease </a:t>
            </a:r>
            <a:r>
              <a:rPr lang="en-US" sz="2400" u="sng" dirty="0">
                <a:solidFill>
                  <a:srgbClr val="FFC000"/>
                </a:solidFill>
              </a:rPr>
              <a:t>depth of anesthesia </a:t>
            </a:r>
            <a:r>
              <a:rPr lang="en-US" sz="2400" dirty="0"/>
              <a:t>because it diffuses away from the injection sites more rapidly .</a:t>
            </a:r>
          </a:p>
          <a:p>
            <a:pPr algn="just" rtl="0"/>
            <a:r>
              <a:rPr lang="en-US" sz="2400" dirty="0"/>
              <a:t>4.	</a:t>
            </a:r>
            <a:r>
              <a:rPr lang="en-US" sz="2400" u="sng" dirty="0">
                <a:solidFill>
                  <a:srgbClr val="FFC000"/>
                </a:solidFill>
              </a:rPr>
              <a:t>Increased bleeding </a:t>
            </a:r>
            <a:r>
              <a:rPr lang="en-US" sz="2400" dirty="0"/>
              <a:t>at the site of injection due to increased perfusion 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955713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6" y="90000"/>
            <a:ext cx="9035648" cy="6768000"/>
          </a:xfrm>
        </p:spPr>
      </p:pic>
      <p:sp>
        <p:nvSpPr>
          <p:cNvPr id="8" name="Rectangle 7"/>
          <p:cNvSpPr/>
          <p:nvPr/>
        </p:nvSpPr>
        <p:spPr>
          <a:xfrm>
            <a:off x="9413580" y="387908"/>
            <a:ext cx="2778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1355" y="1534320"/>
            <a:ext cx="1582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47001" y="2680732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12048" y="3827144"/>
            <a:ext cx="3277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Listening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2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981"/>
            <a:ext cx="11665527" cy="6580909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/>
              <a:t>The </a:t>
            </a:r>
            <a:r>
              <a:rPr lang="en-US" sz="3200" dirty="0">
                <a:solidFill>
                  <a:srgbClr val="FFFF00"/>
                </a:solidFill>
              </a:rPr>
              <a:t>advantages</a:t>
            </a:r>
            <a:r>
              <a:rPr lang="en-US" sz="2400" dirty="0"/>
              <a:t> of additions of vasoconstrictors to local anesthetic solution are :</a:t>
            </a:r>
          </a:p>
          <a:p>
            <a:pPr algn="just" rtl="0"/>
            <a:r>
              <a:rPr lang="en-US" sz="2400" dirty="0"/>
              <a:t>A-	By </a:t>
            </a:r>
            <a:r>
              <a:rPr lang="en-US" sz="2400" dirty="0" err="1"/>
              <a:t>vasoconsrticting</a:t>
            </a:r>
            <a:r>
              <a:rPr lang="en-US" sz="2400" dirty="0"/>
              <a:t> blood vessel ,  vasoconstrictors </a:t>
            </a:r>
            <a:r>
              <a:rPr lang="en-US" sz="2400" i="1" u="sng" dirty="0">
                <a:solidFill>
                  <a:srgbClr val="FFC000"/>
                </a:solidFill>
              </a:rPr>
              <a:t>decrease blood </a:t>
            </a:r>
            <a:r>
              <a:rPr lang="en-US" sz="2400" i="1" u="sng" dirty="0" smtClean="0">
                <a:solidFill>
                  <a:srgbClr val="FFC000"/>
                </a:solidFill>
              </a:rPr>
              <a:t>flow </a:t>
            </a:r>
            <a:r>
              <a:rPr lang="en-US" sz="2400" dirty="0" smtClean="0"/>
              <a:t>(</a:t>
            </a:r>
            <a:r>
              <a:rPr lang="en-US" sz="2400" dirty="0"/>
              <a:t>perfusion) to the site of the injection .</a:t>
            </a:r>
          </a:p>
          <a:p>
            <a:pPr algn="just" rtl="0"/>
            <a:r>
              <a:rPr lang="en-US" sz="2400" dirty="0"/>
              <a:t>B-	</a:t>
            </a:r>
            <a:r>
              <a:rPr lang="en-US" sz="2400" i="1" u="sng" dirty="0">
                <a:solidFill>
                  <a:srgbClr val="FFC000"/>
                </a:solidFill>
              </a:rPr>
              <a:t>Absorption</a:t>
            </a:r>
            <a:r>
              <a:rPr lang="en-US" sz="2400" dirty="0"/>
              <a:t> of the local </a:t>
            </a:r>
            <a:r>
              <a:rPr lang="en-US" sz="2400" dirty="0" smtClean="0"/>
              <a:t>anesthetics agent </a:t>
            </a:r>
            <a:r>
              <a:rPr lang="en-US" sz="2400" dirty="0"/>
              <a:t>into the cardiovascular system is </a:t>
            </a:r>
            <a:r>
              <a:rPr lang="en-US" sz="2400" dirty="0" smtClean="0"/>
              <a:t>slowed </a:t>
            </a:r>
            <a:r>
              <a:rPr lang="en-US" sz="2400" dirty="0"/>
              <a:t>, resulting in </a:t>
            </a:r>
            <a:r>
              <a:rPr lang="en-US" sz="2400" i="1" u="sng" dirty="0">
                <a:solidFill>
                  <a:srgbClr val="FFC000"/>
                </a:solidFill>
              </a:rPr>
              <a:t>lower anesthetic blood levels </a:t>
            </a:r>
            <a:r>
              <a:rPr lang="en-US" sz="2400" dirty="0"/>
              <a:t>.</a:t>
            </a:r>
          </a:p>
          <a:p>
            <a:pPr algn="just" rtl="0"/>
            <a:r>
              <a:rPr lang="en-US" sz="2400" dirty="0"/>
              <a:t>C-	The lower local anesthetic blood levels </a:t>
            </a:r>
            <a:r>
              <a:rPr lang="en-US" sz="2400" i="1" u="sng" dirty="0">
                <a:solidFill>
                  <a:srgbClr val="FFC000"/>
                </a:solidFill>
              </a:rPr>
              <a:t>decrease the risk of local anesthetic toxicity .</a:t>
            </a:r>
          </a:p>
          <a:p>
            <a:pPr marL="0" indent="0" algn="just" rtl="0">
              <a:buNone/>
            </a:pPr>
            <a:endParaRPr lang="ar-IQ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74" y="3953604"/>
            <a:ext cx="2143125" cy="214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2568053" y="6045141"/>
            <a:ext cx="504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45" y="3953603"/>
            <a:ext cx="4039505" cy="21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8672" y="598501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10" y="4001229"/>
            <a:ext cx="2181225" cy="2095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60807" y="598501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08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74171"/>
            <a:ext cx="11785600" cy="6683829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/>
              <a:t>D-	Higher volumes of the local anesthetic agent remain in and around the nerve for longer periods thereby </a:t>
            </a:r>
            <a:r>
              <a:rPr lang="en-US" sz="2400" i="1" u="sng" dirty="0" err="1">
                <a:solidFill>
                  <a:srgbClr val="FFC000"/>
                </a:solidFill>
              </a:rPr>
              <a:t>nicreasing</a:t>
            </a:r>
            <a:r>
              <a:rPr lang="en-US" sz="2400" dirty="0"/>
              <a:t> </a:t>
            </a:r>
            <a:r>
              <a:rPr lang="en-US" sz="2400" i="1" u="sng" dirty="0">
                <a:solidFill>
                  <a:srgbClr val="FFC000"/>
                </a:solidFill>
              </a:rPr>
              <a:t>the duration of action </a:t>
            </a:r>
            <a:r>
              <a:rPr lang="en-US" sz="2400" dirty="0"/>
              <a:t>of local anesthetics .</a:t>
            </a:r>
          </a:p>
          <a:p>
            <a:pPr algn="just" rtl="0"/>
            <a:r>
              <a:rPr lang="en-US" sz="2400" dirty="0"/>
              <a:t>E-	Vasoconstrictor </a:t>
            </a:r>
            <a:r>
              <a:rPr lang="en-US" sz="2400" i="1" u="sng" dirty="0">
                <a:solidFill>
                  <a:srgbClr val="FFC000"/>
                </a:solidFill>
              </a:rPr>
              <a:t>decrease bleeding </a:t>
            </a:r>
            <a:r>
              <a:rPr lang="en-US" sz="2400" dirty="0"/>
              <a:t>in the site of injection and are useful when increased bleeding is anticipated (ex: during a surgical procedure) .</a:t>
            </a:r>
          </a:p>
          <a:p>
            <a:pPr algn="just" rtl="0"/>
            <a:endParaRPr lang="ar-IQ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8" y="2619587"/>
            <a:ext cx="3003594" cy="32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5171" y="3499598"/>
            <a:ext cx="59210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Bleeding 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941035" y="2820220"/>
            <a:ext cx="3831813" cy="307863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52457" y="2811439"/>
            <a:ext cx="3678397" cy="31261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5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1673"/>
            <a:ext cx="11707090" cy="6497782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Classification </a:t>
            </a:r>
            <a:r>
              <a:rPr lang="en-US" sz="2800" dirty="0">
                <a:solidFill>
                  <a:srgbClr val="FFFF00"/>
                </a:solidFill>
              </a:rPr>
              <a:t>of vasoconstrictor</a:t>
            </a:r>
          </a:p>
          <a:p>
            <a:pPr algn="just" rtl="0"/>
            <a:r>
              <a:rPr lang="en-US" sz="2400" dirty="0"/>
              <a:t>  These drugs can be classified on the basis of mode of action , into the following three categories :</a:t>
            </a:r>
          </a:p>
          <a:p>
            <a:pPr algn="just" rtl="0"/>
            <a:r>
              <a:rPr lang="en-US" sz="2400" dirty="0"/>
              <a:t>1-	</a:t>
            </a:r>
            <a:r>
              <a:rPr lang="en-US" sz="2800" dirty="0">
                <a:solidFill>
                  <a:srgbClr val="00B050"/>
                </a:solidFill>
              </a:rPr>
              <a:t>Direct acting drugs : </a:t>
            </a:r>
            <a:r>
              <a:rPr lang="en-US" sz="2400" dirty="0"/>
              <a:t>these drugs stimulate or exert their action directly on the adrenergic receptors , for example epinephrine , nor epinephrine , </a:t>
            </a:r>
            <a:r>
              <a:rPr lang="en-US" sz="2400" dirty="0" err="1"/>
              <a:t>levonordefrine</a:t>
            </a:r>
            <a:r>
              <a:rPr lang="en-US" sz="2400" dirty="0"/>
              <a:t> .</a:t>
            </a:r>
          </a:p>
          <a:p>
            <a:pPr algn="just" rtl="0"/>
            <a:endParaRPr lang="en-US" sz="2400" dirty="0"/>
          </a:p>
          <a:p>
            <a:pPr algn="just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25872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207817"/>
            <a:ext cx="11817927" cy="6442365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/>
              <a:t>2-	</a:t>
            </a:r>
            <a:r>
              <a:rPr lang="en-US" sz="2800" dirty="0">
                <a:solidFill>
                  <a:srgbClr val="00B050"/>
                </a:solidFill>
              </a:rPr>
              <a:t>Indirect acting drugs : </a:t>
            </a:r>
            <a:r>
              <a:rPr lang="en-US" sz="2400" dirty="0"/>
              <a:t>these </a:t>
            </a:r>
            <a:r>
              <a:rPr lang="en-US" sz="2400" dirty="0" smtClean="0"/>
              <a:t>drugs act  </a:t>
            </a:r>
            <a:r>
              <a:rPr lang="en-US" sz="2400" dirty="0"/>
              <a:t>by releasing nor epinephrine from the adrenergic nerve terminals , for example tyramine amphetamine .</a:t>
            </a:r>
          </a:p>
          <a:p>
            <a:pPr algn="just" rtl="0"/>
            <a:r>
              <a:rPr lang="en-US" sz="2400" dirty="0"/>
              <a:t>3-	</a:t>
            </a:r>
            <a:r>
              <a:rPr lang="en-US" sz="2800" dirty="0">
                <a:solidFill>
                  <a:srgbClr val="00B050"/>
                </a:solidFill>
              </a:rPr>
              <a:t>Mixed acting drugs : </a:t>
            </a:r>
            <a:r>
              <a:rPr lang="en-US" sz="2400" dirty="0"/>
              <a:t>these drugs have both direct and in direct actions , for example ephedrine .</a:t>
            </a:r>
          </a:p>
          <a:p>
            <a:pPr algn="just" rtl="0"/>
            <a:r>
              <a:rPr lang="en-US" sz="2400" dirty="0"/>
              <a:t>All  vasoconstrictors used in conjunction with local anesthetic are direct acting agents .</a:t>
            </a:r>
          </a:p>
          <a:p>
            <a:pPr marL="0" indent="0" algn="just" rtl="0">
              <a:buNone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97351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93963"/>
            <a:ext cx="11665527" cy="648392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FFFF00"/>
                </a:solidFill>
              </a:rPr>
              <a:t>Dilution of vasoconstrictor</a:t>
            </a:r>
          </a:p>
          <a:p>
            <a:pPr algn="l" rtl="0"/>
            <a:r>
              <a:rPr lang="en-US" sz="2400" dirty="0"/>
              <a:t>The dilution of vasoconstrictor is commonly referred to as ratio (1 to 1000, and is written as 1:1000) . this 1:1000 mean that there is l gm (1000mg ) of the drug contained in 1000ml of solution .</a:t>
            </a:r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18421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6" y="277091"/>
            <a:ext cx="11707091" cy="6386945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>
                <a:solidFill>
                  <a:srgbClr val="FFFF00"/>
                </a:solidFill>
              </a:rPr>
              <a:t>Type of the vasoconstrictors :</a:t>
            </a: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      a-</a:t>
            </a:r>
            <a:r>
              <a:rPr lang="en-US" sz="2400" dirty="0">
                <a:solidFill>
                  <a:srgbClr val="00B0F0"/>
                </a:solidFill>
              </a:rPr>
              <a:t>	Epinephrine (adrenaline) </a:t>
            </a:r>
            <a:r>
              <a:rPr lang="en-US" sz="2400" dirty="0" smtClean="0">
                <a:solidFill>
                  <a:srgbClr val="00B0F0"/>
                </a:solidFill>
              </a:rPr>
              <a:t>:</a:t>
            </a:r>
            <a:endParaRPr lang="en-US" sz="2400" dirty="0">
              <a:solidFill>
                <a:srgbClr val="00B0F0"/>
              </a:solidFill>
            </a:endParaRPr>
          </a:p>
          <a:p>
            <a:pPr algn="just" rtl="0"/>
            <a:r>
              <a:rPr lang="en-US" sz="2400" dirty="0"/>
              <a:t>Epinephrine remains the most effective and the most commonly used vasoconstrictor in medicine and dentistry .</a:t>
            </a:r>
          </a:p>
          <a:p>
            <a:pPr algn="just" rtl="0"/>
            <a:r>
              <a:rPr lang="en-US" sz="2400" dirty="0">
                <a:solidFill>
                  <a:srgbClr val="92D050"/>
                </a:solidFill>
              </a:rPr>
              <a:t>source :  </a:t>
            </a:r>
            <a:r>
              <a:rPr lang="en-US" sz="2400" dirty="0"/>
              <a:t>it is secreted primary by adrenal medulla . it is available as synthetic and is also obtained from adrenal medulla of animals .</a:t>
            </a:r>
          </a:p>
          <a:p>
            <a:pPr algn="just" rtl="0"/>
            <a:r>
              <a:rPr lang="en-US" sz="2400" dirty="0">
                <a:solidFill>
                  <a:srgbClr val="92D050"/>
                </a:solidFill>
              </a:rPr>
              <a:t>Mode of action : </a:t>
            </a:r>
            <a:r>
              <a:rPr lang="en-US" sz="2400" dirty="0"/>
              <a:t>it acts directly on both alpha and beta adrenergic receptors .</a:t>
            </a:r>
          </a:p>
          <a:p>
            <a:pPr algn="just" rtl="0"/>
            <a:endParaRPr lang="en-US" sz="2400" dirty="0"/>
          </a:p>
          <a:p>
            <a:pPr algn="just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047584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1094</TotalTime>
  <Words>1001</Words>
  <Application>Microsoft Office PowerPoint</Application>
  <PresentationFormat>Widescreen</PresentationFormat>
  <Paragraphs>129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Dr.Najat</dc:creator>
  <cp:lastModifiedBy>Dr.Najat</cp:lastModifiedBy>
  <cp:revision>99</cp:revision>
  <dcterms:created xsi:type="dcterms:W3CDTF">2016-10-01T19:17:44Z</dcterms:created>
  <dcterms:modified xsi:type="dcterms:W3CDTF">2016-11-05T20:43:04Z</dcterms:modified>
</cp:coreProperties>
</file>