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7" r:id="rId2"/>
    <p:sldId id="341" r:id="rId3"/>
    <p:sldId id="279" r:id="rId4"/>
    <p:sldId id="280" r:id="rId5"/>
    <p:sldId id="281" r:id="rId6"/>
    <p:sldId id="283" r:id="rId7"/>
    <p:sldId id="284" r:id="rId8"/>
    <p:sldId id="285" r:id="rId9"/>
    <p:sldId id="287" r:id="rId10"/>
    <p:sldId id="288" r:id="rId11"/>
    <p:sldId id="289" r:id="rId12"/>
    <p:sldId id="291" r:id="rId13"/>
    <p:sldId id="293" r:id="rId14"/>
    <p:sldId id="294" r:id="rId15"/>
    <p:sldId id="295" r:id="rId16"/>
    <p:sldId id="298" r:id="rId17"/>
    <p:sldId id="299" r:id="rId18"/>
    <p:sldId id="301" r:id="rId19"/>
    <p:sldId id="302" r:id="rId20"/>
    <p:sldId id="303" r:id="rId21"/>
    <p:sldId id="305" r:id="rId22"/>
    <p:sldId id="313" r:id="rId23"/>
    <p:sldId id="343" r:id="rId24"/>
    <p:sldId id="314" r:id="rId25"/>
    <p:sldId id="334" r:id="rId26"/>
    <p:sldId id="340" r:id="rId27"/>
    <p:sldId id="335" r:id="rId28"/>
    <p:sldId id="336" r:id="rId29"/>
    <p:sldId id="337" r:id="rId30"/>
    <p:sldId id="338" r:id="rId31"/>
    <p:sldId id="339" r:id="rId32"/>
    <p:sldId id="34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330000"/>
              </a:solidFill>
              <a:latin typeface="Helvetica-Bold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330000"/>
                </a:solidFill>
                <a:latin typeface="Helvetica-Bold"/>
              </a:rPr>
              <a:t>MORPHOLOGY </a:t>
            </a:r>
            <a:r>
              <a:rPr lang="en-US" sz="4000" b="1" dirty="0">
                <a:solidFill>
                  <a:srgbClr val="330000"/>
                </a:solidFill>
                <a:latin typeface="Helvetica-Bold"/>
              </a:rPr>
              <a:t>OF INDIVIDUAL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330000"/>
                </a:solidFill>
                <a:latin typeface="Helvetica-Bold"/>
              </a:rPr>
              <a:t>  DECIDUOUS </a:t>
            </a:r>
            <a:r>
              <a:rPr lang="en-US" sz="4000" b="1" dirty="0">
                <a:solidFill>
                  <a:srgbClr val="330000"/>
                </a:solidFill>
                <a:latin typeface="Helvetica-Bold"/>
              </a:rPr>
              <a:t>TEETH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54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57200"/>
            <a:ext cx="3352800" cy="12527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elvetica-Bold"/>
              </a:rPr>
              <a:t>Maxillary Canines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51962" y="990599"/>
            <a:ext cx="3904076" cy="535135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Palatino-Roman"/>
              </a:rPr>
              <a:t> </a:t>
            </a:r>
            <a:endParaRPr lang="en-US" sz="4100" b="1" dirty="0" smtClean="0">
              <a:latin typeface="Palatino-Roman"/>
            </a:endParaRPr>
          </a:p>
          <a:p>
            <a:r>
              <a:rPr lang="en-US" sz="4100" b="1" dirty="0" smtClean="0">
                <a:latin typeface="Palatino-Roman"/>
              </a:rPr>
              <a:t>1.  </a:t>
            </a:r>
            <a:r>
              <a:rPr lang="en-US" sz="4100" b="1" dirty="0">
                <a:solidFill>
                  <a:srgbClr val="FF0000"/>
                </a:solidFill>
                <a:latin typeface="Palatino-Roman"/>
              </a:rPr>
              <a:t>long and sharp.</a:t>
            </a:r>
          </a:p>
          <a:p>
            <a:r>
              <a:rPr lang="en-US" sz="4100" b="1" dirty="0" smtClean="0">
                <a:latin typeface="Palatino-Roman"/>
              </a:rPr>
              <a:t> 2. The </a:t>
            </a:r>
            <a:r>
              <a:rPr lang="en-US" sz="4100" b="1" dirty="0">
                <a:latin typeface="Palatino-Roman"/>
              </a:rPr>
              <a:t>crown is </a:t>
            </a:r>
            <a:r>
              <a:rPr lang="en-US" sz="4100" b="1" dirty="0">
                <a:solidFill>
                  <a:srgbClr val="FF0000"/>
                </a:solidFill>
                <a:latin typeface="Palatino-Roman"/>
              </a:rPr>
              <a:t>constricted at </a:t>
            </a:r>
            <a:r>
              <a:rPr lang="en-US" sz="4100" b="1" dirty="0" smtClean="0">
                <a:solidFill>
                  <a:srgbClr val="FF0000"/>
                </a:solidFill>
                <a:latin typeface="Palatino-Roman"/>
              </a:rPr>
              <a:t>the </a:t>
            </a:r>
            <a:r>
              <a:rPr lang="en-US" sz="4100" b="1" dirty="0" err="1" smtClean="0">
                <a:solidFill>
                  <a:srgbClr val="FF0000"/>
                </a:solidFill>
                <a:latin typeface="Palatino-Roman"/>
              </a:rPr>
              <a:t>cemento</a:t>
            </a:r>
            <a:r>
              <a:rPr lang="en-US" sz="4100" b="1" dirty="0" smtClean="0">
                <a:solidFill>
                  <a:srgbClr val="FF0000"/>
                </a:solidFill>
                <a:latin typeface="Palatino-Roman"/>
              </a:rPr>
              <a:t>-enamel junction (CEJ)</a:t>
            </a:r>
            <a:endParaRPr lang="en-US" sz="41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276602" cy="454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955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latin typeface="Palatino-Roman"/>
              </a:rPr>
              <a:t>  there </a:t>
            </a:r>
            <a:r>
              <a:rPr lang="en-US" sz="2800" b="1" dirty="0">
                <a:latin typeface="Palatino-Roman"/>
              </a:rPr>
              <a:t>is often </a:t>
            </a:r>
            <a:endParaRPr lang="en-US" sz="2800" b="1" dirty="0" smtClean="0">
              <a:latin typeface="Palatino-Roman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Palatino-Roman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Palatino-Roman"/>
              </a:rPr>
              <a:t>prominent</a:t>
            </a:r>
          </a:p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Palatino-Roman"/>
              </a:rPr>
              <a:t>cingulum</a:t>
            </a:r>
            <a:r>
              <a:rPr lang="en-US" sz="2800" b="1" dirty="0" smtClean="0">
                <a:solidFill>
                  <a:srgbClr val="FF0000"/>
                </a:solidFill>
                <a:latin typeface="Palatino-Roman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latin typeface="Palatino-Roman"/>
              </a:rPr>
              <a:t>ROOT:</a:t>
            </a:r>
            <a:endParaRPr lang="en-US" sz="2800" b="1" dirty="0">
              <a:latin typeface="Palatino-Roman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Palatino-Roman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Palatino-Roman"/>
              </a:rPr>
              <a:t>long slender </a:t>
            </a:r>
            <a:r>
              <a:rPr lang="en-US" sz="2800" b="1" dirty="0" smtClean="0">
                <a:solidFill>
                  <a:srgbClr val="FF0000"/>
                </a:solidFill>
                <a:latin typeface="Palatino-Roman"/>
              </a:rPr>
              <a:t>is </a:t>
            </a:r>
            <a:r>
              <a:rPr lang="en-US" sz="2800" b="1" dirty="0">
                <a:solidFill>
                  <a:srgbClr val="FF0000"/>
                </a:solidFill>
                <a:latin typeface="Palatino-Roman"/>
              </a:rPr>
              <a:t>more than twice the </a:t>
            </a:r>
            <a:r>
              <a:rPr lang="en-US" sz="2800" b="1" dirty="0" smtClean="0">
                <a:solidFill>
                  <a:srgbClr val="FF0000"/>
                </a:solidFill>
                <a:latin typeface="Palatino-Roman"/>
              </a:rPr>
              <a:t>crown length</a:t>
            </a:r>
            <a:r>
              <a:rPr lang="en-US" sz="2800" b="1" dirty="0">
                <a:solidFill>
                  <a:srgbClr val="FF0000"/>
                </a:solidFill>
                <a:latin typeface="Palatino-Roman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95400"/>
            <a:ext cx="3145165" cy="436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489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Mandibular Canines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• </a:t>
            </a:r>
            <a:r>
              <a:rPr lang="en-US" sz="3200" b="1" dirty="0">
                <a:solidFill>
                  <a:srgbClr val="FF0000"/>
                </a:solidFill>
              </a:rPr>
              <a:t>The </a:t>
            </a:r>
            <a:r>
              <a:rPr lang="en-US" sz="3200" b="1" dirty="0" err="1">
                <a:solidFill>
                  <a:srgbClr val="FF0000"/>
                </a:solidFill>
              </a:rPr>
              <a:t>mandibular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canines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b="1" dirty="0"/>
              <a:t>• It is a long narrow tooth, much </a:t>
            </a:r>
            <a:r>
              <a:rPr lang="en-US" sz="3200" b="1" u="sng" dirty="0">
                <a:solidFill>
                  <a:srgbClr val="FF0000"/>
                </a:solidFill>
              </a:rPr>
              <a:t>smaller </a:t>
            </a:r>
            <a:r>
              <a:rPr lang="en-US" sz="3200" b="1" dirty="0"/>
              <a:t>than </a:t>
            </a:r>
            <a:r>
              <a:rPr lang="en-US" sz="3200" b="1" dirty="0" smtClean="0"/>
              <a:t>the primary </a:t>
            </a:r>
            <a:r>
              <a:rPr lang="en-US" sz="3200" b="1" u="sng" dirty="0">
                <a:solidFill>
                  <a:srgbClr val="FF0000"/>
                </a:solidFill>
              </a:rPr>
              <a:t>maxillary c</a:t>
            </a:r>
            <a:r>
              <a:rPr lang="en-US" sz="3200" b="1" dirty="0">
                <a:solidFill>
                  <a:srgbClr val="FF0000"/>
                </a:solidFill>
              </a:rPr>
              <a:t>anine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b="1" dirty="0" smtClean="0"/>
              <a:t>• </a:t>
            </a:r>
            <a:r>
              <a:rPr lang="en-US" sz="3200" b="1" dirty="0"/>
              <a:t>The </a:t>
            </a:r>
            <a:r>
              <a:rPr lang="en-US" sz="3200" b="1" dirty="0">
                <a:solidFill>
                  <a:srgbClr val="FF0000"/>
                </a:solidFill>
              </a:rPr>
              <a:t>distal marginal </a:t>
            </a:r>
            <a:r>
              <a:rPr lang="en-US" sz="3200" b="1" dirty="0"/>
              <a:t>ridge is much </a:t>
            </a:r>
            <a:r>
              <a:rPr lang="en-US" sz="3200" b="1" dirty="0">
                <a:solidFill>
                  <a:srgbClr val="FF0000"/>
                </a:solidFill>
              </a:rPr>
              <a:t>lower </a:t>
            </a:r>
            <a:r>
              <a:rPr lang="en-US" sz="3200" b="1" dirty="0"/>
              <a:t>than </a:t>
            </a:r>
            <a:r>
              <a:rPr lang="en-US" sz="3200" b="1" dirty="0" smtClean="0"/>
              <a:t>the</a:t>
            </a:r>
            <a:r>
              <a:rPr lang="en-US" sz="3200" dirty="0">
                <a:latin typeface="Palatino-Roman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Palatino-Roman"/>
              </a:rPr>
              <a:t>mesial </a:t>
            </a:r>
            <a:r>
              <a:rPr lang="en-US" sz="2800" b="1" dirty="0">
                <a:latin typeface="Palatino-Roman"/>
              </a:rPr>
              <a:t>marginal ridge.</a:t>
            </a:r>
            <a:endParaRPr 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" y="1524000"/>
            <a:ext cx="32729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305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2067" y="1643050"/>
            <a:ext cx="7408333" cy="44831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Palatino-Roman"/>
              </a:rPr>
              <a:t>The point of contact is very close to the cervical </a:t>
            </a:r>
            <a:r>
              <a:rPr lang="en-US" sz="2800" b="1" dirty="0" smtClean="0">
                <a:latin typeface="Palatino-Roman"/>
              </a:rPr>
              <a:t>third of </a:t>
            </a:r>
            <a:r>
              <a:rPr lang="en-US" sz="2800" b="1" dirty="0">
                <a:latin typeface="Palatino-Roman"/>
              </a:rPr>
              <a:t>the </a:t>
            </a:r>
            <a:r>
              <a:rPr lang="en-US" sz="2800" b="1" dirty="0" smtClean="0">
                <a:latin typeface="Palatino-Roman"/>
              </a:rPr>
              <a:t>tooth.</a:t>
            </a:r>
          </a:p>
          <a:p>
            <a:endParaRPr lang="en-US" sz="2800" b="1" dirty="0" smtClean="0">
              <a:latin typeface="Palatino-Roman"/>
            </a:endParaRPr>
          </a:p>
          <a:p>
            <a:endParaRPr lang="en-US" sz="2800" b="1" dirty="0">
              <a:latin typeface="Palatino-Roman"/>
            </a:endParaRPr>
          </a:p>
          <a:p>
            <a:endParaRPr lang="en-US" sz="2800" b="1" dirty="0" smtClean="0">
              <a:latin typeface="Palatino-Roman"/>
            </a:endParaRPr>
          </a:p>
          <a:p>
            <a:endParaRPr lang="en-US" sz="2800" b="1" dirty="0" smtClean="0">
              <a:latin typeface="Palatino-Roman"/>
            </a:endParaRPr>
          </a:p>
          <a:p>
            <a:r>
              <a:rPr lang="en-US" sz="2800" b="1" dirty="0" smtClean="0">
                <a:latin typeface="Palatino-Roman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Palatino-Roman"/>
              </a:rPr>
              <a:t>root</a:t>
            </a:r>
            <a:r>
              <a:rPr lang="en-US" sz="2800" b="1" dirty="0">
                <a:latin typeface="Palatino-Roman"/>
              </a:rPr>
              <a:t> is long and slender and is about </a:t>
            </a:r>
            <a:r>
              <a:rPr lang="en-US" sz="2800" b="1" dirty="0" smtClean="0">
                <a:latin typeface="Palatino-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Palatino-Roman"/>
              </a:rPr>
              <a:t>twice the crown </a:t>
            </a:r>
            <a:r>
              <a:rPr lang="en-US" sz="2800" b="1" dirty="0">
                <a:latin typeface="Palatino-Roman"/>
              </a:rPr>
              <a:t>length</a:t>
            </a:r>
            <a:r>
              <a:rPr lang="en-US" sz="2800" b="1" dirty="0" smtClean="0">
                <a:latin typeface="Palatino-Roman"/>
              </a:rPr>
              <a:t>.</a:t>
            </a:r>
          </a:p>
          <a:p>
            <a:pPr marL="0" indent="0">
              <a:buNone/>
            </a:pPr>
            <a:endParaRPr lang="en-US" sz="2800" b="1" dirty="0">
              <a:latin typeface="Palatino-Roman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8724" y="2276872"/>
            <a:ext cx="1158118" cy="235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40585"/>
            <a:ext cx="3346450" cy="1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773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60" y="0"/>
            <a:ext cx="3008313" cy="11620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elvetica-Bold"/>
              </a:rPr>
              <a:t>Maxillary First Molars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857364"/>
            <a:ext cx="3904076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Palatino-Roman"/>
              </a:rPr>
              <a:t>• </a:t>
            </a:r>
            <a:r>
              <a:rPr lang="en-US" sz="3600" b="1" dirty="0">
                <a:latin typeface="Palatino-Roman"/>
              </a:rPr>
              <a:t>The primary maxillary first </a:t>
            </a:r>
            <a:r>
              <a:rPr lang="en-US" sz="3600" b="1" dirty="0" smtClean="0">
                <a:latin typeface="Palatino-Roman"/>
              </a:rPr>
              <a:t>   molar </a:t>
            </a:r>
            <a:r>
              <a:rPr lang="en-US" sz="3600" b="1" dirty="0">
                <a:latin typeface="Palatino-Roman"/>
              </a:rPr>
              <a:t>resembles a molar</a:t>
            </a:r>
          </a:p>
          <a:p>
            <a:pPr marL="0" indent="0">
              <a:buNone/>
            </a:pPr>
            <a:r>
              <a:rPr lang="en-US" sz="3600" b="1" dirty="0" smtClean="0">
                <a:latin typeface="Palatino-Roman"/>
              </a:rPr>
              <a:t>and </a:t>
            </a:r>
            <a:r>
              <a:rPr lang="en-US" sz="3600" b="1" dirty="0">
                <a:latin typeface="Palatino-Roman"/>
              </a:rPr>
              <a:t>a </a:t>
            </a:r>
            <a:r>
              <a:rPr lang="en-US" sz="3600" b="1" dirty="0" smtClean="0">
                <a:latin typeface="Palatino-Roman"/>
              </a:rPr>
              <a:t>premolar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359003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001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20" y="2285992"/>
            <a:ext cx="3857652" cy="12527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alatino-Roman"/>
              </a:rPr>
              <a:t>The </a:t>
            </a:r>
            <a:r>
              <a:rPr lang="en-US" sz="2400" b="1" dirty="0" err="1">
                <a:solidFill>
                  <a:srgbClr val="FF0000"/>
                </a:solidFill>
                <a:latin typeface="Palatino-Roman"/>
              </a:rPr>
              <a:t>occlusal</a:t>
            </a:r>
            <a:r>
              <a:rPr lang="en-US" sz="2400" b="1" dirty="0">
                <a:solidFill>
                  <a:srgbClr val="FF0000"/>
                </a:solidFill>
                <a:latin typeface="Palatino-Roman"/>
              </a:rPr>
              <a:t> surface </a:t>
            </a:r>
            <a:r>
              <a:rPr lang="en-US" sz="2400" b="1" dirty="0">
                <a:latin typeface="Palatino-Roman"/>
              </a:rPr>
              <a:t>consists of </a:t>
            </a:r>
            <a:r>
              <a:rPr lang="en-US" sz="2400" b="1" dirty="0" smtClean="0">
                <a:latin typeface="Palatino-Roman"/>
              </a:rPr>
              <a:t>four </a:t>
            </a:r>
            <a:r>
              <a:rPr lang="en-US" sz="2400" b="1" dirty="0">
                <a:latin typeface="Palatino-Roman"/>
              </a:rPr>
              <a:t>cusps, </a:t>
            </a:r>
            <a:r>
              <a:rPr lang="en-US" sz="2400" b="1" dirty="0" smtClean="0">
                <a:latin typeface="Palatino-Roman"/>
              </a:rPr>
              <a:t> </a:t>
            </a:r>
            <a:r>
              <a:rPr lang="en-US" sz="2400" b="1" dirty="0" err="1">
                <a:latin typeface="Palatino-Roman"/>
              </a:rPr>
              <a:t>mesiobuccal</a:t>
            </a:r>
            <a:r>
              <a:rPr lang="en-US" sz="2400" b="1" dirty="0">
                <a:latin typeface="Palatino-Roman"/>
              </a:rPr>
              <a:t> and </a:t>
            </a:r>
            <a:r>
              <a:rPr lang="en-US" sz="2400" b="1" dirty="0" err="1">
                <a:latin typeface="Palatino-Roman"/>
              </a:rPr>
              <a:t>distobuccal</a:t>
            </a:r>
            <a:r>
              <a:rPr lang="en-US" sz="2400" b="1" dirty="0">
                <a:latin typeface="Palatino-Roman"/>
              </a:rPr>
              <a:t> </a:t>
            </a:r>
            <a:r>
              <a:rPr lang="en-US" sz="2400" b="1" dirty="0" smtClean="0">
                <a:latin typeface="Palatino-Roman"/>
              </a:rPr>
              <a:t>cusps</a:t>
            </a:r>
          </a:p>
          <a:p>
            <a:pPr>
              <a:buNone/>
            </a:pPr>
            <a:r>
              <a:rPr lang="en-US" sz="2400" b="1" dirty="0" smtClean="0">
                <a:latin typeface="Palatino-Roman"/>
              </a:rPr>
              <a:t>   and </a:t>
            </a:r>
            <a:r>
              <a:rPr lang="en-US" sz="2400" b="1" dirty="0" err="1" smtClean="0">
                <a:latin typeface="Palatino-Roman"/>
              </a:rPr>
              <a:t>mesiolingual</a:t>
            </a:r>
            <a:r>
              <a:rPr lang="en-US" sz="2400" b="1" dirty="0" smtClean="0">
                <a:latin typeface="Palatino-Roman"/>
              </a:rPr>
              <a:t> and small </a:t>
            </a:r>
            <a:r>
              <a:rPr lang="en-US" sz="2400" b="1" dirty="0" err="1" smtClean="0">
                <a:latin typeface="Palatino-Roman"/>
              </a:rPr>
              <a:t>distolingual</a:t>
            </a:r>
            <a:r>
              <a:rPr lang="en-US" sz="2400" b="1" dirty="0" smtClean="0">
                <a:latin typeface="Palatino-Roman"/>
              </a:rPr>
              <a:t>  on </a:t>
            </a:r>
            <a:r>
              <a:rPr lang="en-US" sz="2400" b="1" dirty="0">
                <a:latin typeface="Palatino-Roman"/>
              </a:rPr>
              <a:t>the lingual surface. </a:t>
            </a:r>
            <a:endParaRPr lang="en-US" sz="2400" b="1" dirty="0" smtClean="0">
              <a:latin typeface="Palatino-Roman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Palatino-Roman"/>
              </a:rPr>
              <a:t>This </a:t>
            </a:r>
            <a:r>
              <a:rPr lang="en-US" sz="2400" b="1" dirty="0">
                <a:solidFill>
                  <a:srgbClr val="FF0000"/>
                </a:solidFill>
                <a:latin typeface="Palatino-Roman"/>
              </a:rPr>
              <a:t>gives the tooth a </a:t>
            </a:r>
            <a:r>
              <a:rPr lang="en-US" sz="2400" b="1" dirty="0" smtClean="0">
                <a:solidFill>
                  <a:srgbClr val="FF0000"/>
                </a:solidFill>
                <a:latin typeface="Palatino-Roman"/>
              </a:rPr>
              <a:t>square look.</a:t>
            </a:r>
          </a:p>
          <a:p>
            <a:endParaRPr lang="en-US" sz="2400" b="1" dirty="0">
              <a:latin typeface="Palatino-Roman"/>
            </a:endParaRPr>
          </a:p>
          <a:p>
            <a:r>
              <a:rPr lang="en-US" sz="2400" b="1" dirty="0">
                <a:latin typeface="Palatino-Roman"/>
              </a:rPr>
              <a:t>• There are three slender roots, 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643314"/>
            <a:ext cx="256828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345448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44575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794"/>
            <a:ext cx="3956957" cy="2433638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Helvetica-Bold"/>
              </a:rPr>
              <a:t>Mandibular</a:t>
            </a:r>
            <a:r>
              <a:rPr lang="en-US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Helvetica-Bold"/>
              </a:rPr>
              <a:t>First</a:t>
            </a:r>
            <a:br>
              <a:rPr lang="en-US" b="1" dirty="0" smtClean="0">
                <a:solidFill>
                  <a:srgbClr val="FF0000"/>
                </a:solidFill>
                <a:latin typeface="Helvetica-Bold"/>
              </a:rPr>
            </a:br>
            <a:r>
              <a:rPr lang="en-US" b="1" dirty="0" smtClean="0">
                <a:solidFill>
                  <a:srgbClr val="FF0000"/>
                </a:solidFill>
                <a:latin typeface="Helvetica-Bold"/>
              </a:rPr>
              <a:t> Molars </a:t>
            </a:r>
            <a:br>
              <a:rPr lang="en-US" b="1" dirty="0" smtClean="0">
                <a:solidFill>
                  <a:srgbClr val="FF0000"/>
                </a:solidFill>
                <a:latin typeface="Helvetica-Bold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8" y="1357298"/>
            <a:ext cx="3904076" cy="466250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Palatino-Roman"/>
              </a:rPr>
              <a:t>It </a:t>
            </a:r>
            <a:r>
              <a:rPr lang="en-US" sz="2800" b="1" dirty="0">
                <a:latin typeface="Palatino-Roman"/>
              </a:rPr>
              <a:t>has </a:t>
            </a:r>
            <a:r>
              <a:rPr lang="en-US" sz="2800" b="1" dirty="0">
                <a:solidFill>
                  <a:srgbClr val="FF0000"/>
                </a:solidFill>
                <a:latin typeface="Palatino-Roman"/>
              </a:rPr>
              <a:t>four cusps</a:t>
            </a:r>
            <a:r>
              <a:rPr lang="en-US" sz="2800" b="1" dirty="0">
                <a:latin typeface="Palatino-Roman"/>
              </a:rPr>
              <a:t>, two </a:t>
            </a:r>
            <a:r>
              <a:rPr lang="en-US" sz="2800" b="1" dirty="0" err="1">
                <a:latin typeface="Palatino-Roman"/>
              </a:rPr>
              <a:t>buccal</a:t>
            </a:r>
            <a:r>
              <a:rPr lang="en-US" sz="2800" b="1" dirty="0">
                <a:latin typeface="Palatino-Roman"/>
              </a:rPr>
              <a:t> and two lingual.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Palatino-Roman"/>
              </a:rPr>
              <a:t>The </a:t>
            </a:r>
            <a:r>
              <a:rPr lang="en-US" sz="2800" b="1" dirty="0" err="1">
                <a:solidFill>
                  <a:srgbClr val="FF0000"/>
                </a:solidFill>
                <a:latin typeface="Palatino-Roman"/>
              </a:rPr>
              <a:t>occlusal</a:t>
            </a:r>
            <a:r>
              <a:rPr lang="en-US" sz="2800" b="1" dirty="0">
                <a:solidFill>
                  <a:srgbClr val="FF0000"/>
                </a:solidFill>
                <a:latin typeface="Palatino-Roman"/>
              </a:rPr>
              <a:t> surface is narrow </a:t>
            </a:r>
            <a:r>
              <a:rPr lang="en-US" sz="2800" b="1" u="sng" dirty="0">
                <a:solidFill>
                  <a:srgbClr val="FF0000"/>
                </a:solidFill>
                <a:latin typeface="Palatino-Roman"/>
              </a:rPr>
              <a:t>due to the </a:t>
            </a:r>
            <a:r>
              <a:rPr lang="en-US" sz="2800" b="1" dirty="0" smtClean="0">
                <a:latin typeface="Palatino-Roman"/>
              </a:rPr>
              <a:t>convergence of </a:t>
            </a:r>
            <a:r>
              <a:rPr lang="en-US" sz="2800" b="1" dirty="0">
                <a:latin typeface="Palatino-Roman"/>
              </a:rPr>
              <a:t>the </a:t>
            </a:r>
            <a:r>
              <a:rPr lang="en-US" sz="2800" b="1" dirty="0" err="1">
                <a:latin typeface="Palatino-Roman"/>
              </a:rPr>
              <a:t>mesiobuccal</a:t>
            </a:r>
            <a:r>
              <a:rPr lang="en-US" sz="2800" b="1" dirty="0">
                <a:latin typeface="Palatino-Roman"/>
              </a:rPr>
              <a:t> and </a:t>
            </a:r>
            <a:r>
              <a:rPr lang="en-US" sz="2800" b="1" dirty="0" err="1">
                <a:latin typeface="Palatino-Roman"/>
              </a:rPr>
              <a:t>mesiolingual</a:t>
            </a:r>
            <a:r>
              <a:rPr lang="en-US" sz="2800" b="1" dirty="0">
                <a:latin typeface="Palatino-Roman"/>
              </a:rPr>
              <a:t> cusps.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217" y="2928933"/>
            <a:ext cx="5275159" cy="341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83118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Palatino-Roman"/>
              </a:rPr>
              <a:t>• 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Transverse ridge </a:t>
            </a:r>
            <a:r>
              <a:rPr lang="en-US" b="1" dirty="0">
                <a:latin typeface="Palatino-Roman"/>
              </a:rPr>
              <a:t>is very 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prominent</a:t>
            </a:r>
            <a:r>
              <a:rPr lang="en-US" b="1" dirty="0">
                <a:latin typeface="Palatino-Roman"/>
              </a:rPr>
              <a:t> and divides </a:t>
            </a:r>
            <a:r>
              <a:rPr lang="en-US" b="1" dirty="0" smtClean="0">
                <a:latin typeface="Palatino-Roman"/>
              </a:rPr>
              <a:t>the </a:t>
            </a:r>
            <a:r>
              <a:rPr lang="en-US" b="1" dirty="0" err="1" smtClean="0">
                <a:latin typeface="Palatino-Roman"/>
              </a:rPr>
              <a:t>occlusal</a:t>
            </a:r>
            <a:r>
              <a:rPr lang="en-US" b="1" dirty="0" smtClean="0">
                <a:latin typeface="Palatino-Roman"/>
              </a:rPr>
              <a:t> surface</a:t>
            </a:r>
          </a:p>
          <a:p>
            <a:r>
              <a:rPr lang="en-US" b="1" dirty="0">
                <a:latin typeface="Palatino-Roman"/>
              </a:rPr>
              <a:t>• The 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ename</a:t>
            </a:r>
            <a:r>
              <a:rPr lang="en-US" b="1" dirty="0">
                <a:latin typeface="Palatino-Roman"/>
              </a:rPr>
              <a:t>l of this tooth is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 uniformly thick</a:t>
            </a:r>
            <a:r>
              <a:rPr lang="en-US" b="1" dirty="0">
                <a:latin typeface="Palatino-Roman"/>
              </a:rPr>
              <a:t>.</a:t>
            </a:r>
          </a:p>
          <a:p>
            <a:r>
              <a:rPr lang="en-US" b="1" dirty="0">
                <a:latin typeface="Palatino-Roman"/>
              </a:rPr>
              <a:t>• There are 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two</a:t>
            </a:r>
            <a:r>
              <a:rPr lang="en-US" b="1" dirty="0">
                <a:latin typeface="Palatino-Roman"/>
              </a:rPr>
              <a:t> broad but thin </a:t>
            </a:r>
            <a:r>
              <a:rPr lang="en-US" b="1" dirty="0" err="1" smtClean="0">
                <a:latin typeface="Palatino-Roman"/>
              </a:rPr>
              <a:t>mesial</a:t>
            </a:r>
            <a:r>
              <a:rPr lang="en-US" b="1" dirty="0" smtClean="0">
                <a:latin typeface="Palatino-Roman"/>
              </a:rPr>
              <a:t> and distal 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roots,</a:t>
            </a:r>
            <a:r>
              <a:rPr lang="en-US" b="1" dirty="0">
                <a:latin typeface="Palatino-Roman"/>
              </a:rPr>
              <a:t> </a:t>
            </a:r>
            <a:endParaRPr lang="en-US" b="1" dirty="0" smtClean="0">
              <a:latin typeface="Palatino-Roman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Palatino-Roman"/>
              </a:rPr>
              <a:t>one </a:t>
            </a:r>
            <a:r>
              <a:rPr lang="en-US" b="1" dirty="0" smtClean="0">
                <a:latin typeface="Palatino-Roman"/>
              </a:rPr>
              <a:t>on </a:t>
            </a:r>
            <a:r>
              <a:rPr lang="en-US" b="1" dirty="0">
                <a:latin typeface="Palatino-Roman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mesial</a:t>
            </a:r>
            <a:r>
              <a:rPr lang="en-US" b="1" dirty="0">
                <a:latin typeface="Palatino-Roman"/>
              </a:rPr>
              <a:t> aspect and 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one</a:t>
            </a:r>
            <a:r>
              <a:rPr lang="en-US" b="1" dirty="0">
                <a:latin typeface="Palatino-Roman"/>
              </a:rPr>
              <a:t> on the 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distal</a:t>
            </a:r>
            <a:r>
              <a:rPr lang="en-US" b="1" dirty="0">
                <a:latin typeface="Palatino-Roman"/>
              </a:rPr>
              <a:t> aspect.</a:t>
            </a:r>
            <a:endParaRPr 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71546"/>
            <a:ext cx="37528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5327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642918"/>
            <a:ext cx="3352800" cy="125272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Helvetica-Bold"/>
              </a:rPr>
              <a:t>Maxillary Second Molars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51962" y="980728"/>
            <a:ext cx="4168510" cy="5377230"/>
          </a:xfrm>
        </p:spPr>
        <p:txBody>
          <a:bodyPr>
            <a:normAutofit/>
          </a:bodyPr>
          <a:lstStyle/>
          <a:p>
            <a:r>
              <a:rPr lang="en-US" b="1" dirty="0">
                <a:latin typeface="Palatino-Roman"/>
              </a:rPr>
              <a:t>The primary second molars are the 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last primary </a:t>
            </a:r>
            <a:r>
              <a:rPr lang="en-US" b="1" dirty="0" smtClean="0">
                <a:solidFill>
                  <a:srgbClr val="FF0000"/>
                </a:solidFill>
                <a:latin typeface="Palatino-Roman"/>
              </a:rPr>
              <a:t>teeth to erupt.</a:t>
            </a:r>
          </a:p>
          <a:p>
            <a:endParaRPr lang="en-US" b="1" dirty="0">
              <a:latin typeface="Palatino-Roman"/>
            </a:endParaRPr>
          </a:p>
          <a:p>
            <a:r>
              <a:rPr lang="en-US" b="1" dirty="0" smtClean="0">
                <a:latin typeface="Palatino-Roman"/>
              </a:rPr>
              <a:t>The </a:t>
            </a:r>
            <a:r>
              <a:rPr lang="en-US" b="1" dirty="0">
                <a:latin typeface="Palatino-Roman"/>
              </a:rPr>
              <a:t>primary maxillary second molar 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resembles </a:t>
            </a:r>
            <a:r>
              <a:rPr lang="en-US" b="1" dirty="0" smtClean="0">
                <a:solidFill>
                  <a:srgbClr val="FF0000"/>
                </a:solidFill>
                <a:latin typeface="Palatino-Roman"/>
              </a:rPr>
              <a:t>the permanent 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maxillary first mola</a:t>
            </a:r>
            <a:r>
              <a:rPr lang="en-US" b="1" dirty="0">
                <a:latin typeface="Palatino-Roman"/>
              </a:rPr>
              <a:t>r in appearance but </a:t>
            </a:r>
            <a:r>
              <a:rPr lang="en-US" b="1" dirty="0" smtClean="0">
                <a:latin typeface="Palatino-Roman"/>
              </a:rPr>
              <a:t>is smaller</a:t>
            </a:r>
            <a:r>
              <a:rPr lang="en-US" b="1" dirty="0">
                <a:latin typeface="Palatino-Roman"/>
              </a:rPr>
              <a:t>.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41764"/>
            <a:ext cx="3484929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7962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158" y="4357694"/>
            <a:ext cx="4214842" cy="2286016"/>
          </a:xfrm>
        </p:spPr>
        <p:txBody>
          <a:bodyPr>
            <a:noAutofit/>
          </a:bodyPr>
          <a:lstStyle/>
          <a:p>
            <a:pPr algn="just"/>
            <a:r>
              <a:rPr lang="en-US" sz="1200" dirty="0" smtClean="0"/>
              <a:t>BDG, </a:t>
            </a:r>
            <a:r>
              <a:rPr lang="en-US" sz="1200" dirty="0" err="1" smtClean="0"/>
              <a:t>Buccal</a:t>
            </a:r>
            <a:r>
              <a:rPr lang="en-US" sz="1200" dirty="0" smtClean="0"/>
              <a:t> developmental groove; CDG, central developmental groove;     CP, central pit; </a:t>
            </a:r>
          </a:p>
          <a:p>
            <a:pPr algn="just"/>
            <a:r>
              <a:rPr lang="en-US" sz="1200" dirty="0" smtClean="0"/>
              <a:t>DBC, </a:t>
            </a:r>
            <a:r>
              <a:rPr lang="en-US" sz="1200" dirty="0" err="1" smtClean="0"/>
              <a:t>distobuccal</a:t>
            </a:r>
            <a:r>
              <a:rPr lang="en-US" sz="1200" dirty="0" smtClean="0"/>
              <a:t> cusp; DBDG, </a:t>
            </a:r>
            <a:r>
              <a:rPr lang="en-US" sz="1200" dirty="0" err="1" smtClean="0"/>
              <a:t>distobuccal</a:t>
            </a:r>
            <a:r>
              <a:rPr lang="en-US" sz="1200" dirty="0" smtClean="0"/>
              <a:t> developmental groove; DC, distal cusp; DDG, distal developmental groove; DLC, </a:t>
            </a:r>
            <a:r>
              <a:rPr lang="en-US" sz="1200" dirty="0" err="1" smtClean="0"/>
              <a:t>distolingual</a:t>
            </a:r>
            <a:r>
              <a:rPr lang="en-US" sz="1200" dirty="0" smtClean="0"/>
              <a:t> cusp; </a:t>
            </a:r>
          </a:p>
          <a:p>
            <a:pPr algn="just"/>
            <a:r>
              <a:rPr lang="en-US" sz="1200" dirty="0" smtClean="0"/>
              <a:t>DP, distal pit; FC, </a:t>
            </a:r>
            <a:r>
              <a:rPr lang="en-US" sz="1200" dirty="0" err="1" smtClean="0"/>
              <a:t>ﬁfth</a:t>
            </a:r>
            <a:r>
              <a:rPr lang="en-US" sz="1200" dirty="0" smtClean="0"/>
              <a:t> cusp; LDG, lingual developmental groove; </a:t>
            </a:r>
          </a:p>
          <a:p>
            <a:pPr algn="just"/>
            <a:r>
              <a:rPr lang="en-US" sz="1200" dirty="0" smtClean="0"/>
              <a:t>MBC, </a:t>
            </a:r>
            <a:r>
              <a:rPr lang="en-US" sz="1200" dirty="0" err="1" smtClean="0"/>
              <a:t>mesio-buccal</a:t>
            </a:r>
            <a:r>
              <a:rPr lang="en-US" sz="1200" dirty="0" smtClean="0"/>
              <a:t> cusp; MBDG, </a:t>
            </a:r>
            <a:r>
              <a:rPr lang="en-US" sz="1200" dirty="0" err="1" smtClean="0"/>
              <a:t>mesiobuccal</a:t>
            </a:r>
            <a:r>
              <a:rPr lang="en-US" sz="1200" dirty="0" smtClean="0"/>
              <a:t> developmental groove; MLC, </a:t>
            </a:r>
            <a:r>
              <a:rPr lang="en-US" sz="1200" dirty="0" err="1" smtClean="0"/>
              <a:t>mesiolingual</a:t>
            </a:r>
            <a:r>
              <a:rPr lang="en-US" sz="1200" dirty="0" smtClean="0"/>
              <a:t> cusp; MP, </a:t>
            </a:r>
            <a:r>
              <a:rPr lang="en-US" sz="1200" dirty="0" err="1" smtClean="0"/>
              <a:t>mesial</a:t>
            </a:r>
            <a:r>
              <a:rPr lang="en-US" sz="1200" dirty="0" smtClean="0"/>
              <a:t> pit; MTF, </a:t>
            </a:r>
            <a:r>
              <a:rPr lang="en-US" sz="1200" dirty="0" err="1" smtClean="0"/>
              <a:t>mesial</a:t>
            </a:r>
            <a:r>
              <a:rPr lang="en-US" sz="1200" dirty="0" smtClean="0"/>
              <a:t> triangular </a:t>
            </a:r>
            <a:r>
              <a:rPr lang="en-US" sz="1200" dirty="0" err="1" smtClean="0"/>
              <a:t>fossa</a:t>
            </a:r>
            <a:r>
              <a:rPr lang="en-US" sz="1200" dirty="0" smtClean="0"/>
              <a:t>; OR, oblique ridge. 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724" y="857232"/>
            <a:ext cx="3643275" cy="578647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Palatino-Roman"/>
              </a:rPr>
              <a:t>There are 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four cusps</a:t>
            </a:r>
            <a:r>
              <a:rPr lang="en-US" b="1" dirty="0">
                <a:latin typeface="Palatino-Roman"/>
              </a:rPr>
              <a:t>, two on the </a:t>
            </a:r>
            <a:r>
              <a:rPr lang="en-US" b="1" dirty="0" err="1">
                <a:latin typeface="Palatino-Roman"/>
              </a:rPr>
              <a:t>buccal</a:t>
            </a:r>
            <a:r>
              <a:rPr lang="en-US" b="1" dirty="0">
                <a:latin typeface="Palatino-Roman"/>
              </a:rPr>
              <a:t> and two </a:t>
            </a:r>
            <a:r>
              <a:rPr lang="en-US" b="1" dirty="0" smtClean="0">
                <a:latin typeface="Palatino-Roman"/>
              </a:rPr>
              <a:t>on the </a:t>
            </a:r>
            <a:r>
              <a:rPr lang="en-US" b="1" dirty="0">
                <a:latin typeface="Palatino-Roman"/>
              </a:rPr>
              <a:t>lingual aspects</a:t>
            </a:r>
            <a:r>
              <a:rPr lang="en-US" b="1" dirty="0" smtClean="0">
                <a:latin typeface="Palatino-Roman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Palatino-Roman"/>
              </a:rPr>
              <a:t>The largest one is the </a:t>
            </a:r>
            <a:r>
              <a:rPr lang="en-US" b="1" dirty="0" err="1" smtClean="0">
                <a:solidFill>
                  <a:srgbClr val="FF0000"/>
                </a:solidFill>
                <a:latin typeface="Palatino-Roman"/>
              </a:rPr>
              <a:t>mesiopalatal</a:t>
            </a:r>
            <a:r>
              <a:rPr lang="en-US" b="1" dirty="0" smtClean="0">
                <a:latin typeface="Palatino-Roman"/>
              </a:rPr>
              <a:t>.</a:t>
            </a:r>
          </a:p>
          <a:p>
            <a:endParaRPr lang="en-US" b="1" dirty="0">
              <a:latin typeface="Palatino-Roman"/>
            </a:endParaRPr>
          </a:p>
          <a:p>
            <a:pPr marL="0" indent="0">
              <a:buNone/>
            </a:pPr>
            <a:r>
              <a:rPr lang="en-US" b="1" dirty="0">
                <a:latin typeface="Palatino-Roman"/>
              </a:rPr>
              <a:t>• Often there is a 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fifth </a:t>
            </a:r>
            <a:r>
              <a:rPr lang="en-US" b="1" dirty="0">
                <a:latin typeface="Palatino-Roman"/>
              </a:rPr>
              <a:t>cusp </a:t>
            </a:r>
            <a:r>
              <a:rPr lang="en-US" b="1" dirty="0" smtClean="0">
                <a:latin typeface="Palatino-Roman"/>
              </a:rPr>
              <a:t>prominence</a:t>
            </a:r>
            <a:r>
              <a:rPr lang="en-US" b="1" dirty="0">
                <a:latin typeface="Palatino-Roman"/>
              </a:rPr>
              <a:t>, called </a:t>
            </a:r>
            <a:r>
              <a:rPr lang="en-US" b="1" dirty="0" smtClean="0">
                <a:latin typeface="Palatino-Roman"/>
              </a:rPr>
              <a:t>as the 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tubercle of </a:t>
            </a:r>
            <a:r>
              <a:rPr lang="en-US" b="1" dirty="0" err="1">
                <a:solidFill>
                  <a:srgbClr val="FF0000"/>
                </a:solidFill>
                <a:latin typeface="Palatino-Roman"/>
              </a:rPr>
              <a:t>Carabelli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 </a:t>
            </a:r>
            <a:r>
              <a:rPr lang="en-US" b="1" dirty="0">
                <a:latin typeface="Palatino-Roman"/>
              </a:rPr>
              <a:t>on the palatal surface of </a:t>
            </a:r>
            <a:r>
              <a:rPr lang="en-US" b="1" dirty="0" smtClean="0">
                <a:latin typeface="Palatino-Roman"/>
              </a:rPr>
              <a:t>the </a:t>
            </a:r>
            <a:r>
              <a:rPr lang="en-US" b="1" dirty="0" err="1" smtClean="0">
                <a:latin typeface="Palatino-Roman"/>
              </a:rPr>
              <a:t>mesiopalatal</a:t>
            </a:r>
            <a:r>
              <a:rPr lang="en-US" b="1" dirty="0" smtClean="0">
                <a:latin typeface="Palatino-Roman"/>
              </a:rPr>
              <a:t> cusp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Palatino-Roman"/>
              </a:rPr>
              <a:t>A prominent transverse or oblique ridge </a:t>
            </a:r>
            <a:r>
              <a:rPr lang="en-US" b="1" dirty="0" smtClean="0">
                <a:latin typeface="Palatino-Roman"/>
              </a:rPr>
              <a:t>connects the</a:t>
            </a:r>
          </a:p>
          <a:p>
            <a:r>
              <a:rPr lang="en-US" b="1" dirty="0" err="1" smtClean="0">
                <a:latin typeface="Palatino-Roman"/>
              </a:rPr>
              <a:t>Disto-buccal</a:t>
            </a:r>
            <a:r>
              <a:rPr lang="en-US" b="1" dirty="0" smtClean="0">
                <a:latin typeface="Palatino-Roman"/>
              </a:rPr>
              <a:t> cusp with the </a:t>
            </a:r>
            <a:r>
              <a:rPr lang="en-US" b="1" dirty="0" err="1" smtClean="0">
                <a:latin typeface="Palatino-Roman"/>
              </a:rPr>
              <a:t>mesiopalatal</a:t>
            </a:r>
            <a:r>
              <a:rPr lang="en-US" b="1" dirty="0" smtClean="0">
                <a:latin typeface="Palatino-Roman"/>
              </a:rPr>
              <a:t> cusp.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550072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Elbow Connector 6"/>
          <p:cNvCxnSpPr/>
          <p:nvPr/>
        </p:nvCxnSpPr>
        <p:spPr>
          <a:xfrm rot="10800000" flipV="1">
            <a:off x="2714612" y="3929066"/>
            <a:ext cx="2857520" cy="142876"/>
          </a:xfrm>
          <a:prstGeom prst="bentConnector3">
            <a:avLst>
              <a:gd name="adj1" fmla="val 50000"/>
            </a:avLst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351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00240"/>
            <a:ext cx="7408333" cy="412592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The morphology of the crown of each primary tooth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The numbers and shape of the root of the primary teeth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Differences in morphology between primary and permanent teeth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objectives</a:t>
            </a:r>
            <a:endParaRPr lang="tr-TR" sz="6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857232"/>
            <a:ext cx="3904076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Palatino-Roman"/>
              </a:rPr>
              <a:t>There </a:t>
            </a:r>
            <a:r>
              <a:rPr lang="en-US" sz="2800" b="1" dirty="0">
                <a:latin typeface="Palatino-Roman"/>
              </a:rPr>
              <a:t>are </a:t>
            </a:r>
            <a:r>
              <a:rPr lang="en-US" sz="2800" b="1" dirty="0">
                <a:solidFill>
                  <a:srgbClr val="FF0000"/>
                </a:solidFill>
                <a:latin typeface="Palatino-Roman"/>
              </a:rPr>
              <a:t>three </a:t>
            </a:r>
            <a:r>
              <a:rPr lang="en-US" sz="2800" b="1" dirty="0" smtClean="0">
                <a:solidFill>
                  <a:srgbClr val="FF0000"/>
                </a:solidFill>
                <a:latin typeface="Palatino-Roman"/>
              </a:rPr>
              <a:t>roots</a:t>
            </a:r>
            <a:endParaRPr lang="en-US" sz="2800" b="1" dirty="0">
              <a:solidFill>
                <a:srgbClr val="FF0000"/>
              </a:solidFill>
              <a:latin typeface="Palatino-Roman"/>
            </a:endParaRPr>
          </a:p>
          <a:p>
            <a:r>
              <a:rPr lang="en-US" sz="2800" b="1" dirty="0" smtClean="0">
                <a:latin typeface="Palatino-Roman"/>
              </a:rPr>
              <a:t>The </a:t>
            </a:r>
            <a:r>
              <a:rPr lang="en-US" sz="2800" b="1" dirty="0">
                <a:latin typeface="Palatino-Roman"/>
              </a:rPr>
              <a:t>enamel is usually </a:t>
            </a:r>
            <a:r>
              <a:rPr lang="en-US" sz="2800" b="1" u="sng" dirty="0">
                <a:solidFill>
                  <a:srgbClr val="FF0000"/>
                </a:solidFill>
                <a:latin typeface="Palatino-Roman"/>
              </a:rPr>
              <a:t>1.2 </a:t>
            </a:r>
            <a:r>
              <a:rPr lang="en-US" sz="2800" b="1" dirty="0">
                <a:latin typeface="Palatino-Roman"/>
              </a:rPr>
              <a:t>mm thick uniformly on </a:t>
            </a:r>
            <a:r>
              <a:rPr lang="en-US" sz="2800" b="1" dirty="0" smtClean="0">
                <a:latin typeface="Palatino-Roman"/>
              </a:rPr>
              <a:t>the tooth. 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484929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5619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714356"/>
            <a:ext cx="3352800" cy="1252728"/>
          </a:xfrm>
        </p:spPr>
        <p:txBody>
          <a:bodyPr/>
          <a:lstStyle/>
          <a:p>
            <a:r>
              <a:rPr lang="en-US" b="1" dirty="0">
                <a:solidFill>
                  <a:srgbClr val="00339A"/>
                </a:solidFill>
                <a:latin typeface="Helvetica-Bold"/>
              </a:rPr>
              <a:t>Mandibular Second Molars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628" y="1928802"/>
            <a:ext cx="3904076" cy="38100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-Roman"/>
              </a:rPr>
              <a:t>The primary mandibular second molar resembles a</a:t>
            </a:r>
          </a:p>
          <a:p>
            <a:r>
              <a:rPr lang="en-US" sz="2400" b="1" dirty="0">
                <a:latin typeface="Palatino-Roman"/>
              </a:rPr>
              <a:t>permanent mandibular first molar.</a:t>
            </a:r>
          </a:p>
          <a:p>
            <a:r>
              <a:rPr lang="en-US" sz="2400" b="1" dirty="0">
                <a:latin typeface="Palatino-Roman"/>
              </a:rPr>
              <a:t>• There are </a:t>
            </a:r>
            <a:r>
              <a:rPr lang="en-US" sz="2400" b="1" dirty="0">
                <a:solidFill>
                  <a:srgbClr val="FF0000"/>
                </a:solidFill>
                <a:latin typeface="Palatino-Roman"/>
              </a:rPr>
              <a:t>five cusps, </a:t>
            </a:r>
            <a:r>
              <a:rPr lang="en-US" sz="2400" b="1" dirty="0">
                <a:latin typeface="Palatino-Roman"/>
              </a:rPr>
              <a:t>three on the </a:t>
            </a:r>
            <a:r>
              <a:rPr lang="en-US" sz="2400" b="1" dirty="0" err="1">
                <a:latin typeface="Palatino-Roman"/>
              </a:rPr>
              <a:t>buccal</a:t>
            </a:r>
            <a:r>
              <a:rPr lang="en-US" sz="2400" b="1" dirty="0">
                <a:latin typeface="Palatino-Roman"/>
              </a:rPr>
              <a:t> surface and</a:t>
            </a:r>
          </a:p>
          <a:p>
            <a:r>
              <a:rPr lang="en-US" sz="2400" b="1" dirty="0">
                <a:latin typeface="Palatino-Roman"/>
              </a:rPr>
              <a:t>two on the lingual.</a:t>
            </a:r>
          </a:p>
          <a:p>
            <a:r>
              <a:rPr lang="en-US" sz="2400" b="1" dirty="0">
                <a:latin typeface="Palatino-Roman"/>
              </a:rPr>
              <a:t>• </a:t>
            </a:r>
            <a:r>
              <a:rPr lang="en-US" sz="2400" b="1" u="sng" dirty="0">
                <a:solidFill>
                  <a:srgbClr val="FF0000"/>
                </a:solidFill>
                <a:latin typeface="Palatino-Roman"/>
              </a:rPr>
              <a:t>The enamel is uniformly 1.2 mm thick.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97572"/>
            <a:ext cx="5090527" cy="310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28579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Palatino-Roman"/>
              </a:rPr>
              <a:t>There are two roots which are narrow </a:t>
            </a:r>
            <a:r>
              <a:rPr lang="en-US" sz="2800" b="1" dirty="0" err="1">
                <a:latin typeface="Palatino-Roman"/>
              </a:rPr>
              <a:t>mesiodistally</a:t>
            </a:r>
            <a:endParaRPr lang="en-US" sz="2800" b="1" dirty="0">
              <a:latin typeface="Palatino-Roman"/>
            </a:endParaRPr>
          </a:p>
          <a:p>
            <a:r>
              <a:rPr lang="en-US" sz="2800" b="1" dirty="0">
                <a:latin typeface="Palatino-Roman"/>
              </a:rPr>
              <a:t>but very broad </a:t>
            </a:r>
            <a:r>
              <a:rPr lang="en-US" sz="2800" b="1" dirty="0" err="1">
                <a:latin typeface="Palatino-Roman"/>
              </a:rPr>
              <a:t>buccolingually</a:t>
            </a:r>
            <a:r>
              <a:rPr lang="en-US" sz="2800" b="1" dirty="0" smtClean="0">
                <a:latin typeface="Palatino-Roman"/>
              </a:rPr>
              <a:t>.</a:t>
            </a:r>
            <a:endParaRPr lang="en-US" sz="2800" b="1" dirty="0">
              <a:latin typeface="Palatino-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76400"/>
            <a:ext cx="3386137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229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785794"/>
            <a:ext cx="3904076" cy="57150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alatino-Roman"/>
              </a:rPr>
              <a:t>A characteristic of all primary molars is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Palatino-Roman"/>
              </a:rPr>
              <a:t>that</a:t>
            </a:r>
            <a:r>
              <a:rPr lang="en-US" b="1" dirty="0" smtClean="0">
                <a:latin typeface="Palatino-Roman"/>
              </a:rPr>
              <a:t> </a:t>
            </a:r>
          </a:p>
          <a:p>
            <a:pPr>
              <a:buNone/>
            </a:pPr>
            <a:r>
              <a:rPr lang="en-US" b="1" dirty="0" smtClean="0">
                <a:latin typeface="Palatino-Roman"/>
              </a:rPr>
              <a:t>1. </a:t>
            </a:r>
            <a:r>
              <a:rPr lang="en-US" b="1" dirty="0" smtClean="0">
                <a:solidFill>
                  <a:srgbClr val="FF0000"/>
                </a:solidFill>
                <a:latin typeface="Palatino-Roman"/>
              </a:rPr>
              <a:t>the furcation </a:t>
            </a:r>
            <a:r>
              <a:rPr lang="en-US" b="1" dirty="0">
                <a:latin typeface="Palatino-Roman"/>
              </a:rPr>
              <a:t>of the roots begins at the </a:t>
            </a:r>
            <a:r>
              <a:rPr lang="en-US" b="1" dirty="0" smtClean="0">
                <a:latin typeface="Palatino-Roman"/>
              </a:rPr>
              <a:t>CEJ. </a:t>
            </a:r>
          </a:p>
          <a:p>
            <a:pPr marL="0" indent="0">
              <a:buNone/>
            </a:pPr>
            <a:r>
              <a:rPr lang="en-US" b="1" dirty="0" smtClean="0">
                <a:latin typeface="Palatino-Roman"/>
              </a:rPr>
              <a:t>   This </a:t>
            </a:r>
            <a:r>
              <a:rPr lang="en-US" b="1" dirty="0">
                <a:latin typeface="Palatino-Roman"/>
              </a:rPr>
              <a:t>is not </a:t>
            </a:r>
            <a:r>
              <a:rPr lang="en-US" b="1" dirty="0" smtClean="0">
                <a:latin typeface="Palatino-Roman"/>
              </a:rPr>
              <a:t>apparent </a:t>
            </a:r>
            <a:r>
              <a:rPr lang="en-US" b="1" dirty="0">
                <a:latin typeface="Palatino-Roman"/>
              </a:rPr>
              <a:t>in </a:t>
            </a:r>
            <a:r>
              <a:rPr lang="en-US" b="1" dirty="0" smtClean="0">
                <a:latin typeface="Palatino-Roman"/>
              </a:rPr>
              <a:t>     permanent </a:t>
            </a:r>
            <a:r>
              <a:rPr lang="en-US" b="1" dirty="0">
                <a:latin typeface="Palatino-Roman"/>
              </a:rPr>
              <a:t>molars</a:t>
            </a:r>
            <a:r>
              <a:rPr lang="en-US" b="1" dirty="0" smtClean="0">
                <a:latin typeface="Palatino-Roman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Palatino-Roman"/>
            </a:endParaRPr>
          </a:p>
          <a:p>
            <a:pPr>
              <a:buNone/>
            </a:pPr>
            <a:r>
              <a:rPr lang="en-US" b="1" dirty="0" smtClean="0">
                <a:latin typeface="Palatino-Roman"/>
              </a:rPr>
              <a:t>2. There </a:t>
            </a:r>
            <a:r>
              <a:rPr lang="en-US" b="1" dirty="0">
                <a:latin typeface="Palatino-Roman"/>
              </a:rPr>
              <a:t>is a very 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prominent </a:t>
            </a:r>
            <a:r>
              <a:rPr lang="en-US" b="1" dirty="0" err="1">
                <a:solidFill>
                  <a:srgbClr val="FF0000"/>
                </a:solidFill>
                <a:latin typeface="Palatino-Roman"/>
              </a:rPr>
              <a:t>buccal</a:t>
            </a:r>
            <a:r>
              <a:rPr lang="en-US" b="1" dirty="0">
                <a:solidFill>
                  <a:srgbClr val="FF0000"/>
                </a:solidFill>
                <a:latin typeface="Palatino-Roman"/>
              </a:rPr>
              <a:t> cervical ridge</a:t>
            </a:r>
            <a:r>
              <a:rPr lang="en-US" b="1" dirty="0" smtClean="0">
                <a:latin typeface="Palatino-Roman"/>
              </a:rPr>
              <a:t>.</a:t>
            </a:r>
          </a:p>
          <a:p>
            <a:pPr>
              <a:buNone/>
            </a:pPr>
            <a:r>
              <a:rPr lang="en-US" b="1" dirty="0" smtClean="0">
                <a:latin typeface="Palatino-Roman"/>
              </a:rPr>
              <a:t>3. The  roots are </a:t>
            </a:r>
            <a:r>
              <a:rPr lang="en-US" b="1" dirty="0" smtClean="0">
                <a:latin typeface="Palatino-Roman"/>
              </a:rPr>
              <a:t>diverged and </a:t>
            </a:r>
            <a:r>
              <a:rPr lang="en-US" b="1" dirty="0" smtClean="0">
                <a:solidFill>
                  <a:srgbClr val="FF0000"/>
                </a:solidFill>
                <a:latin typeface="Palatino-Roman"/>
              </a:rPr>
              <a:t>curved </a:t>
            </a:r>
            <a:r>
              <a:rPr lang="en-US" b="1" dirty="0" smtClean="0">
                <a:solidFill>
                  <a:srgbClr val="FF0000"/>
                </a:solidFill>
                <a:latin typeface="Palatino-Roman"/>
              </a:rPr>
              <a:t>to accommodate the developing permanent tooth bud beneath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359003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4114800" y="38862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1323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Morphological differences between permanent and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Deciduous Teeth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Bushra</a:t>
            </a:r>
            <a:r>
              <a:rPr lang="en-US" dirty="0" smtClean="0"/>
              <a:t> Rashid </a:t>
            </a:r>
            <a:r>
              <a:rPr lang="en-US" dirty="0" err="1" smtClean="0"/>
              <a:t>Noman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417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>
                <a:latin typeface="Palatino-Roman"/>
              </a:rPr>
              <a:t>1</a:t>
            </a:r>
            <a:r>
              <a:rPr lang="en-US" sz="4000" b="1" dirty="0" smtClean="0">
                <a:latin typeface="Palatino-Roman"/>
              </a:rPr>
              <a:t>. The </a:t>
            </a:r>
            <a:r>
              <a:rPr lang="en-US" sz="4000" b="1" dirty="0">
                <a:latin typeface="Palatino-Roman"/>
              </a:rPr>
              <a:t>crown </a:t>
            </a:r>
            <a:r>
              <a:rPr lang="en-US" sz="4000" b="1" dirty="0" smtClean="0">
                <a:latin typeface="Palatino-Roman"/>
              </a:rPr>
              <a:t>of</a:t>
            </a:r>
          </a:p>
          <a:p>
            <a:pPr marL="0" indent="0">
              <a:buNone/>
            </a:pPr>
            <a:r>
              <a:rPr lang="en-US" sz="4000" b="1" dirty="0" smtClean="0">
                <a:latin typeface="Palatino-Roman"/>
              </a:rPr>
              <a:t>   the </a:t>
            </a:r>
            <a:r>
              <a:rPr lang="en-US" sz="4000" b="1" dirty="0">
                <a:latin typeface="Palatino-Roman"/>
              </a:rPr>
              <a:t>deciduous </a:t>
            </a:r>
            <a:endParaRPr lang="en-US" sz="4000" b="1" dirty="0" smtClean="0">
              <a:latin typeface="Palatino-Roman"/>
            </a:endParaRPr>
          </a:p>
          <a:p>
            <a:pPr marL="0" indent="0">
              <a:buNone/>
            </a:pPr>
            <a:r>
              <a:rPr lang="en-US" sz="4000" b="1" dirty="0" smtClean="0">
                <a:latin typeface="Palatino-Roman"/>
              </a:rPr>
              <a:t>  tooth </a:t>
            </a:r>
            <a:r>
              <a:rPr lang="en-US" sz="4000" b="1" dirty="0">
                <a:latin typeface="Palatino-Roman"/>
              </a:rPr>
              <a:t>is shorter </a:t>
            </a:r>
            <a:endParaRPr lang="en-US" sz="4000" b="1" dirty="0" smtClean="0">
              <a:latin typeface="Palatino-Roman"/>
            </a:endParaRPr>
          </a:p>
          <a:p>
            <a:pPr marL="0" indent="0">
              <a:buNone/>
            </a:pPr>
            <a:r>
              <a:rPr lang="en-US" sz="4000" b="1" dirty="0" smtClean="0">
                <a:latin typeface="Palatino-Roman"/>
              </a:rPr>
              <a:t>  than the</a:t>
            </a:r>
          </a:p>
          <a:p>
            <a:pPr marL="0" indent="0">
              <a:buNone/>
            </a:pPr>
            <a:r>
              <a:rPr lang="en-US" sz="4000" b="1" dirty="0" smtClean="0">
                <a:latin typeface="Palatino-Roman"/>
              </a:rPr>
              <a:t>  permanent </a:t>
            </a:r>
          </a:p>
          <a:p>
            <a:pPr marL="0" indent="0">
              <a:buNone/>
            </a:pPr>
            <a:r>
              <a:rPr lang="en-US" sz="4000" b="1" dirty="0" smtClean="0">
                <a:latin typeface="Palatino-Roman"/>
              </a:rPr>
              <a:t>  tooth. </a:t>
            </a:r>
            <a:endParaRPr lang="en-US" sz="4000" b="1" dirty="0">
              <a:latin typeface="Palatino-Roman"/>
            </a:endParaRPr>
          </a:p>
          <a:p>
            <a:pPr marL="0" indent="0">
              <a:buNone/>
            </a:pPr>
            <a:endParaRPr lang="en-US" sz="4000" b="1" dirty="0">
              <a:latin typeface="Palatino-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Features of a Deciduous Crown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9968" y="1524000"/>
            <a:ext cx="467927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2419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  <a:latin typeface="Palatino-Roman"/>
              </a:rPr>
              <a:t>2</a:t>
            </a:r>
            <a:r>
              <a:rPr lang="en-US" sz="4000" b="1" dirty="0" smtClean="0">
                <a:solidFill>
                  <a:prstClr val="black"/>
                </a:solidFill>
                <a:latin typeface="Palatino-Roman"/>
              </a:rPr>
              <a:t>. </a:t>
            </a:r>
            <a:r>
              <a:rPr lang="en-US" sz="4000" b="1" dirty="0">
                <a:solidFill>
                  <a:prstClr val="black"/>
                </a:solidFill>
                <a:latin typeface="Palatino-Roman"/>
              </a:rPr>
              <a:t>The </a:t>
            </a:r>
            <a:r>
              <a:rPr lang="en-US" sz="4000" b="1" dirty="0" err="1" smtClean="0">
                <a:solidFill>
                  <a:prstClr val="black"/>
                </a:solidFill>
                <a:latin typeface="Palatino-Roman"/>
              </a:rPr>
              <a:t>occlusal</a:t>
            </a:r>
            <a:endParaRPr lang="en-US" sz="4000" b="1" dirty="0" smtClean="0">
              <a:solidFill>
                <a:prstClr val="black"/>
              </a:solidFill>
              <a:latin typeface="Palatino-Roman"/>
            </a:endParaRPr>
          </a:p>
          <a:p>
            <a:pPr marL="0" lvl="0" indent="0">
              <a:buNone/>
            </a:pPr>
            <a:r>
              <a:rPr lang="en-US" sz="4000" b="1" dirty="0" smtClean="0">
                <a:solidFill>
                  <a:prstClr val="black"/>
                </a:solidFill>
                <a:latin typeface="Palatino-Roman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Palatino-Roman"/>
              </a:rPr>
              <a:t>table of a </a:t>
            </a:r>
            <a:endParaRPr lang="en-US" sz="4000" b="1" dirty="0" smtClean="0">
              <a:solidFill>
                <a:prstClr val="black"/>
              </a:solidFill>
              <a:latin typeface="Palatino-Roman"/>
            </a:endParaRPr>
          </a:p>
          <a:p>
            <a:pPr marL="0" lvl="0" indent="0">
              <a:buNone/>
            </a:pPr>
            <a:r>
              <a:rPr lang="en-US" sz="4000" b="1" dirty="0" smtClean="0">
                <a:solidFill>
                  <a:prstClr val="black"/>
                </a:solidFill>
                <a:latin typeface="Palatino-Roman"/>
              </a:rPr>
              <a:t> deciduous tooth</a:t>
            </a:r>
          </a:p>
          <a:p>
            <a:pPr marL="0" lvl="0" indent="0">
              <a:buNone/>
            </a:pPr>
            <a:r>
              <a:rPr lang="en-US" sz="4000" b="1" dirty="0" smtClean="0">
                <a:solidFill>
                  <a:prstClr val="black"/>
                </a:solidFill>
                <a:latin typeface="Palatino-Roman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Palatino-Roman"/>
              </a:rPr>
              <a:t>is narrower </a:t>
            </a:r>
            <a:endParaRPr lang="en-US" sz="4000" b="1" dirty="0" smtClean="0">
              <a:solidFill>
                <a:prstClr val="black"/>
              </a:solidFill>
              <a:latin typeface="Palatino-Roman"/>
            </a:endParaRPr>
          </a:p>
          <a:p>
            <a:pPr marL="0" lvl="0" indent="0">
              <a:buNone/>
            </a:pPr>
            <a:r>
              <a:rPr lang="en-US" sz="4000" b="1" dirty="0" smtClean="0">
                <a:solidFill>
                  <a:prstClr val="black"/>
                </a:solidFill>
                <a:latin typeface="Palatino-Roman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Palatino-Roman"/>
              </a:rPr>
              <a:t>Labiolingually</a:t>
            </a:r>
            <a:endParaRPr lang="en-US" sz="4000" b="1" dirty="0" smtClean="0">
              <a:solidFill>
                <a:prstClr val="black"/>
              </a:solidFill>
              <a:latin typeface="Palatino-Roman"/>
            </a:endParaRPr>
          </a:p>
          <a:p>
            <a:pPr marL="0" lvl="0" indent="0">
              <a:buNone/>
            </a:pPr>
            <a:r>
              <a:rPr lang="en-US" sz="4000" b="1" dirty="0" smtClean="0">
                <a:solidFill>
                  <a:prstClr val="black"/>
                </a:solidFill>
                <a:latin typeface="Palatino-Roman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Palatino-Roman"/>
              </a:rPr>
              <a:t>than is the </a:t>
            </a:r>
            <a:endParaRPr lang="en-US" sz="4000" b="1" dirty="0" smtClean="0">
              <a:solidFill>
                <a:prstClr val="black"/>
              </a:solidFill>
              <a:latin typeface="Palatino-Roman"/>
            </a:endParaRPr>
          </a:p>
          <a:p>
            <a:pPr marL="0" lvl="0" indent="0">
              <a:buNone/>
            </a:pPr>
            <a:r>
              <a:rPr lang="en-US" sz="4000" b="1" dirty="0" smtClean="0">
                <a:solidFill>
                  <a:prstClr val="black"/>
                </a:solidFill>
                <a:latin typeface="Palatino-Roman"/>
              </a:rPr>
              <a:t> permanent </a:t>
            </a:r>
            <a:r>
              <a:rPr lang="en-US" sz="4000" b="1" dirty="0">
                <a:solidFill>
                  <a:prstClr val="black"/>
                </a:solidFill>
                <a:latin typeface="Palatino-Roman"/>
              </a:rPr>
              <a:t>tooth</a:t>
            </a:r>
            <a:r>
              <a:rPr lang="en-US" sz="4000" b="1" dirty="0" smtClean="0">
                <a:solidFill>
                  <a:prstClr val="black"/>
                </a:solidFill>
                <a:latin typeface="Palatino-Roman"/>
              </a:rPr>
              <a:t>. </a:t>
            </a:r>
            <a:endParaRPr lang="en-US" sz="40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24000"/>
            <a:ext cx="4155192" cy="372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3593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1857364"/>
            <a:ext cx="3822192" cy="42691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400" b="1" dirty="0">
                <a:latin typeface="Palatino-Roman"/>
              </a:rPr>
              <a:t>3. The deciduous tooth </a:t>
            </a:r>
            <a:endParaRPr lang="en-US" sz="4400" b="1" dirty="0" smtClean="0">
              <a:latin typeface="Palatino-Roman"/>
            </a:endParaRPr>
          </a:p>
          <a:p>
            <a:pPr marL="0" indent="0">
              <a:buNone/>
            </a:pPr>
            <a:r>
              <a:rPr lang="en-US" sz="4400" b="1" dirty="0" smtClean="0">
                <a:latin typeface="Palatino-Roman"/>
              </a:rPr>
              <a:t>    is </a:t>
            </a:r>
            <a:r>
              <a:rPr lang="en-US" sz="4400" b="1" dirty="0">
                <a:latin typeface="Palatino-Roman"/>
              </a:rPr>
              <a:t>constricted in </a:t>
            </a:r>
            <a:endParaRPr lang="en-US" sz="4400" b="1" dirty="0" smtClean="0">
              <a:latin typeface="Palatino-Roman"/>
            </a:endParaRPr>
          </a:p>
          <a:p>
            <a:pPr marL="0" indent="0">
              <a:buNone/>
            </a:pPr>
            <a:r>
              <a:rPr lang="en-US" sz="4400" b="1" dirty="0" smtClean="0">
                <a:latin typeface="Palatino-Roman"/>
              </a:rPr>
              <a:t>    the </a:t>
            </a:r>
            <a:r>
              <a:rPr lang="en-US" sz="4400" b="1" dirty="0">
                <a:latin typeface="Palatino-Roman"/>
              </a:rPr>
              <a:t>cervical</a:t>
            </a:r>
          </a:p>
          <a:p>
            <a:pPr marL="0" indent="0">
              <a:buNone/>
            </a:pPr>
            <a:r>
              <a:rPr lang="en-US" sz="4400" b="1" dirty="0" smtClean="0">
                <a:latin typeface="Palatino-Roman"/>
              </a:rPr>
              <a:t>    portion </a:t>
            </a:r>
            <a:r>
              <a:rPr lang="en-US" sz="4400" b="1" dirty="0">
                <a:latin typeface="Palatino-Roman"/>
              </a:rPr>
              <a:t>of the </a:t>
            </a:r>
            <a:endParaRPr lang="en-US" sz="4400" b="1" dirty="0" smtClean="0">
              <a:latin typeface="Palatino-Roman"/>
            </a:endParaRPr>
          </a:p>
          <a:p>
            <a:pPr marL="0" indent="0">
              <a:buNone/>
            </a:pPr>
            <a:r>
              <a:rPr lang="en-US" sz="4400" b="1" dirty="0">
                <a:latin typeface="Palatino-Roman"/>
              </a:rPr>
              <a:t> </a:t>
            </a:r>
            <a:r>
              <a:rPr lang="en-US" sz="4400" b="1" dirty="0" smtClean="0">
                <a:latin typeface="Palatino-Roman"/>
              </a:rPr>
              <a:t>   crown.</a:t>
            </a:r>
          </a:p>
          <a:p>
            <a:pPr marL="0" indent="0">
              <a:buNone/>
            </a:pPr>
            <a:r>
              <a:rPr lang="en-US" sz="4400" b="1" dirty="0" smtClean="0">
                <a:latin typeface="Palatino-Roman"/>
              </a:rPr>
              <a:t> </a:t>
            </a:r>
          </a:p>
          <a:p>
            <a:pPr marL="0" indent="0">
              <a:buNone/>
            </a:pPr>
            <a:endParaRPr lang="en-US" sz="4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851920" cy="344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0458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 b="1" dirty="0">
                <a:latin typeface="Palatino-Roman"/>
              </a:rPr>
              <a:t>4. The enamel </a:t>
            </a:r>
            <a:endParaRPr lang="en-US" sz="4800" b="1" dirty="0" smtClean="0">
              <a:latin typeface="Palatino-Roman"/>
            </a:endParaRPr>
          </a:p>
          <a:p>
            <a:pPr marL="0" indent="0">
              <a:buNone/>
            </a:pPr>
            <a:r>
              <a:rPr lang="en-US" sz="4800" b="1" dirty="0">
                <a:latin typeface="Palatino-Roman"/>
              </a:rPr>
              <a:t> </a:t>
            </a:r>
            <a:r>
              <a:rPr lang="en-US" sz="4800" b="1" dirty="0" smtClean="0">
                <a:latin typeface="Palatino-Roman"/>
              </a:rPr>
              <a:t>   and dentin </a:t>
            </a:r>
          </a:p>
          <a:p>
            <a:pPr marL="0" indent="0">
              <a:buNone/>
            </a:pPr>
            <a:r>
              <a:rPr lang="en-US" sz="4800" b="1" dirty="0">
                <a:latin typeface="Palatino-Roman"/>
              </a:rPr>
              <a:t> </a:t>
            </a:r>
            <a:r>
              <a:rPr lang="en-US" sz="4800" b="1" dirty="0" smtClean="0">
                <a:latin typeface="Palatino-Roman"/>
              </a:rPr>
              <a:t>   layers are</a:t>
            </a:r>
          </a:p>
          <a:p>
            <a:pPr marL="0" indent="0">
              <a:buNone/>
            </a:pPr>
            <a:r>
              <a:rPr lang="en-US" sz="4800" b="1" dirty="0">
                <a:latin typeface="Palatino-Roman"/>
              </a:rPr>
              <a:t> </a:t>
            </a:r>
            <a:r>
              <a:rPr lang="en-US" sz="4800" b="1" dirty="0" smtClean="0">
                <a:latin typeface="Palatino-Roman"/>
              </a:rPr>
              <a:t>   </a:t>
            </a:r>
            <a:r>
              <a:rPr lang="en-US" sz="4800" b="1" dirty="0">
                <a:latin typeface="Palatino-Roman"/>
              </a:rPr>
              <a:t>thinner in the</a:t>
            </a:r>
          </a:p>
          <a:p>
            <a:pPr marL="0" indent="0">
              <a:buNone/>
            </a:pPr>
            <a:r>
              <a:rPr lang="en-US" sz="4800" b="1" dirty="0" smtClean="0">
                <a:latin typeface="Palatino-Roman"/>
              </a:rPr>
              <a:t>    deciduous </a:t>
            </a:r>
            <a:r>
              <a:rPr lang="en-US" sz="4800" b="1" dirty="0">
                <a:latin typeface="Palatino-Roman"/>
              </a:rPr>
              <a:t>tooth</a:t>
            </a:r>
            <a:r>
              <a:rPr lang="en-US" sz="4800" b="1" dirty="0" smtClean="0">
                <a:latin typeface="Palatino-Roman"/>
              </a:rPr>
              <a:t>. </a:t>
            </a:r>
            <a:endParaRPr lang="en-US" sz="4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761" y="838200"/>
            <a:ext cx="4206239" cy="376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1297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408333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Palatino-Roman"/>
              </a:rPr>
              <a:t>5. The enamel rods in the gingival third extend in </a:t>
            </a:r>
            <a:r>
              <a:rPr lang="en-US" sz="2800" b="1" dirty="0" smtClean="0">
                <a:latin typeface="Palatino-Roman"/>
              </a:rPr>
              <a:t>a slightly </a:t>
            </a:r>
          </a:p>
          <a:p>
            <a:pPr marL="0" indent="0">
              <a:buNone/>
            </a:pPr>
            <a:r>
              <a:rPr lang="en-US" sz="2800" b="1" dirty="0" err="1" smtClean="0">
                <a:latin typeface="Palatino-Roman"/>
              </a:rPr>
              <a:t>occlusal</a:t>
            </a:r>
            <a:r>
              <a:rPr lang="en-US" sz="2800" b="1" dirty="0" smtClean="0">
                <a:latin typeface="Palatino-Roman"/>
              </a:rPr>
              <a:t> </a:t>
            </a:r>
            <a:r>
              <a:rPr lang="en-US" sz="2800" b="1" dirty="0">
                <a:latin typeface="Palatino-Roman"/>
              </a:rPr>
              <a:t>direction </a:t>
            </a:r>
            <a:endParaRPr lang="en-US" sz="2800" b="1" dirty="0" smtClean="0">
              <a:latin typeface="Palatino-Roman"/>
            </a:endParaRPr>
          </a:p>
          <a:p>
            <a:pPr marL="0" indent="0">
              <a:buNone/>
            </a:pPr>
            <a:r>
              <a:rPr lang="en-US" sz="2800" b="1" dirty="0" smtClean="0">
                <a:latin typeface="Palatino-Roman"/>
              </a:rPr>
              <a:t>from </a:t>
            </a:r>
            <a:r>
              <a:rPr lang="en-US" sz="2800" b="1" dirty="0">
                <a:latin typeface="Palatino-Roman"/>
              </a:rPr>
              <a:t>the </a:t>
            </a:r>
            <a:r>
              <a:rPr lang="en-US" sz="2800" b="1" dirty="0" err="1">
                <a:latin typeface="Palatino-Roman"/>
              </a:rPr>
              <a:t>dentinoenamel</a:t>
            </a:r>
            <a:endParaRPr lang="en-US" sz="2800" b="1" dirty="0">
              <a:latin typeface="Palatino-Roman"/>
            </a:endParaRPr>
          </a:p>
          <a:p>
            <a:pPr marL="0" indent="0">
              <a:buNone/>
            </a:pPr>
            <a:r>
              <a:rPr lang="en-US" sz="2800" b="1" dirty="0">
                <a:latin typeface="Palatino-Roman"/>
              </a:rPr>
              <a:t>junction in </a:t>
            </a:r>
            <a:r>
              <a:rPr lang="en-US" sz="2800" b="1" dirty="0" smtClean="0">
                <a:latin typeface="Palatino-Roman"/>
              </a:rPr>
              <a:t>deciduous</a:t>
            </a:r>
          </a:p>
          <a:p>
            <a:pPr marL="0" indent="0">
              <a:buNone/>
            </a:pPr>
            <a:r>
              <a:rPr lang="en-US" sz="2800" b="1" dirty="0" smtClean="0">
                <a:latin typeface="Palatino-Roman"/>
              </a:rPr>
              <a:t> </a:t>
            </a:r>
            <a:r>
              <a:rPr lang="en-US" sz="2800" b="1" dirty="0">
                <a:latin typeface="Palatino-Roman"/>
              </a:rPr>
              <a:t>teeth but extend slightly</a:t>
            </a:r>
          </a:p>
          <a:p>
            <a:pPr marL="0" indent="0">
              <a:buNone/>
            </a:pPr>
            <a:r>
              <a:rPr lang="en-US" sz="2800" b="1" dirty="0">
                <a:latin typeface="Palatino-Roman"/>
              </a:rPr>
              <a:t>apically in the permanent </a:t>
            </a:r>
            <a:endParaRPr lang="en-US" sz="2800" b="1" dirty="0" smtClean="0">
              <a:latin typeface="Palatino-Roman"/>
            </a:endParaRPr>
          </a:p>
          <a:p>
            <a:pPr marL="0" indent="0">
              <a:buNone/>
            </a:pPr>
            <a:r>
              <a:rPr lang="en-US" sz="2800" b="1" dirty="0" smtClean="0">
                <a:latin typeface="Palatino-Roman"/>
              </a:rPr>
              <a:t>dentition</a:t>
            </a:r>
            <a:r>
              <a:rPr lang="en-US" sz="2800" b="1" dirty="0">
                <a:latin typeface="Palatino-Roman"/>
              </a:rPr>
              <a:t>.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761" y="2706623"/>
            <a:ext cx="4206239" cy="376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458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0562" y="571480"/>
            <a:ext cx="3352800" cy="12527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Palatino-Roman"/>
              </a:rPr>
              <a:t>The deciduous maxillary central incisor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latin typeface="Palatino-Roman"/>
              </a:rPr>
              <a:t>is </a:t>
            </a:r>
            <a:r>
              <a:rPr lang="en-US" sz="3600" b="1" u="sng" dirty="0">
                <a:solidFill>
                  <a:srgbClr val="00B050"/>
                </a:solidFill>
                <a:latin typeface="Palatino-Roman"/>
              </a:rPr>
              <a:t>unique</a:t>
            </a:r>
            <a:r>
              <a:rPr lang="en-US" sz="3600" b="1" dirty="0">
                <a:latin typeface="Palatino-Roman"/>
              </a:rPr>
              <a:t> </a:t>
            </a:r>
            <a:r>
              <a:rPr lang="en-US" sz="3600" b="1" dirty="0" smtClean="0">
                <a:latin typeface="Palatino-Roman"/>
              </a:rPr>
              <a:t>in that </a:t>
            </a:r>
            <a:r>
              <a:rPr lang="en-US" sz="3600" b="1" dirty="0">
                <a:latin typeface="Palatino-Roman"/>
              </a:rPr>
              <a:t>it is the only tooth in the human dentition that </a:t>
            </a:r>
            <a:r>
              <a:rPr lang="en-US" sz="3600" b="1" dirty="0" smtClean="0">
                <a:latin typeface="Palatino-Roman"/>
              </a:rPr>
              <a:t>has  a </a:t>
            </a:r>
            <a:r>
              <a:rPr lang="en-US" sz="3600" b="1" u="sng" dirty="0">
                <a:solidFill>
                  <a:srgbClr val="FF0000"/>
                </a:solidFill>
                <a:latin typeface="Palatino-Roman"/>
              </a:rPr>
              <a:t>greater </a:t>
            </a:r>
            <a:r>
              <a:rPr lang="en-US" sz="3600" b="1" u="sng" dirty="0" err="1">
                <a:solidFill>
                  <a:srgbClr val="FF0000"/>
                </a:solidFill>
                <a:latin typeface="Palatino-Roman"/>
              </a:rPr>
              <a:t>mesiodistal</a:t>
            </a:r>
            <a:r>
              <a:rPr lang="en-US" sz="3600" b="1" u="sng" dirty="0">
                <a:solidFill>
                  <a:srgbClr val="FF0000"/>
                </a:solidFill>
                <a:latin typeface="Palatino-Roman"/>
              </a:rPr>
              <a:t> </a:t>
            </a:r>
            <a:r>
              <a:rPr lang="en-US" sz="3600" b="1" u="sng" dirty="0">
                <a:latin typeface="Palatino-Roman"/>
              </a:rPr>
              <a:t>dimension </a:t>
            </a:r>
            <a:r>
              <a:rPr lang="en-US" sz="3600" b="1" u="sng" dirty="0">
                <a:solidFill>
                  <a:srgbClr val="FF0000"/>
                </a:solidFill>
                <a:latin typeface="Palatino-Roman"/>
              </a:rPr>
              <a:t>than </a:t>
            </a:r>
            <a:r>
              <a:rPr lang="en-US" sz="3600" b="1" u="sng" dirty="0" smtClean="0">
                <a:solidFill>
                  <a:srgbClr val="FF0000"/>
                </a:solidFill>
                <a:latin typeface="Palatino-Roman"/>
              </a:rPr>
              <a:t>crown </a:t>
            </a:r>
            <a:r>
              <a:rPr lang="en-US" sz="3600" b="1" u="sng" dirty="0">
                <a:solidFill>
                  <a:srgbClr val="FF0000"/>
                </a:solidFill>
                <a:latin typeface="Palatino-Roman"/>
              </a:rPr>
              <a:t>height</a:t>
            </a:r>
            <a:r>
              <a:rPr lang="en-US" sz="3600" b="1" u="sng" dirty="0">
                <a:latin typeface="Palatino-Roman"/>
              </a:rPr>
              <a:t>.</a:t>
            </a:r>
            <a:endParaRPr lang="en-US" sz="36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3677155" cy="544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9830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Palatino-Roman"/>
              </a:rPr>
              <a:t>6. The contact areas between the deciduous molars are</a:t>
            </a:r>
          </a:p>
          <a:p>
            <a:pPr marL="0" indent="0">
              <a:buNone/>
            </a:pPr>
            <a:r>
              <a:rPr lang="en-US" sz="4400" b="1" dirty="0">
                <a:latin typeface="Palatino-Roman"/>
              </a:rPr>
              <a:t>very </a:t>
            </a:r>
            <a:r>
              <a:rPr lang="en-US" sz="4400" b="1" dirty="0" smtClean="0">
                <a:latin typeface="Palatino-Roman"/>
              </a:rPr>
              <a:t>broad and </a:t>
            </a:r>
            <a:r>
              <a:rPr lang="en-US" sz="4400" b="1" dirty="0">
                <a:latin typeface="Palatino-Roman"/>
              </a:rPr>
              <a:t>flat.</a:t>
            </a:r>
            <a:endParaRPr lang="en-US" sz="4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1042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Palatino-Roman"/>
              </a:rPr>
              <a:t> </a:t>
            </a:r>
            <a:r>
              <a:rPr lang="en-US" sz="5400" b="1" dirty="0" smtClean="0">
                <a:latin typeface="Palatino-Roman"/>
              </a:rPr>
              <a:t>7</a:t>
            </a:r>
            <a:r>
              <a:rPr lang="en-US" sz="5400" b="1" dirty="0">
                <a:latin typeface="Palatino-Roman"/>
              </a:rPr>
              <a:t>. The color of the deciduous tooth is lighter </a:t>
            </a:r>
            <a:r>
              <a:rPr lang="en-US" sz="5400" b="1" dirty="0" smtClean="0">
                <a:latin typeface="Palatino-Roman"/>
              </a:rPr>
              <a:t> than permanent </a:t>
            </a:r>
            <a:r>
              <a:rPr lang="en-US" sz="5400" b="1" dirty="0">
                <a:latin typeface="Palatino-Roman"/>
              </a:rPr>
              <a:t>teeth. </a:t>
            </a:r>
            <a:endParaRPr lang="en-US" sz="5400" b="1" dirty="0" smtClean="0">
              <a:latin typeface="Palatino-Roman"/>
            </a:endParaRPr>
          </a:p>
          <a:p>
            <a:pPr marL="0" indent="0">
              <a:buNone/>
            </a:pPr>
            <a:endParaRPr lang="en-US" sz="4000" b="1" dirty="0" smtClean="0">
              <a:latin typeface="Palatino-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2527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0617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F10018Xf18-04-9781437717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22" y="1209036"/>
            <a:ext cx="9069078" cy="4363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12231"/>
            <a:ext cx="3352800" cy="1905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b="1" dirty="0">
                <a:latin typeface="Palatino-Roman"/>
              </a:rPr>
              <a:t>The </a:t>
            </a:r>
            <a:r>
              <a:rPr lang="en-US" sz="4000" b="1" dirty="0">
                <a:solidFill>
                  <a:srgbClr val="00B050"/>
                </a:solidFill>
                <a:latin typeface="Palatino-Roman"/>
              </a:rPr>
              <a:t>contact points </a:t>
            </a:r>
            <a:r>
              <a:rPr lang="en-US" sz="4000" b="1" dirty="0">
                <a:latin typeface="Palatino-Roman"/>
              </a:rPr>
              <a:t>with adjacent teeth are broad,</a:t>
            </a:r>
          </a:p>
          <a:p>
            <a:pPr marL="0" indent="0">
              <a:buNone/>
            </a:pPr>
            <a:r>
              <a:rPr lang="en-US" sz="4000" b="1" dirty="0" smtClean="0">
                <a:latin typeface="Palatino-Roman"/>
              </a:rPr>
              <a:t>   </a:t>
            </a:r>
            <a:r>
              <a:rPr lang="en-US" sz="4000" b="1" dirty="0" smtClean="0">
                <a:solidFill>
                  <a:srgbClr val="00B050"/>
                </a:solidFill>
                <a:latin typeface="Palatino-Roman"/>
              </a:rPr>
              <a:t>extending </a:t>
            </a:r>
            <a:r>
              <a:rPr lang="en-US" sz="4000" b="1" dirty="0">
                <a:solidFill>
                  <a:srgbClr val="00B050"/>
                </a:solidFill>
                <a:latin typeface="Palatino-Roman"/>
              </a:rPr>
              <a:t>from the </a:t>
            </a:r>
            <a:r>
              <a:rPr lang="en-US" sz="4000" b="1" dirty="0" smtClean="0">
                <a:solidFill>
                  <a:srgbClr val="00B050"/>
                </a:solidFill>
                <a:latin typeface="Palatino-Roman"/>
              </a:rPr>
              <a:t>     </a:t>
            </a:r>
            <a:r>
              <a:rPr lang="en-US" sz="4000" b="1" dirty="0" err="1" smtClean="0">
                <a:solidFill>
                  <a:srgbClr val="00B050"/>
                </a:solidFill>
                <a:latin typeface="Palatino-Roman"/>
              </a:rPr>
              <a:t>incisal</a:t>
            </a:r>
            <a:r>
              <a:rPr lang="en-US" sz="4000" b="1" dirty="0" smtClean="0">
                <a:solidFill>
                  <a:srgbClr val="00B050"/>
                </a:solidFill>
                <a:latin typeface="Palatino-Roman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Palatino-Roman"/>
              </a:rPr>
              <a:t>one-third to the </a:t>
            </a:r>
            <a:r>
              <a:rPr lang="en-US" sz="4000" b="1" dirty="0" smtClean="0">
                <a:solidFill>
                  <a:srgbClr val="00B050"/>
                </a:solidFill>
                <a:latin typeface="Palatino-Roman"/>
              </a:rPr>
              <a:t>   gingival</a:t>
            </a:r>
            <a:endParaRPr lang="en-US" sz="4000" b="1" dirty="0">
              <a:solidFill>
                <a:srgbClr val="00B050"/>
              </a:solidFill>
              <a:latin typeface="Palatino-Roman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  <a:latin typeface="Palatino-Roman"/>
              </a:rPr>
              <a:t>one-third.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201" y="455394"/>
            <a:ext cx="2407880" cy="511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3428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Palatino-Roman"/>
              </a:rPr>
              <a:t>Labial surface </a:t>
            </a:r>
            <a:r>
              <a:rPr lang="en-US" sz="3200" b="1" dirty="0">
                <a:latin typeface="Palatino-Roman"/>
              </a:rPr>
              <a:t>is </a:t>
            </a:r>
            <a:r>
              <a:rPr lang="en-US" sz="3200" b="1" dirty="0">
                <a:solidFill>
                  <a:srgbClr val="FF0000"/>
                </a:solidFill>
                <a:latin typeface="Palatino-Roman"/>
              </a:rPr>
              <a:t>flat.</a:t>
            </a:r>
          </a:p>
          <a:p>
            <a:r>
              <a:rPr lang="en-US" sz="3200" b="1" dirty="0" smtClean="0">
                <a:latin typeface="Palatino-Roman"/>
              </a:rPr>
              <a:t> </a:t>
            </a:r>
            <a:r>
              <a:rPr lang="en-US" sz="3200" b="1" dirty="0">
                <a:latin typeface="Palatino-Roman"/>
              </a:rPr>
              <a:t>There is a prominent lingual </a:t>
            </a:r>
            <a:r>
              <a:rPr lang="en-US" sz="3200" b="1" dirty="0" err="1">
                <a:latin typeface="Palatino-Roman"/>
              </a:rPr>
              <a:t>cingulum</a:t>
            </a:r>
            <a:r>
              <a:rPr lang="en-US" sz="3200" b="1" dirty="0">
                <a:latin typeface="Palatino-Roman"/>
              </a:rPr>
              <a:t>.</a:t>
            </a:r>
          </a:p>
          <a:p>
            <a:r>
              <a:rPr lang="en-US" sz="3200" b="1" dirty="0" smtClean="0">
                <a:latin typeface="Palatino-Roman"/>
              </a:rPr>
              <a:t> </a:t>
            </a:r>
            <a:r>
              <a:rPr lang="en-US" sz="3200" b="1" dirty="0">
                <a:latin typeface="Palatino-Roman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Palatino-Roman"/>
              </a:rPr>
              <a:t>root</a:t>
            </a:r>
            <a:r>
              <a:rPr lang="en-US" sz="3200" b="1" dirty="0">
                <a:latin typeface="Palatino-Roman"/>
              </a:rPr>
              <a:t> is conical and roughly </a:t>
            </a:r>
            <a:r>
              <a:rPr lang="en-US" sz="3200" b="1" dirty="0" smtClean="0">
                <a:solidFill>
                  <a:srgbClr val="FF0000"/>
                </a:solidFill>
                <a:latin typeface="Palatino-Roman"/>
              </a:rPr>
              <a:t>2.5 times </a:t>
            </a:r>
            <a:r>
              <a:rPr lang="en-US" sz="3200" b="1" dirty="0" smtClean="0">
                <a:latin typeface="Palatino-Roman"/>
              </a:rPr>
              <a:t>as </a:t>
            </a:r>
            <a:r>
              <a:rPr lang="en-US" sz="3200" b="1" dirty="0">
                <a:latin typeface="Palatino-Roman"/>
              </a:rPr>
              <a:t>long as the </a:t>
            </a:r>
            <a:r>
              <a:rPr lang="en-US" sz="3200" b="1" dirty="0">
                <a:solidFill>
                  <a:srgbClr val="FF0000"/>
                </a:solidFill>
                <a:latin typeface="Palatino-Roman"/>
              </a:rPr>
              <a:t>crown height</a:t>
            </a:r>
            <a:r>
              <a:rPr lang="en-US" sz="3200" b="1" dirty="0">
                <a:latin typeface="Palatino-Roman"/>
              </a:rPr>
              <a:t>.</a:t>
            </a:r>
            <a:endParaRPr 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748367"/>
            <a:ext cx="3429000" cy="50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635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571612"/>
            <a:ext cx="7408333" cy="345069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Palatino-Roman"/>
              </a:rPr>
              <a:t>The maxillary lateral incisor is smaller than </a:t>
            </a:r>
            <a:r>
              <a:rPr lang="en-US" sz="3200" b="1" dirty="0" smtClean="0">
                <a:latin typeface="Palatino-Roman"/>
              </a:rPr>
              <a:t>the maxillary </a:t>
            </a:r>
          </a:p>
          <a:p>
            <a:r>
              <a:rPr lang="en-US" sz="3200" b="1" dirty="0" smtClean="0">
                <a:latin typeface="Palatino-Roman"/>
              </a:rPr>
              <a:t>central </a:t>
            </a:r>
            <a:r>
              <a:rPr lang="en-US" sz="3200" b="1" dirty="0">
                <a:latin typeface="Palatino-Roman"/>
              </a:rPr>
              <a:t>incisor. </a:t>
            </a:r>
            <a:endParaRPr lang="en-US" sz="3200" b="1" dirty="0" smtClean="0">
              <a:latin typeface="Palatino-Roman"/>
            </a:endParaRPr>
          </a:p>
          <a:p>
            <a:r>
              <a:rPr lang="en-US" sz="3200" b="1" u="sng" dirty="0" smtClean="0">
                <a:latin typeface="Palatino-Roman"/>
              </a:rPr>
              <a:t>The root is more </a:t>
            </a:r>
            <a:r>
              <a:rPr lang="en-US" sz="3200" b="1" u="sng" dirty="0">
                <a:latin typeface="Palatino-Roman"/>
              </a:rPr>
              <a:t>conical. </a:t>
            </a:r>
            <a:endParaRPr lang="en-US" sz="3200" b="1" u="sng" dirty="0" smtClean="0">
              <a:latin typeface="Palatino-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Maxillary lateral incisors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929066"/>
            <a:ext cx="88280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973432"/>
            <a:ext cx="928694" cy="274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7177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7" y="0"/>
            <a:ext cx="3008313" cy="116205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00339A"/>
                </a:solidFill>
                <a:latin typeface="Helvetica-Bold"/>
              </a:rPr>
              <a:t>Mandibular</a:t>
            </a:r>
            <a:r>
              <a:rPr lang="en-US" sz="2400" b="1" dirty="0">
                <a:solidFill>
                  <a:srgbClr val="00339A"/>
                </a:solidFill>
                <a:latin typeface="Helvetica-Bold"/>
              </a:rPr>
              <a:t> </a:t>
            </a:r>
            <a:r>
              <a:rPr lang="en-US" sz="2400" b="1" dirty="0" smtClean="0">
                <a:solidFill>
                  <a:srgbClr val="00339A"/>
                </a:solidFill>
                <a:latin typeface="Helvetica-Bold"/>
              </a:rPr>
              <a:t>central Incisors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endParaRPr lang="en-US" sz="3600" b="1" dirty="0">
              <a:solidFill>
                <a:prstClr val="black"/>
              </a:solidFill>
              <a:latin typeface="Palatino-Roman"/>
            </a:endParaRPr>
          </a:p>
          <a:p>
            <a:pPr marL="0" lvl="0" indent="0">
              <a:buNone/>
            </a:pPr>
            <a:r>
              <a:rPr lang="en-US" sz="3600" b="1" dirty="0">
                <a:solidFill>
                  <a:prstClr val="black"/>
                </a:solidFill>
                <a:latin typeface="Palatino-Roman"/>
              </a:rPr>
              <a:t>• </a:t>
            </a:r>
            <a:r>
              <a:rPr lang="en-US" sz="3600" b="1" dirty="0" smtClean="0">
                <a:solidFill>
                  <a:prstClr val="black"/>
                </a:solidFill>
                <a:latin typeface="Palatino-Roman"/>
              </a:rPr>
              <a:t>is </a:t>
            </a:r>
            <a:r>
              <a:rPr lang="en-US" sz="3600" b="1" dirty="0">
                <a:solidFill>
                  <a:prstClr val="black"/>
                </a:solidFill>
                <a:latin typeface="Palatino-Roman"/>
              </a:rPr>
              <a:t>almost flat when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prstClr val="black"/>
                </a:solidFill>
                <a:latin typeface="Palatino-Roman"/>
              </a:rPr>
              <a:t>viewed from the labial aspect.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871"/>
            <a:ext cx="3352800" cy="47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739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142984"/>
            <a:ext cx="3904076" cy="4495816"/>
          </a:xfrm>
        </p:spPr>
        <p:txBody>
          <a:bodyPr>
            <a:noAutofit/>
          </a:bodyPr>
          <a:lstStyle/>
          <a:p>
            <a:endParaRPr lang="en-US" sz="3200" b="1" dirty="0">
              <a:latin typeface="Palatino-Roman"/>
            </a:endParaRPr>
          </a:p>
          <a:p>
            <a:r>
              <a:rPr lang="en-US" sz="3200" b="1" dirty="0" smtClean="0">
                <a:latin typeface="Palatino-Roman"/>
              </a:rPr>
              <a:t> </a:t>
            </a:r>
            <a:r>
              <a:rPr lang="en-US" sz="3200" b="1" dirty="0">
                <a:latin typeface="Palatino-Roman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Palatino-Roman"/>
              </a:rPr>
              <a:t>crown is one-third </a:t>
            </a:r>
            <a:r>
              <a:rPr lang="en-US" sz="3200" b="1" dirty="0">
                <a:latin typeface="Palatino-Roman"/>
              </a:rPr>
              <a:t>the length of the root with </a:t>
            </a:r>
            <a:r>
              <a:rPr lang="en-US" sz="3200" b="1" dirty="0" smtClean="0">
                <a:latin typeface="Palatino-Roman"/>
              </a:rPr>
              <a:t>a </a:t>
            </a:r>
            <a:r>
              <a:rPr lang="en-US" sz="3200" b="1" dirty="0" err="1" smtClean="0">
                <a:latin typeface="Palatino-Roman"/>
              </a:rPr>
              <a:t>cingulum</a:t>
            </a:r>
            <a:r>
              <a:rPr lang="en-US" sz="3200" b="1" dirty="0" smtClean="0">
                <a:latin typeface="Palatino-Roman"/>
              </a:rPr>
              <a:t> </a:t>
            </a:r>
            <a:r>
              <a:rPr lang="en-US" sz="3200" b="1" dirty="0">
                <a:latin typeface="Palatino-Roman"/>
              </a:rPr>
              <a:t>on the lingual surface</a:t>
            </a:r>
            <a:r>
              <a:rPr lang="en-US" sz="3200" b="1" dirty="0" smtClean="0">
                <a:latin typeface="Palatino-Roman"/>
              </a:rPr>
              <a:t>.</a:t>
            </a:r>
          </a:p>
          <a:p>
            <a:r>
              <a:rPr lang="en-US" sz="3200" b="1" dirty="0" smtClean="0">
                <a:latin typeface="Palatino-Roman"/>
              </a:rPr>
              <a:t> </a:t>
            </a:r>
            <a:endParaRPr 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3352800" cy="47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582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2675466"/>
            <a:ext cx="8186766" cy="3801533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Palatino-Roman"/>
              </a:rPr>
              <a:t>by the </a:t>
            </a:r>
            <a:r>
              <a:rPr lang="en-US" sz="4000" b="1" u="sng" dirty="0" err="1" smtClean="0">
                <a:solidFill>
                  <a:srgbClr val="FF0000"/>
                </a:solidFill>
                <a:latin typeface="Palatino-Roman"/>
              </a:rPr>
              <a:t>distoincisal</a:t>
            </a:r>
            <a:r>
              <a:rPr lang="en-US" sz="4000" b="1" u="sng" dirty="0" smtClean="0">
                <a:solidFill>
                  <a:srgbClr val="FF0000"/>
                </a:solidFill>
                <a:latin typeface="Palatino-Roman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Palatino-Roman"/>
              </a:rPr>
              <a:t>angle, which is more </a:t>
            </a:r>
            <a:r>
              <a:rPr lang="en-US" sz="4000" b="1" u="sng" dirty="0" smtClean="0">
                <a:solidFill>
                  <a:srgbClr val="FF0000"/>
                </a:solidFill>
                <a:latin typeface="Palatino-Roman"/>
              </a:rPr>
              <a:t>rounded</a:t>
            </a:r>
            <a:r>
              <a:rPr lang="en-US" sz="4000" b="1" u="sng" dirty="0">
                <a:latin typeface="Palatino-Roman"/>
              </a:rPr>
              <a:t>.</a:t>
            </a:r>
            <a:endParaRPr lang="en-US" sz="4000" b="1" u="sng" dirty="0" smtClean="0">
              <a:latin typeface="Palatino-Roman"/>
            </a:endParaRPr>
          </a:p>
          <a:p>
            <a:r>
              <a:rPr lang="en-US" sz="4000" b="1" dirty="0" smtClean="0">
                <a:latin typeface="Palatino-Roman"/>
              </a:rPr>
              <a:t>In overall dimensions</a:t>
            </a:r>
            <a:r>
              <a:rPr lang="en-US" sz="4000" b="1" dirty="0">
                <a:latin typeface="Palatino-Roman"/>
              </a:rPr>
              <a:t>, </a:t>
            </a:r>
            <a:r>
              <a:rPr lang="en-US" sz="4000" b="1" dirty="0" smtClean="0">
                <a:latin typeface="Palatino-Roman"/>
              </a:rPr>
              <a:t>the</a:t>
            </a:r>
          </a:p>
          <a:p>
            <a:pPr>
              <a:buNone/>
            </a:pPr>
            <a:r>
              <a:rPr lang="en-US" sz="4000" b="1" dirty="0" smtClean="0">
                <a:latin typeface="Palatino-Roman"/>
              </a:rPr>
              <a:t> </a:t>
            </a:r>
            <a:r>
              <a:rPr lang="en-US" sz="4000" b="1" dirty="0" smtClean="0">
                <a:latin typeface="Palatino-Roman"/>
              </a:rPr>
              <a:t> </a:t>
            </a:r>
            <a:r>
              <a:rPr lang="en-US" sz="4000" b="1" dirty="0">
                <a:latin typeface="Palatino-Roman"/>
              </a:rPr>
              <a:t>primary lateral incisor is </a:t>
            </a:r>
            <a:endParaRPr lang="en-US" sz="4000" b="1" dirty="0" smtClean="0">
              <a:latin typeface="Palatino-Roman"/>
            </a:endParaRPr>
          </a:p>
          <a:p>
            <a:pPr>
              <a:buNone/>
            </a:pPr>
            <a:r>
              <a:rPr lang="en-US" sz="4000" b="1" dirty="0" smtClean="0">
                <a:latin typeface="Palatino-Roman"/>
              </a:rPr>
              <a:t> </a:t>
            </a:r>
            <a:r>
              <a:rPr lang="en-US" sz="4000" b="1" dirty="0" smtClean="0">
                <a:latin typeface="Palatino-Roman"/>
              </a:rPr>
              <a:t> </a:t>
            </a:r>
            <a:r>
              <a:rPr lang="en-US" sz="4000" b="1" dirty="0" smtClean="0">
                <a:latin typeface="Palatino-Roman"/>
              </a:rPr>
              <a:t>somewhat 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Palatino-Roman"/>
              </a:rPr>
              <a:t>longer </a:t>
            </a:r>
            <a:r>
              <a:rPr lang="en-US" sz="4000" b="1" dirty="0">
                <a:solidFill>
                  <a:srgbClr val="FF0000"/>
                </a:solidFill>
                <a:latin typeface="Palatino-Roman"/>
              </a:rPr>
              <a:t>but </a:t>
            </a:r>
            <a:r>
              <a:rPr lang="en-US" sz="4000" b="1" dirty="0" smtClean="0">
                <a:solidFill>
                  <a:srgbClr val="FF0000"/>
                </a:solidFill>
                <a:latin typeface="Palatino-Roman"/>
              </a:rPr>
              <a:t>narrower </a:t>
            </a:r>
            <a:r>
              <a:rPr lang="en-US" sz="4000" b="1" dirty="0">
                <a:latin typeface="Palatino-Roman"/>
              </a:rPr>
              <a:t>than the primary central incisor.</a:t>
            </a:r>
            <a:endParaRPr lang="en-US" sz="40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alatino-Roman"/>
              </a:rPr>
              <a:t>The primary </a:t>
            </a:r>
            <a:r>
              <a:rPr lang="en-US" b="1" dirty="0" err="1" smtClean="0">
                <a:solidFill>
                  <a:srgbClr val="FF0000"/>
                </a:solidFill>
                <a:latin typeface="Palatino-Roman"/>
              </a:rPr>
              <a:t>mandibular</a:t>
            </a:r>
            <a:r>
              <a:rPr lang="en-US" b="1" dirty="0" smtClean="0">
                <a:solidFill>
                  <a:srgbClr val="FF0000"/>
                </a:solidFill>
                <a:latin typeface="Palatino-Roman"/>
              </a:rPr>
              <a:t> lateral incisor is distinguished from the </a:t>
            </a:r>
            <a:r>
              <a:rPr lang="en-US" b="1" dirty="0" err="1" smtClean="0">
                <a:solidFill>
                  <a:srgbClr val="FF0000"/>
                </a:solidFill>
                <a:latin typeface="Palatino-Roman"/>
              </a:rPr>
              <a:t>mandibular</a:t>
            </a:r>
            <a:r>
              <a:rPr lang="en-US" b="1" dirty="0" smtClean="0">
                <a:solidFill>
                  <a:srgbClr val="FF0000"/>
                </a:solidFill>
                <a:latin typeface="Palatino-Roman"/>
              </a:rPr>
              <a:t> central incisor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321300" y="2678113"/>
            <a:ext cx="3822700" cy="639762"/>
          </a:xfrm>
        </p:spPr>
        <p:txBody>
          <a:bodyPr>
            <a:normAutofit fontScale="775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      </a:t>
            </a:r>
            <a:endParaRPr lang="tr-T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1237" y="3143248"/>
            <a:ext cx="159685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215206" y="450057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7858148" y="457200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8429652" y="371475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4583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1417</TotalTime>
  <Words>920</Words>
  <Application>Microsoft Office PowerPoint</Application>
  <PresentationFormat>On-screen Show (4:3)</PresentationFormat>
  <Paragraphs>139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Waveform</vt:lpstr>
      <vt:lpstr>Slide 1</vt:lpstr>
      <vt:lpstr>objectives</vt:lpstr>
      <vt:lpstr>The deciduous maxillary central incisor</vt:lpstr>
      <vt:lpstr>Slide 4</vt:lpstr>
      <vt:lpstr>Slide 5</vt:lpstr>
      <vt:lpstr>Maxillary lateral incisors</vt:lpstr>
      <vt:lpstr>Mandibular central Incisors</vt:lpstr>
      <vt:lpstr>Slide 8</vt:lpstr>
      <vt:lpstr>The primary mandibular lateral incisor is distinguished from the mandibular central incisor</vt:lpstr>
      <vt:lpstr>Maxillary Canines</vt:lpstr>
      <vt:lpstr>Slide 11</vt:lpstr>
      <vt:lpstr>Mandibular Canines</vt:lpstr>
      <vt:lpstr>Slide 13</vt:lpstr>
      <vt:lpstr>Maxillary First Molars</vt:lpstr>
      <vt:lpstr>Slide 15</vt:lpstr>
      <vt:lpstr>Mandibular First  Molars  </vt:lpstr>
      <vt:lpstr>Slide 17</vt:lpstr>
      <vt:lpstr>Maxillary Second Molars</vt:lpstr>
      <vt:lpstr>Slide 19</vt:lpstr>
      <vt:lpstr>Slide 20</vt:lpstr>
      <vt:lpstr>Mandibular Second Molars</vt:lpstr>
      <vt:lpstr>Slide 22</vt:lpstr>
      <vt:lpstr>  </vt:lpstr>
      <vt:lpstr>Morphological differences between permanent and  Deciduous Teeth</vt:lpstr>
      <vt:lpstr>Features of a Deciduous Crown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Morphology of Deciduous Teeth</dc:title>
  <dc:creator>user</dc:creator>
  <cp:lastModifiedBy>Shamfuture</cp:lastModifiedBy>
  <cp:revision>82</cp:revision>
  <dcterms:created xsi:type="dcterms:W3CDTF">2006-08-16T00:00:00Z</dcterms:created>
  <dcterms:modified xsi:type="dcterms:W3CDTF">2017-10-28T18:50:28Z</dcterms:modified>
</cp:coreProperties>
</file>