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3" r:id="rId4"/>
    <p:sldMasterId id="2147483677" r:id="rId5"/>
  </p:sldMasterIdLst>
  <p:notesMasterIdLst>
    <p:notesMasterId r:id="rId82"/>
  </p:notesMasterIdLst>
  <p:sldIdLst>
    <p:sldId id="346" r:id="rId6"/>
    <p:sldId id="311" r:id="rId7"/>
    <p:sldId id="286" r:id="rId8"/>
    <p:sldId id="316" r:id="rId9"/>
    <p:sldId id="287" r:id="rId10"/>
    <p:sldId id="289" r:id="rId11"/>
    <p:sldId id="350" r:id="rId12"/>
    <p:sldId id="332" r:id="rId13"/>
    <p:sldId id="331" r:id="rId14"/>
    <p:sldId id="347" r:id="rId15"/>
    <p:sldId id="348" r:id="rId16"/>
    <p:sldId id="349" r:id="rId17"/>
    <p:sldId id="334" r:id="rId18"/>
    <p:sldId id="353" r:id="rId19"/>
    <p:sldId id="383" r:id="rId20"/>
    <p:sldId id="335" r:id="rId21"/>
    <p:sldId id="336" r:id="rId22"/>
    <p:sldId id="337" r:id="rId23"/>
    <p:sldId id="338" r:id="rId24"/>
    <p:sldId id="296" r:id="rId25"/>
    <p:sldId id="297" r:id="rId26"/>
    <p:sldId id="327" r:id="rId27"/>
    <p:sldId id="298" r:id="rId28"/>
    <p:sldId id="312" r:id="rId29"/>
    <p:sldId id="299" r:id="rId30"/>
    <p:sldId id="321" r:id="rId31"/>
    <p:sldId id="322" r:id="rId32"/>
    <p:sldId id="300" r:id="rId33"/>
    <p:sldId id="328" r:id="rId34"/>
    <p:sldId id="329" r:id="rId35"/>
    <p:sldId id="330" r:id="rId36"/>
    <p:sldId id="301" r:id="rId37"/>
    <p:sldId id="345" r:id="rId38"/>
    <p:sldId id="302" r:id="rId39"/>
    <p:sldId id="303" r:id="rId40"/>
    <p:sldId id="391" r:id="rId41"/>
    <p:sldId id="304" r:id="rId42"/>
    <p:sldId id="339" r:id="rId43"/>
    <p:sldId id="305" r:id="rId44"/>
    <p:sldId id="306" r:id="rId45"/>
    <p:sldId id="389" r:id="rId46"/>
    <p:sldId id="307" r:id="rId47"/>
    <p:sldId id="390" r:id="rId48"/>
    <p:sldId id="308" r:id="rId49"/>
    <p:sldId id="309" r:id="rId50"/>
    <p:sldId id="354" r:id="rId51"/>
    <p:sldId id="355" r:id="rId52"/>
    <p:sldId id="356" r:id="rId53"/>
    <p:sldId id="357" r:id="rId54"/>
    <p:sldId id="359" r:id="rId55"/>
    <p:sldId id="360" r:id="rId56"/>
    <p:sldId id="361" r:id="rId57"/>
    <p:sldId id="362" r:id="rId58"/>
    <p:sldId id="384" r:id="rId59"/>
    <p:sldId id="386" r:id="rId60"/>
    <p:sldId id="385" r:id="rId61"/>
    <p:sldId id="363" r:id="rId62"/>
    <p:sldId id="364" r:id="rId63"/>
    <p:sldId id="365" r:id="rId64"/>
    <p:sldId id="366" r:id="rId65"/>
    <p:sldId id="368" r:id="rId66"/>
    <p:sldId id="369" r:id="rId67"/>
    <p:sldId id="370" r:id="rId68"/>
    <p:sldId id="371" r:id="rId69"/>
    <p:sldId id="387" r:id="rId70"/>
    <p:sldId id="388" r:id="rId71"/>
    <p:sldId id="372" r:id="rId72"/>
    <p:sldId id="373" r:id="rId73"/>
    <p:sldId id="374" r:id="rId74"/>
    <p:sldId id="375" r:id="rId75"/>
    <p:sldId id="376" r:id="rId76"/>
    <p:sldId id="377" r:id="rId77"/>
    <p:sldId id="378" r:id="rId78"/>
    <p:sldId id="379" r:id="rId79"/>
    <p:sldId id="380" r:id="rId80"/>
    <p:sldId id="381" r:id="rId81"/>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91B9F"/>
    <a:srgbClr val="05FB2E"/>
    <a:srgbClr val="FFFF00"/>
    <a:srgbClr val="FDB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نمط ذو سمات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نمط ذو سمات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نمط ذو سمات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89437" autoAdjust="0"/>
  </p:normalViewPr>
  <p:slideViewPr>
    <p:cSldViewPr>
      <p:cViewPr varScale="1">
        <p:scale>
          <a:sx n="70" d="100"/>
          <a:sy n="70" d="100"/>
        </p:scale>
        <p:origin x="1560"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0140082-1AE8-4A78-BC19-AE7315D1C0A2}" type="datetimeFigureOut">
              <a:rPr lang="ar-SA" smtClean="0"/>
              <a:pPr/>
              <a:t>28/02/1439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7C7D381-CBBF-494E-A1DE-7C4971A29A06}" type="slidenum">
              <a:rPr lang="ar-SA" smtClean="0"/>
              <a:pPr/>
              <a:t>‹#›</a:t>
            </a:fld>
            <a:endParaRPr lang="ar-SA"/>
          </a:p>
        </p:txBody>
      </p:sp>
    </p:spTree>
    <p:extLst>
      <p:ext uri="{BB962C8B-B14F-4D97-AF65-F5344CB8AC3E}">
        <p14:creationId xmlns:p14="http://schemas.microsoft.com/office/powerpoint/2010/main" val="38632923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7C7D381-CBBF-494E-A1DE-7C4971A29A06}" type="slidenum">
              <a:rPr lang="ar-SA" smtClean="0"/>
              <a:pPr/>
              <a:t>26</a:t>
            </a:fld>
            <a:endParaRPr lang="ar-SA"/>
          </a:p>
        </p:txBody>
      </p:sp>
    </p:spTree>
    <p:extLst>
      <p:ext uri="{BB962C8B-B14F-4D97-AF65-F5344CB8AC3E}">
        <p14:creationId xmlns:p14="http://schemas.microsoft.com/office/powerpoint/2010/main" val="2002820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DD120C3-F18A-482B-8B04-FD0FBE220E31}" type="slidenum">
              <a:rPr lang="ar-SA" smtClean="0"/>
              <a:pPr/>
              <a:t>69</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gtbbb</a:t>
            </a:r>
          </a:p>
        </p:txBody>
      </p:sp>
    </p:spTree>
    <p:extLst>
      <p:ext uri="{BB962C8B-B14F-4D97-AF65-F5344CB8AC3E}">
        <p14:creationId xmlns:p14="http://schemas.microsoft.com/office/powerpoint/2010/main" val="2785348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218"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9219"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9220" name="Rectangle 4"/>
          <p:cNvSpPr>
            <a:spLocks noGrp="1" noChangeArrowheads="1"/>
          </p:cNvSpPr>
          <p:nvPr>
            <p:ph type="dt" sz="quarter" idx="2"/>
          </p:nvPr>
        </p:nvSpPr>
        <p:spPr/>
        <p:txBody>
          <a:bodyPr/>
          <a:lstStyle>
            <a:lvl1pPr>
              <a:defRPr/>
            </a:lvl1pPr>
          </a:lstStyle>
          <a:p>
            <a:endParaRPr lang="en-US"/>
          </a:p>
        </p:txBody>
      </p:sp>
      <p:sp>
        <p:nvSpPr>
          <p:cNvPr id="9221" name="Rectangle 5"/>
          <p:cNvSpPr>
            <a:spLocks noGrp="1" noChangeArrowheads="1"/>
          </p:cNvSpPr>
          <p:nvPr>
            <p:ph type="ftr" sz="quarter" idx="3"/>
          </p:nvPr>
        </p:nvSpPr>
        <p:spPr/>
        <p:txBody>
          <a:bodyPr/>
          <a:lstStyle>
            <a:lvl1pPr>
              <a:defRPr/>
            </a:lvl1pPr>
          </a:lstStyle>
          <a:p>
            <a:endParaRPr lang="en-US"/>
          </a:p>
        </p:txBody>
      </p:sp>
      <p:sp>
        <p:nvSpPr>
          <p:cNvPr id="9222" name="Rectangle 6"/>
          <p:cNvSpPr>
            <a:spLocks noGrp="1" noChangeArrowheads="1"/>
          </p:cNvSpPr>
          <p:nvPr>
            <p:ph type="sldNum" sz="quarter" idx="4"/>
          </p:nvPr>
        </p:nvSpPr>
        <p:spPr/>
        <p:txBody>
          <a:bodyPr/>
          <a:lstStyle>
            <a:lvl1pPr>
              <a:defRPr/>
            </a:lvl1pPr>
          </a:lstStyle>
          <a:p>
            <a:fld id="{96495DA3-56F6-47BA-854A-BFE7C77831BF}" type="slidenum">
              <a:rPr lang="ar-SA"/>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6EB5B3-0AF4-4476-A890-DB16DCBA87D8}"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24D86F-B39A-406C-BEC9-46C9D6797D34}" type="slidenum">
              <a:rPr lang="ar-SA"/>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27FB918-D422-446D-8208-5417378FF7CD}" type="slidenum">
              <a:rPr lang="ar-SA"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27FB918-D422-446D-8208-5417378FF7CD}" type="slidenum">
              <a:rPr lang="ar-SA"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27FB918-D422-446D-8208-5417378FF7CD}" type="slidenum">
              <a:rPr lang="ar-SA"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27FB918-D422-446D-8208-5417378FF7CD}" type="slidenum">
              <a:rPr lang="ar-SA"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F27FB918-D422-446D-8208-5417378FF7CD}" type="slidenum">
              <a:rPr lang="ar-SA"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F27FB918-D422-446D-8208-5417378FF7CD}" type="slidenum">
              <a:rPr lang="ar-SA"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F27FB918-D422-446D-8208-5417378FF7CD}" type="slidenum">
              <a:rPr lang="ar-SA"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27FB918-D422-446D-8208-5417378FF7CD}" type="slidenum">
              <a:rPr lang="ar-SA"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34CEE4-A56C-4ACB-8B21-C3DDFF3736E6}" type="slidenum">
              <a:rPr lang="ar-SA"/>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27FB918-D422-446D-8208-5417378FF7CD}" type="slidenum">
              <a:rPr lang="ar-SA"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27FB918-D422-446D-8208-5417378FF7CD}" type="slidenum">
              <a:rPr lang="ar-SA"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27FB918-D422-446D-8208-5417378FF7CD}" type="slidenum">
              <a:rPr lang="ar-SA"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1F07C9-0530-4EF1-AAB2-80244DC38D49}"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052513"/>
            <a:ext cx="4194175" cy="5046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52513"/>
            <a:ext cx="4194175" cy="5046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7310AF-8BAB-46E0-8933-E5AB7B03A810}"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3E68643-F1BC-445D-8891-76F4CC60C6FE}"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B567570-3A88-440A-A8C5-8946D865CC03}"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2EB0DAB-362E-4813-8397-7B0FB964BD24}"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A35C6C-49C5-40C2-A6A6-94E0C0C75695}"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EFD426-6092-4834-B6E8-2ED6437BCBD2}"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bwMode="auto">
          <a:xfrm>
            <a:off x="301625" y="228600"/>
            <a:ext cx="8510588" cy="8239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Rot="1" noChangeArrowheads="1"/>
          </p:cNvSpPr>
          <p:nvPr>
            <p:ph type="body" idx="1"/>
          </p:nvPr>
        </p:nvSpPr>
        <p:spPr bwMode="auto">
          <a:xfrm>
            <a:off x="301625" y="1052513"/>
            <a:ext cx="8540750" cy="5046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400">
                <a:effectLst>
                  <a:outerShdw blurRad="38100" dist="38100" dir="2700000" algn="tl">
                    <a:srgbClr val="000000"/>
                  </a:outerShdw>
                </a:effectLst>
              </a:defRPr>
            </a:lvl1pPr>
          </a:lstStyle>
          <a:p>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effectLst>
                  <a:outerShdw blurRad="38100" dist="38100" dir="2700000" algn="tl">
                    <a:srgbClr val="000000"/>
                  </a:outerShdw>
                </a:effectLst>
              </a:defRPr>
            </a:lvl1pPr>
          </a:lstStyle>
          <a:p>
            <a:endParaRPr lang="en-US"/>
          </a:p>
        </p:txBody>
      </p:sp>
      <p:sp>
        <p:nvSpPr>
          <p:cNvPr id="8198"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400">
                <a:effectLst>
                  <a:outerShdw blurRad="38100" dist="38100" dir="2700000" algn="tl">
                    <a:srgbClr val="000000"/>
                  </a:outerShdw>
                </a:effectLst>
              </a:defRPr>
            </a:lvl1pPr>
          </a:lstStyle>
          <a:p>
            <a:fld id="{F27FB918-D422-446D-8208-5417378FF7CD}" type="slidenum">
              <a:rPr lang="ar-SA"/>
              <a:pPr/>
              <a:t>‹#›</a:t>
            </a:fld>
            <a:endParaRPr lang="en-US"/>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1" fontAlgn="base">
        <a:spcBef>
          <a:spcPct val="0"/>
        </a:spcBef>
        <a:spcAft>
          <a:spcPct val="0"/>
        </a:spcAft>
        <a:defRPr sz="3200">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3200">
          <a:solidFill>
            <a:schemeClr val="tx2"/>
          </a:solidFill>
          <a:effectLst>
            <a:outerShdw blurRad="38100" dist="38100" dir="2700000" algn="tl">
              <a:srgbClr val="000000"/>
            </a:outerShdw>
          </a:effectLst>
          <a:latin typeface="Arial" charset="0"/>
          <a:cs typeface="Arial" charset="0"/>
        </a:defRPr>
      </a:lvl2pPr>
      <a:lvl3pPr algn="ctr" rtl="1" fontAlgn="base">
        <a:spcBef>
          <a:spcPct val="0"/>
        </a:spcBef>
        <a:spcAft>
          <a:spcPct val="0"/>
        </a:spcAft>
        <a:defRPr sz="3200">
          <a:solidFill>
            <a:schemeClr val="tx2"/>
          </a:solidFill>
          <a:effectLst>
            <a:outerShdw blurRad="38100" dist="38100" dir="2700000" algn="tl">
              <a:srgbClr val="000000"/>
            </a:outerShdw>
          </a:effectLst>
          <a:latin typeface="Arial" charset="0"/>
          <a:cs typeface="Arial" charset="0"/>
        </a:defRPr>
      </a:lvl3pPr>
      <a:lvl4pPr algn="ctr" rtl="1" fontAlgn="base">
        <a:spcBef>
          <a:spcPct val="0"/>
        </a:spcBef>
        <a:spcAft>
          <a:spcPct val="0"/>
        </a:spcAft>
        <a:defRPr sz="3200">
          <a:solidFill>
            <a:schemeClr val="tx2"/>
          </a:solidFill>
          <a:effectLst>
            <a:outerShdw blurRad="38100" dist="38100" dir="2700000" algn="tl">
              <a:srgbClr val="000000"/>
            </a:outerShdw>
          </a:effectLst>
          <a:latin typeface="Arial" charset="0"/>
          <a:cs typeface="Arial" charset="0"/>
        </a:defRPr>
      </a:lvl4pPr>
      <a:lvl5pPr algn="ctr" rtl="1" fontAlgn="base">
        <a:spcBef>
          <a:spcPct val="0"/>
        </a:spcBef>
        <a:spcAft>
          <a:spcPct val="0"/>
        </a:spcAft>
        <a:defRPr sz="3200">
          <a:solidFill>
            <a:schemeClr val="tx2"/>
          </a:solidFill>
          <a:effectLst>
            <a:outerShdw blurRad="38100" dist="38100" dir="2700000" algn="tl">
              <a:srgbClr val="000000"/>
            </a:outerShdw>
          </a:effectLst>
          <a:latin typeface="Arial" charset="0"/>
          <a:cs typeface="Arial" charset="0"/>
        </a:defRPr>
      </a:lvl5pPr>
      <a:lvl6pPr marL="457200" algn="ctr" rtl="1" fontAlgn="base">
        <a:spcBef>
          <a:spcPct val="0"/>
        </a:spcBef>
        <a:spcAft>
          <a:spcPct val="0"/>
        </a:spcAft>
        <a:defRPr sz="3200">
          <a:solidFill>
            <a:schemeClr val="tx2"/>
          </a:solidFill>
          <a:effectLst>
            <a:outerShdw blurRad="38100" dist="38100" dir="2700000" algn="tl">
              <a:srgbClr val="000000"/>
            </a:outerShdw>
          </a:effectLst>
          <a:latin typeface="Arial" charset="0"/>
          <a:cs typeface="Arial" charset="0"/>
        </a:defRPr>
      </a:lvl6pPr>
      <a:lvl7pPr marL="914400" algn="ctr" rtl="1" fontAlgn="base">
        <a:spcBef>
          <a:spcPct val="0"/>
        </a:spcBef>
        <a:spcAft>
          <a:spcPct val="0"/>
        </a:spcAft>
        <a:defRPr sz="3200">
          <a:solidFill>
            <a:schemeClr val="tx2"/>
          </a:solidFill>
          <a:effectLst>
            <a:outerShdw blurRad="38100" dist="38100" dir="2700000" algn="tl">
              <a:srgbClr val="000000"/>
            </a:outerShdw>
          </a:effectLst>
          <a:latin typeface="Arial" charset="0"/>
          <a:cs typeface="Arial" charset="0"/>
        </a:defRPr>
      </a:lvl7pPr>
      <a:lvl8pPr marL="1371600" algn="ctr" rtl="1" fontAlgn="base">
        <a:spcBef>
          <a:spcPct val="0"/>
        </a:spcBef>
        <a:spcAft>
          <a:spcPct val="0"/>
        </a:spcAft>
        <a:defRPr sz="3200">
          <a:solidFill>
            <a:schemeClr val="tx2"/>
          </a:solidFill>
          <a:effectLst>
            <a:outerShdw blurRad="38100" dist="38100" dir="2700000" algn="tl">
              <a:srgbClr val="000000"/>
            </a:outerShdw>
          </a:effectLst>
          <a:latin typeface="Arial" charset="0"/>
          <a:cs typeface="Arial" charset="0"/>
        </a:defRPr>
      </a:lvl8pPr>
      <a:lvl9pPr marL="1828800" algn="ctr" rtl="1" fontAlgn="base">
        <a:spcBef>
          <a:spcPct val="0"/>
        </a:spcBef>
        <a:spcAft>
          <a:spcPct val="0"/>
        </a:spcAft>
        <a:defRPr sz="32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4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4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27FB918-D422-446D-8208-5417378FF7CD}" type="slidenum">
              <a:rPr lang="ar-SA" smtClean="0"/>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 Id="rId5" Type="http://schemas.openxmlformats.org/officeDocument/2006/relationships/image" Target="../media/image25.jpe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Mechanism of normal labor</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صر نائب للمحتوى 2"/>
          <p:cNvSpPr>
            <a:spLocks noGrp="1"/>
          </p:cNvSpPr>
          <p:nvPr>
            <p:ph idx="1"/>
          </p:nvPr>
        </p:nvSpPr>
        <p:spPr>
          <a:xfrm>
            <a:off x="285720" y="2928934"/>
            <a:ext cx="8858280" cy="4000528"/>
          </a:xfrm>
          <a:blipFill>
            <a:blip r:embed="rId2" cstate="print"/>
            <a:stretch>
              <a:fillRect/>
            </a:stretch>
          </a:blipFill>
        </p:spPr>
        <p:txBody>
          <a:bodyPr>
            <a:normAutofit/>
          </a:bodyPr>
          <a:lstStyle/>
          <a:p>
            <a:pPr algn="ctr">
              <a:buNone/>
            </a:pPr>
            <a:endParaRPr lang="ar-IQ" sz="5400" dirty="0">
              <a:solidFill>
                <a:schemeClr val="accent5">
                  <a:lumMod val="75000"/>
                </a:schemeClr>
              </a:solidFill>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effacement.png"/>
          <p:cNvPicPr>
            <a:picLocks noGrp="1" noChangeAspect="1"/>
          </p:cNvPicPr>
          <p:nvPr>
            <p:ph idx="1"/>
          </p:nvPr>
        </p:nvPicPr>
        <p:blipFill>
          <a:blip r:embed="rId2" cstate="print"/>
          <a:srcRect l="2857" r="2857" b="6593"/>
          <a:stretch>
            <a:fillRect/>
          </a:stretch>
        </p:blipFill>
        <p:spPr>
          <a:xfrm>
            <a:off x="-1" y="928670"/>
            <a:ext cx="9066361" cy="3786213"/>
          </a:xfrm>
        </p:spPr>
      </p:pic>
      <p:sp>
        <p:nvSpPr>
          <p:cNvPr id="6" name="سهم منحني 5"/>
          <p:cNvSpPr/>
          <p:nvPr/>
        </p:nvSpPr>
        <p:spPr>
          <a:xfrm>
            <a:off x="214282" y="3214686"/>
            <a:ext cx="813816" cy="2286016"/>
          </a:xfrm>
          <a:prstGeom prst="bentArrow">
            <a:avLst>
              <a:gd name="adj1" fmla="val 25000"/>
              <a:gd name="adj2" fmla="val 15939"/>
              <a:gd name="adj3" fmla="val 44935"/>
              <a:gd name="adj4" fmla="val 11130"/>
            </a:avLst>
          </a:prstGeom>
          <a:solidFill>
            <a:srgbClr val="05FB2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7" name="سهم لأعلى 6"/>
          <p:cNvSpPr/>
          <p:nvPr/>
        </p:nvSpPr>
        <p:spPr>
          <a:xfrm>
            <a:off x="3714744" y="3214686"/>
            <a:ext cx="341756" cy="221457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effacement.png"/>
          <p:cNvPicPr>
            <a:picLocks noGrp="1" noChangeAspect="1"/>
          </p:cNvPicPr>
          <p:nvPr>
            <p:ph idx="1"/>
          </p:nvPr>
        </p:nvPicPr>
        <p:blipFill>
          <a:blip r:embed="rId2" cstate="print"/>
          <a:srcRect l="2391" t="2645" r="52763" b="4789"/>
          <a:stretch>
            <a:fillRect/>
          </a:stretch>
        </p:blipFill>
        <p:spPr>
          <a:xfrm>
            <a:off x="-1" y="314295"/>
            <a:ext cx="9144001" cy="640085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effacement.png"/>
          <p:cNvPicPr>
            <a:picLocks noGrp="1" noChangeAspect="1"/>
          </p:cNvPicPr>
          <p:nvPr>
            <p:ph idx="1"/>
          </p:nvPr>
        </p:nvPicPr>
        <p:blipFill>
          <a:blip r:embed="rId2" cstate="print"/>
          <a:srcRect l="52469" t="4849" r="1937" b="6099"/>
          <a:stretch>
            <a:fillRect/>
          </a:stretch>
        </p:blipFill>
        <p:spPr>
          <a:xfrm>
            <a:off x="-346629" y="285728"/>
            <a:ext cx="9490629" cy="6286544"/>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a:bodyPr>
          <a:lstStyle/>
          <a:p>
            <a:pPr algn="l"/>
            <a:r>
              <a:rPr lang="en-US" sz="3600" b="1" dirty="0" smtClean="0">
                <a:solidFill>
                  <a:srgbClr val="FF0000"/>
                </a:solidFill>
              </a:rPr>
              <a:t>FIRST STAGE OF LABOUR</a:t>
            </a:r>
            <a:endParaRPr lang="ar-IQ" sz="3600" dirty="0"/>
          </a:p>
        </p:txBody>
      </p:sp>
      <p:sp>
        <p:nvSpPr>
          <p:cNvPr id="3" name="Content Placeholder 2"/>
          <p:cNvSpPr>
            <a:spLocks noGrp="1"/>
          </p:cNvSpPr>
          <p:nvPr>
            <p:ph idx="1"/>
          </p:nvPr>
        </p:nvSpPr>
        <p:spPr>
          <a:xfrm>
            <a:off x="457200" y="764704"/>
            <a:ext cx="8686800" cy="6093296"/>
          </a:xfrm>
        </p:spPr>
        <p:txBody>
          <a:bodyPr>
            <a:noAutofit/>
          </a:bodyPr>
          <a:lstStyle/>
          <a:p>
            <a:pPr marL="0" indent="0" algn="l">
              <a:buNone/>
            </a:pPr>
            <a:r>
              <a:rPr lang="en-US" sz="3600" dirty="0" smtClean="0">
                <a:solidFill>
                  <a:schemeClr val="tx2">
                    <a:lumMod val="75000"/>
                  </a:schemeClr>
                </a:solidFill>
              </a:rPr>
              <a:t>The uterine </a:t>
            </a:r>
            <a:r>
              <a:rPr lang="en-US" sz="3600" dirty="0" err="1" smtClean="0">
                <a:solidFill>
                  <a:schemeClr val="tx2">
                    <a:lumMod val="75000"/>
                  </a:schemeClr>
                </a:solidFill>
              </a:rPr>
              <a:t>contraction&amp;dilatation</a:t>
            </a:r>
            <a:r>
              <a:rPr lang="en-US" sz="3600" dirty="0" smtClean="0">
                <a:solidFill>
                  <a:schemeClr val="tx2">
                    <a:lumMod val="75000"/>
                  </a:schemeClr>
                </a:solidFill>
              </a:rPr>
              <a:t> of internal </a:t>
            </a:r>
            <a:r>
              <a:rPr lang="en-US" sz="3600" dirty="0" err="1" smtClean="0">
                <a:solidFill>
                  <a:schemeClr val="tx2">
                    <a:lumMod val="75000"/>
                  </a:schemeClr>
                </a:solidFill>
              </a:rPr>
              <a:t>os</a:t>
            </a:r>
            <a:r>
              <a:rPr lang="en-US" sz="3600" dirty="0" smtClean="0">
                <a:solidFill>
                  <a:schemeClr val="tx2">
                    <a:lumMod val="75000"/>
                  </a:schemeClr>
                </a:solidFill>
              </a:rPr>
              <a:t> cause separation of </a:t>
            </a:r>
            <a:r>
              <a:rPr lang="en-US" sz="3600" dirty="0" err="1" smtClean="0">
                <a:solidFill>
                  <a:schemeClr val="tx2">
                    <a:lumMod val="75000"/>
                  </a:schemeClr>
                </a:solidFill>
              </a:rPr>
              <a:t>chorion</a:t>
            </a:r>
            <a:r>
              <a:rPr lang="en-US" sz="3600" dirty="0" smtClean="0">
                <a:solidFill>
                  <a:schemeClr val="tx2">
                    <a:lumMod val="75000"/>
                  </a:schemeClr>
                </a:solidFill>
              </a:rPr>
              <a:t> from decidua closest to it thus a small back of membranes is formed into the internal </a:t>
            </a:r>
            <a:r>
              <a:rPr lang="en-US" sz="3600" dirty="0" err="1" smtClean="0">
                <a:solidFill>
                  <a:schemeClr val="tx2">
                    <a:lumMod val="75000"/>
                  </a:schemeClr>
                </a:solidFill>
              </a:rPr>
              <a:t>os,the</a:t>
            </a:r>
            <a:r>
              <a:rPr lang="en-US" sz="3600" dirty="0" smtClean="0">
                <a:solidFill>
                  <a:schemeClr val="tx2">
                    <a:lumMod val="75000"/>
                  </a:schemeClr>
                </a:solidFill>
              </a:rPr>
              <a:t> head then comes  down separates liquor </a:t>
            </a:r>
            <a:r>
              <a:rPr lang="en-US" sz="3600" dirty="0" err="1" smtClean="0">
                <a:solidFill>
                  <a:schemeClr val="tx2">
                    <a:lumMod val="75000"/>
                  </a:schemeClr>
                </a:solidFill>
              </a:rPr>
              <a:t>amnii</a:t>
            </a:r>
            <a:r>
              <a:rPr lang="en-US" sz="3600" dirty="0" smtClean="0">
                <a:solidFill>
                  <a:schemeClr val="tx2">
                    <a:lumMod val="75000"/>
                  </a:schemeClr>
                </a:solidFill>
              </a:rPr>
              <a:t> which is above it from that in the back called respectively the </a:t>
            </a:r>
            <a:r>
              <a:rPr lang="en-US" sz="3600" dirty="0" err="1" smtClean="0">
                <a:solidFill>
                  <a:schemeClr val="tx2">
                    <a:lumMod val="75000"/>
                  </a:schemeClr>
                </a:solidFill>
              </a:rPr>
              <a:t>hind&amp;fore</a:t>
            </a:r>
            <a:r>
              <a:rPr lang="en-US" sz="3600" dirty="0" smtClean="0">
                <a:solidFill>
                  <a:schemeClr val="tx2">
                    <a:lumMod val="75000"/>
                  </a:schemeClr>
                </a:solidFill>
              </a:rPr>
              <a:t> </a:t>
            </a:r>
            <a:r>
              <a:rPr lang="en-US" sz="3600" dirty="0" err="1" smtClean="0">
                <a:solidFill>
                  <a:schemeClr val="tx2">
                    <a:lumMod val="75000"/>
                  </a:schemeClr>
                </a:solidFill>
              </a:rPr>
              <a:t>waters.When</a:t>
            </a:r>
            <a:r>
              <a:rPr lang="en-US" sz="3600" dirty="0" smtClean="0">
                <a:solidFill>
                  <a:schemeClr val="tx2">
                    <a:lumMod val="75000"/>
                  </a:schemeClr>
                </a:solidFill>
              </a:rPr>
              <a:t> membranes ruptured the </a:t>
            </a:r>
            <a:r>
              <a:rPr lang="en-US" sz="3600" b="1" dirty="0" smtClean="0">
                <a:solidFill>
                  <a:schemeClr val="tx2">
                    <a:lumMod val="75000"/>
                  </a:schemeClr>
                </a:solidFill>
              </a:rPr>
              <a:t>fetal axis pressure</a:t>
            </a:r>
            <a:r>
              <a:rPr lang="en-US" sz="3600" dirty="0" smtClean="0">
                <a:solidFill>
                  <a:schemeClr val="tx2">
                    <a:lumMod val="75000"/>
                  </a:schemeClr>
                </a:solidFill>
              </a:rPr>
              <a:t> comes into play ;the upper pole of fetus is pressed on by the fundus of the uterus </a:t>
            </a:r>
          </a:p>
          <a:p>
            <a:pPr marL="0" indent="0" algn="l">
              <a:buNone/>
            </a:pPr>
            <a:endParaRPr lang="ar-IQ" sz="3600" dirty="0">
              <a:solidFill>
                <a:schemeClr val="tx2">
                  <a:lumMod val="75000"/>
                </a:schemeClr>
              </a:solidFill>
            </a:endParaRPr>
          </a:p>
        </p:txBody>
      </p:sp>
    </p:spTree>
    <p:extLst>
      <p:ext uri="{BB962C8B-B14F-4D97-AF65-F5344CB8AC3E}">
        <p14:creationId xmlns:p14="http://schemas.microsoft.com/office/powerpoint/2010/main" val="1941999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22.jpg"/>
          <p:cNvPicPr>
            <a:picLocks noGrp="1" noChangeAspect="1"/>
          </p:cNvPicPr>
          <p:nvPr>
            <p:ph idx="1"/>
          </p:nvPr>
        </p:nvPicPr>
        <p:blipFill>
          <a:blip r:embed="rId2" cstate="print"/>
          <a:stretch>
            <a:fillRect/>
          </a:stretch>
        </p:blipFill>
        <p:spPr>
          <a:xfrm>
            <a:off x="2302676" y="-1"/>
            <a:ext cx="5055405" cy="6858001"/>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mcdc7_polyhydramnios_pregnancy.jpg"/>
          <p:cNvPicPr>
            <a:picLocks noGrp="1" noChangeAspect="1"/>
          </p:cNvPicPr>
          <p:nvPr>
            <p:ph idx="1"/>
          </p:nvPr>
        </p:nvPicPr>
        <p:blipFill>
          <a:blip r:embed="rId2" cstate="print"/>
          <a:srcRect b="20220"/>
          <a:stretch>
            <a:fillRect/>
          </a:stretch>
        </p:blipFill>
        <p:spPr>
          <a:xfrm>
            <a:off x="492529" y="214290"/>
            <a:ext cx="7937123" cy="634806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332656"/>
            <a:ext cx="8472518" cy="5793507"/>
          </a:xfrm>
        </p:spPr>
        <p:txBody>
          <a:bodyPr>
            <a:noAutofit/>
          </a:bodyPr>
          <a:lstStyle/>
          <a:p>
            <a:pPr marL="0" indent="0" algn="l">
              <a:buNone/>
            </a:pPr>
            <a:r>
              <a:rPr lang="en-US" sz="4400" dirty="0" smtClean="0"/>
              <a:t>Normal first stage should not exceed 12 hours in a </a:t>
            </a:r>
            <a:r>
              <a:rPr lang="en-US" sz="4400" dirty="0" err="1" smtClean="0"/>
              <a:t>primegravida</a:t>
            </a:r>
            <a:r>
              <a:rPr lang="en-US" sz="4400" dirty="0" smtClean="0"/>
              <a:t> &amp;8 hours in multipara.</a:t>
            </a:r>
          </a:p>
          <a:p>
            <a:pPr marL="0" indent="0" algn="l">
              <a:buNone/>
            </a:pPr>
            <a:r>
              <a:rPr lang="en-US" sz="4400" dirty="0" smtClean="0"/>
              <a:t>The character of pain is the same as spasmodic </a:t>
            </a:r>
            <a:r>
              <a:rPr lang="en-US" sz="4400" dirty="0" err="1" smtClean="0"/>
              <a:t>dysmenorrhoea</a:t>
            </a:r>
            <a:r>
              <a:rPr lang="en-US" sz="4400" dirty="0" smtClean="0"/>
              <a:t> caused by </a:t>
            </a:r>
            <a:r>
              <a:rPr lang="en-US" sz="4400" dirty="0" err="1" smtClean="0"/>
              <a:t>ischaemia</a:t>
            </a:r>
            <a:r>
              <a:rPr lang="en-US" sz="4400" dirty="0" smtClean="0"/>
              <a:t> of uterine muscles from compression of blood vessels in the wall of the uterus </a:t>
            </a:r>
          </a:p>
          <a:p>
            <a:pPr marL="0" indent="0">
              <a:buNone/>
            </a:pPr>
            <a:endParaRPr lang="ar-IQ" sz="4400" dirty="0"/>
          </a:p>
        </p:txBody>
      </p:sp>
    </p:spTree>
    <p:extLst>
      <p:ext uri="{BB962C8B-B14F-4D97-AF65-F5344CB8AC3E}">
        <p14:creationId xmlns:p14="http://schemas.microsoft.com/office/powerpoint/2010/main" val="1200727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b="1" dirty="0" smtClean="0">
                <a:solidFill>
                  <a:srgbClr val="FFC000"/>
                </a:solidFill>
              </a:rPr>
              <a:t>THE SECOND STAGE OF LABOUR</a:t>
            </a:r>
            <a:endParaRPr lang="ar-IQ" dirty="0">
              <a:solidFill>
                <a:srgbClr val="FFC000"/>
              </a:solidFill>
            </a:endParaRPr>
          </a:p>
        </p:txBody>
      </p:sp>
      <p:sp>
        <p:nvSpPr>
          <p:cNvPr id="3" name="Content Placeholder 2"/>
          <p:cNvSpPr>
            <a:spLocks noGrp="1"/>
          </p:cNvSpPr>
          <p:nvPr>
            <p:ph idx="1"/>
          </p:nvPr>
        </p:nvSpPr>
        <p:spPr>
          <a:xfrm>
            <a:off x="457200" y="1268760"/>
            <a:ext cx="8686800" cy="5328592"/>
          </a:xfrm>
        </p:spPr>
        <p:txBody>
          <a:bodyPr>
            <a:noAutofit/>
          </a:bodyPr>
          <a:lstStyle/>
          <a:p>
            <a:pPr marL="0" indent="0" algn="l">
              <a:lnSpc>
                <a:spcPct val="90000"/>
              </a:lnSpc>
              <a:buNone/>
            </a:pPr>
            <a:r>
              <a:rPr lang="en-US" sz="3600" dirty="0" smtClean="0"/>
              <a:t>The presenting part  is pushed down onto the pelvic </a:t>
            </a:r>
            <a:r>
              <a:rPr lang="en-US" sz="3600" dirty="0" err="1" smtClean="0"/>
              <a:t>floor,pelvic</a:t>
            </a:r>
            <a:r>
              <a:rPr lang="en-US" sz="3600" dirty="0" smtClean="0"/>
              <a:t> floor resistance has to be overcome by uterine contractions ,aided by the action of the voluntary muscles of the abdominal </a:t>
            </a:r>
            <a:r>
              <a:rPr lang="en-US" sz="3600" dirty="0" err="1" smtClean="0"/>
              <a:t>wall&amp;diaphragm</a:t>
            </a:r>
            <a:r>
              <a:rPr lang="en-US" sz="3600" dirty="0" smtClean="0"/>
              <a:t>.</a:t>
            </a:r>
          </a:p>
          <a:p>
            <a:pPr marL="0" indent="0" algn="l">
              <a:lnSpc>
                <a:spcPct val="90000"/>
              </a:lnSpc>
              <a:buNone/>
            </a:pPr>
            <a:r>
              <a:rPr lang="en-US" sz="3600" dirty="0" smtClean="0"/>
              <a:t>As contraction comes on patient takes a deep breath then bears down with all the force of her abdominal muscles ,during height of pain there may be expiratory groans.</a:t>
            </a:r>
          </a:p>
          <a:p>
            <a:pPr marL="0" indent="0">
              <a:buNone/>
            </a:pPr>
            <a:endParaRPr lang="ar-IQ" sz="3600" dirty="0"/>
          </a:p>
        </p:txBody>
      </p:sp>
    </p:spTree>
    <p:extLst>
      <p:ext uri="{BB962C8B-B14F-4D97-AF65-F5344CB8AC3E}">
        <p14:creationId xmlns:p14="http://schemas.microsoft.com/office/powerpoint/2010/main" val="2793775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normAutofit/>
          </a:bodyPr>
          <a:lstStyle/>
          <a:p>
            <a:pPr algn="l"/>
            <a:r>
              <a:rPr lang="en-US" sz="4000" dirty="0" smtClean="0">
                <a:solidFill>
                  <a:srgbClr val="C00000"/>
                </a:solidFill>
              </a:rPr>
              <a:t>2</a:t>
            </a:r>
            <a:r>
              <a:rPr lang="en-US" sz="4000" baseline="30000" dirty="0" smtClean="0">
                <a:solidFill>
                  <a:srgbClr val="C00000"/>
                </a:solidFill>
              </a:rPr>
              <a:t>nd</a:t>
            </a:r>
            <a:r>
              <a:rPr lang="en-US" sz="4000" dirty="0" smtClean="0">
                <a:solidFill>
                  <a:srgbClr val="C00000"/>
                </a:solidFill>
              </a:rPr>
              <a:t> stage</a:t>
            </a:r>
            <a:endParaRPr lang="ar-IQ" sz="4000" dirty="0">
              <a:solidFill>
                <a:srgbClr val="C00000"/>
              </a:solidFill>
            </a:endParaRPr>
          </a:p>
        </p:txBody>
      </p:sp>
      <p:sp>
        <p:nvSpPr>
          <p:cNvPr id="3" name="Content Placeholder 2"/>
          <p:cNvSpPr>
            <a:spLocks noGrp="1"/>
          </p:cNvSpPr>
          <p:nvPr>
            <p:ph idx="1"/>
          </p:nvPr>
        </p:nvSpPr>
        <p:spPr>
          <a:xfrm>
            <a:off x="457200" y="1124744"/>
            <a:ext cx="8686800" cy="5733256"/>
          </a:xfrm>
        </p:spPr>
        <p:txBody>
          <a:bodyPr>
            <a:normAutofit/>
          </a:bodyPr>
          <a:lstStyle/>
          <a:p>
            <a:pPr marL="0" indent="0" algn="l">
              <a:buNone/>
            </a:pPr>
            <a:r>
              <a:rPr lang="en-US" sz="3600" dirty="0" smtClean="0"/>
              <a:t>With each contraction the presenting part is forced down to pelvic floor , during </a:t>
            </a:r>
            <a:r>
              <a:rPr lang="en-US" dirty="0" smtClean="0"/>
              <a:t>intervals between </a:t>
            </a:r>
            <a:r>
              <a:rPr lang="en-US" sz="3600" dirty="0" smtClean="0"/>
              <a:t>contraction at first slipped back. After this ,with contraction &amp;expulsive effort make the head slowly moves down in a forward </a:t>
            </a:r>
            <a:r>
              <a:rPr lang="en-US" sz="3600" dirty="0" err="1" smtClean="0"/>
              <a:t>direction,when</a:t>
            </a:r>
            <a:r>
              <a:rPr lang="en-US" sz="3600" dirty="0" smtClean="0"/>
              <a:t> the widest diameter of the head distends the vulva it is said to be </a:t>
            </a:r>
            <a:r>
              <a:rPr lang="en-US" sz="3600" i="1" u="sng" dirty="0" err="1" smtClean="0">
                <a:solidFill>
                  <a:srgbClr val="FF0000"/>
                </a:solidFill>
              </a:rPr>
              <a:t>crowned</a:t>
            </a:r>
            <a:r>
              <a:rPr lang="en-US" sz="3600" dirty="0" err="1" smtClean="0"/>
              <a:t>.Then</a:t>
            </a:r>
            <a:r>
              <a:rPr lang="en-US" sz="3600" dirty="0" smtClean="0"/>
              <a:t> the head passed through vulva followed by the body in next contraction</a:t>
            </a:r>
          </a:p>
          <a:p>
            <a:pPr marL="0" indent="0" algn="l">
              <a:buNone/>
            </a:pPr>
            <a:endParaRPr lang="en-US" sz="2400" dirty="0" smtClean="0"/>
          </a:p>
          <a:p>
            <a:pPr marL="0" indent="0">
              <a:buNone/>
            </a:pPr>
            <a:endParaRPr lang="ar-IQ" sz="3600" dirty="0"/>
          </a:p>
        </p:txBody>
      </p:sp>
    </p:spTree>
    <p:extLst>
      <p:ext uri="{BB962C8B-B14F-4D97-AF65-F5344CB8AC3E}">
        <p14:creationId xmlns:p14="http://schemas.microsoft.com/office/powerpoint/2010/main" val="4025002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1546"/>
          </a:xfrm>
        </p:spPr>
        <p:txBody>
          <a:bodyPr>
            <a:normAutofit/>
          </a:bodyPr>
          <a:lstStyle/>
          <a:p>
            <a:r>
              <a:rPr lang="en-US" sz="5400" b="1" dirty="0" smtClean="0">
                <a:solidFill>
                  <a:srgbClr val="F91B9F"/>
                </a:solidFill>
                <a:latin typeface="Agency FB" pitchFamily="34" charset="0"/>
              </a:rPr>
              <a:t>The third stage of </a:t>
            </a:r>
            <a:r>
              <a:rPr lang="en-US" sz="5400" b="1" dirty="0" err="1" smtClean="0">
                <a:solidFill>
                  <a:srgbClr val="F91B9F"/>
                </a:solidFill>
                <a:latin typeface="Agency FB" pitchFamily="34" charset="0"/>
              </a:rPr>
              <a:t>labour</a:t>
            </a:r>
            <a:endParaRPr lang="ar-IQ" sz="5400" dirty="0">
              <a:solidFill>
                <a:srgbClr val="F91B9F"/>
              </a:solidFill>
              <a:latin typeface="Agency FB" pitchFamily="34" charset="0"/>
            </a:endParaRPr>
          </a:p>
        </p:txBody>
      </p:sp>
      <p:sp>
        <p:nvSpPr>
          <p:cNvPr id="3" name="Content Placeholder 2"/>
          <p:cNvSpPr>
            <a:spLocks noGrp="1"/>
          </p:cNvSpPr>
          <p:nvPr>
            <p:ph idx="1"/>
          </p:nvPr>
        </p:nvSpPr>
        <p:spPr>
          <a:xfrm>
            <a:off x="0" y="1000108"/>
            <a:ext cx="9144000" cy="5857892"/>
          </a:xfrm>
        </p:spPr>
        <p:txBody>
          <a:bodyPr>
            <a:noAutofit/>
          </a:bodyPr>
          <a:lstStyle/>
          <a:p>
            <a:pPr marL="0" indent="0" algn="l">
              <a:buNone/>
            </a:pPr>
            <a:r>
              <a:rPr lang="en-US" sz="3600" dirty="0" smtClean="0"/>
              <a:t>As the cavity of the uterus becomes smaller after delivery the placenta is shorn off the spongy layer of decidua </a:t>
            </a:r>
            <a:r>
              <a:rPr lang="en-US" sz="3600" dirty="0" err="1" smtClean="0"/>
              <a:t>basalis,further</a:t>
            </a:r>
            <a:r>
              <a:rPr lang="en-US" sz="3600" dirty="0" smtClean="0"/>
              <a:t> uterine contractions expel the placenta from the upper segment into the lower segment&amp; vaginal vault this is called </a:t>
            </a:r>
            <a:r>
              <a:rPr lang="en-US" sz="3600" b="1" dirty="0" smtClean="0"/>
              <a:t>separation of placenta (5-10)</a:t>
            </a:r>
            <a:r>
              <a:rPr lang="en-US" sz="3600" dirty="0" smtClean="0"/>
              <a:t>when a cleavage plane develop </a:t>
            </a:r>
            <a:r>
              <a:rPr lang="en-US" sz="3600" dirty="0" err="1" smtClean="0"/>
              <a:t>whithin</a:t>
            </a:r>
            <a:r>
              <a:rPr lang="en-US" sz="3600" dirty="0" smtClean="0"/>
              <a:t> the </a:t>
            </a:r>
            <a:r>
              <a:rPr lang="en-US" sz="3600" dirty="0" err="1" smtClean="0"/>
              <a:t>decidua</a:t>
            </a:r>
            <a:r>
              <a:rPr lang="en-US" sz="3600" dirty="0" smtClean="0"/>
              <a:t> </a:t>
            </a:r>
            <a:r>
              <a:rPr lang="en-US" sz="3600" dirty="0" err="1" smtClean="0"/>
              <a:t>basalis</a:t>
            </a:r>
            <a:r>
              <a:rPr lang="en-US" sz="3600" dirty="0" smtClean="0"/>
              <a:t> </a:t>
            </a:r>
            <a:endParaRPr lang="en-US" sz="3600" b="1" dirty="0" smtClean="0"/>
          </a:p>
          <a:p>
            <a:pPr marL="0" indent="0" algn="l">
              <a:buNone/>
            </a:pPr>
            <a:r>
              <a:rPr lang="en-US" sz="3600" dirty="0" smtClean="0"/>
              <a:t>The placenta is expelled from vagina followed by membranes &amp;any </a:t>
            </a:r>
            <a:r>
              <a:rPr lang="en-US" sz="3600" dirty="0" err="1" smtClean="0"/>
              <a:t>retroplacental</a:t>
            </a:r>
            <a:r>
              <a:rPr lang="en-US" sz="3600" dirty="0" smtClean="0"/>
              <a:t> blood clot.</a:t>
            </a:r>
          </a:p>
          <a:p>
            <a:pPr marL="0" indent="0" algn="l">
              <a:buNone/>
            </a:pPr>
            <a:endParaRPr lang="ar-IQ" sz="3600" dirty="0"/>
          </a:p>
        </p:txBody>
      </p:sp>
    </p:spTree>
    <p:extLst>
      <p:ext uri="{BB962C8B-B14F-4D97-AF65-F5344CB8AC3E}">
        <p14:creationId xmlns:p14="http://schemas.microsoft.com/office/powerpoint/2010/main" val="3726868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908720"/>
          </a:xfrm>
        </p:spPr>
        <p:txBody>
          <a:bodyPr>
            <a:normAutofit/>
          </a:bodyPr>
          <a:lstStyle/>
          <a:p>
            <a:pPr algn="l"/>
            <a:r>
              <a:rPr lang="en-US" sz="4000" b="1" dirty="0" smtClean="0">
                <a:solidFill>
                  <a:srgbClr val="FF0000"/>
                </a:solidFill>
              </a:rPr>
              <a:t>Definition of labor</a:t>
            </a:r>
            <a:endParaRPr lang="ar-SA" sz="4000" b="1" dirty="0">
              <a:solidFill>
                <a:srgbClr val="FF0000"/>
              </a:solidFill>
            </a:endParaRPr>
          </a:p>
        </p:txBody>
      </p:sp>
      <p:sp>
        <p:nvSpPr>
          <p:cNvPr id="3" name="عنصر نائب للمحتوى 2"/>
          <p:cNvSpPr>
            <a:spLocks noGrp="1"/>
          </p:cNvSpPr>
          <p:nvPr>
            <p:ph idx="1"/>
          </p:nvPr>
        </p:nvSpPr>
        <p:spPr>
          <a:xfrm>
            <a:off x="0" y="908720"/>
            <a:ext cx="9144000" cy="5949280"/>
          </a:xfrm>
        </p:spPr>
        <p:txBody>
          <a:bodyPr>
            <a:normAutofit/>
          </a:bodyPr>
          <a:lstStyle/>
          <a:p>
            <a:pPr algn="l">
              <a:buNone/>
            </a:pPr>
            <a:r>
              <a:rPr lang="en-US" sz="3600" dirty="0" smtClean="0"/>
              <a:t> The process by which regular painful contractions bring about progressive dilatation of the cervix &amp;descend of the presenting part leading to expulsion of the fetus &amp;the placenta from the mother.</a:t>
            </a:r>
          </a:p>
          <a:p>
            <a:pPr algn="l">
              <a:buNone/>
            </a:pPr>
            <a:r>
              <a:rPr lang="en-US" sz="3600" dirty="0" smtClean="0"/>
              <a:t>It is interplay between </a:t>
            </a:r>
          </a:p>
          <a:p>
            <a:pPr algn="l">
              <a:buNone/>
            </a:pPr>
            <a:r>
              <a:rPr lang="en-US" sz="3600" dirty="0" smtClean="0"/>
              <a:t>.the </a:t>
            </a:r>
            <a:r>
              <a:rPr lang="en-US" sz="3600" b="1" i="1" dirty="0" smtClean="0">
                <a:solidFill>
                  <a:srgbClr val="00B0F0"/>
                </a:solidFill>
              </a:rPr>
              <a:t>power</a:t>
            </a:r>
            <a:r>
              <a:rPr lang="en-US" sz="3600" dirty="0" smtClean="0">
                <a:solidFill>
                  <a:srgbClr val="00B0F0"/>
                </a:solidFill>
              </a:rPr>
              <a:t> </a:t>
            </a:r>
            <a:r>
              <a:rPr lang="en-US" sz="3600" dirty="0" smtClean="0"/>
              <a:t> (uterine contraction)</a:t>
            </a:r>
          </a:p>
          <a:p>
            <a:pPr algn="l">
              <a:buNone/>
            </a:pPr>
            <a:r>
              <a:rPr lang="en-US" sz="3600" dirty="0" smtClean="0"/>
              <a:t>.the </a:t>
            </a:r>
            <a:r>
              <a:rPr lang="en-US" sz="3600" b="1" i="1" dirty="0" smtClean="0">
                <a:solidFill>
                  <a:srgbClr val="00B0F0"/>
                </a:solidFill>
              </a:rPr>
              <a:t>passages</a:t>
            </a:r>
            <a:r>
              <a:rPr lang="en-US" sz="3600" dirty="0" smtClean="0">
                <a:solidFill>
                  <a:srgbClr val="00B0F0"/>
                </a:solidFill>
              </a:rPr>
              <a:t> </a:t>
            </a:r>
            <a:r>
              <a:rPr lang="en-US" sz="3600" dirty="0" smtClean="0"/>
              <a:t>(birth canal)</a:t>
            </a:r>
          </a:p>
          <a:p>
            <a:pPr algn="l">
              <a:buNone/>
            </a:pPr>
            <a:r>
              <a:rPr lang="en-US" sz="3600" dirty="0" smtClean="0"/>
              <a:t>.the </a:t>
            </a:r>
            <a:r>
              <a:rPr lang="en-US" sz="3600" b="1" i="1" dirty="0" smtClean="0">
                <a:solidFill>
                  <a:srgbClr val="00B0F0"/>
                </a:solidFill>
              </a:rPr>
              <a:t>passenger</a:t>
            </a:r>
            <a:r>
              <a:rPr lang="en-US" sz="3600" dirty="0" smtClean="0"/>
              <a:t> (fetus)</a:t>
            </a:r>
            <a:endParaRPr lang="ar-SA" sz="3600" dirty="0"/>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ctrTitle"/>
          </p:nvPr>
        </p:nvSpPr>
        <p:spPr>
          <a:xfrm rot="19450409">
            <a:off x="611188" y="1052513"/>
            <a:ext cx="7772400" cy="4032250"/>
          </a:xfrm>
        </p:spPr>
        <p:txBody>
          <a:bodyPr>
            <a:normAutofit/>
          </a:bodyPr>
          <a:lstStyle/>
          <a:p>
            <a:r>
              <a:rPr lang="en-US" sz="5400" b="1" dirty="0">
                <a:solidFill>
                  <a:srgbClr val="00B050"/>
                </a:solidFill>
                <a:latin typeface="Bernard MT Condensed" pitchFamily="18" charset="0"/>
              </a:rPr>
              <a:t>THE MECHANISM OF LABOUR</a:t>
            </a: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Grp="1" noChangeArrowheads="1"/>
          </p:cNvSpPr>
          <p:nvPr>
            <p:ph type="subTitle" idx="1"/>
          </p:nvPr>
        </p:nvSpPr>
        <p:spPr>
          <a:xfrm>
            <a:off x="0" y="1"/>
            <a:ext cx="9144000" cy="6597650"/>
          </a:xfrm>
        </p:spPr>
        <p:txBody>
          <a:bodyPr>
            <a:normAutofit/>
          </a:bodyPr>
          <a:lstStyle/>
          <a:p>
            <a:pPr algn="l"/>
            <a:r>
              <a:rPr lang="en-US" sz="3600" dirty="0">
                <a:solidFill>
                  <a:schemeClr val="tx1"/>
                </a:solidFill>
              </a:rPr>
              <a:t>This is referred to series of changes in </a:t>
            </a:r>
            <a:r>
              <a:rPr lang="en-US" sz="3600" dirty="0" err="1">
                <a:solidFill>
                  <a:schemeClr val="tx1"/>
                </a:solidFill>
              </a:rPr>
              <a:t>position&amp;attitude</a:t>
            </a:r>
            <a:r>
              <a:rPr lang="en-US" sz="3600" dirty="0">
                <a:solidFill>
                  <a:schemeClr val="tx1"/>
                </a:solidFill>
              </a:rPr>
              <a:t> which the fetus undergoes during its passage through the birth canal.</a:t>
            </a:r>
          </a:p>
          <a:p>
            <a:pPr algn="l"/>
            <a:r>
              <a:rPr lang="en-US" sz="4800" b="1" dirty="0" smtClean="0">
                <a:solidFill>
                  <a:srgbClr val="F91B9F"/>
                </a:solidFill>
              </a:rPr>
              <a:t>Lie</a:t>
            </a:r>
            <a:endParaRPr lang="en-US" sz="4800" b="1" dirty="0">
              <a:solidFill>
                <a:srgbClr val="F91B9F"/>
              </a:solidFill>
            </a:endParaRPr>
          </a:p>
          <a:p>
            <a:pPr algn="l"/>
            <a:r>
              <a:rPr lang="en-US" sz="3600" dirty="0">
                <a:solidFill>
                  <a:schemeClr val="tx1"/>
                </a:solidFill>
              </a:rPr>
              <a:t>The relation of the long axis of the fetus to the </a:t>
            </a:r>
            <a:r>
              <a:rPr lang="en-US" sz="3600" dirty="0" err="1">
                <a:solidFill>
                  <a:schemeClr val="tx1"/>
                </a:solidFill>
              </a:rPr>
              <a:t>uterus,this</a:t>
            </a:r>
            <a:r>
              <a:rPr lang="en-US" sz="3600" dirty="0">
                <a:solidFill>
                  <a:schemeClr val="tx1"/>
                </a:solidFill>
              </a:rPr>
              <a:t> may be </a:t>
            </a:r>
            <a:r>
              <a:rPr lang="en-US" sz="3600" dirty="0" err="1">
                <a:solidFill>
                  <a:schemeClr val="tx1"/>
                </a:solidFill>
              </a:rPr>
              <a:t>longitudinal,oblique</a:t>
            </a:r>
            <a:r>
              <a:rPr lang="en-US" sz="3600" dirty="0">
                <a:solidFill>
                  <a:schemeClr val="tx1"/>
                </a:solidFill>
              </a:rPr>
              <a:t> or transverse.</a:t>
            </a: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Rectangle 8"/>
          <p:cNvSpPr>
            <a:spLocks noChangeArrowheads="1"/>
          </p:cNvSpPr>
          <p:nvPr/>
        </p:nvSpPr>
        <p:spPr bwMode="auto">
          <a:xfrm>
            <a:off x="0" y="341313"/>
            <a:ext cx="9144000" cy="0"/>
          </a:xfrm>
          <a:prstGeom prst="rect">
            <a:avLst/>
          </a:prstGeom>
          <a:noFill/>
          <a:ln w="9525">
            <a:noFill/>
            <a:miter lim="800000"/>
            <a:headEnd/>
            <a:tailEnd/>
          </a:ln>
          <a:effectLst/>
        </p:spPr>
        <p:txBody>
          <a:bodyPr wrap="none" anchor="ctr">
            <a:spAutoFit/>
          </a:bodyPr>
          <a:lstStyle/>
          <a:p>
            <a:endParaRPr lang="en-US"/>
          </a:p>
        </p:txBody>
      </p:sp>
      <p:sp>
        <p:nvSpPr>
          <p:cNvPr id="21513" name="Rectangle 9"/>
          <p:cNvSpPr>
            <a:spLocks noChangeArrowheads="1"/>
          </p:cNvSpPr>
          <p:nvPr/>
        </p:nvSpPr>
        <p:spPr bwMode="auto">
          <a:xfrm>
            <a:off x="0" y="341313"/>
            <a:ext cx="9144000" cy="0"/>
          </a:xfrm>
          <a:prstGeom prst="rect">
            <a:avLst/>
          </a:prstGeom>
          <a:noFill/>
          <a:ln w="9525">
            <a:noFill/>
            <a:miter lim="800000"/>
            <a:headEnd/>
            <a:tailEnd/>
          </a:ln>
          <a:effectLst/>
        </p:spPr>
        <p:txBody>
          <a:bodyPr wrap="none">
            <a:spAutoFit/>
          </a:bodyPr>
          <a:lstStyle/>
          <a:p>
            <a:endParaRPr lang="en-US"/>
          </a:p>
        </p:txBody>
      </p:sp>
      <p:sp>
        <p:nvSpPr>
          <p:cNvPr id="21524" name="Rectangle 20"/>
          <p:cNvSpPr>
            <a:spLocks noChangeArrowheads="1"/>
          </p:cNvSpPr>
          <p:nvPr/>
        </p:nvSpPr>
        <p:spPr bwMode="auto">
          <a:xfrm>
            <a:off x="0" y="341313"/>
            <a:ext cx="9144000" cy="0"/>
          </a:xfrm>
          <a:prstGeom prst="rect">
            <a:avLst/>
          </a:prstGeom>
          <a:noFill/>
          <a:ln w="9525">
            <a:noFill/>
            <a:miter lim="800000"/>
            <a:headEnd/>
            <a:tailEnd/>
          </a:ln>
          <a:effectLst/>
        </p:spPr>
        <p:txBody>
          <a:bodyPr wrap="none">
            <a:spAutoFit/>
          </a:bodyPr>
          <a:lstStyle/>
          <a:p>
            <a:endParaRPr lang="en-US"/>
          </a:p>
        </p:txBody>
      </p:sp>
      <p:pic>
        <p:nvPicPr>
          <p:cNvPr id="21510" name="Picture 6"/>
          <p:cNvPicPr>
            <a:picLocks noChangeAspect="1" noChangeArrowheads="1"/>
          </p:cNvPicPr>
          <p:nvPr/>
        </p:nvPicPr>
        <p:blipFill>
          <a:blip r:embed="rId2" cstate="print"/>
          <a:srcRect/>
          <a:stretch>
            <a:fillRect/>
          </a:stretch>
        </p:blipFill>
        <p:spPr bwMode="auto">
          <a:xfrm>
            <a:off x="179388" y="620713"/>
            <a:ext cx="4208462" cy="3719512"/>
          </a:xfrm>
          <a:prstGeom prst="rect">
            <a:avLst/>
          </a:prstGeom>
          <a:noFill/>
        </p:spPr>
      </p:pic>
      <p:graphicFrame>
        <p:nvGraphicFramePr>
          <p:cNvPr id="21534" name="Group 30"/>
          <p:cNvGraphicFramePr>
            <a:graphicFrameLocks noGrp="1"/>
          </p:cNvGraphicFramePr>
          <p:nvPr/>
        </p:nvGraphicFramePr>
        <p:xfrm>
          <a:off x="-25717" y="736600"/>
          <a:ext cx="208280" cy="396240"/>
        </p:xfrm>
        <a:graphic>
          <a:graphicData uri="http://schemas.openxmlformats.org/drawingml/2006/table">
            <a:tbl>
              <a:tblPr rtl="1"/>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21509" name="Picture 5"/>
          <p:cNvPicPr>
            <a:picLocks noChangeAspect="1" noChangeArrowheads="1"/>
          </p:cNvPicPr>
          <p:nvPr/>
        </p:nvPicPr>
        <p:blipFill>
          <a:blip r:embed="rId3" cstate="print"/>
          <a:srcRect/>
          <a:stretch>
            <a:fillRect/>
          </a:stretch>
        </p:blipFill>
        <p:spPr bwMode="auto">
          <a:xfrm>
            <a:off x="4356100" y="620713"/>
            <a:ext cx="1897063" cy="3744912"/>
          </a:xfrm>
          <a:prstGeom prst="rect">
            <a:avLst/>
          </a:prstGeom>
          <a:noFill/>
        </p:spPr>
      </p:pic>
      <p:graphicFrame>
        <p:nvGraphicFramePr>
          <p:cNvPr id="21545" name="Group 41"/>
          <p:cNvGraphicFramePr>
            <a:graphicFrameLocks noGrp="1"/>
          </p:cNvGraphicFramePr>
          <p:nvPr/>
        </p:nvGraphicFramePr>
        <p:xfrm>
          <a:off x="-25717" y="1131888"/>
          <a:ext cx="208280" cy="396240"/>
        </p:xfrm>
        <a:graphic>
          <a:graphicData uri="http://schemas.openxmlformats.org/drawingml/2006/table">
            <a:tbl>
              <a:tblPr rtl="1"/>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21508" name="Picture 4"/>
          <p:cNvPicPr>
            <a:picLocks noChangeAspect="1" noChangeArrowheads="1"/>
          </p:cNvPicPr>
          <p:nvPr/>
        </p:nvPicPr>
        <p:blipFill>
          <a:blip r:embed="rId4" cstate="print"/>
          <a:srcRect/>
          <a:stretch>
            <a:fillRect/>
          </a:stretch>
        </p:blipFill>
        <p:spPr bwMode="auto">
          <a:xfrm>
            <a:off x="6227763" y="620713"/>
            <a:ext cx="2397125" cy="3744912"/>
          </a:xfrm>
          <a:prstGeom prst="rect">
            <a:avLst/>
          </a:prstGeom>
          <a:noFill/>
        </p:spPr>
      </p:pic>
      <p:graphicFrame>
        <p:nvGraphicFramePr>
          <p:cNvPr id="21556" name="Group 52"/>
          <p:cNvGraphicFramePr>
            <a:graphicFrameLocks noGrp="1"/>
          </p:cNvGraphicFramePr>
          <p:nvPr/>
        </p:nvGraphicFramePr>
        <p:xfrm>
          <a:off x="-25717" y="1527175"/>
          <a:ext cx="208280" cy="396240"/>
        </p:xfrm>
        <a:graphic>
          <a:graphicData uri="http://schemas.openxmlformats.org/drawingml/2006/table">
            <a:tbl>
              <a:tblPr rtl="1"/>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1566" name="Group 62"/>
          <p:cNvGraphicFramePr>
            <a:graphicFrameLocks noGrp="1"/>
          </p:cNvGraphicFramePr>
          <p:nvPr/>
        </p:nvGraphicFramePr>
        <p:xfrm>
          <a:off x="-25717" y="1922463"/>
          <a:ext cx="208280" cy="579120"/>
        </p:xfrm>
        <a:graphic>
          <a:graphicData uri="http://schemas.openxmlformats.org/drawingml/2006/table">
            <a:tbl>
              <a:tblPr rtl="1"/>
              <a:tblGrid>
                <a:gridCol w="208280"/>
              </a:tblGrid>
              <a:tr h="198438">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Times New Roman" pitchFamily="18" charset="0"/>
                        </a:rPr>
                        <a:t>.'" </a:t>
                      </a:r>
                      <a:r>
                        <a:rPr kumimoji="0" lang="en-US" sz="4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1576" name="Group 72"/>
          <p:cNvGraphicFramePr>
            <a:graphicFrameLocks noGrp="1"/>
          </p:cNvGraphicFramePr>
          <p:nvPr/>
        </p:nvGraphicFramePr>
        <p:xfrm>
          <a:off x="-25717" y="2498725"/>
          <a:ext cx="208280" cy="260350"/>
        </p:xfrm>
        <a:graphic>
          <a:graphicData uri="http://schemas.openxmlformats.org/drawingml/2006/table">
            <a:tbl>
              <a:tblPr rtl="1"/>
              <a:tblGrid>
                <a:gridCol w="208280"/>
              </a:tblGrid>
              <a:tr h="260350">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I</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1586" name="Group 82"/>
          <p:cNvGraphicFramePr>
            <a:graphicFrameLocks noGrp="1"/>
          </p:cNvGraphicFramePr>
          <p:nvPr/>
        </p:nvGraphicFramePr>
        <p:xfrm>
          <a:off x="-25717" y="2759075"/>
          <a:ext cx="208280" cy="228600"/>
        </p:xfrm>
        <a:graphic>
          <a:graphicData uri="http://schemas.openxmlformats.org/drawingml/2006/table">
            <a:tbl>
              <a:tblPr rtl="1"/>
              <a:tblGrid>
                <a:gridCol w="208280"/>
              </a:tblGrid>
              <a:tr h="138113">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chemeClr val="tx1"/>
                          </a:solidFill>
                          <a:effectLst/>
                          <a:latin typeface="Arial" charset="0"/>
                          <a:cs typeface="Times New Roman" pitchFamily="18" charset="0"/>
                        </a:rPr>
                        <a:t>! 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1596" name="Group 92"/>
          <p:cNvGraphicFramePr>
            <a:graphicFrameLocks noGrp="1"/>
          </p:cNvGraphicFramePr>
          <p:nvPr/>
        </p:nvGraphicFramePr>
        <p:xfrm>
          <a:off x="-25717" y="3033713"/>
          <a:ext cx="208280" cy="304800"/>
        </p:xfrm>
        <a:graphic>
          <a:graphicData uri="http://schemas.openxmlformats.org/drawingml/2006/table">
            <a:tbl>
              <a:tblPr rtl="1"/>
              <a:tblGrid>
                <a:gridCol w="208280"/>
              </a:tblGrid>
              <a:tr h="198438">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charset="0"/>
                          <a:cs typeface="Times New Roman" pitchFamily="18" charset="0"/>
                        </a:rPr>
                        <a:t>11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1606" name="Group 102"/>
          <p:cNvGraphicFramePr>
            <a:graphicFrameLocks noGrp="1"/>
          </p:cNvGraphicFramePr>
          <p:nvPr/>
        </p:nvGraphicFramePr>
        <p:xfrm>
          <a:off x="-25717" y="3336925"/>
          <a:ext cx="208280" cy="228600"/>
        </p:xfrm>
        <a:graphic>
          <a:graphicData uri="http://schemas.openxmlformats.org/drawingml/2006/table">
            <a:tbl>
              <a:tblPr rtl="1"/>
              <a:tblGrid>
                <a:gridCol w="208280"/>
              </a:tblGrid>
              <a:tr h="228600">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A</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1616" name="Group 112"/>
          <p:cNvGraphicFramePr>
            <a:graphicFrameLocks noGrp="1"/>
          </p:cNvGraphicFramePr>
          <p:nvPr/>
        </p:nvGraphicFramePr>
        <p:xfrm>
          <a:off x="-25717" y="3565525"/>
          <a:ext cx="208280" cy="228600"/>
        </p:xfrm>
        <a:graphic>
          <a:graphicData uri="http://schemas.openxmlformats.org/drawingml/2006/table">
            <a:tbl>
              <a:tblPr rtl="1"/>
              <a:tblGrid>
                <a:gridCol w="208280"/>
              </a:tblGrid>
              <a:tr h="228600">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B</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1626" name="Group 122"/>
          <p:cNvGraphicFramePr>
            <a:graphicFrameLocks noGrp="1"/>
          </p:cNvGraphicFramePr>
          <p:nvPr/>
        </p:nvGraphicFramePr>
        <p:xfrm>
          <a:off x="-25717" y="3794125"/>
          <a:ext cx="208280" cy="457200"/>
        </p:xfrm>
        <a:graphic>
          <a:graphicData uri="http://schemas.openxmlformats.org/drawingml/2006/table">
            <a:tbl>
              <a:tblPr rtl="1"/>
              <a:tblGrid>
                <a:gridCol w="208280"/>
              </a:tblGrid>
              <a:tr h="276225">
                <a:tc>
                  <a:txBody>
                    <a:bodyPr/>
                    <a:lstStyle/>
                    <a:p>
                      <a:pPr marL="0" marR="0" lvl="0" indent="0" algn="justLow" defTabSz="914400" rtl="0" eaLnBrk="1" fontAlgn="base" latinLnBrk="0" hangingPunct="1">
                        <a:lnSpc>
                          <a:spcPct val="100000"/>
                        </a:lnSpc>
                        <a:spcBef>
                          <a:spcPct val="0"/>
                        </a:spcBef>
                        <a:spcAft>
                          <a:spcPct val="0"/>
                        </a:spcAft>
                        <a:buClrTx/>
                        <a:buSzTx/>
                        <a:buFontTx/>
                        <a:buNone/>
                        <a:tabLst>
                          <a:tab pos="69850" algn="l"/>
                        </a:tabLst>
                      </a:pPr>
                      <a:r>
                        <a:rPr kumimoji="0" lang="en-US" sz="600" b="0" i="0" u="none" strike="noStrike" cap="none" normalizeH="0" baseline="0" smtClean="0">
                          <a:ln>
                            <a:noFill/>
                          </a:ln>
                          <a:solidFill>
                            <a:schemeClr val="tx1"/>
                          </a:solidFill>
                          <a:effectLst/>
                          <a:latin typeface="Arial" charset="0"/>
                          <a:cs typeface="Times New Roman" pitchFamily="18" charset="0"/>
                        </a:rPr>
                        <a:t>ii</a:t>
                      </a:r>
                      <a:endParaRPr kumimoji="0" lang="en-US" sz="1100" b="0" i="0" u="none" strike="noStrike" cap="none" normalizeH="0" baseline="0" smtClean="0">
                        <a:ln>
                          <a:noFill/>
                        </a:ln>
                        <a:solidFill>
                          <a:schemeClr val="tx1"/>
                        </a:solidFill>
                        <a:effectLst/>
                        <a:latin typeface="Arial" charset="0"/>
                        <a:cs typeface="Arial" charset="0"/>
                      </a:endParaRPr>
                    </a:p>
                    <a:p>
                      <a:pPr marL="0" marR="0" lvl="0" indent="0" algn="justLow" defTabSz="914400" rtl="0" eaLnBrk="0" fontAlgn="base" latinLnBrk="0" hangingPunct="0">
                        <a:lnSpc>
                          <a:spcPct val="100000"/>
                        </a:lnSpc>
                        <a:spcBef>
                          <a:spcPct val="0"/>
                        </a:spcBef>
                        <a:spcAft>
                          <a:spcPct val="0"/>
                        </a:spcAft>
                        <a:buClrTx/>
                        <a:buSzTx/>
                        <a:buFontTx/>
                        <a:buNone/>
                        <a:tabLst>
                          <a:tab pos="69850" algn="l"/>
                        </a:tabLst>
                      </a:pPr>
                      <a:r>
                        <a:rPr kumimoji="0" lang="en-US" sz="600" b="0" i="0" u="none" strike="noStrike" cap="none" normalizeH="0" baseline="0" smtClean="0">
                          <a:ln>
                            <a:noFill/>
                          </a:ln>
                          <a:solidFill>
                            <a:schemeClr val="tx1"/>
                          </a:solidFill>
                          <a:effectLst/>
                          <a:latin typeface="Arial" charset="0"/>
                          <a:cs typeface="Times New Roman" pitchFamily="18" charset="0"/>
                        </a:rPr>
                        <a:t>	F</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1636" name="Group 132"/>
          <p:cNvGraphicFramePr>
            <a:graphicFrameLocks noGrp="1"/>
          </p:cNvGraphicFramePr>
          <p:nvPr/>
        </p:nvGraphicFramePr>
        <p:xfrm>
          <a:off x="-25717" y="4252913"/>
          <a:ext cx="208280" cy="304800"/>
        </p:xfrm>
        <a:graphic>
          <a:graphicData uri="http://schemas.openxmlformats.org/drawingml/2006/table">
            <a:tbl>
              <a:tblPr rtl="1"/>
              <a:tblGrid>
                <a:gridCol w="208280"/>
              </a:tblGrid>
              <a:tr h="304800">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c</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1646" name="Group 142"/>
          <p:cNvGraphicFramePr>
            <a:graphicFrameLocks noGrp="1"/>
          </p:cNvGraphicFramePr>
          <p:nvPr/>
        </p:nvGraphicFramePr>
        <p:xfrm>
          <a:off x="-25717" y="4557713"/>
          <a:ext cx="208280" cy="244475"/>
        </p:xfrm>
        <a:graphic>
          <a:graphicData uri="http://schemas.openxmlformats.org/drawingml/2006/table">
            <a:tbl>
              <a:tblPr rtl="1"/>
              <a:tblGrid>
                <a:gridCol w="208280"/>
              </a:tblGrid>
              <a:tr h="244475">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Times New Roman" pitchFamily="18" charset="0"/>
                        </a:rPr>
                        <a:t>D</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1677" name="Group 173"/>
          <p:cNvGraphicFramePr>
            <a:graphicFrameLocks noGrp="1"/>
          </p:cNvGraphicFramePr>
          <p:nvPr/>
        </p:nvGraphicFramePr>
        <p:xfrm>
          <a:off x="323850" y="5013325"/>
          <a:ext cx="8280400" cy="1310640"/>
        </p:xfrm>
        <a:graphic>
          <a:graphicData uri="http://schemas.openxmlformats.org/drawingml/2006/table">
            <a:tbl>
              <a:tblPr rtl="1"/>
              <a:tblGrid>
                <a:gridCol w="8280400"/>
              </a:tblGrid>
              <a:tr h="365125">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0000"/>
                          </a:solidFill>
                          <a:effectLst/>
                          <a:latin typeface="Arial" charset="0"/>
                          <a:cs typeface="Times New Roman" pitchFamily="18" charset="0"/>
                        </a:rPr>
                        <a:t> </a:t>
                      </a:r>
                      <a:r>
                        <a:rPr kumimoji="0" lang="en-US" sz="2000" b="0" i="0" u="none" strike="noStrike" cap="none" normalizeH="0" baseline="0" smtClean="0">
                          <a:ln>
                            <a:noFill/>
                          </a:ln>
                          <a:solidFill>
                            <a:srgbClr val="FF0000"/>
                          </a:solidFill>
                          <a:effectLst/>
                          <a:latin typeface="Arial" charset="0"/>
                          <a:cs typeface="Times New Roman" pitchFamily="18" charset="0"/>
                        </a:rPr>
                        <a:t>Longitudinal lie. Ce­phalic presentation. Differences in attitude of fetal body</a:t>
                      </a:r>
                      <a:r>
                        <a:rPr kumimoji="0" lang="en-US" sz="900" b="0" i="0" u="none" strike="noStrike" cap="none" normalizeH="0" baseline="0" smtClean="0">
                          <a:ln>
                            <a:noFill/>
                          </a:ln>
                          <a:solidFill>
                            <a:srgbClr val="FF0000"/>
                          </a:solidFill>
                          <a:effectLst/>
                          <a:latin typeface="Arial" charset="0"/>
                          <a:cs typeface="Times New Roman" pitchFamily="18" charset="0"/>
                        </a:rPr>
                        <a:t>,</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0000"/>
                          </a:solidFill>
                          <a:effectLst/>
                          <a:latin typeface="Arial" charset="0"/>
                          <a:cs typeface="Times New Roman" pitchFamily="18" charset="0"/>
                        </a:rPr>
                        <a:t> </a:t>
                      </a:r>
                      <a:r>
                        <a:rPr kumimoji="0" lang="en-US" sz="2000" b="0" i="0" u="none" strike="noStrike" cap="none" normalizeH="0" baseline="0" smtClean="0">
                          <a:ln>
                            <a:noFill/>
                          </a:ln>
                          <a:solidFill>
                            <a:srgbClr val="FF0000"/>
                          </a:solidFill>
                          <a:effectLst/>
                          <a:latin typeface="Arial" charset="0"/>
                          <a:cs typeface="Times New Roman" pitchFamily="18" charset="0"/>
                        </a:rPr>
                        <a:t>Note changes in fetal attitude in relation to fetal vertex as the fetal head becomes less flexed</a:t>
                      </a:r>
                      <a:r>
                        <a:rPr kumimoji="0" lang="en-US" sz="900" b="0" i="0" u="none" strike="noStrike" cap="none" normalizeH="0" baseline="0" smtClean="0">
                          <a:ln>
                            <a:noFill/>
                          </a:ln>
                          <a:solidFill>
                            <a:srgbClr val="FF0000"/>
                          </a:solidFill>
                          <a:effectLst/>
                          <a:latin typeface="Arial" charset="0"/>
                          <a:cs typeface="Times New Roman" pitchFamily="18" charset="0"/>
                        </a:rPr>
                        <a:t>.</a:t>
                      </a:r>
                      <a:endParaRPr kumimoji="0" lang="en-US" sz="1800" b="0" i="0" u="none" strike="noStrike" cap="none" normalizeH="0" baseline="0" smtClean="0">
                        <a:ln>
                          <a:noFill/>
                        </a:ln>
                        <a:solidFill>
                          <a:srgbClr val="FF0000"/>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solidFill>
                      <a:srgbClr val="FFFF00"/>
                    </a:solidFill>
                  </a:tcPr>
                </a:tc>
              </a:tr>
            </a:tbl>
          </a:graphicData>
        </a:graphic>
      </p:graphicFrame>
      <p:graphicFrame>
        <p:nvGraphicFramePr>
          <p:cNvPr id="21666" name="Group 162"/>
          <p:cNvGraphicFramePr>
            <a:graphicFrameLocks noGrp="1"/>
          </p:cNvGraphicFramePr>
          <p:nvPr/>
        </p:nvGraphicFramePr>
        <p:xfrm>
          <a:off x="0" y="6121400"/>
          <a:ext cx="276225" cy="396240"/>
        </p:xfrm>
        <a:graphic>
          <a:graphicData uri="http://schemas.openxmlformats.org/drawingml/2006/table">
            <a:tbl>
              <a:tblPr rtl="1"/>
              <a:tblGrid>
                <a:gridCol w="276225"/>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1670" name="Text Box 166"/>
          <p:cNvSpPr txBox="1">
            <a:spLocks noChangeArrowheads="1"/>
          </p:cNvSpPr>
          <p:nvPr/>
        </p:nvSpPr>
        <p:spPr bwMode="auto">
          <a:xfrm>
            <a:off x="539750" y="4437063"/>
            <a:ext cx="1174750" cy="366712"/>
          </a:xfrm>
          <a:prstGeom prst="rect">
            <a:avLst/>
          </a:prstGeom>
          <a:noFill/>
          <a:ln w="9525">
            <a:noFill/>
            <a:miter lim="800000"/>
            <a:headEnd/>
            <a:tailEnd/>
          </a:ln>
          <a:effectLst/>
        </p:spPr>
        <p:txBody>
          <a:bodyPr wrap="none">
            <a:spAutoFit/>
          </a:bodyPr>
          <a:lstStyle/>
          <a:p>
            <a:r>
              <a:rPr lang="en-US"/>
              <a:t>(A) vertex</a:t>
            </a:r>
          </a:p>
        </p:txBody>
      </p:sp>
      <p:sp>
        <p:nvSpPr>
          <p:cNvPr id="21671" name="Text Box 167"/>
          <p:cNvSpPr txBox="1">
            <a:spLocks noChangeArrowheads="1"/>
          </p:cNvSpPr>
          <p:nvPr/>
        </p:nvSpPr>
        <p:spPr bwMode="auto">
          <a:xfrm>
            <a:off x="2627313" y="4437063"/>
            <a:ext cx="1327150" cy="366712"/>
          </a:xfrm>
          <a:prstGeom prst="rect">
            <a:avLst/>
          </a:prstGeom>
          <a:noFill/>
          <a:ln w="9525">
            <a:noFill/>
            <a:miter lim="800000"/>
            <a:headEnd/>
            <a:tailEnd/>
          </a:ln>
          <a:effectLst/>
        </p:spPr>
        <p:txBody>
          <a:bodyPr wrap="none">
            <a:spAutoFit/>
          </a:bodyPr>
          <a:lstStyle/>
          <a:p>
            <a:r>
              <a:rPr lang="en-US"/>
              <a:t>(B) sinciput</a:t>
            </a:r>
          </a:p>
        </p:txBody>
      </p:sp>
      <p:sp>
        <p:nvSpPr>
          <p:cNvPr id="21672" name="Text Box 168"/>
          <p:cNvSpPr txBox="1">
            <a:spLocks noChangeArrowheads="1"/>
          </p:cNvSpPr>
          <p:nvPr/>
        </p:nvSpPr>
        <p:spPr bwMode="auto">
          <a:xfrm>
            <a:off x="4859338" y="4437063"/>
            <a:ext cx="1060450" cy="366712"/>
          </a:xfrm>
          <a:prstGeom prst="rect">
            <a:avLst/>
          </a:prstGeom>
          <a:noFill/>
          <a:ln w="9525">
            <a:noFill/>
            <a:miter lim="800000"/>
            <a:headEnd/>
            <a:tailEnd/>
          </a:ln>
          <a:effectLst/>
        </p:spPr>
        <p:txBody>
          <a:bodyPr wrap="none">
            <a:spAutoFit/>
          </a:bodyPr>
          <a:lstStyle/>
          <a:p>
            <a:r>
              <a:rPr lang="en-US"/>
              <a:t>(C) brow</a:t>
            </a:r>
          </a:p>
        </p:txBody>
      </p:sp>
      <p:sp>
        <p:nvSpPr>
          <p:cNvPr id="21674" name="Text Box 170"/>
          <p:cNvSpPr txBox="1">
            <a:spLocks noChangeArrowheads="1"/>
          </p:cNvSpPr>
          <p:nvPr/>
        </p:nvSpPr>
        <p:spPr bwMode="auto">
          <a:xfrm>
            <a:off x="6804025" y="4508500"/>
            <a:ext cx="996950" cy="366713"/>
          </a:xfrm>
          <a:prstGeom prst="rect">
            <a:avLst/>
          </a:prstGeom>
          <a:noFill/>
          <a:ln w="9525">
            <a:noFill/>
            <a:miter lim="800000"/>
            <a:headEnd/>
            <a:tailEnd/>
          </a:ln>
          <a:effectLst/>
        </p:spPr>
        <p:txBody>
          <a:bodyPr wrap="none">
            <a:spAutoFit/>
          </a:bodyPr>
          <a:lstStyle/>
          <a:p>
            <a:r>
              <a:rPr lang="en-US"/>
              <a:t>(D) face</a:t>
            </a: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subTitle" idx="1"/>
          </p:nvPr>
        </p:nvSpPr>
        <p:spPr>
          <a:xfrm>
            <a:off x="0" y="0"/>
            <a:ext cx="9144000" cy="6858000"/>
          </a:xfrm>
        </p:spPr>
        <p:txBody>
          <a:bodyPr/>
          <a:lstStyle/>
          <a:p>
            <a:pPr algn="l"/>
            <a:r>
              <a:rPr lang="en-US" sz="4000" b="1" dirty="0" err="1">
                <a:solidFill>
                  <a:srgbClr val="F91B9F"/>
                </a:solidFill>
              </a:rPr>
              <a:t>Prsentation</a:t>
            </a:r>
            <a:endParaRPr lang="en-US" sz="4000" b="1" dirty="0">
              <a:solidFill>
                <a:srgbClr val="F91B9F"/>
              </a:solidFill>
            </a:endParaRPr>
          </a:p>
          <a:p>
            <a:pPr algn="l"/>
            <a:r>
              <a:rPr lang="en-US" sz="2800" dirty="0" smtClean="0"/>
              <a:t> </a:t>
            </a:r>
            <a:r>
              <a:rPr lang="en-US" sz="2800" dirty="0" smtClean="0">
                <a:solidFill>
                  <a:schemeClr val="tx1"/>
                </a:solidFill>
              </a:rPr>
              <a:t>The lowest pole of the fetus that presents to the lower uterine segment &amp; the cervix or </a:t>
            </a:r>
            <a:r>
              <a:rPr lang="en-US" sz="2800" dirty="0" err="1" smtClean="0">
                <a:solidFill>
                  <a:schemeClr val="tx1"/>
                </a:solidFill>
              </a:rPr>
              <a:t>defind</a:t>
            </a:r>
            <a:r>
              <a:rPr lang="en-US" sz="2800" dirty="0" smtClean="0">
                <a:solidFill>
                  <a:schemeClr val="tx1"/>
                </a:solidFill>
              </a:rPr>
              <a:t> as  </a:t>
            </a:r>
            <a:r>
              <a:rPr lang="en-US" sz="2800" dirty="0">
                <a:solidFill>
                  <a:schemeClr val="tx1"/>
                </a:solidFill>
              </a:rPr>
              <a:t>that part of the fetus in or over the pelvic brim in relation to the cervix</a:t>
            </a:r>
            <a:r>
              <a:rPr lang="en-US" sz="2800" dirty="0" smtClean="0">
                <a:solidFill>
                  <a:schemeClr val="tx1"/>
                </a:solidFill>
              </a:rPr>
              <a:t>.</a:t>
            </a:r>
          </a:p>
          <a:p>
            <a:pPr algn="l"/>
            <a:r>
              <a:rPr lang="en-US" sz="2800" dirty="0" smtClean="0">
                <a:solidFill>
                  <a:schemeClr val="tx1"/>
                </a:solidFill>
              </a:rPr>
              <a:t>If </a:t>
            </a:r>
            <a:r>
              <a:rPr lang="en-US" sz="2800" dirty="0">
                <a:solidFill>
                  <a:schemeClr val="tx1"/>
                </a:solidFill>
              </a:rPr>
              <a:t>the head occupies the lower segment the presentation is </a:t>
            </a:r>
            <a:r>
              <a:rPr lang="en-US" sz="2800" b="1" dirty="0" err="1">
                <a:solidFill>
                  <a:schemeClr val="tx1"/>
                </a:solidFill>
              </a:rPr>
              <a:t>cephalic,</a:t>
            </a:r>
            <a:r>
              <a:rPr lang="en-US" sz="2800" dirty="0" err="1">
                <a:solidFill>
                  <a:schemeClr val="tx1"/>
                </a:solidFill>
              </a:rPr>
              <a:t>if</a:t>
            </a:r>
            <a:r>
              <a:rPr lang="en-US" sz="2800" dirty="0">
                <a:solidFill>
                  <a:schemeClr val="tx1"/>
                </a:solidFill>
              </a:rPr>
              <a:t> is flexed on the spine </a:t>
            </a:r>
            <a:r>
              <a:rPr lang="en-US" sz="28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 </a:t>
            </a:r>
            <a:r>
              <a:rPr lang="en-US" sz="28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vertex </a:t>
            </a:r>
            <a:r>
              <a:rPr lang="en-US" sz="2800" dirty="0">
                <a:solidFill>
                  <a:schemeClr val="tx1"/>
                </a:solidFill>
              </a:rPr>
              <a:t>presents.</a:t>
            </a:r>
          </a:p>
          <a:p>
            <a:pPr algn="l"/>
            <a:r>
              <a:rPr lang="en-US" sz="2800" dirty="0">
                <a:solidFill>
                  <a:schemeClr val="tx1"/>
                </a:solidFill>
              </a:rPr>
              <a:t>If the head is fully extended this </a:t>
            </a:r>
            <a:r>
              <a:rPr lang="en-US" sz="2800" dirty="0" smtClean="0">
                <a:solidFill>
                  <a:schemeClr val="tx1"/>
                </a:solidFill>
              </a:rPr>
              <a:t>causes </a:t>
            </a:r>
            <a:r>
              <a:rPr lang="en-US" sz="28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face</a:t>
            </a:r>
            <a:r>
              <a:rPr lang="en-US" sz="2800" b="1" dirty="0">
                <a:solidFill>
                  <a:schemeClr val="tx1"/>
                </a:solidFill>
              </a:rPr>
              <a:t> </a:t>
            </a:r>
            <a:r>
              <a:rPr lang="en-US" sz="2800" b="1" dirty="0" err="1">
                <a:solidFill>
                  <a:schemeClr val="tx1"/>
                </a:solidFill>
              </a:rPr>
              <a:t>presentation</a:t>
            </a:r>
            <a:r>
              <a:rPr lang="en-US" sz="2800" dirty="0" err="1">
                <a:solidFill>
                  <a:schemeClr val="tx1"/>
                </a:solidFill>
              </a:rPr>
              <a:t>,&amp;if</a:t>
            </a:r>
            <a:r>
              <a:rPr lang="en-US" sz="2800" dirty="0">
                <a:solidFill>
                  <a:schemeClr val="tx1"/>
                </a:solidFill>
              </a:rPr>
              <a:t> is partly extended cause </a:t>
            </a:r>
            <a:r>
              <a:rPr lang="en-US" sz="32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brow</a:t>
            </a:r>
            <a:r>
              <a:rPr lang="en-US" sz="2800" b="1" dirty="0">
                <a:solidFill>
                  <a:schemeClr val="tx1"/>
                </a:solidFill>
              </a:rPr>
              <a:t> </a:t>
            </a:r>
            <a:r>
              <a:rPr lang="en-US" sz="2800" b="1" dirty="0" err="1">
                <a:solidFill>
                  <a:schemeClr val="tx1"/>
                </a:solidFill>
              </a:rPr>
              <a:t>prsentation</a:t>
            </a:r>
            <a:r>
              <a:rPr lang="en-US" sz="2800" dirty="0">
                <a:solidFill>
                  <a:schemeClr val="tx1"/>
                </a:solidFill>
              </a:rPr>
              <a:t>.</a:t>
            </a:r>
          </a:p>
          <a:p>
            <a:pPr algn="l"/>
            <a:r>
              <a:rPr lang="en-US" sz="2800" dirty="0">
                <a:solidFill>
                  <a:schemeClr val="tx1"/>
                </a:solidFill>
              </a:rPr>
              <a:t>If the breech occupies lower segment termed </a:t>
            </a:r>
            <a:endParaRPr lang="en-US" sz="2800" b="1" dirty="0">
              <a:solidFill>
                <a:schemeClr val="tx1"/>
              </a:solidFill>
            </a:endParaRPr>
          </a:p>
          <a:p>
            <a:pPr algn="l"/>
            <a:r>
              <a:rPr lang="en-US" sz="28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breech</a:t>
            </a:r>
            <a:r>
              <a:rPr lang="en-US" sz="2800" b="1" dirty="0" smtClean="0">
                <a:solidFill>
                  <a:schemeClr val="tx1"/>
                </a:solidFill>
              </a:rPr>
              <a:t> </a:t>
            </a:r>
            <a:r>
              <a:rPr lang="en-US" sz="2800" b="1" dirty="0" err="1">
                <a:solidFill>
                  <a:schemeClr val="tx1"/>
                </a:solidFill>
              </a:rPr>
              <a:t>presentation.</a:t>
            </a:r>
            <a:r>
              <a:rPr lang="en-US" sz="2800" dirty="0" err="1">
                <a:solidFill>
                  <a:schemeClr val="tx1"/>
                </a:solidFill>
              </a:rPr>
              <a:t>If</a:t>
            </a:r>
            <a:r>
              <a:rPr lang="en-US" sz="2800" dirty="0">
                <a:solidFill>
                  <a:schemeClr val="tx1"/>
                </a:solidFill>
              </a:rPr>
              <a:t> the fetus lies obliquely caused </a:t>
            </a:r>
            <a:r>
              <a:rPr lang="en-US" sz="2800" b="1" dirty="0">
                <a:solidFill>
                  <a:schemeClr val="tx1"/>
                </a:solidFill>
              </a:rPr>
              <a:t>shoulder presentation</a:t>
            </a:r>
            <a:r>
              <a:rPr lang="en-US" sz="2800" b="1" dirty="0" smtClean="0">
                <a:solidFill>
                  <a:schemeClr val="tx1"/>
                </a:solidFill>
              </a:rPr>
              <a:t>. </a:t>
            </a:r>
            <a:endParaRPr lang="en-US" sz="28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57200" y="-387424"/>
            <a:ext cx="8229600" cy="1368152"/>
          </a:xfrm>
        </p:spPr>
        <p:txBody>
          <a:bodyPr>
            <a:normAutofit/>
          </a:bodyPr>
          <a:lstStyle/>
          <a:p>
            <a:endParaRPr lang="en-US" i="1" dirty="0">
              <a:cs typeface="Akhbar MT" pitchFamily="2" charset="-78"/>
            </a:endParaRPr>
          </a:p>
        </p:txBody>
      </p:sp>
      <p:sp>
        <p:nvSpPr>
          <p:cNvPr id="11267" name="Rectangle 3"/>
          <p:cNvSpPr>
            <a:spLocks noGrp="1" noRot="1" noChangeArrowheads="1"/>
          </p:cNvSpPr>
          <p:nvPr>
            <p:ph idx="1"/>
          </p:nvPr>
        </p:nvSpPr>
        <p:spPr>
          <a:xfrm>
            <a:off x="0" y="548680"/>
            <a:ext cx="9144000" cy="6309320"/>
          </a:xfrm>
        </p:spPr>
        <p:txBody>
          <a:bodyPr>
            <a:noAutofit/>
          </a:bodyPr>
          <a:lstStyle/>
          <a:p>
            <a:pPr marL="0" indent="0" algn="l">
              <a:buNone/>
            </a:pPr>
            <a:r>
              <a:rPr lang="en-US" dirty="0">
                <a:solidFill>
                  <a:srgbClr val="FF0000"/>
                </a:solidFill>
              </a:rPr>
              <a:t>CEPHALIC PRESENTATION</a:t>
            </a:r>
          </a:p>
          <a:p>
            <a:pPr marL="0" indent="0" algn="l">
              <a:buNone/>
            </a:pPr>
            <a:r>
              <a:rPr lang="en-US" dirty="0"/>
              <a:t>Head is flexed sharply </a:t>
            </a:r>
            <a:r>
              <a:rPr lang="en-US" dirty="0">
                <a:sym typeface="Wingdings 3" pitchFamily="18" charset="2"/>
              </a:rPr>
              <a:t> vertex / </a:t>
            </a:r>
            <a:r>
              <a:rPr lang="en-US" dirty="0" err="1">
                <a:sym typeface="Wingdings 3" pitchFamily="18" charset="2"/>
              </a:rPr>
              <a:t>occiput</a:t>
            </a:r>
            <a:r>
              <a:rPr lang="en-US" dirty="0">
                <a:sym typeface="Wingdings 3" pitchFamily="18" charset="2"/>
              </a:rPr>
              <a:t> presentation</a:t>
            </a:r>
          </a:p>
          <a:p>
            <a:pPr marL="0" indent="0" algn="l">
              <a:buNone/>
            </a:pPr>
            <a:r>
              <a:rPr lang="en-US" dirty="0">
                <a:sym typeface="Wingdings 3" pitchFamily="18" charset="2"/>
              </a:rPr>
              <a:t>Head is extended sharply  face presentation</a:t>
            </a:r>
          </a:p>
          <a:p>
            <a:pPr marL="0" indent="0" algn="l">
              <a:buNone/>
            </a:pPr>
            <a:r>
              <a:rPr lang="en-US" dirty="0">
                <a:sym typeface="Wingdings 3" pitchFamily="18" charset="2"/>
              </a:rPr>
              <a:t>Partially flexed  </a:t>
            </a:r>
            <a:r>
              <a:rPr lang="en-US" dirty="0" err="1">
                <a:sym typeface="Wingdings 3" pitchFamily="18" charset="2"/>
              </a:rPr>
              <a:t>bregma</a:t>
            </a:r>
            <a:r>
              <a:rPr lang="en-US" dirty="0">
                <a:sym typeface="Wingdings 3" pitchFamily="18" charset="2"/>
              </a:rPr>
              <a:t> presenting (</a:t>
            </a:r>
            <a:r>
              <a:rPr lang="en-US" dirty="0" err="1">
                <a:sym typeface="Wingdings 3" pitchFamily="18" charset="2"/>
              </a:rPr>
              <a:t>sinciput</a:t>
            </a:r>
            <a:r>
              <a:rPr lang="en-US" dirty="0">
                <a:sym typeface="Wingdings 3" pitchFamily="18" charset="2"/>
              </a:rPr>
              <a:t> presentation)</a:t>
            </a:r>
          </a:p>
          <a:p>
            <a:pPr marL="0" indent="0" algn="l">
              <a:buNone/>
            </a:pPr>
            <a:r>
              <a:rPr lang="en-US" dirty="0">
                <a:sym typeface="Wingdings 3" pitchFamily="18" charset="2"/>
              </a:rPr>
              <a:t>Partially extended  brow presentation</a:t>
            </a:r>
          </a:p>
          <a:p>
            <a:pPr marL="0" indent="0" algn="l">
              <a:buNone/>
            </a:pPr>
            <a:endParaRPr lang="en-US" dirty="0">
              <a:sym typeface="Wingdings 3"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subTitle" idx="1"/>
          </p:nvPr>
        </p:nvSpPr>
        <p:spPr>
          <a:xfrm>
            <a:off x="0" y="0"/>
            <a:ext cx="9144000" cy="6858000"/>
          </a:xfrm>
        </p:spPr>
        <p:txBody>
          <a:bodyPr>
            <a:normAutofit/>
          </a:bodyPr>
          <a:lstStyle/>
          <a:p>
            <a:pPr algn="l"/>
            <a:r>
              <a:rPr lang="en-US" sz="4800" b="1" dirty="0" smtClean="0">
                <a:solidFill>
                  <a:srgbClr val="F91B9F"/>
                </a:solidFill>
              </a:rPr>
              <a:t>  Position</a:t>
            </a:r>
            <a:endParaRPr lang="en-US" sz="4800" b="1" dirty="0">
              <a:solidFill>
                <a:srgbClr val="F91B9F"/>
              </a:solidFill>
            </a:endParaRPr>
          </a:p>
          <a:p>
            <a:pPr algn="l"/>
            <a:r>
              <a:rPr lang="en-US" sz="3200" dirty="0">
                <a:solidFill>
                  <a:schemeClr val="tx1"/>
                </a:solidFill>
              </a:rPr>
              <a:t>The relationship between selected part of the presenting part of the </a:t>
            </a:r>
            <a:r>
              <a:rPr lang="en-US" sz="3200" dirty="0" smtClean="0">
                <a:solidFill>
                  <a:schemeClr val="tx1"/>
                </a:solidFill>
              </a:rPr>
              <a:t>fetus</a:t>
            </a:r>
            <a:r>
              <a:rPr lang="en-US" sz="3200" b="1" dirty="0" smtClean="0">
                <a:solidFill>
                  <a:schemeClr val="tx1"/>
                </a:solidFill>
              </a:rPr>
              <a:t>[the</a:t>
            </a:r>
            <a:r>
              <a:rPr lang="en-US" sz="3200" dirty="0" smtClean="0">
                <a:solidFill>
                  <a:schemeClr val="tx1"/>
                </a:solidFill>
              </a:rPr>
              <a:t> </a:t>
            </a:r>
            <a:r>
              <a:rPr lang="en-US" sz="3200" b="1" dirty="0" smtClean="0">
                <a:solidFill>
                  <a:schemeClr val="tx1"/>
                </a:solidFill>
              </a:rPr>
              <a:t>denominator]</a:t>
            </a:r>
            <a:r>
              <a:rPr lang="en-US" sz="3200" dirty="0" smtClean="0">
                <a:solidFill>
                  <a:schemeClr val="tx1"/>
                </a:solidFill>
              </a:rPr>
              <a:t> to fixed points of </a:t>
            </a:r>
            <a:r>
              <a:rPr lang="en-US" sz="3200" dirty="0">
                <a:solidFill>
                  <a:schemeClr val="tx1"/>
                </a:solidFill>
              </a:rPr>
              <a:t>maternal </a:t>
            </a:r>
            <a:r>
              <a:rPr lang="en-US" sz="3200" dirty="0" smtClean="0">
                <a:solidFill>
                  <a:schemeClr val="tx1"/>
                </a:solidFill>
              </a:rPr>
              <a:t>pelvis .</a:t>
            </a:r>
            <a:r>
              <a:rPr lang="en-US" sz="3200" dirty="0">
                <a:solidFill>
                  <a:schemeClr val="tx1"/>
                </a:solidFill>
              </a:rPr>
              <a:t>With vertex presentation the denominator is the </a:t>
            </a:r>
            <a:r>
              <a:rPr lang="en-US" sz="3200" dirty="0" err="1">
                <a:solidFill>
                  <a:schemeClr val="tx1"/>
                </a:solidFill>
              </a:rPr>
              <a:t>occiput,with</a:t>
            </a:r>
            <a:r>
              <a:rPr lang="en-US" sz="3200" dirty="0">
                <a:solidFill>
                  <a:schemeClr val="tx1"/>
                </a:solidFill>
              </a:rPr>
              <a:t> face presentation it is the chin[</a:t>
            </a:r>
            <a:r>
              <a:rPr lang="en-US" sz="3200" dirty="0" err="1">
                <a:solidFill>
                  <a:schemeClr val="tx1"/>
                </a:solidFill>
              </a:rPr>
              <a:t>mentum</a:t>
            </a:r>
            <a:r>
              <a:rPr lang="en-US" sz="3200" dirty="0">
                <a:solidFill>
                  <a:schemeClr val="tx1"/>
                </a:solidFill>
              </a:rPr>
              <a:t>]&amp;with breech presentation it is the </a:t>
            </a:r>
            <a:r>
              <a:rPr lang="en-US" sz="3200" dirty="0" err="1">
                <a:solidFill>
                  <a:schemeClr val="tx1"/>
                </a:solidFill>
              </a:rPr>
              <a:t>sacrum.For</a:t>
            </a:r>
            <a:r>
              <a:rPr lang="en-US" sz="3200" dirty="0">
                <a:solidFill>
                  <a:schemeClr val="tx1"/>
                </a:solidFill>
              </a:rPr>
              <a:t> each </a:t>
            </a:r>
            <a:r>
              <a:rPr lang="en-US" sz="3200" dirty="0" err="1">
                <a:solidFill>
                  <a:schemeClr val="tx1"/>
                </a:solidFill>
              </a:rPr>
              <a:t>prsentation</a:t>
            </a:r>
            <a:r>
              <a:rPr lang="en-US" sz="3200" dirty="0">
                <a:solidFill>
                  <a:schemeClr val="tx1"/>
                </a:solidFill>
              </a:rPr>
              <a:t> </a:t>
            </a:r>
            <a:r>
              <a:rPr lang="en-US" sz="3200" dirty="0" smtClean="0">
                <a:solidFill>
                  <a:schemeClr val="tx1"/>
                </a:solidFill>
              </a:rPr>
              <a:t>many </a:t>
            </a:r>
            <a:r>
              <a:rPr lang="en-US" sz="3200" dirty="0">
                <a:solidFill>
                  <a:schemeClr val="tx1"/>
                </a:solidFill>
              </a:rPr>
              <a:t>positions are described </a:t>
            </a:r>
            <a:r>
              <a:rPr lang="en-US" sz="3200" dirty="0" smtClean="0">
                <a:solidFill>
                  <a:schemeClr val="tx1"/>
                </a:solidFill>
              </a:rPr>
              <a:t>.</a:t>
            </a:r>
          </a:p>
          <a:p>
            <a:pPr algn="l"/>
            <a:r>
              <a:rPr lang="en-US" sz="3200" dirty="0" smtClean="0">
                <a:solidFill>
                  <a:schemeClr val="tx1"/>
                </a:solidFill>
              </a:rPr>
              <a:t>In </a:t>
            </a:r>
            <a:r>
              <a:rPr lang="en-US" sz="3200" dirty="0">
                <a:solidFill>
                  <a:schemeClr val="tx1"/>
                </a:solidFill>
              </a:rPr>
              <a:t>vertex </a:t>
            </a:r>
            <a:r>
              <a:rPr lang="en-US" sz="3200" dirty="0" err="1" smtClean="0">
                <a:solidFill>
                  <a:schemeClr val="tx1"/>
                </a:solidFill>
              </a:rPr>
              <a:t>presentation;the</a:t>
            </a:r>
            <a:r>
              <a:rPr lang="en-US" sz="3200" dirty="0" smtClean="0">
                <a:solidFill>
                  <a:schemeClr val="tx1"/>
                </a:solidFill>
              </a:rPr>
              <a:t> occiput either anterior or posterior or </a:t>
            </a:r>
            <a:r>
              <a:rPr lang="en-US" sz="3200" dirty="0" err="1" smtClean="0">
                <a:solidFill>
                  <a:schemeClr val="tx1"/>
                </a:solidFill>
              </a:rPr>
              <a:t>left&amp;right</a:t>
            </a:r>
            <a:r>
              <a:rPr lang="en-US" sz="3200" dirty="0" smtClean="0">
                <a:solidFill>
                  <a:schemeClr val="tx1"/>
                </a:solidFill>
              </a:rPr>
              <a:t> </a:t>
            </a:r>
            <a:r>
              <a:rPr lang="en-US" sz="3200" dirty="0" err="1" smtClean="0">
                <a:solidFill>
                  <a:schemeClr val="tx1"/>
                </a:solidFill>
              </a:rPr>
              <a:t>occipitoanterior</a:t>
            </a:r>
            <a:r>
              <a:rPr lang="en-US" sz="3200" dirty="0" smtClean="0">
                <a:solidFill>
                  <a:schemeClr val="tx1"/>
                </a:solidFill>
              </a:rPr>
              <a:t>  </a:t>
            </a:r>
            <a:r>
              <a:rPr lang="en-US" sz="3200" b="1" dirty="0" smtClean="0">
                <a:solidFill>
                  <a:srgbClr val="05FB2E"/>
                </a:solidFill>
              </a:rPr>
              <a:t>(LOA&amp;ROA)     </a:t>
            </a:r>
            <a:r>
              <a:rPr lang="en-US" sz="3200" dirty="0" err="1" smtClean="0">
                <a:solidFill>
                  <a:schemeClr val="tx1"/>
                </a:solidFill>
              </a:rPr>
              <a:t>left&amp;right</a:t>
            </a:r>
            <a:r>
              <a:rPr lang="en-US" sz="3200" dirty="0" smtClean="0">
                <a:solidFill>
                  <a:schemeClr val="tx1"/>
                </a:solidFill>
              </a:rPr>
              <a:t> </a:t>
            </a:r>
            <a:r>
              <a:rPr lang="en-US" sz="3200" dirty="0" err="1">
                <a:solidFill>
                  <a:schemeClr val="tx1"/>
                </a:solidFill>
              </a:rPr>
              <a:t>occipitoposterior</a:t>
            </a:r>
            <a:r>
              <a:rPr lang="en-US" sz="3200" dirty="0"/>
              <a:t> </a:t>
            </a:r>
            <a:r>
              <a:rPr lang="en-US" sz="3200" dirty="0" smtClean="0"/>
              <a:t> </a:t>
            </a:r>
            <a:r>
              <a:rPr lang="en-US" sz="3200" b="1" dirty="0" smtClean="0">
                <a:solidFill>
                  <a:srgbClr val="05FB2E"/>
                </a:solidFill>
              </a:rPr>
              <a:t>(LOP&amp;ROP</a:t>
            </a:r>
            <a:r>
              <a:rPr lang="en-US" sz="3200" b="1" dirty="0">
                <a:solidFill>
                  <a:srgbClr val="05FB2E"/>
                </a:solidFill>
              </a:rPr>
              <a:t>)</a:t>
            </a:r>
            <a:r>
              <a:rPr lang="en-US" sz="3200" b="1" dirty="0" smtClean="0">
                <a:solidFill>
                  <a:srgbClr val="05FB2E"/>
                </a:solidFill>
              </a:rPr>
              <a:t>.</a:t>
            </a:r>
            <a:endParaRPr lang="en-US" sz="3200" b="1" dirty="0">
              <a:solidFill>
                <a:srgbClr val="05FB2E"/>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صورة1.jpg"/>
          <p:cNvPicPr>
            <a:picLocks noChangeAspect="1"/>
          </p:cNvPicPr>
          <p:nvPr/>
        </p:nvPicPr>
        <p:blipFill>
          <a:blip r:embed="rId3" cstate="print"/>
          <a:stretch>
            <a:fillRect/>
          </a:stretch>
        </p:blipFill>
        <p:spPr>
          <a:xfrm>
            <a:off x="0" y="-1000156"/>
            <a:ext cx="5143536" cy="4500594"/>
          </a:xfrm>
          <a:prstGeom prst="rect">
            <a:avLst/>
          </a:prstGeom>
        </p:spPr>
      </p:pic>
      <p:pic>
        <p:nvPicPr>
          <p:cNvPr id="6" name="صورة 5" descr="صورة3.jpg"/>
          <p:cNvPicPr>
            <a:picLocks noChangeAspect="1"/>
          </p:cNvPicPr>
          <p:nvPr/>
        </p:nvPicPr>
        <p:blipFill>
          <a:blip r:embed="rId4" cstate="print"/>
          <a:stretch>
            <a:fillRect/>
          </a:stretch>
        </p:blipFill>
        <p:spPr>
          <a:xfrm>
            <a:off x="1" y="3500438"/>
            <a:ext cx="4857752" cy="3357562"/>
          </a:xfrm>
          <a:prstGeom prst="rect">
            <a:avLst/>
          </a:prstGeom>
        </p:spPr>
      </p:pic>
      <p:pic>
        <p:nvPicPr>
          <p:cNvPr id="7" name="صورة 6" descr="صورة4.jpg"/>
          <p:cNvPicPr>
            <a:picLocks noChangeAspect="1"/>
          </p:cNvPicPr>
          <p:nvPr/>
        </p:nvPicPr>
        <p:blipFill>
          <a:blip r:embed="rId5" cstate="print"/>
          <a:stretch>
            <a:fillRect/>
          </a:stretch>
        </p:blipFill>
        <p:spPr>
          <a:xfrm>
            <a:off x="4786314" y="3500438"/>
            <a:ext cx="4357686" cy="3357562"/>
          </a:xfrm>
          <a:prstGeom prst="rect">
            <a:avLst/>
          </a:prstGeom>
        </p:spPr>
      </p:pic>
      <p:pic>
        <p:nvPicPr>
          <p:cNvPr id="8" name="صورة 7" descr="صورة1.jpg"/>
          <p:cNvPicPr>
            <a:picLocks noChangeAspect="1"/>
          </p:cNvPicPr>
          <p:nvPr/>
        </p:nvPicPr>
        <p:blipFill>
          <a:blip r:embed="rId6" cstate="print"/>
          <a:stretch>
            <a:fillRect/>
          </a:stretch>
        </p:blipFill>
        <p:spPr>
          <a:xfrm>
            <a:off x="4786314" y="-571528"/>
            <a:ext cx="4357686" cy="40719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صورة5.jpg"/>
          <p:cNvPicPr>
            <a:picLocks noChangeAspect="1"/>
          </p:cNvPicPr>
          <p:nvPr/>
        </p:nvPicPr>
        <p:blipFill>
          <a:blip r:embed="rId2" cstate="print"/>
          <a:stretch>
            <a:fillRect/>
          </a:stretch>
        </p:blipFill>
        <p:spPr>
          <a:xfrm>
            <a:off x="0" y="-285776"/>
            <a:ext cx="4455713" cy="3929090"/>
          </a:xfrm>
          <a:prstGeom prst="rect">
            <a:avLst/>
          </a:prstGeom>
        </p:spPr>
      </p:pic>
      <p:pic>
        <p:nvPicPr>
          <p:cNvPr id="3" name="صورة 2" descr="صورة6.jpg"/>
          <p:cNvPicPr>
            <a:picLocks noChangeAspect="1"/>
          </p:cNvPicPr>
          <p:nvPr/>
        </p:nvPicPr>
        <p:blipFill>
          <a:blip r:embed="rId3" cstate="print"/>
          <a:stretch>
            <a:fillRect/>
          </a:stretch>
        </p:blipFill>
        <p:spPr>
          <a:xfrm>
            <a:off x="4612148" y="-357214"/>
            <a:ext cx="4531852" cy="4000528"/>
          </a:xfrm>
          <a:prstGeom prst="rect">
            <a:avLst/>
          </a:prstGeom>
        </p:spPr>
      </p:pic>
      <p:pic>
        <p:nvPicPr>
          <p:cNvPr id="4" name="صورة 3" descr="صورة7.jpg"/>
          <p:cNvPicPr>
            <a:picLocks noChangeAspect="1"/>
          </p:cNvPicPr>
          <p:nvPr/>
        </p:nvPicPr>
        <p:blipFill>
          <a:blip r:embed="rId4" cstate="print"/>
          <a:stretch>
            <a:fillRect/>
          </a:stretch>
        </p:blipFill>
        <p:spPr>
          <a:xfrm>
            <a:off x="0" y="3286124"/>
            <a:ext cx="4448761" cy="4071942"/>
          </a:xfrm>
          <a:prstGeom prst="rect">
            <a:avLst/>
          </a:prstGeom>
        </p:spPr>
      </p:pic>
      <p:pic>
        <p:nvPicPr>
          <p:cNvPr id="5" name="صورة 4" descr="صورة8.jpg"/>
          <p:cNvPicPr>
            <a:picLocks noChangeAspect="1"/>
          </p:cNvPicPr>
          <p:nvPr/>
        </p:nvPicPr>
        <p:blipFill>
          <a:blip r:embed="rId5" cstate="print"/>
          <a:stretch>
            <a:fillRect/>
          </a:stretch>
        </p:blipFill>
        <p:spPr>
          <a:xfrm>
            <a:off x="4643438" y="3214686"/>
            <a:ext cx="4500562" cy="45719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ctrTitle"/>
          </p:nvPr>
        </p:nvSpPr>
        <p:spPr>
          <a:xfrm>
            <a:off x="0" y="260350"/>
            <a:ext cx="8458200" cy="811196"/>
          </a:xfrm>
        </p:spPr>
        <p:txBody>
          <a:bodyPr>
            <a:normAutofit fontScale="90000"/>
          </a:bodyPr>
          <a:lstStyle/>
          <a:p>
            <a:pPr algn="l"/>
            <a:r>
              <a:rPr lang="en-US" sz="4800" b="1" dirty="0" smtClean="0">
                <a:ln w="18000">
                  <a:solidFill>
                    <a:schemeClr val="accent2">
                      <a:satMod val="140000"/>
                    </a:schemeClr>
                  </a:solidFill>
                  <a:prstDash val="solid"/>
                  <a:miter lim="800000"/>
                </a:ln>
                <a:solidFill>
                  <a:srgbClr val="F91B9F"/>
                </a:solidFill>
                <a:effectLst>
                  <a:outerShdw blurRad="25500" dist="23000" dir="7020000" algn="tl">
                    <a:srgbClr val="000000">
                      <a:alpha val="50000"/>
                    </a:srgbClr>
                  </a:outerShdw>
                </a:effectLst>
              </a:rPr>
              <a:t>   Attitude</a:t>
            </a:r>
            <a:endParaRPr lang="en-US" sz="4800" b="1" dirty="0">
              <a:ln w="18000">
                <a:solidFill>
                  <a:schemeClr val="accent2">
                    <a:satMod val="140000"/>
                  </a:schemeClr>
                </a:solidFill>
                <a:prstDash val="solid"/>
                <a:miter lim="800000"/>
              </a:ln>
              <a:solidFill>
                <a:srgbClr val="F91B9F"/>
              </a:solidFill>
              <a:effectLst>
                <a:outerShdw blurRad="25500" dist="23000" dir="7020000" algn="tl">
                  <a:srgbClr val="000000">
                    <a:alpha val="50000"/>
                  </a:srgbClr>
                </a:outerShdw>
              </a:effectLst>
            </a:endParaRPr>
          </a:p>
        </p:txBody>
      </p:sp>
      <p:sp>
        <p:nvSpPr>
          <p:cNvPr id="37893" name="Rectangle 5"/>
          <p:cNvSpPr>
            <a:spLocks noGrp="1" noChangeArrowheads="1"/>
          </p:cNvSpPr>
          <p:nvPr>
            <p:ph type="subTitle" idx="1"/>
          </p:nvPr>
        </p:nvSpPr>
        <p:spPr>
          <a:xfrm>
            <a:off x="0" y="1142984"/>
            <a:ext cx="9143999" cy="5715016"/>
          </a:xfrm>
        </p:spPr>
        <p:txBody>
          <a:bodyPr>
            <a:normAutofit/>
          </a:bodyPr>
          <a:lstStyle/>
          <a:p>
            <a:pPr algn="l"/>
            <a:r>
              <a:rPr lang="en-US" sz="4800" dirty="0">
                <a:solidFill>
                  <a:schemeClr val="tx1"/>
                </a:solidFill>
              </a:rPr>
              <a:t>Refers to the relation of different parts of the fetus to one another</a:t>
            </a:r>
            <a:r>
              <a:rPr lang="en-US" sz="4800" dirty="0" smtClean="0">
                <a:solidFill>
                  <a:schemeClr val="tx1"/>
                </a:solidFill>
              </a:rPr>
              <a:t>.</a:t>
            </a:r>
          </a:p>
          <a:p>
            <a:pPr algn="l"/>
            <a:r>
              <a:rPr lang="en-US" sz="4800" dirty="0" smtClean="0">
                <a:solidFill>
                  <a:schemeClr val="tx1"/>
                </a:solidFill>
              </a:rPr>
              <a:t>Normally </a:t>
            </a:r>
            <a:r>
              <a:rPr lang="en-US" sz="4800" dirty="0">
                <a:solidFill>
                  <a:schemeClr val="tx1"/>
                </a:solidFill>
              </a:rPr>
              <a:t>the head ‘</a:t>
            </a:r>
            <a:r>
              <a:rPr lang="en-US" sz="4800" dirty="0" err="1">
                <a:solidFill>
                  <a:schemeClr val="tx1"/>
                </a:solidFill>
              </a:rPr>
              <a:t>back&amp;limbsof</a:t>
            </a:r>
            <a:r>
              <a:rPr lang="en-US" sz="4800" dirty="0">
                <a:solidFill>
                  <a:schemeClr val="tx1"/>
                </a:solidFill>
              </a:rPr>
              <a:t> fetus are </a:t>
            </a:r>
            <a:r>
              <a:rPr lang="en-US" sz="4800" dirty="0" err="1">
                <a:solidFill>
                  <a:schemeClr val="tx1"/>
                </a:solidFill>
              </a:rPr>
              <a:t>flexed,in</a:t>
            </a:r>
            <a:r>
              <a:rPr lang="en-US" sz="4800" dirty="0">
                <a:solidFill>
                  <a:schemeClr val="tx1"/>
                </a:solidFill>
              </a:rPr>
              <a:t> some abnormal presentation head or limbs may be </a:t>
            </a:r>
            <a:r>
              <a:rPr lang="en-US" sz="4800" dirty="0" smtClean="0">
                <a:solidFill>
                  <a:schemeClr val="tx1"/>
                </a:solidFill>
              </a:rPr>
              <a:t>extended.</a:t>
            </a:r>
            <a:endParaRPr lang="en-US" sz="48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8" name="Rectangle 10"/>
          <p:cNvSpPr>
            <a:spLocks noChangeArrowheads="1"/>
          </p:cNvSpPr>
          <p:nvPr/>
        </p:nvSpPr>
        <p:spPr bwMode="auto">
          <a:xfrm>
            <a:off x="0" y="1138238"/>
            <a:ext cx="9144000" cy="0"/>
          </a:xfrm>
          <a:prstGeom prst="rect">
            <a:avLst/>
          </a:prstGeom>
          <a:noFill/>
          <a:ln w="9525">
            <a:noFill/>
            <a:miter lim="800000"/>
            <a:headEnd/>
            <a:tailEnd/>
          </a:ln>
          <a:effectLst/>
        </p:spPr>
        <p:txBody>
          <a:bodyPr wrap="none" lIns="457056" tIns="457056" rIns="1142640" bIns="914112" anchor="ctr">
            <a:spAutoFit/>
          </a:bodyPr>
          <a:lstStyle/>
          <a:p>
            <a:endParaRPr lang="en-US"/>
          </a:p>
        </p:txBody>
      </p:sp>
      <p:sp>
        <p:nvSpPr>
          <p:cNvPr id="22539" name="Rectangle 11"/>
          <p:cNvSpPr>
            <a:spLocks noChangeArrowheads="1"/>
          </p:cNvSpPr>
          <p:nvPr/>
        </p:nvSpPr>
        <p:spPr bwMode="auto">
          <a:xfrm>
            <a:off x="0" y="1138238"/>
            <a:ext cx="9144000" cy="0"/>
          </a:xfrm>
          <a:prstGeom prst="rect">
            <a:avLst/>
          </a:prstGeom>
          <a:noFill/>
          <a:ln w="9525">
            <a:noFill/>
            <a:miter lim="800000"/>
            <a:headEnd/>
            <a:tailEnd/>
          </a:ln>
          <a:effectLst/>
        </p:spPr>
        <p:txBody>
          <a:bodyPr wrap="none">
            <a:spAutoFit/>
          </a:bodyPr>
          <a:lstStyle/>
          <a:p>
            <a:endParaRPr lang="en-US"/>
          </a:p>
        </p:txBody>
      </p:sp>
      <p:pic>
        <p:nvPicPr>
          <p:cNvPr id="22537" name="Picture 9"/>
          <p:cNvPicPr>
            <a:picLocks noChangeAspect="1" noChangeArrowheads="1"/>
          </p:cNvPicPr>
          <p:nvPr/>
        </p:nvPicPr>
        <p:blipFill>
          <a:blip r:embed="rId2" cstate="print"/>
          <a:srcRect/>
          <a:stretch>
            <a:fillRect/>
          </a:stretch>
        </p:blipFill>
        <p:spPr bwMode="auto">
          <a:xfrm>
            <a:off x="6156325" y="4941888"/>
            <a:ext cx="1266825" cy="809625"/>
          </a:xfrm>
          <a:prstGeom prst="rect">
            <a:avLst/>
          </a:prstGeom>
          <a:noFill/>
        </p:spPr>
      </p:pic>
      <p:graphicFrame>
        <p:nvGraphicFramePr>
          <p:cNvPr id="22549" name="Group 21"/>
          <p:cNvGraphicFramePr>
            <a:graphicFrameLocks noGrp="1"/>
          </p:cNvGraphicFramePr>
          <p:nvPr/>
        </p:nvGraphicFramePr>
        <p:xfrm>
          <a:off x="-25717" y="1138238"/>
          <a:ext cx="208280" cy="396240"/>
        </p:xfrm>
        <a:graphic>
          <a:graphicData uri="http://schemas.openxmlformats.org/drawingml/2006/table">
            <a:tbl>
              <a:tblPr rtl="1"/>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2550" name="Rectangle 22"/>
          <p:cNvSpPr>
            <a:spLocks noChangeArrowheads="1"/>
          </p:cNvSpPr>
          <p:nvPr/>
        </p:nvSpPr>
        <p:spPr bwMode="auto">
          <a:xfrm>
            <a:off x="0" y="1138238"/>
            <a:ext cx="9144000" cy="0"/>
          </a:xfrm>
          <a:prstGeom prst="rect">
            <a:avLst/>
          </a:prstGeom>
          <a:noFill/>
          <a:ln w="9525">
            <a:noFill/>
            <a:miter lim="800000"/>
            <a:headEnd/>
            <a:tailEnd/>
          </a:ln>
          <a:effectLst/>
        </p:spPr>
        <p:txBody>
          <a:bodyPr wrap="none">
            <a:spAutoFit/>
          </a:bodyPr>
          <a:lstStyle/>
          <a:p>
            <a:endParaRPr lang="en-US"/>
          </a:p>
        </p:txBody>
      </p:sp>
      <p:pic>
        <p:nvPicPr>
          <p:cNvPr id="22536" name="Picture 8"/>
          <p:cNvPicPr>
            <a:picLocks noChangeAspect="1" noChangeArrowheads="1"/>
          </p:cNvPicPr>
          <p:nvPr/>
        </p:nvPicPr>
        <p:blipFill>
          <a:blip r:embed="rId3" cstate="print"/>
          <a:srcRect/>
          <a:stretch>
            <a:fillRect/>
          </a:stretch>
        </p:blipFill>
        <p:spPr bwMode="auto">
          <a:xfrm>
            <a:off x="5003800" y="1125538"/>
            <a:ext cx="3219450" cy="3571875"/>
          </a:xfrm>
          <a:prstGeom prst="rect">
            <a:avLst/>
          </a:prstGeom>
          <a:noFill/>
        </p:spPr>
      </p:pic>
      <p:graphicFrame>
        <p:nvGraphicFramePr>
          <p:cNvPr id="22560" name="Group 32"/>
          <p:cNvGraphicFramePr>
            <a:graphicFrameLocks noGrp="1"/>
          </p:cNvGraphicFramePr>
          <p:nvPr/>
        </p:nvGraphicFramePr>
        <p:xfrm>
          <a:off x="-25717" y="1533525"/>
          <a:ext cx="208280" cy="396240"/>
        </p:xfrm>
        <a:graphic>
          <a:graphicData uri="http://schemas.openxmlformats.org/drawingml/2006/table">
            <a:tbl>
              <a:tblPr rtl="1"/>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2580" name="Group 52"/>
          <p:cNvGraphicFramePr>
            <a:graphicFrameLocks noGrp="1"/>
          </p:cNvGraphicFramePr>
          <p:nvPr/>
        </p:nvGraphicFramePr>
        <p:xfrm>
          <a:off x="-25717" y="2263775"/>
          <a:ext cx="208280" cy="214313"/>
        </p:xfrm>
        <a:graphic>
          <a:graphicData uri="http://schemas.openxmlformats.org/drawingml/2006/table">
            <a:tbl>
              <a:tblPr rtl="1"/>
              <a:tblGrid>
                <a:gridCol w="208280"/>
              </a:tblGrid>
              <a:tr h="214313">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Times New Roman" pitchFamily="18" charset="0"/>
                        </a:rPr>
                        <a:t>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2581" name="Rectangle 53"/>
          <p:cNvSpPr>
            <a:spLocks noChangeArrowheads="1"/>
          </p:cNvSpPr>
          <p:nvPr/>
        </p:nvSpPr>
        <p:spPr bwMode="auto">
          <a:xfrm>
            <a:off x="0" y="2478088"/>
            <a:ext cx="184150" cy="717550"/>
          </a:xfrm>
          <a:prstGeom prst="rect">
            <a:avLst/>
          </a:prstGeom>
          <a:noFill/>
          <a:ln w="9525">
            <a:noFill/>
            <a:miter lim="800000"/>
            <a:headEnd/>
            <a:tailEnd/>
          </a:ln>
          <a:effectLst/>
        </p:spPr>
        <p:txBody>
          <a:bodyPr wrap="none" anchor="ctr">
            <a:spAutoFit/>
          </a:bodyPr>
          <a:lstStyle/>
          <a:p>
            <a:pPr algn="l"/>
            <a:r>
              <a:rPr lang="ar-SA" sz="1200">
                <a:cs typeface="Times New Roman" pitchFamily="18" charset="0"/>
              </a:rPr>
              <a:t/>
            </a:r>
            <a:br>
              <a:rPr lang="ar-SA" sz="1200">
                <a:cs typeface="Times New Roman" pitchFamily="18" charset="0"/>
              </a:rPr>
            </a:br>
            <a:endParaRPr lang="en-US" sz="1100"/>
          </a:p>
          <a:p>
            <a:pPr algn="l" rtl="0" eaLnBrk="0" hangingPunct="0"/>
            <a:endParaRPr lang="en-US"/>
          </a:p>
        </p:txBody>
      </p:sp>
      <p:sp>
        <p:nvSpPr>
          <p:cNvPr id="22582" name="Rectangle 54"/>
          <p:cNvSpPr>
            <a:spLocks noChangeArrowheads="1"/>
          </p:cNvSpPr>
          <p:nvPr/>
        </p:nvSpPr>
        <p:spPr bwMode="auto">
          <a:xfrm>
            <a:off x="0" y="1138238"/>
            <a:ext cx="9144000" cy="0"/>
          </a:xfrm>
          <a:prstGeom prst="rect">
            <a:avLst/>
          </a:prstGeom>
          <a:noFill/>
          <a:ln w="9525">
            <a:noFill/>
            <a:miter lim="800000"/>
            <a:headEnd/>
            <a:tailEnd/>
          </a:ln>
          <a:effectLst/>
        </p:spPr>
        <p:txBody>
          <a:bodyPr wrap="none">
            <a:spAutoFit/>
          </a:bodyPr>
          <a:lstStyle/>
          <a:p>
            <a:endParaRPr lang="en-US"/>
          </a:p>
        </p:txBody>
      </p:sp>
      <p:graphicFrame>
        <p:nvGraphicFramePr>
          <p:cNvPr id="22592" name="Group 64"/>
          <p:cNvGraphicFramePr>
            <a:graphicFrameLocks noGrp="1"/>
          </p:cNvGraphicFramePr>
          <p:nvPr/>
        </p:nvGraphicFramePr>
        <p:xfrm>
          <a:off x="-25717" y="3195638"/>
          <a:ext cx="208280" cy="396240"/>
        </p:xfrm>
        <a:graphic>
          <a:graphicData uri="http://schemas.openxmlformats.org/drawingml/2006/table">
            <a:tbl>
              <a:tblPr rtl="1"/>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2593" name="Rectangle 65"/>
          <p:cNvSpPr>
            <a:spLocks noChangeArrowheads="1"/>
          </p:cNvSpPr>
          <p:nvPr/>
        </p:nvSpPr>
        <p:spPr bwMode="auto">
          <a:xfrm>
            <a:off x="0" y="1138238"/>
            <a:ext cx="9144000" cy="0"/>
          </a:xfrm>
          <a:prstGeom prst="rect">
            <a:avLst/>
          </a:prstGeom>
          <a:noFill/>
          <a:ln w="9525">
            <a:noFill/>
            <a:miter lim="800000"/>
            <a:headEnd/>
            <a:tailEnd/>
          </a:ln>
          <a:effectLst/>
        </p:spPr>
        <p:txBody>
          <a:bodyPr wrap="none">
            <a:spAutoFit/>
          </a:bodyPr>
          <a:lstStyle/>
          <a:p>
            <a:endParaRPr lang="en-US"/>
          </a:p>
        </p:txBody>
      </p:sp>
      <p:pic>
        <p:nvPicPr>
          <p:cNvPr id="22534" name="Picture 6"/>
          <p:cNvPicPr>
            <a:picLocks noChangeAspect="1" noChangeArrowheads="1"/>
          </p:cNvPicPr>
          <p:nvPr/>
        </p:nvPicPr>
        <p:blipFill>
          <a:blip r:embed="rId4" cstate="print"/>
          <a:srcRect/>
          <a:stretch>
            <a:fillRect/>
          </a:stretch>
        </p:blipFill>
        <p:spPr bwMode="auto">
          <a:xfrm>
            <a:off x="1187450" y="1125538"/>
            <a:ext cx="2960688" cy="3598862"/>
          </a:xfrm>
          <a:prstGeom prst="rect">
            <a:avLst/>
          </a:prstGeom>
          <a:noFill/>
        </p:spPr>
      </p:pic>
      <p:graphicFrame>
        <p:nvGraphicFramePr>
          <p:cNvPr id="22603" name="Group 75"/>
          <p:cNvGraphicFramePr>
            <a:graphicFrameLocks noGrp="1"/>
          </p:cNvGraphicFramePr>
          <p:nvPr/>
        </p:nvGraphicFramePr>
        <p:xfrm>
          <a:off x="-25717" y="3590925"/>
          <a:ext cx="208280" cy="396240"/>
        </p:xfrm>
        <a:graphic>
          <a:graphicData uri="http://schemas.openxmlformats.org/drawingml/2006/table">
            <a:tbl>
              <a:tblPr rtl="1"/>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2604" name="Rectangle 76"/>
          <p:cNvSpPr>
            <a:spLocks noChangeArrowheads="1"/>
          </p:cNvSpPr>
          <p:nvPr/>
        </p:nvSpPr>
        <p:spPr bwMode="auto">
          <a:xfrm>
            <a:off x="0" y="1138238"/>
            <a:ext cx="9144000" cy="0"/>
          </a:xfrm>
          <a:prstGeom prst="rect">
            <a:avLst/>
          </a:prstGeom>
          <a:noFill/>
          <a:ln w="9525">
            <a:noFill/>
            <a:miter lim="800000"/>
            <a:headEnd/>
            <a:tailEnd/>
          </a:ln>
          <a:effectLst/>
        </p:spPr>
        <p:txBody>
          <a:bodyPr wrap="none">
            <a:spAutoFit/>
          </a:bodyPr>
          <a:lstStyle/>
          <a:p>
            <a:endParaRPr lang="en-US"/>
          </a:p>
        </p:txBody>
      </p:sp>
      <p:graphicFrame>
        <p:nvGraphicFramePr>
          <p:cNvPr id="22614" name="Group 86"/>
          <p:cNvGraphicFramePr>
            <a:graphicFrameLocks noGrp="1"/>
          </p:cNvGraphicFramePr>
          <p:nvPr/>
        </p:nvGraphicFramePr>
        <p:xfrm>
          <a:off x="-25717" y="3986213"/>
          <a:ext cx="208280" cy="396240"/>
        </p:xfrm>
        <a:graphic>
          <a:graphicData uri="http://schemas.openxmlformats.org/drawingml/2006/table">
            <a:tbl>
              <a:tblPr rtl="1"/>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2615" name="Rectangle 87"/>
          <p:cNvSpPr>
            <a:spLocks noChangeArrowheads="1"/>
          </p:cNvSpPr>
          <p:nvPr/>
        </p:nvSpPr>
        <p:spPr bwMode="auto">
          <a:xfrm>
            <a:off x="0" y="1138238"/>
            <a:ext cx="9144000" cy="0"/>
          </a:xfrm>
          <a:prstGeom prst="rect">
            <a:avLst/>
          </a:prstGeom>
          <a:noFill/>
          <a:ln w="9525">
            <a:noFill/>
            <a:miter lim="800000"/>
            <a:headEnd/>
            <a:tailEnd/>
          </a:ln>
          <a:effectLst/>
        </p:spPr>
        <p:txBody>
          <a:bodyPr wrap="none">
            <a:spAutoFit/>
          </a:bodyPr>
          <a:lstStyle/>
          <a:p>
            <a:endParaRPr lang="en-US"/>
          </a:p>
        </p:txBody>
      </p:sp>
      <p:pic>
        <p:nvPicPr>
          <p:cNvPr id="22532" name="Picture 4"/>
          <p:cNvPicPr>
            <a:picLocks noChangeAspect="1" noChangeArrowheads="1"/>
          </p:cNvPicPr>
          <p:nvPr/>
        </p:nvPicPr>
        <p:blipFill>
          <a:blip r:embed="rId5" cstate="print"/>
          <a:srcRect/>
          <a:stretch>
            <a:fillRect/>
          </a:stretch>
        </p:blipFill>
        <p:spPr bwMode="auto">
          <a:xfrm>
            <a:off x="1979613" y="4868863"/>
            <a:ext cx="1266825" cy="904875"/>
          </a:xfrm>
          <a:prstGeom prst="rect">
            <a:avLst/>
          </a:prstGeom>
          <a:noFill/>
        </p:spPr>
      </p:pic>
      <p:graphicFrame>
        <p:nvGraphicFramePr>
          <p:cNvPr id="22625" name="Group 97"/>
          <p:cNvGraphicFramePr>
            <a:graphicFrameLocks noGrp="1"/>
          </p:cNvGraphicFramePr>
          <p:nvPr/>
        </p:nvGraphicFramePr>
        <p:xfrm>
          <a:off x="-25717" y="4381500"/>
          <a:ext cx="208280" cy="396240"/>
        </p:xfrm>
        <a:graphic>
          <a:graphicData uri="http://schemas.openxmlformats.org/drawingml/2006/table">
            <a:tbl>
              <a:tblPr rtl="1"/>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2645" name="Group 117"/>
          <p:cNvGraphicFramePr>
            <a:graphicFrameLocks noGrp="1"/>
          </p:cNvGraphicFramePr>
          <p:nvPr/>
        </p:nvGraphicFramePr>
        <p:xfrm>
          <a:off x="-25717" y="5111750"/>
          <a:ext cx="208280" cy="244475"/>
        </p:xfrm>
        <a:graphic>
          <a:graphicData uri="http://schemas.openxmlformats.org/drawingml/2006/table">
            <a:tbl>
              <a:tblPr rtl="1"/>
              <a:tblGrid>
                <a:gridCol w="208280"/>
              </a:tblGrid>
              <a:tr h="244475">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A</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2666" name="Group 138"/>
          <p:cNvGraphicFramePr>
            <a:graphicFrameLocks noGrp="1"/>
          </p:cNvGraphicFramePr>
          <p:nvPr/>
        </p:nvGraphicFramePr>
        <p:xfrm>
          <a:off x="2627313" y="6092825"/>
          <a:ext cx="4392612" cy="396240"/>
        </p:xfrm>
        <a:graphic>
          <a:graphicData uri="http://schemas.openxmlformats.org/drawingml/2006/table">
            <a:tbl>
              <a:tblPr rtl="1"/>
              <a:tblGrid>
                <a:gridCol w="4392612"/>
              </a:tblGrid>
              <a:tr h="377825">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0000"/>
                          </a:solidFill>
                          <a:effectLst/>
                          <a:latin typeface="Arial" charset="0"/>
                          <a:cs typeface="Times New Roman" pitchFamily="18" charset="0"/>
                        </a:rPr>
                        <a:t> </a:t>
                      </a:r>
                      <a:r>
                        <a:rPr kumimoji="0" lang="en-US" sz="2000" b="0" i="0" u="none" strike="noStrike" cap="none" normalizeH="0" baseline="0" smtClean="0">
                          <a:ln>
                            <a:noFill/>
                          </a:ln>
                          <a:solidFill>
                            <a:srgbClr val="FF0000"/>
                          </a:solidFill>
                          <a:effectLst/>
                          <a:latin typeface="Arial" charset="0"/>
                          <a:cs typeface="Times New Roman" pitchFamily="18" charset="0"/>
                        </a:rPr>
                        <a:t>Longitudinal lie. Vertex presentation</a:t>
                      </a:r>
                      <a:endParaRPr kumimoji="0" lang="en-US" sz="2000" b="0" i="0" u="none" strike="noStrike" cap="none" normalizeH="0" baseline="0" smtClean="0">
                        <a:ln>
                          <a:noFill/>
                        </a:ln>
                        <a:solidFill>
                          <a:srgbClr val="FF0000"/>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solidFill>
                      <a:srgbClr val="FFFF00"/>
                    </a:solidFill>
                  </a:tcPr>
                </a:tc>
              </a:tr>
            </a:tbl>
          </a:graphicData>
        </a:graphic>
      </p:graphicFrame>
      <p:sp>
        <p:nvSpPr>
          <p:cNvPr id="22661" name="Text Box 133"/>
          <p:cNvSpPr txBox="1">
            <a:spLocks noChangeArrowheads="1"/>
          </p:cNvSpPr>
          <p:nvPr/>
        </p:nvSpPr>
        <p:spPr bwMode="auto">
          <a:xfrm>
            <a:off x="611188" y="620713"/>
            <a:ext cx="3460750" cy="366712"/>
          </a:xfrm>
          <a:prstGeom prst="rect">
            <a:avLst/>
          </a:prstGeom>
          <a:solidFill>
            <a:srgbClr val="FFFF00"/>
          </a:solidFill>
          <a:ln w="9525">
            <a:noFill/>
            <a:miter lim="800000"/>
            <a:headEnd/>
            <a:tailEnd/>
          </a:ln>
          <a:effectLst/>
        </p:spPr>
        <p:txBody>
          <a:bodyPr wrap="none">
            <a:spAutoFit/>
          </a:bodyPr>
          <a:lstStyle/>
          <a:p>
            <a:r>
              <a:rPr lang="en-US" b="1">
                <a:solidFill>
                  <a:srgbClr val="FF0000"/>
                </a:solidFill>
              </a:rPr>
              <a:t>A. </a:t>
            </a:r>
            <a:r>
              <a:rPr lang="en-US">
                <a:solidFill>
                  <a:srgbClr val="FF0000"/>
                </a:solidFill>
              </a:rPr>
              <a:t>Right occiput posterior (ROP)</a:t>
            </a:r>
          </a:p>
        </p:txBody>
      </p:sp>
      <p:sp>
        <p:nvSpPr>
          <p:cNvPr id="22663" name="Text Box 135"/>
          <p:cNvSpPr txBox="1">
            <a:spLocks noChangeArrowheads="1"/>
          </p:cNvSpPr>
          <p:nvPr/>
        </p:nvSpPr>
        <p:spPr bwMode="auto">
          <a:xfrm>
            <a:off x="5003800" y="620713"/>
            <a:ext cx="3333750" cy="366712"/>
          </a:xfrm>
          <a:prstGeom prst="rect">
            <a:avLst/>
          </a:prstGeom>
          <a:solidFill>
            <a:srgbClr val="FFFF00"/>
          </a:solidFill>
          <a:ln w="9525">
            <a:noFill/>
            <a:miter lim="800000"/>
            <a:headEnd/>
            <a:tailEnd/>
          </a:ln>
          <a:effectLst/>
        </p:spPr>
        <p:txBody>
          <a:bodyPr>
            <a:spAutoFit/>
          </a:bodyPr>
          <a:lstStyle/>
          <a:p>
            <a:pPr rtl="0"/>
            <a:r>
              <a:rPr lang="en-US">
                <a:solidFill>
                  <a:srgbClr val="FF0000"/>
                </a:solidFill>
              </a:rPr>
              <a:t>Right occiput transverse (ROT)</a:t>
            </a: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1000100" y="428604"/>
            <a:ext cx="7772400" cy="1223963"/>
          </a:xfrm>
        </p:spPr>
        <p:txBody>
          <a:bodyPr/>
          <a:lstStyle/>
          <a:p>
            <a:r>
              <a:rPr lang="en-US" sz="3600" b="1" dirty="0" err="1">
                <a:solidFill>
                  <a:schemeClr val="bg2">
                    <a:lumMod val="50000"/>
                  </a:schemeClr>
                </a:solidFill>
              </a:rPr>
              <a:t>Symptoms&amp;signs</a:t>
            </a:r>
            <a:r>
              <a:rPr lang="en-US" sz="3600" b="1" dirty="0">
                <a:solidFill>
                  <a:schemeClr val="bg2">
                    <a:lumMod val="50000"/>
                  </a:schemeClr>
                </a:solidFill>
              </a:rPr>
              <a:t> of the onset of </a:t>
            </a:r>
            <a:r>
              <a:rPr lang="en-US" sz="3600" b="1" dirty="0" err="1">
                <a:solidFill>
                  <a:schemeClr val="bg2">
                    <a:lumMod val="50000"/>
                  </a:schemeClr>
                </a:solidFill>
              </a:rPr>
              <a:t>labour</a:t>
            </a:r>
            <a:endParaRPr lang="en-US" sz="3600" b="1" dirty="0">
              <a:solidFill>
                <a:schemeClr val="bg2">
                  <a:lumMod val="50000"/>
                </a:schemeClr>
              </a:solidFill>
            </a:endParaRPr>
          </a:p>
        </p:txBody>
      </p:sp>
      <p:sp>
        <p:nvSpPr>
          <p:cNvPr id="7173" name="Rectangle 5"/>
          <p:cNvSpPr>
            <a:spLocks noGrp="1" noChangeArrowheads="1"/>
          </p:cNvSpPr>
          <p:nvPr>
            <p:ph type="subTitle" idx="1"/>
          </p:nvPr>
        </p:nvSpPr>
        <p:spPr>
          <a:xfrm>
            <a:off x="395288" y="1700213"/>
            <a:ext cx="7232650" cy="4535487"/>
          </a:xfrm>
        </p:spPr>
        <p:txBody>
          <a:bodyPr>
            <a:normAutofit/>
          </a:bodyPr>
          <a:lstStyle/>
          <a:p>
            <a:pPr algn="l" rtl="0">
              <a:buFont typeface="Wingdings" pitchFamily="2" charset="2"/>
              <a:buChar char="§"/>
            </a:pPr>
            <a:r>
              <a:rPr lang="en-US" sz="4000" dirty="0" smtClean="0">
                <a:solidFill>
                  <a:srgbClr val="F91B9F"/>
                </a:solidFill>
              </a:rPr>
              <a:t>Painful uterine contractions</a:t>
            </a:r>
          </a:p>
          <a:p>
            <a:pPr algn="l" rtl="0">
              <a:buFont typeface="Wingdings" pitchFamily="2" charset="2"/>
              <a:buChar char="§"/>
            </a:pPr>
            <a:r>
              <a:rPr lang="en-US" sz="4000" dirty="0" smtClean="0">
                <a:solidFill>
                  <a:srgbClr val="F91B9F"/>
                </a:solidFill>
              </a:rPr>
              <a:t>The </a:t>
            </a:r>
            <a:r>
              <a:rPr lang="en-US" sz="4000" dirty="0">
                <a:solidFill>
                  <a:srgbClr val="F91B9F"/>
                </a:solidFill>
              </a:rPr>
              <a:t>show</a:t>
            </a:r>
          </a:p>
          <a:p>
            <a:pPr algn="l" rtl="0">
              <a:buFont typeface="Wingdings" pitchFamily="2" charset="2"/>
              <a:buChar char="§"/>
            </a:pPr>
            <a:r>
              <a:rPr lang="en-US" sz="4000" dirty="0">
                <a:solidFill>
                  <a:srgbClr val="F91B9F"/>
                </a:solidFill>
              </a:rPr>
              <a:t>Rupture of membranes</a:t>
            </a:r>
          </a:p>
          <a:p>
            <a:pPr algn="l" rtl="0">
              <a:buFont typeface="Wingdings" pitchFamily="2" charset="2"/>
              <a:buChar char="§"/>
            </a:pPr>
            <a:r>
              <a:rPr lang="en-US" sz="4000" dirty="0" err="1" smtClean="0">
                <a:solidFill>
                  <a:srgbClr val="F91B9F"/>
                </a:solidFill>
              </a:rPr>
              <a:t>Shortening&amp;dilatation</a:t>
            </a:r>
            <a:r>
              <a:rPr lang="en-US" sz="4000" dirty="0" smtClean="0">
                <a:solidFill>
                  <a:srgbClr val="F91B9F"/>
                </a:solidFill>
              </a:rPr>
              <a:t> of cervix</a:t>
            </a:r>
          </a:p>
          <a:p>
            <a:pPr algn="l" rtl="0">
              <a:buFontTx/>
              <a:buChar char="•"/>
            </a:pPr>
            <a:endParaRPr lang="en-US" sz="4000" dirty="0">
              <a:solidFill>
                <a:srgbClr val="F91B9F"/>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1" name="Rectangle 9"/>
          <p:cNvSpPr>
            <a:spLocks noChangeArrowheads="1"/>
          </p:cNvSpPr>
          <p:nvPr/>
        </p:nvSpPr>
        <p:spPr bwMode="auto">
          <a:xfrm>
            <a:off x="0" y="1481138"/>
            <a:ext cx="9144000" cy="0"/>
          </a:xfrm>
          <a:prstGeom prst="rect">
            <a:avLst/>
          </a:prstGeom>
          <a:noFill/>
          <a:ln w="9525">
            <a:noFill/>
            <a:miter lim="800000"/>
            <a:headEnd/>
            <a:tailEnd/>
          </a:ln>
          <a:effectLst/>
        </p:spPr>
        <p:txBody>
          <a:bodyPr wrap="none" anchor="ctr">
            <a:spAutoFit/>
          </a:bodyPr>
          <a:lstStyle/>
          <a:p>
            <a:endParaRPr lang="en-US"/>
          </a:p>
        </p:txBody>
      </p:sp>
      <p:sp>
        <p:nvSpPr>
          <p:cNvPr id="23562" name="Rectangle 10"/>
          <p:cNvSpPr>
            <a:spLocks noChangeArrowheads="1"/>
          </p:cNvSpPr>
          <p:nvPr/>
        </p:nvSpPr>
        <p:spPr bwMode="auto">
          <a:xfrm>
            <a:off x="0" y="1481138"/>
            <a:ext cx="9144000" cy="0"/>
          </a:xfrm>
          <a:prstGeom prst="rect">
            <a:avLst/>
          </a:prstGeom>
          <a:noFill/>
          <a:ln w="9525">
            <a:noFill/>
            <a:miter lim="800000"/>
            <a:headEnd/>
            <a:tailEnd/>
          </a:ln>
          <a:effectLst/>
        </p:spPr>
        <p:txBody>
          <a:bodyPr wrap="none">
            <a:spAutoFit/>
          </a:bodyPr>
          <a:lstStyle/>
          <a:p>
            <a:endParaRPr lang="en-US"/>
          </a:p>
        </p:txBody>
      </p:sp>
      <p:graphicFrame>
        <p:nvGraphicFramePr>
          <p:cNvPr id="23572" name="Group 20"/>
          <p:cNvGraphicFramePr>
            <a:graphicFrameLocks noGrp="1"/>
          </p:cNvGraphicFramePr>
          <p:nvPr/>
        </p:nvGraphicFramePr>
        <p:xfrm>
          <a:off x="-25717" y="1481138"/>
          <a:ext cx="208280" cy="396240"/>
        </p:xfrm>
        <a:graphic>
          <a:graphicData uri="http://schemas.openxmlformats.org/drawingml/2006/table">
            <a:tbl>
              <a:tblPr rtl="1"/>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3573" name="Rectangle 21"/>
          <p:cNvSpPr>
            <a:spLocks noChangeArrowheads="1"/>
          </p:cNvSpPr>
          <p:nvPr/>
        </p:nvSpPr>
        <p:spPr bwMode="auto">
          <a:xfrm>
            <a:off x="0" y="1481138"/>
            <a:ext cx="9144000" cy="0"/>
          </a:xfrm>
          <a:prstGeom prst="rect">
            <a:avLst/>
          </a:prstGeom>
          <a:noFill/>
          <a:ln w="9525">
            <a:noFill/>
            <a:miter lim="800000"/>
            <a:headEnd/>
            <a:tailEnd/>
          </a:ln>
          <a:effectLst/>
        </p:spPr>
        <p:txBody>
          <a:bodyPr wrap="none">
            <a:spAutoFit/>
          </a:bodyPr>
          <a:lstStyle/>
          <a:p>
            <a:endParaRPr lang="en-US"/>
          </a:p>
        </p:txBody>
      </p:sp>
      <p:pic>
        <p:nvPicPr>
          <p:cNvPr id="23559" name="Picture 7"/>
          <p:cNvPicPr>
            <a:picLocks noChangeAspect="1" noChangeArrowheads="1"/>
          </p:cNvPicPr>
          <p:nvPr/>
        </p:nvPicPr>
        <p:blipFill>
          <a:blip r:embed="rId2" cstate="print"/>
          <a:srcRect/>
          <a:stretch>
            <a:fillRect/>
          </a:stretch>
        </p:blipFill>
        <p:spPr bwMode="auto">
          <a:xfrm>
            <a:off x="5795963" y="5516563"/>
            <a:ext cx="1266825" cy="819150"/>
          </a:xfrm>
          <a:prstGeom prst="rect">
            <a:avLst/>
          </a:prstGeom>
          <a:noFill/>
        </p:spPr>
      </p:pic>
      <p:graphicFrame>
        <p:nvGraphicFramePr>
          <p:cNvPr id="23583" name="Group 31"/>
          <p:cNvGraphicFramePr>
            <a:graphicFrameLocks noGrp="1"/>
          </p:cNvGraphicFramePr>
          <p:nvPr/>
        </p:nvGraphicFramePr>
        <p:xfrm>
          <a:off x="-25717" y="1876425"/>
          <a:ext cx="208280" cy="396240"/>
        </p:xfrm>
        <a:graphic>
          <a:graphicData uri="http://schemas.openxmlformats.org/drawingml/2006/table">
            <a:tbl>
              <a:tblPr rtl="1"/>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3584" name="Rectangle 32"/>
          <p:cNvSpPr>
            <a:spLocks noChangeArrowheads="1"/>
          </p:cNvSpPr>
          <p:nvPr/>
        </p:nvSpPr>
        <p:spPr bwMode="auto">
          <a:xfrm>
            <a:off x="0" y="1481138"/>
            <a:ext cx="9144000" cy="0"/>
          </a:xfrm>
          <a:prstGeom prst="rect">
            <a:avLst/>
          </a:prstGeom>
          <a:noFill/>
          <a:ln w="9525">
            <a:noFill/>
            <a:miter lim="800000"/>
            <a:headEnd/>
            <a:tailEnd/>
          </a:ln>
          <a:effectLst/>
        </p:spPr>
        <p:txBody>
          <a:bodyPr wrap="none">
            <a:spAutoFit/>
          </a:bodyPr>
          <a:lstStyle/>
          <a:p>
            <a:endParaRPr lang="en-US"/>
          </a:p>
        </p:txBody>
      </p:sp>
      <p:pic>
        <p:nvPicPr>
          <p:cNvPr id="23558" name="Picture 6"/>
          <p:cNvPicPr>
            <a:picLocks noChangeAspect="1" noChangeArrowheads="1"/>
          </p:cNvPicPr>
          <p:nvPr/>
        </p:nvPicPr>
        <p:blipFill>
          <a:blip r:embed="rId3" cstate="print"/>
          <a:srcRect/>
          <a:stretch>
            <a:fillRect/>
          </a:stretch>
        </p:blipFill>
        <p:spPr bwMode="auto">
          <a:xfrm>
            <a:off x="4932363" y="1412875"/>
            <a:ext cx="2971800" cy="3895725"/>
          </a:xfrm>
          <a:prstGeom prst="rect">
            <a:avLst/>
          </a:prstGeom>
          <a:noFill/>
        </p:spPr>
      </p:pic>
      <p:graphicFrame>
        <p:nvGraphicFramePr>
          <p:cNvPr id="23594" name="Group 42"/>
          <p:cNvGraphicFramePr>
            <a:graphicFrameLocks noGrp="1"/>
          </p:cNvGraphicFramePr>
          <p:nvPr/>
        </p:nvGraphicFramePr>
        <p:xfrm>
          <a:off x="-25717" y="2271713"/>
          <a:ext cx="208280" cy="396240"/>
        </p:xfrm>
        <a:graphic>
          <a:graphicData uri="http://schemas.openxmlformats.org/drawingml/2006/table">
            <a:tbl>
              <a:tblPr rtl="1"/>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3595" name="Rectangle 43"/>
          <p:cNvSpPr>
            <a:spLocks noChangeArrowheads="1"/>
          </p:cNvSpPr>
          <p:nvPr/>
        </p:nvSpPr>
        <p:spPr bwMode="auto">
          <a:xfrm>
            <a:off x="0" y="1481138"/>
            <a:ext cx="9144000" cy="0"/>
          </a:xfrm>
          <a:prstGeom prst="rect">
            <a:avLst/>
          </a:prstGeom>
          <a:noFill/>
          <a:ln w="9525">
            <a:noFill/>
            <a:miter lim="800000"/>
            <a:headEnd/>
            <a:tailEnd/>
          </a:ln>
          <a:effectLst/>
        </p:spPr>
        <p:txBody>
          <a:bodyPr wrap="none">
            <a:spAutoFit/>
          </a:bodyPr>
          <a:lstStyle/>
          <a:p>
            <a:endParaRPr lang="en-US"/>
          </a:p>
        </p:txBody>
      </p:sp>
      <p:pic>
        <p:nvPicPr>
          <p:cNvPr id="23557" name="Picture 5"/>
          <p:cNvPicPr>
            <a:picLocks noChangeAspect="1" noChangeArrowheads="1"/>
          </p:cNvPicPr>
          <p:nvPr/>
        </p:nvPicPr>
        <p:blipFill>
          <a:blip r:embed="rId4" cstate="print"/>
          <a:srcRect/>
          <a:stretch>
            <a:fillRect/>
          </a:stretch>
        </p:blipFill>
        <p:spPr bwMode="auto">
          <a:xfrm>
            <a:off x="2195513" y="5589588"/>
            <a:ext cx="1266825" cy="819150"/>
          </a:xfrm>
          <a:prstGeom prst="rect">
            <a:avLst/>
          </a:prstGeom>
          <a:noFill/>
        </p:spPr>
      </p:pic>
      <p:graphicFrame>
        <p:nvGraphicFramePr>
          <p:cNvPr id="23605" name="Group 53"/>
          <p:cNvGraphicFramePr>
            <a:graphicFrameLocks noGrp="1"/>
          </p:cNvGraphicFramePr>
          <p:nvPr/>
        </p:nvGraphicFramePr>
        <p:xfrm>
          <a:off x="-25717" y="2667000"/>
          <a:ext cx="208280" cy="396240"/>
        </p:xfrm>
        <a:graphic>
          <a:graphicData uri="http://schemas.openxmlformats.org/drawingml/2006/table">
            <a:tbl>
              <a:tblPr rtl="1"/>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3606" name="Rectangle 54"/>
          <p:cNvSpPr>
            <a:spLocks noChangeArrowheads="1"/>
          </p:cNvSpPr>
          <p:nvPr/>
        </p:nvSpPr>
        <p:spPr bwMode="auto">
          <a:xfrm>
            <a:off x="0" y="1481138"/>
            <a:ext cx="9144000" cy="0"/>
          </a:xfrm>
          <a:prstGeom prst="rect">
            <a:avLst/>
          </a:prstGeom>
          <a:noFill/>
          <a:ln w="9525">
            <a:noFill/>
            <a:miter lim="800000"/>
            <a:headEnd/>
            <a:tailEnd/>
          </a:ln>
          <a:effectLst/>
        </p:spPr>
        <p:txBody>
          <a:bodyPr wrap="none">
            <a:spAutoFit/>
          </a:bodyPr>
          <a:lstStyle/>
          <a:p>
            <a:endParaRPr lang="en-US"/>
          </a:p>
        </p:txBody>
      </p:sp>
      <p:pic>
        <p:nvPicPr>
          <p:cNvPr id="23556" name="Picture 4"/>
          <p:cNvPicPr>
            <a:picLocks noChangeAspect="1" noChangeArrowheads="1"/>
          </p:cNvPicPr>
          <p:nvPr/>
        </p:nvPicPr>
        <p:blipFill>
          <a:blip r:embed="rId5" cstate="print"/>
          <a:srcRect/>
          <a:stretch>
            <a:fillRect/>
          </a:stretch>
        </p:blipFill>
        <p:spPr bwMode="auto">
          <a:xfrm>
            <a:off x="1258888" y="1412875"/>
            <a:ext cx="3124200" cy="3863975"/>
          </a:xfrm>
          <a:prstGeom prst="rect">
            <a:avLst/>
          </a:prstGeom>
          <a:noFill/>
        </p:spPr>
      </p:pic>
      <p:graphicFrame>
        <p:nvGraphicFramePr>
          <p:cNvPr id="23626" name="Group 74"/>
          <p:cNvGraphicFramePr>
            <a:graphicFrameLocks noGrp="1"/>
          </p:cNvGraphicFramePr>
          <p:nvPr/>
        </p:nvGraphicFramePr>
        <p:xfrm>
          <a:off x="-25717" y="3457575"/>
          <a:ext cx="208280" cy="228600"/>
        </p:xfrm>
        <a:graphic>
          <a:graphicData uri="http://schemas.openxmlformats.org/drawingml/2006/table">
            <a:tbl>
              <a:tblPr rtl="1"/>
              <a:tblGrid>
                <a:gridCol w="208280"/>
              </a:tblGrid>
              <a:tr h="228600">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3636" name="Group 84"/>
          <p:cNvGraphicFramePr>
            <a:graphicFrameLocks noGrp="1"/>
          </p:cNvGraphicFramePr>
          <p:nvPr/>
        </p:nvGraphicFramePr>
        <p:xfrm>
          <a:off x="-25717" y="3686175"/>
          <a:ext cx="208280" cy="502920"/>
        </p:xfrm>
        <a:graphic>
          <a:graphicData uri="http://schemas.openxmlformats.org/drawingml/2006/table">
            <a:tbl>
              <a:tblPr rtl="1"/>
              <a:tblGrid>
                <a:gridCol w="208280"/>
              </a:tblGrid>
              <a:tr h="228600">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Arial" charset="0"/>
                          <a:cs typeface="Times New Roman" pitchFamily="18" charset="0"/>
                        </a:rPr>
                        <a:t>'tJ</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6"/>
          <p:cNvSpPr>
            <a:spLocks noChangeArrowheads="1"/>
          </p:cNvSpPr>
          <p:nvPr/>
        </p:nvSpPr>
        <p:spPr bwMode="auto">
          <a:xfrm>
            <a:off x="0" y="-2508250"/>
            <a:ext cx="9144000" cy="0"/>
          </a:xfrm>
          <a:prstGeom prst="rect">
            <a:avLst/>
          </a:prstGeom>
          <a:noFill/>
          <a:ln w="9525">
            <a:noFill/>
            <a:miter lim="800000"/>
            <a:headEnd/>
            <a:tailEnd/>
          </a:ln>
          <a:effectLst/>
        </p:spPr>
        <p:txBody>
          <a:bodyPr wrap="none" anchor="ctr">
            <a:spAutoFit/>
          </a:bodyPr>
          <a:lstStyle/>
          <a:p>
            <a:endParaRPr lang="en-US"/>
          </a:p>
        </p:txBody>
      </p:sp>
      <p:sp>
        <p:nvSpPr>
          <p:cNvPr id="24583" name="Rectangle 7"/>
          <p:cNvSpPr>
            <a:spLocks noChangeArrowheads="1"/>
          </p:cNvSpPr>
          <p:nvPr/>
        </p:nvSpPr>
        <p:spPr bwMode="auto">
          <a:xfrm>
            <a:off x="0" y="-2508250"/>
            <a:ext cx="9144000" cy="0"/>
          </a:xfrm>
          <a:prstGeom prst="rect">
            <a:avLst/>
          </a:prstGeom>
          <a:noFill/>
          <a:ln w="9525">
            <a:noFill/>
            <a:miter lim="800000"/>
            <a:headEnd/>
            <a:tailEnd/>
          </a:ln>
          <a:effectLst/>
        </p:spPr>
        <p:txBody>
          <a:bodyPr wrap="none">
            <a:spAutoFit/>
          </a:bodyPr>
          <a:lstStyle/>
          <a:p>
            <a:endParaRPr lang="en-US"/>
          </a:p>
        </p:txBody>
      </p:sp>
      <p:pic>
        <p:nvPicPr>
          <p:cNvPr id="24581" name="Picture 5"/>
          <p:cNvPicPr>
            <a:picLocks noChangeAspect="1" noChangeArrowheads="1"/>
          </p:cNvPicPr>
          <p:nvPr/>
        </p:nvPicPr>
        <p:blipFill>
          <a:blip r:embed="rId2" cstate="print"/>
          <a:srcRect/>
          <a:stretch>
            <a:fillRect/>
          </a:stretch>
        </p:blipFill>
        <p:spPr bwMode="auto">
          <a:xfrm>
            <a:off x="2771775" y="1773238"/>
            <a:ext cx="3219450" cy="3743325"/>
          </a:xfrm>
          <a:prstGeom prst="rect">
            <a:avLst/>
          </a:prstGeom>
          <a:noFill/>
        </p:spPr>
      </p:pic>
      <p:graphicFrame>
        <p:nvGraphicFramePr>
          <p:cNvPr id="24593" name="Group 17"/>
          <p:cNvGraphicFramePr>
            <a:graphicFrameLocks noGrp="1"/>
          </p:cNvGraphicFramePr>
          <p:nvPr/>
        </p:nvGraphicFramePr>
        <p:xfrm>
          <a:off x="-25717" y="-2508250"/>
          <a:ext cx="208280" cy="396240"/>
        </p:xfrm>
        <a:graphic>
          <a:graphicData uri="http://schemas.openxmlformats.org/drawingml/2006/table">
            <a:tbl>
              <a:tblPr rtl="1"/>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4594" name="Rectangle 18"/>
          <p:cNvSpPr>
            <a:spLocks noChangeArrowheads="1"/>
          </p:cNvSpPr>
          <p:nvPr/>
        </p:nvSpPr>
        <p:spPr bwMode="auto">
          <a:xfrm>
            <a:off x="0" y="-2508250"/>
            <a:ext cx="9144000" cy="0"/>
          </a:xfrm>
          <a:prstGeom prst="rect">
            <a:avLst/>
          </a:prstGeom>
          <a:noFill/>
          <a:ln w="9525">
            <a:noFill/>
            <a:miter lim="800000"/>
            <a:headEnd/>
            <a:tailEnd/>
          </a:ln>
          <a:effectLst/>
        </p:spPr>
        <p:txBody>
          <a:bodyPr wrap="none">
            <a:spAutoFit/>
          </a:bodyPr>
          <a:lstStyle/>
          <a:p>
            <a:endParaRPr lang="en-US"/>
          </a:p>
        </p:txBody>
      </p:sp>
      <p:pic>
        <p:nvPicPr>
          <p:cNvPr id="24580" name="Picture 4"/>
          <p:cNvPicPr>
            <a:picLocks noChangeAspect="1" noChangeArrowheads="1"/>
          </p:cNvPicPr>
          <p:nvPr/>
        </p:nvPicPr>
        <p:blipFill>
          <a:blip r:embed="rId3" cstate="print"/>
          <a:srcRect/>
          <a:stretch>
            <a:fillRect/>
          </a:stretch>
        </p:blipFill>
        <p:spPr bwMode="auto">
          <a:xfrm>
            <a:off x="3708400" y="5589588"/>
            <a:ext cx="1266825" cy="866775"/>
          </a:xfrm>
          <a:prstGeom prst="rect">
            <a:avLst/>
          </a:prstGeom>
          <a:noFill/>
        </p:spPr>
      </p:pic>
      <p:graphicFrame>
        <p:nvGraphicFramePr>
          <p:cNvPr id="24604" name="Group 28"/>
          <p:cNvGraphicFramePr>
            <a:graphicFrameLocks noGrp="1"/>
          </p:cNvGraphicFramePr>
          <p:nvPr/>
        </p:nvGraphicFramePr>
        <p:xfrm>
          <a:off x="-25717" y="-2112963"/>
          <a:ext cx="208280" cy="396240"/>
        </p:xfrm>
        <a:graphic>
          <a:graphicData uri="http://schemas.openxmlformats.org/drawingml/2006/table">
            <a:tbl>
              <a:tblPr rtl="1"/>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4614" name="Group 38"/>
          <p:cNvGraphicFramePr>
            <a:graphicFrameLocks noGrp="1"/>
          </p:cNvGraphicFramePr>
          <p:nvPr/>
        </p:nvGraphicFramePr>
        <p:xfrm>
          <a:off x="-25717" y="-1717675"/>
          <a:ext cx="208280" cy="777240"/>
        </p:xfrm>
        <a:graphic>
          <a:graphicData uri="http://schemas.openxmlformats.org/drawingml/2006/table">
            <a:tbl>
              <a:tblPr rtl="1"/>
              <a:tblGrid>
                <a:gridCol w="208280"/>
              </a:tblGrid>
              <a:tr h="228600">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a ill</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4624" name="Group 48"/>
          <p:cNvGraphicFramePr>
            <a:graphicFrameLocks noGrp="1"/>
          </p:cNvGraphicFramePr>
          <p:nvPr/>
        </p:nvGraphicFramePr>
        <p:xfrm>
          <a:off x="-25717" y="-944563"/>
          <a:ext cx="208280" cy="1188720"/>
        </p:xfrm>
        <a:graphic>
          <a:graphicData uri="http://schemas.openxmlformats.org/drawingml/2006/table">
            <a:tbl>
              <a:tblPr rtl="1"/>
              <a:tblGrid>
                <a:gridCol w="208280"/>
              </a:tblGrid>
              <a:tr h="228600">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(1 bJ 3~</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4634" name="Group 58"/>
          <p:cNvGraphicFramePr>
            <a:graphicFrameLocks noGrp="1"/>
          </p:cNvGraphicFramePr>
          <p:nvPr/>
        </p:nvGraphicFramePr>
        <p:xfrm>
          <a:off x="-25717" y="238125"/>
          <a:ext cx="208280" cy="777240"/>
        </p:xfrm>
        <a:graphic>
          <a:graphicData uri="http://schemas.openxmlformats.org/drawingml/2006/table">
            <a:tbl>
              <a:tblPr rtl="1"/>
              <a:tblGrid>
                <a:gridCol w="208280"/>
              </a:tblGrid>
              <a:tr h="228600">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Sf a!</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4644" name="Group 68"/>
          <p:cNvGraphicFramePr>
            <a:graphicFrameLocks noGrp="1"/>
          </p:cNvGraphicFramePr>
          <p:nvPr/>
        </p:nvGraphicFramePr>
        <p:xfrm>
          <a:off x="-25717" y="1011238"/>
          <a:ext cx="208280" cy="640080"/>
        </p:xfrm>
        <a:graphic>
          <a:graphicData uri="http://schemas.openxmlformats.org/drawingml/2006/table">
            <a:tbl>
              <a:tblPr rtl="1"/>
              <a:tblGrid>
                <a:gridCol w="208280"/>
              </a:tblGrid>
              <a:tr h="228600">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Arial" charset="0"/>
                          <a:cs typeface="Times New Roman" pitchFamily="18" charset="0"/>
                        </a:rPr>
                        <a:t>w </a:t>
                      </a:r>
                      <a:r>
                        <a:rPr kumimoji="0" lang="en-US" sz="900" b="0" i="0" u="none" strike="noStrike" cap="none" normalizeH="0" baseline="0" smtClean="0">
                          <a:ln>
                            <a:noFill/>
                          </a:ln>
                          <a:solidFill>
                            <a:schemeClr val="tx1"/>
                          </a:solidFill>
                          <a:effectLst/>
                          <a:latin typeface="Arial" charset="0"/>
                          <a:cs typeface="Times New Roman" pitchFamily="18" charset="0"/>
                        </a:rPr>
                        <a:t>Cc</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4654" name="Group 78"/>
          <p:cNvGraphicFramePr>
            <a:graphicFrameLocks noGrp="1"/>
          </p:cNvGraphicFramePr>
          <p:nvPr/>
        </p:nvGraphicFramePr>
        <p:xfrm>
          <a:off x="-25717" y="1647825"/>
          <a:ext cx="208280" cy="2011680"/>
        </p:xfrm>
        <a:graphic>
          <a:graphicData uri="http://schemas.openxmlformats.org/drawingml/2006/table">
            <a:tbl>
              <a:tblPr rtl="1"/>
              <a:tblGrid>
                <a:gridCol w="208280"/>
              </a:tblGrid>
              <a:tr h="365125">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ht p(</a:t>
                      </a:r>
                      <a:endParaRPr kumimoji="0" lang="en-US" sz="1100" b="0" i="0" u="none" strike="noStrike" cap="none" normalizeH="0" baseline="0" smtClean="0">
                        <a:ln>
                          <a:noFill/>
                        </a:ln>
                        <a:solidFill>
                          <a:schemeClr val="tx1"/>
                        </a:solidFill>
                        <a:effectLst/>
                        <a:latin typeface="Arial" charset="0"/>
                        <a:cs typeface="Arial"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fit tb fe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4738" name="Group 162"/>
          <p:cNvGraphicFramePr>
            <a:graphicFrameLocks noGrp="1"/>
          </p:cNvGraphicFramePr>
          <p:nvPr/>
        </p:nvGraphicFramePr>
        <p:xfrm>
          <a:off x="0" y="3649663"/>
          <a:ext cx="258763" cy="365760"/>
        </p:xfrm>
        <a:graphic>
          <a:graphicData uri="http://schemas.openxmlformats.org/drawingml/2006/table">
            <a:tbl>
              <a:tblPr rtl="1"/>
              <a:tblGrid>
                <a:gridCol w="258763"/>
              </a:tblGrid>
              <a:tr h="336550">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4684" name="Group 108"/>
          <p:cNvGraphicFramePr>
            <a:graphicFrameLocks noGrp="1"/>
          </p:cNvGraphicFramePr>
          <p:nvPr/>
        </p:nvGraphicFramePr>
        <p:xfrm>
          <a:off x="-25717" y="5707063"/>
          <a:ext cx="208280" cy="228600"/>
        </p:xfrm>
        <a:graphic>
          <a:graphicData uri="http://schemas.openxmlformats.org/drawingml/2006/table">
            <a:tbl>
              <a:tblPr rtl="1"/>
              <a:tblGrid>
                <a:gridCol w="208280"/>
              </a:tblGrid>
              <a:tr h="228600">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Arial" charset="0"/>
                          <a:cs typeface="Times New Roman" pitchFamily="18" charset="0"/>
                        </a:rPr>
                        <a:t>w</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4694" name="Group 118"/>
          <p:cNvGraphicFramePr>
            <a:graphicFrameLocks noGrp="1"/>
          </p:cNvGraphicFramePr>
          <p:nvPr/>
        </p:nvGraphicFramePr>
        <p:xfrm>
          <a:off x="-25717" y="5935663"/>
          <a:ext cx="208280" cy="260350"/>
        </p:xfrm>
        <a:graphic>
          <a:graphicData uri="http://schemas.openxmlformats.org/drawingml/2006/table">
            <a:tbl>
              <a:tblPr rtl="1"/>
              <a:tblGrid>
                <a:gridCol w="208280"/>
              </a:tblGrid>
              <a:tr h="260350">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Times New Roman" pitchFamily="18" charset="0"/>
                        </a:rPr>
                        <a:t>c</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4704" name="Group 128"/>
          <p:cNvGraphicFramePr>
            <a:graphicFrameLocks noGrp="1"/>
          </p:cNvGraphicFramePr>
          <p:nvPr/>
        </p:nvGraphicFramePr>
        <p:xfrm>
          <a:off x="-25717" y="6196013"/>
          <a:ext cx="208280" cy="1463040"/>
        </p:xfrm>
        <a:graphic>
          <a:graphicData uri="http://schemas.openxmlformats.org/drawingml/2006/table">
            <a:tbl>
              <a:tblPr rtl="1"/>
              <a:tblGrid>
                <a:gridCol w="208280"/>
              </a:tblGrid>
              <a:tr h="228600">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al ta tb oj</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p:cNvSpPr>
            <a:spLocks noGrp="1" noChangeArrowheads="1"/>
          </p:cNvSpPr>
          <p:nvPr>
            <p:ph type="subTitle" idx="1"/>
          </p:nvPr>
        </p:nvSpPr>
        <p:spPr>
          <a:xfrm>
            <a:off x="0" y="1"/>
            <a:ext cx="9144000" cy="6858000"/>
          </a:xfrm>
          <a:blipFill>
            <a:blip r:embed="rId2" cstate="print"/>
            <a:tile tx="0" ty="0" sx="100000" sy="100000" flip="none" algn="tl"/>
          </a:blipFill>
        </p:spPr>
        <p:txBody>
          <a:bodyPr>
            <a:normAutofit fontScale="77500" lnSpcReduction="20000"/>
          </a:bodyPr>
          <a:lstStyle/>
          <a:p>
            <a:pPr algn="l"/>
            <a:r>
              <a:rPr lang="en-US" sz="4600" dirty="0" smtClean="0">
                <a:solidFill>
                  <a:schemeClr val="tx2">
                    <a:lumMod val="75000"/>
                  </a:schemeClr>
                </a:solidFill>
              </a:rPr>
              <a:t>Cardinal movements </a:t>
            </a:r>
            <a:r>
              <a:rPr lang="en-US" sz="4600" dirty="0">
                <a:solidFill>
                  <a:schemeClr val="tx2">
                    <a:lumMod val="75000"/>
                  </a:schemeClr>
                </a:solidFill>
              </a:rPr>
              <a:t>of </a:t>
            </a:r>
            <a:r>
              <a:rPr lang="en-US" sz="4600" dirty="0" err="1">
                <a:solidFill>
                  <a:schemeClr val="tx2">
                    <a:lumMod val="75000"/>
                  </a:schemeClr>
                </a:solidFill>
              </a:rPr>
              <a:t>labour</a:t>
            </a:r>
            <a:r>
              <a:rPr lang="en-US" sz="4600" dirty="0">
                <a:solidFill>
                  <a:schemeClr val="tx2">
                    <a:lumMod val="75000"/>
                  </a:schemeClr>
                </a:solidFill>
              </a:rPr>
              <a:t> </a:t>
            </a:r>
            <a:r>
              <a:rPr lang="en-US" sz="4600" dirty="0" smtClean="0">
                <a:solidFill>
                  <a:schemeClr val="tx2">
                    <a:lumMod val="75000"/>
                  </a:schemeClr>
                </a:solidFill>
              </a:rPr>
              <a:t>                                                                                </a:t>
            </a:r>
            <a:endParaRPr lang="en-US" sz="4600" i="1" dirty="0" smtClean="0">
              <a:solidFill>
                <a:schemeClr val="tx2">
                  <a:lumMod val="75000"/>
                </a:schemeClr>
              </a:solidFill>
            </a:endParaRPr>
          </a:p>
          <a:p>
            <a:pPr algn="l"/>
            <a:r>
              <a:rPr lang="en-US" sz="5200" b="1" dirty="0" smtClean="0">
                <a:solidFill>
                  <a:srgbClr val="C00000"/>
                </a:solidFill>
              </a:rPr>
              <a:t>Engagement</a:t>
            </a:r>
            <a:endParaRPr lang="en-US" sz="5200" b="1" dirty="0">
              <a:solidFill>
                <a:srgbClr val="C00000"/>
              </a:solidFill>
            </a:endParaRPr>
          </a:p>
          <a:p>
            <a:pPr lvl="2">
              <a:buNone/>
            </a:pPr>
            <a:r>
              <a:rPr lang="en-US" sz="5200" b="1" dirty="0" smtClean="0">
                <a:solidFill>
                  <a:srgbClr val="C00000"/>
                </a:solidFill>
              </a:rPr>
              <a:t>               Descend</a:t>
            </a:r>
            <a:endParaRPr lang="en-US" sz="5200" b="1" dirty="0">
              <a:solidFill>
                <a:srgbClr val="C00000"/>
              </a:solidFill>
            </a:endParaRPr>
          </a:p>
          <a:p>
            <a:pPr algn="l"/>
            <a:r>
              <a:rPr lang="en-US" sz="5200" b="1" dirty="0" smtClean="0">
                <a:solidFill>
                  <a:srgbClr val="C00000"/>
                </a:solidFill>
              </a:rPr>
              <a:t>-                                               Flexion</a:t>
            </a:r>
            <a:endParaRPr lang="en-US" sz="5200" b="1" dirty="0">
              <a:solidFill>
                <a:srgbClr val="C00000"/>
              </a:solidFill>
            </a:endParaRPr>
          </a:p>
          <a:p>
            <a:pPr algn="l"/>
            <a:r>
              <a:rPr lang="en-US" sz="5200" b="1" dirty="0" smtClean="0">
                <a:solidFill>
                  <a:srgbClr val="C00000"/>
                </a:solidFill>
              </a:rPr>
              <a:t>                                        Internal rotation    </a:t>
            </a:r>
            <a:endParaRPr lang="en-US" sz="4700" b="1" dirty="0">
              <a:solidFill>
                <a:srgbClr val="C00000"/>
              </a:solidFill>
            </a:endParaRPr>
          </a:p>
          <a:p>
            <a:pPr algn="l"/>
            <a:r>
              <a:rPr lang="en-US" sz="5200" b="1" dirty="0" smtClean="0">
                <a:solidFill>
                  <a:srgbClr val="C00000"/>
                </a:solidFill>
              </a:rPr>
              <a:t>-                                               </a:t>
            </a:r>
            <a:r>
              <a:rPr lang="en-US" sz="5200" b="1" dirty="0" err="1" smtClean="0">
                <a:solidFill>
                  <a:srgbClr val="C00000"/>
                </a:solidFill>
              </a:rPr>
              <a:t>Extention</a:t>
            </a:r>
            <a:endParaRPr lang="en-US" sz="5200" b="1" dirty="0">
              <a:solidFill>
                <a:srgbClr val="C00000"/>
              </a:solidFill>
            </a:endParaRPr>
          </a:p>
          <a:p>
            <a:pPr algn="l"/>
            <a:r>
              <a:rPr lang="en-US" sz="4700" b="1" dirty="0" smtClean="0">
                <a:solidFill>
                  <a:srgbClr val="C00000"/>
                </a:solidFill>
              </a:rPr>
              <a:t>-                                        </a:t>
            </a:r>
            <a:r>
              <a:rPr lang="en-US" sz="5200" b="1" dirty="0" smtClean="0">
                <a:solidFill>
                  <a:srgbClr val="C00000"/>
                </a:solidFill>
              </a:rPr>
              <a:t>Restitution</a:t>
            </a:r>
            <a:endParaRPr lang="en-US" sz="5200" b="1" dirty="0">
              <a:solidFill>
                <a:srgbClr val="C00000"/>
              </a:solidFill>
            </a:endParaRPr>
          </a:p>
          <a:p>
            <a:pPr algn="l"/>
            <a:r>
              <a:rPr lang="en-US" sz="4800" b="1" dirty="0" smtClean="0">
                <a:solidFill>
                  <a:srgbClr val="C00000"/>
                </a:solidFill>
              </a:rPr>
              <a:t>-                              </a:t>
            </a:r>
            <a:r>
              <a:rPr lang="en-US" sz="5200" b="1" dirty="0" smtClean="0">
                <a:solidFill>
                  <a:srgbClr val="C00000"/>
                </a:solidFill>
              </a:rPr>
              <a:t>External rotation</a:t>
            </a:r>
            <a:endParaRPr lang="en-US" sz="5200" b="1" dirty="0">
              <a:solidFill>
                <a:srgbClr val="C00000"/>
              </a:solidFill>
            </a:endParaRPr>
          </a:p>
          <a:p>
            <a:pPr algn="l"/>
            <a:r>
              <a:rPr lang="en-US" sz="4800" b="1" dirty="0" smtClean="0">
                <a:solidFill>
                  <a:srgbClr val="C00000"/>
                </a:solidFill>
              </a:rPr>
              <a:t>-  </a:t>
            </a:r>
            <a:r>
              <a:rPr lang="en-US" sz="5200" b="1" dirty="0" smtClean="0">
                <a:solidFill>
                  <a:srgbClr val="C00000"/>
                </a:solidFill>
              </a:rPr>
              <a:t>Delivery of shoulder &amp; </a:t>
            </a:r>
            <a:r>
              <a:rPr lang="en-US" sz="5200" b="1" dirty="0">
                <a:solidFill>
                  <a:srgbClr val="C00000"/>
                </a:solidFill>
              </a:rPr>
              <a:t>fetal body</a:t>
            </a:r>
            <a:endParaRPr lang="en-US" sz="48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200" y="1617681"/>
            <a:ext cx="8229600" cy="4525963"/>
          </a:xfrm>
        </p:spPr>
        <p:txBody>
          <a:bodyPr/>
          <a:lstStyle/>
          <a:p>
            <a:endParaRPr lang="ar-IQ" dirty="0"/>
          </a:p>
        </p:txBody>
      </p:sp>
      <p:graphicFrame>
        <p:nvGraphicFramePr>
          <p:cNvPr id="1026" name="Object 2"/>
          <p:cNvGraphicFramePr>
            <a:graphicFrameLocks noChangeAspect="1"/>
          </p:cNvGraphicFramePr>
          <p:nvPr>
            <p:extLst>
              <p:ext uri="{D42A27DB-BD31-4B8C-83A1-F6EECF244321}">
                <p14:modId xmlns:p14="http://schemas.microsoft.com/office/powerpoint/2010/main" val="1797237137"/>
              </p:ext>
            </p:extLst>
          </p:nvPr>
        </p:nvGraphicFramePr>
        <p:xfrm>
          <a:off x="2373313" y="3314704"/>
          <a:ext cx="4395787" cy="685800"/>
        </p:xfrm>
        <a:graphic>
          <a:graphicData uri="http://schemas.openxmlformats.org/presentationml/2006/ole">
            <mc:AlternateContent xmlns:mc="http://schemas.openxmlformats.org/markup-compatibility/2006">
              <mc:Choice xmlns:v="urn:schemas-microsoft-com:vml" Requires="v">
                <p:oleObj spid="_x0000_s1031" name="Packager Shell Object" showAsIcon="1" r:id="rId3" imgW="4396320" imgH="685800" progId="Package">
                  <p:embed/>
                </p:oleObj>
              </mc:Choice>
              <mc:Fallback>
                <p:oleObj name="Packager Shell Object" showAsIcon="1" r:id="rId3" imgW="4396320" imgH="685800" progId="Package">
                  <p:embed/>
                  <p:pic>
                    <p:nvPicPr>
                      <p:cNvPr id="0" name="Picture 2"/>
                      <p:cNvPicPr>
                        <a:picLocks noChangeAspect="1" noChangeArrowheads="1"/>
                      </p:cNvPicPr>
                      <p:nvPr/>
                    </p:nvPicPr>
                    <p:blipFill>
                      <a:blip r:embed="rId4"/>
                      <a:srcRect/>
                      <a:stretch>
                        <a:fillRect/>
                      </a:stretch>
                    </p:blipFill>
                    <p:spPr bwMode="auto">
                      <a:xfrm>
                        <a:off x="2373313" y="3314704"/>
                        <a:ext cx="439578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ctrTitle"/>
          </p:nvPr>
        </p:nvSpPr>
        <p:spPr>
          <a:xfrm>
            <a:off x="685800" y="0"/>
            <a:ext cx="7772400" cy="1196975"/>
          </a:xfrm>
        </p:spPr>
        <p:txBody>
          <a:bodyPr/>
          <a:lstStyle/>
          <a:p>
            <a:pPr algn="l"/>
            <a:r>
              <a:rPr lang="en-US" sz="4800" b="1" dirty="0">
                <a:solidFill>
                  <a:srgbClr val="05FB2E"/>
                </a:solidFill>
              </a:rPr>
              <a:t>Engagement</a:t>
            </a:r>
          </a:p>
        </p:txBody>
      </p:sp>
      <p:sp>
        <p:nvSpPr>
          <p:cNvPr id="41989" name="Rectangle 5"/>
          <p:cNvSpPr>
            <a:spLocks noGrp="1" noChangeArrowheads="1"/>
          </p:cNvSpPr>
          <p:nvPr>
            <p:ph type="subTitle" idx="1"/>
          </p:nvPr>
        </p:nvSpPr>
        <p:spPr>
          <a:xfrm>
            <a:off x="0" y="785794"/>
            <a:ext cx="9144000" cy="5738831"/>
          </a:xfrm>
        </p:spPr>
        <p:txBody>
          <a:bodyPr/>
          <a:lstStyle/>
          <a:p>
            <a:pPr algn="l"/>
            <a:r>
              <a:rPr lang="en-US" sz="3600" dirty="0">
                <a:solidFill>
                  <a:schemeClr val="tx2">
                    <a:lumMod val="75000"/>
                  </a:schemeClr>
                </a:solidFill>
              </a:rPr>
              <a:t>The head normally enters the pelvis in the transverse position ,engagement is occurred when the widest part of the presenting part has passed through the </a:t>
            </a:r>
            <a:r>
              <a:rPr lang="en-US" sz="3600" dirty="0" err="1">
                <a:solidFill>
                  <a:schemeClr val="tx2">
                    <a:lumMod val="75000"/>
                  </a:schemeClr>
                </a:solidFill>
              </a:rPr>
              <a:t>inlet.It</a:t>
            </a:r>
            <a:r>
              <a:rPr lang="en-US" sz="3600" dirty="0">
                <a:solidFill>
                  <a:schemeClr val="tx2">
                    <a:lumMod val="75000"/>
                  </a:schemeClr>
                </a:solidFill>
              </a:rPr>
              <a:t> occur in vast majority  of </a:t>
            </a:r>
            <a:r>
              <a:rPr lang="en-US" sz="3600" dirty="0" err="1">
                <a:solidFill>
                  <a:schemeClr val="tx2">
                    <a:lumMod val="75000"/>
                  </a:schemeClr>
                </a:solidFill>
              </a:rPr>
              <a:t>nulliparous</a:t>
            </a:r>
            <a:r>
              <a:rPr lang="en-US" sz="3600" dirty="0">
                <a:solidFill>
                  <a:schemeClr val="tx2">
                    <a:lumMod val="75000"/>
                  </a:schemeClr>
                </a:solidFill>
              </a:rPr>
              <a:t> women prior to </a:t>
            </a:r>
            <a:r>
              <a:rPr lang="en-US" sz="3600" dirty="0" err="1">
                <a:solidFill>
                  <a:schemeClr val="tx2">
                    <a:lumMod val="75000"/>
                  </a:schemeClr>
                </a:solidFill>
              </a:rPr>
              <a:t>labour,but</a:t>
            </a:r>
            <a:r>
              <a:rPr lang="en-US" sz="3600" dirty="0">
                <a:solidFill>
                  <a:schemeClr val="tx2">
                    <a:lumMod val="75000"/>
                  </a:schemeClr>
                </a:solidFill>
              </a:rPr>
              <a:t> not in </a:t>
            </a:r>
            <a:r>
              <a:rPr lang="en-US" sz="3600" dirty="0" err="1">
                <a:solidFill>
                  <a:schemeClr val="tx2">
                    <a:lumMod val="75000"/>
                  </a:schemeClr>
                </a:solidFill>
              </a:rPr>
              <a:t>multipara</a:t>
            </a:r>
            <a:r>
              <a:rPr lang="en-US" sz="3600" dirty="0">
                <a:solidFill>
                  <a:schemeClr val="tx2">
                    <a:lumMod val="75000"/>
                  </a:schemeClr>
                </a:solidFill>
              </a:rPr>
              <a:t>.</a:t>
            </a:r>
          </a:p>
          <a:p>
            <a:pPr algn="l"/>
            <a:r>
              <a:rPr lang="en-US" sz="3600" dirty="0">
                <a:solidFill>
                  <a:schemeClr val="tx2">
                    <a:lumMod val="75000"/>
                  </a:schemeClr>
                </a:solidFill>
              </a:rPr>
              <a:t>If more than two-fifths of the fetal head is palpable abdominally then the head is not said to be engaged.</a:t>
            </a: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ctrTitle"/>
          </p:nvPr>
        </p:nvSpPr>
        <p:spPr>
          <a:xfrm>
            <a:off x="685800" y="333375"/>
            <a:ext cx="7772400" cy="792163"/>
          </a:xfrm>
        </p:spPr>
        <p:txBody>
          <a:bodyPr>
            <a:normAutofit fontScale="90000"/>
          </a:bodyPr>
          <a:lstStyle/>
          <a:p>
            <a:pPr algn="l"/>
            <a:r>
              <a:rPr lang="en-US" sz="6000" b="1" dirty="0">
                <a:solidFill>
                  <a:srgbClr val="05FB2E"/>
                </a:solidFill>
              </a:rPr>
              <a:t>Descent</a:t>
            </a:r>
          </a:p>
        </p:txBody>
      </p:sp>
      <p:sp>
        <p:nvSpPr>
          <p:cNvPr id="44037" name="Rectangle 5"/>
          <p:cNvSpPr>
            <a:spLocks noGrp="1" noChangeArrowheads="1"/>
          </p:cNvSpPr>
          <p:nvPr>
            <p:ph type="subTitle" idx="1"/>
          </p:nvPr>
        </p:nvSpPr>
        <p:spPr>
          <a:xfrm>
            <a:off x="0" y="1196975"/>
            <a:ext cx="9144000" cy="5184775"/>
          </a:xfrm>
        </p:spPr>
        <p:txBody>
          <a:bodyPr>
            <a:normAutofit lnSpcReduction="10000"/>
          </a:bodyPr>
          <a:lstStyle/>
          <a:p>
            <a:pPr algn="l"/>
            <a:r>
              <a:rPr lang="en-US" sz="4400" dirty="0">
                <a:solidFill>
                  <a:schemeClr val="tx1"/>
                </a:solidFill>
              </a:rPr>
              <a:t>During the first stage &amp;first phase of the second stage of </a:t>
            </a:r>
            <a:r>
              <a:rPr lang="en-US" sz="4400" dirty="0" err="1">
                <a:solidFill>
                  <a:schemeClr val="tx1"/>
                </a:solidFill>
              </a:rPr>
              <a:t>labour</a:t>
            </a:r>
            <a:r>
              <a:rPr lang="en-US" sz="4400" dirty="0">
                <a:solidFill>
                  <a:schemeClr val="tx1"/>
                </a:solidFill>
              </a:rPr>
              <a:t> descent of the fetus is secondary to uterine action .</a:t>
            </a:r>
          </a:p>
          <a:p>
            <a:pPr algn="l"/>
            <a:r>
              <a:rPr lang="en-US" sz="4400" dirty="0">
                <a:solidFill>
                  <a:schemeClr val="tx1"/>
                </a:solidFill>
              </a:rPr>
              <a:t>In the second phase of the second stage of </a:t>
            </a:r>
            <a:r>
              <a:rPr lang="en-US" sz="4400" dirty="0" err="1">
                <a:solidFill>
                  <a:schemeClr val="tx1"/>
                </a:solidFill>
              </a:rPr>
              <a:t>labour</a:t>
            </a:r>
            <a:r>
              <a:rPr lang="en-US" sz="4400" dirty="0">
                <a:solidFill>
                  <a:schemeClr val="tx1"/>
                </a:solidFill>
              </a:rPr>
              <a:t> descent of fetus is helped by voluntary use of abdominal musculature.</a:t>
            </a: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Picture 2"/>
          <p:cNvPicPr>
            <a:picLocks noGrp="1" noChangeAspect="1" noChangeArrowheads="1"/>
          </p:cNvPicPr>
          <p:nvPr>
            <p:ph idx="1"/>
          </p:nvPr>
        </p:nvPicPr>
        <p:blipFill>
          <a:blip r:embed="rId2" cstate="print"/>
          <a:srcRect/>
          <a:stretch>
            <a:fillRect/>
          </a:stretch>
        </p:blipFill>
        <p:spPr bwMode="auto">
          <a:xfrm>
            <a:off x="564068" y="285728"/>
            <a:ext cx="7865584" cy="6572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ctrTitle"/>
          </p:nvPr>
        </p:nvSpPr>
        <p:spPr>
          <a:xfrm>
            <a:off x="685800" y="260350"/>
            <a:ext cx="7772400" cy="865188"/>
          </a:xfrm>
        </p:spPr>
        <p:txBody>
          <a:bodyPr/>
          <a:lstStyle/>
          <a:p>
            <a:pPr algn="l"/>
            <a:r>
              <a:rPr lang="en-US" sz="4800" b="1" dirty="0">
                <a:solidFill>
                  <a:srgbClr val="05FB2E"/>
                </a:solidFill>
              </a:rPr>
              <a:t>Flexion</a:t>
            </a:r>
          </a:p>
        </p:txBody>
      </p:sp>
      <p:sp>
        <p:nvSpPr>
          <p:cNvPr id="46085" name="Rectangle 5"/>
          <p:cNvSpPr>
            <a:spLocks noGrp="1" noChangeArrowheads="1"/>
          </p:cNvSpPr>
          <p:nvPr>
            <p:ph type="subTitle" idx="1"/>
          </p:nvPr>
        </p:nvSpPr>
        <p:spPr>
          <a:xfrm>
            <a:off x="0" y="1071547"/>
            <a:ext cx="9143999" cy="4999054"/>
          </a:xfrm>
        </p:spPr>
        <p:txBody>
          <a:bodyPr>
            <a:normAutofit fontScale="92500"/>
          </a:bodyPr>
          <a:lstStyle/>
          <a:p>
            <a:pPr algn="l"/>
            <a:r>
              <a:rPr lang="en-US" sz="4400" dirty="0" smtClean="0">
                <a:solidFill>
                  <a:schemeClr val="tx1"/>
                </a:solidFill>
              </a:rPr>
              <a:t>The </a:t>
            </a:r>
            <a:r>
              <a:rPr lang="en-US" sz="4400" dirty="0">
                <a:solidFill>
                  <a:schemeClr val="tx1"/>
                </a:solidFill>
              </a:rPr>
              <a:t>fetal head may not always be completely flexed when it enters the </a:t>
            </a:r>
            <a:r>
              <a:rPr lang="en-US" sz="4400" dirty="0" err="1">
                <a:solidFill>
                  <a:schemeClr val="tx1"/>
                </a:solidFill>
              </a:rPr>
              <a:t>pelvis.As</a:t>
            </a:r>
            <a:r>
              <a:rPr lang="en-US" sz="4400" dirty="0">
                <a:solidFill>
                  <a:schemeClr val="tx1"/>
                </a:solidFill>
              </a:rPr>
              <a:t> the head descends into the narrower </a:t>
            </a:r>
            <a:r>
              <a:rPr lang="en-US" sz="4400" dirty="0" err="1">
                <a:solidFill>
                  <a:schemeClr val="tx1"/>
                </a:solidFill>
              </a:rPr>
              <a:t>midcavity,flexion</a:t>
            </a:r>
            <a:r>
              <a:rPr lang="en-US" sz="4400" dirty="0">
                <a:solidFill>
                  <a:schemeClr val="tx1"/>
                </a:solidFill>
              </a:rPr>
              <a:t> should occur.</a:t>
            </a:r>
          </a:p>
          <a:p>
            <a:pPr algn="l"/>
            <a:r>
              <a:rPr lang="en-US" sz="4400" dirty="0">
                <a:solidFill>
                  <a:schemeClr val="tx1"/>
                </a:solidFill>
              </a:rPr>
              <a:t>This is probably as a passive movement in part due to the surrounding structures.</a:t>
            </a: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Picture 6"/>
          <p:cNvPicPr>
            <a:picLocks noGrp="1" noChangeAspect="1" noChangeArrowheads="1"/>
          </p:cNvPicPr>
          <p:nvPr>
            <p:ph idx="1"/>
          </p:nvPr>
        </p:nvPicPr>
        <p:blipFill>
          <a:blip r:embed="rId2" cstate="print"/>
          <a:srcRect/>
          <a:stretch>
            <a:fillRect/>
          </a:stretch>
        </p:blipFill>
        <p:spPr bwMode="auto">
          <a:xfrm>
            <a:off x="336224" y="908720"/>
            <a:ext cx="8052200" cy="5949280"/>
          </a:xfrm>
          <a:prstGeom prst="rect">
            <a:avLst/>
          </a:prstGeom>
          <a:noFill/>
        </p:spPr>
      </p:pic>
    </p:spTree>
    <p:extLst>
      <p:ext uri="{BB962C8B-B14F-4D97-AF65-F5344CB8AC3E}">
        <p14:creationId xmlns:p14="http://schemas.microsoft.com/office/powerpoint/2010/main" val="2688770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ctrTitle"/>
          </p:nvPr>
        </p:nvSpPr>
        <p:spPr>
          <a:xfrm>
            <a:off x="685800" y="0"/>
            <a:ext cx="7772400" cy="1052513"/>
          </a:xfrm>
        </p:spPr>
        <p:txBody>
          <a:bodyPr/>
          <a:lstStyle/>
          <a:p>
            <a:pPr algn="l"/>
            <a:r>
              <a:rPr lang="en-US" sz="4400" b="1" dirty="0">
                <a:solidFill>
                  <a:srgbClr val="05FB2E"/>
                </a:solidFill>
              </a:rPr>
              <a:t>Internal rotation</a:t>
            </a:r>
          </a:p>
        </p:txBody>
      </p:sp>
      <p:sp>
        <p:nvSpPr>
          <p:cNvPr id="48133" name="Rectangle 5"/>
          <p:cNvSpPr>
            <a:spLocks noGrp="1" noChangeArrowheads="1"/>
          </p:cNvSpPr>
          <p:nvPr>
            <p:ph type="subTitle" idx="1"/>
          </p:nvPr>
        </p:nvSpPr>
        <p:spPr>
          <a:xfrm>
            <a:off x="0" y="908050"/>
            <a:ext cx="9144000" cy="5473700"/>
          </a:xfrm>
        </p:spPr>
        <p:txBody>
          <a:bodyPr>
            <a:normAutofit lnSpcReduction="10000"/>
          </a:bodyPr>
          <a:lstStyle/>
          <a:p>
            <a:pPr algn="l"/>
            <a:r>
              <a:rPr lang="en-US" sz="4000" dirty="0">
                <a:solidFill>
                  <a:schemeClr val="tx1"/>
                </a:solidFill>
              </a:rPr>
              <a:t>This occurs because with a well- flexed head the </a:t>
            </a:r>
            <a:r>
              <a:rPr lang="en-US" sz="4000" dirty="0" err="1">
                <a:solidFill>
                  <a:schemeClr val="tx1"/>
                </a:solidFill>
              </a:rPr>
              <a:t>occiput</a:t>
            </a:r>
            <a:r>
              <a:rPr lang="en-US" sz="4000" dirty="0">
                <a:solidFill>
                  <a:schemeClr val="tx1"/>
                </a:solidFill>
              </a:rPr>
              <a:t>  is leading &amp;meets the sloping gutter of the </a:t>
            </a:r>
            <a:r>
              <a:rPr lang="en-US" sz="4000" dirty="0" err="1">
                <a:solidFill>
                  <a:schemeClr val="tx1"/>
                </a:solidFill>
              </a:rPr>
              <a:t>levator</a:t>
            </a:r>
            <a:r>
              <a:rPr lang="en-US" sz="4000" dirty="0">
                <a:solidFill>
                  <a:schemeClr val="tx1"/>
                </a:solidFill>
              </a:rPr>
              <a:t> </a:t>
            </a:r>
            <a:r>
              <a:rPr lang="en-US" sz="4000" dirty="0" err="1">
                <a:solidFill>
                  <a:schemeClr val="tx1"/>
                </a:solidFill>
              </a:rPr>
              <a:t>ani</a:t>
            </a:r>
            <a:r>
              <a:rPr lang="en-US" sz="4000" dirty="0">
                <a:solidFill>
                  <a:schemeClr val="tx1"/>
                </a:solidFill>
              </a:rPr>
              <a:t> </a:t>
            </a:r>
            <a:r>
              <a:rPr lang="en-US" sz="4000" dirty="0" err="1">
                <a:solidFill>
                  <a:schemeClr val="tx1"/>
                </a:solidFill>
              </a:rPr>
              <a:t>muscles,which</a:t>
            </a:r>
            <a:r>
              <a:rPr lang="en-US" sz="4000" dirty="0">
                <a:solidFill>
                  <a:schemeClr val="tx1"/>
                </a:solidFill>
              </a:rPr>
              <a:t> by their shape direct it </a:t>
            </a:r>
            <a:r>
              <a:rPr lang="en-US" sz="4000" dirty="0" err="1">
                <a:solidFill>
                  <a:schemeClr val="tx1"/>
                </a:solidFill>
              </a:rPr>
              <a:t>anteriorly</a:t>
            </a:r>
            <a:r>
              <a:rPr lang="en-US" sz="4000" dirty="0">
                <a:solidFill>
                  <a:schemeClr val="tx1"/>
                </a:solidFill>
              </a:rPr>
              <a:t> ;the </a:t>
            </a:r>
            <a:r>
              <a:rPr lang="en-US" sz="4000" dirty="0" err="1">
                <a:solidFill>
                  <a:schemeClr val="tx1"/>
                </a:solidFill>
              </a:rPr>
              <a:t>occiput</a:t>
            </a:r>
            <a:r>
              <a:rPr lang="en-US" sz="4000" dirty="0">
                <a:solidFill>
                  <a:schemeClr val="tx1"/>
                </a:solidFill>
              </a:rPr>
              <a:t> rotate forward from the LOA or LOT position to lie under </a:t>
            </a:r>
            <a:r>
              <a:rPr lang="en-US" sz="4000" dirty="0" err="1">
                <a:solidFill>
                  <a:schemeClr val="tx1"/>
                </a:solidFill>
              </a:rPr>
              <a:t>subpubic</a:t>
            </a:r>
            <a:r>
              <a:rPr lang="en-US" sz="4000" dirty="0">
                <a:solidFill>
                  <a:schemeClr val="tx1"/>
                </a:solidFill>
              </a:rPr>
              <a:t> </a:t>
            </a:r>
            <a:r>
              <a:rPr lang="en-US" sz="4000" dirty="0" err="1">
                <a:solidFill>
                  <a:schemeClr val="tx1"/>
                </a:solidFill>
              </a:rPr>
              <a:t>arch,with</a:t>
            </a:r>
            <a:r>
              <a:rPr lang="en-US" sz="4000" dirty="0">
                <a:solidFill>
                  <a:schemeClr val="tx1"/>
                </a:solidFill>
              </a:rPr>
              <a:t> the </a:t>
            </a:r>
            <a:r>
              <a:rPr lang="en-US" sz="4000" dirty="0" err="1">
                <a:solidFill>
                  <a:schemeClr val="tx1"/>
                </a:solidFill>
              </a:rPr>
              <a:t>sagittal</a:t>
            </a:r>
            <a:r>
              <a:rPr lang="en-US" sz="4000" dirty="0">
                <a:solidFill>
                  <a:schemeClr val="tx1"/>
                </a:solidFill>
              </a:rPr>
              <a:t> suture in the </a:t>
            </a:r>
            <a:r>
              <a:rPr lang="en-US" sz="4000" dirty="0" err="1">
                <a:solidFill>
                  <a:schemeClr val="tx1"/>
                </a:solidFill>
              </a:rPr>
              <a:t>anteroposterior</a:t>
            </a:r>
            <a:r>
              <a:rPr lang="en-US" sz="4000" dirty="0">
                <a:solidFill>
                  <a:schemeClr val="tx1"/>
                </a:solidFill>
              </a:rPr>
              <a:t> diameter of the pelvic outlet.</a:t>
            </a: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0"/>
            <a:ext cx="7772400" cy="908050"/>
          </a:xfrm>
        </p:spPr>
        <p:txBody>
          <a:bodyPr>
            <a:normAutofit/>
          </a:bodyPr>
          <a:lstStyle/>
          <a:p>
            <a:r>
              <a:rPr lang="en-US" b="1" dirty="0">
                <a:solidFill>
                  <a:srgbClr val="00B050"/>
                </a:solidFill>
              </a:rPr>
              <a:t>THE STAGES OF LABOUR</a:t>
            </a:r>
          </a:p>
        </p:txBody>
      </p:sp>
      <p:sp>
        <p:nvSpPr>
          <p:cNvPr id="3076" name="Rectangle 4"/>
          <p:cNvSpPr>
            <a:spLocks noGrp="1" noChangeArrowheads="1"/>
          </p:cNvSpPr>
          <p:nvPr>
            <p:ph type="subTitle" idx="1"/>
          </p:nvPr>
        </p:nvSpPr>
        <p:spPr>
          <a:xfrm>
            <a:off x="0" y="642918"/>
            <a:ext cx="9144000" cy="6215081"/>
          </a:xfrm>
        </p:spPr>
        <p:txBody>
          <a:bodyPr>
            <a:normAutofit lnSpcReduction="10000"/>
          </a:bodyPr>
          <a:lstStyle/>
          <a:p>
            <a:pPr algn="l">
              <a:lnSpc>
                <a:spcPct val="150000"/>
              </a:lnSpc>
            </a:pPr>
            <a:r>
              <a:rPr lang="en-US" sz="3200" dirty="0" err="1">
                <a:solidFill>
                  <a:schemeClr val="tx1"/>
                </a:solidFill>
              </a:rPr>
              <a:t>Labour</a:t>
            </a:r>
            <a:r>
              <a:rPr lang="en-US" sz="3200" dirty="0">
                <a:solidFill>
                  <a:schemeClr val="tx1"/>
                </a:solidFill>
              </a:rPr>
              <a:t> is divided into three stages:</a:t>
            </a:r>
          </a:p>
          <a:p>
            <a:pPr algn="l">
              <a:lnSpc>
                <a:spcPct val="150000"/>
              </a:lnSpc>
            </a:pPr>
            <a:r>
              <a:rPr lang="en-US" sz="32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FIRST </a:t>
            </a:r>
            <a:r>
              <a:rPr lang="en-US" sz="3200" b="1" dirty="0" err="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STAGE</a:t>
            </a:r>
            <a:r>
              <a:rPr lang="en-US" sz="3200" dirty="0" err="1">
                <a:solidFill>
                  <a:schemeClr val="tx1"/>
                </a:solidFill>
              </a:rPr>
              <a:t>,or</a:t>
            </a:r>
            <a:r>
              <a:rPr lang="en-US" sz="3200" dirty="0">
                <a:solidFill>
                  <a:schemeClr val="tx1"/>
                </a:solidFill>
              </a:rPr>
              <a:t> stage of dilatation from onset of true </a:t>
            </a:r>
            <a:r>
              <a:rPr lang="en-US" sz="3200" dirty="0" err="1">
                <a:solidFill>
                  <a:schemeClr val="tx1"/>
                </a:solidFill>
              </a:rPr>
              <a:t>labour</a:t>
            </a:r>
            <a:r>
              <a:rPr lang="en-US" sz="3200" dirty="0">
                <a:solidFill>
                  <a:schemeClr val="tx1"/>
                </a:solidFill>
              </a:rPr>
              <a:t> until the cervix is fully dilated.</a:t>
            </a:r>
          </a:p>
          <a:p>
            <a:pPr algn="l">
              <a:lnSpc>
                <a:spcPct val="150000"/>
              </a:lnSpc>
            </a:pPr>
            <a:r>
              <a:rPr lang="en-US" sz="32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SECOND </a:t>
            </a:r>
            <a:r>
              <a:rPr lang="en-US" sz="32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STAGE </a:t>
            </a:r>
            <a:r>
              <a:rPr lang="en-US" sz="3200" b="1" dirty="0" smtClean="0">
                <a:solidFill>
                  <a:schemeClr val="tx1"/>
                </a:solidFill>
              </a:rPr>
              <a:t>,</a:t>
            </a:r>
            <a:r>
              <a:rPr lang="en-US" sz="3200" dirty="0">
                <a:solidFill>
                  <a:schemeClr val="tx1"/>
                </a:solidFill>
              </a:rPr>
              <a:t>or stage of expulsion of </a:t>
            </a:r>
            <a:r>
              <a:rPr lang="en-US" sz="3200" dirty="0" err="1">
                <a:solidFill>
                  <a:schemeClr val="tx1"/>
                </a:solidFill>
              </a:rPr>
              <a:t>fetus,from</a:t>
            </a:r>
            <a:r>
              <a:rPr lang="en-US" sz="3200" dirty="0">
                <a:solidFill>
                  <a:schemeClr val="tx1"/>
                </a:solidFill>
              </a:rPr>
              <a:t> full dilatation of the cervix to delivery of fetus or fetuses.</a:t>
            </a:r>
          </a:p>
          <a:p>
            <a:pPr algn="l">
              <a:lnSpc>
                <a:spcPct val="150000"/>
              </a:lnSpc>
            </a:pPr>
            <a:r>
              <a:rPr lang="en-US" sz="32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THIRD </a:t>
            </a:r>
            <a:r>
              <a:rPr lang="en-US" sz="32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STAGE </a:t>
            </a:r>
            <a:r>
              <a:rPr lang="en-US" sz="3200" b="1" dirty="0" smtClean="0">
                <a:solidFill>
                  <a:schemeClr val="tx1"/>
                </a:solidFill>
              </a:rPr>
              <a:t>,</a:t>
            </a:r>
            <a:r>
              <a:rPr lang="en-US" sz="3200" dirty="0">
                <a:solidFill>
                  <a:schemeClr val="tx1"/>
                </a:solidFill>
              </a:rPr>
              <a:t>from delivery of fetus until the </a:t>
            </a:r>
            <a:r>
              <a:rPr lang="en-US" sz="3200" dirty="0" err="1">
                <a:solidFill>
                  <a:schemeClr val="tx1"/>
                </a:solidFill>
              </a:rPr>
              <a:t>placenta&amp;membranes</a:t>
            </a:r>
            <a:r>
              <a:rPr lang="en-US" sz="3200" dirty="0">
                <a:solidFill>
                  <a:schemeClr val="tx1"/>
                </a:solidFill>
              </a:rPr>
              <a:t> are delivered.</a:t>
            </a:r>
            <a:endParaRPr lang="en-US" sz="3200" b="1" dirty="0">
              <a:solidFill>
                <a:schemeClr val="tx1"/>
              </a:solidFill>
            </a:endParaRPr>
          </a:p>
          <a:p>
            <a:endParaRPr lang="en-US" sz="2800" b="1" dirty="0"/>
          </a:p>
          <a:p>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ctrTitle"/>
          </p:nvPr>
        </p:nvSpPr>
        <p:spPr>
          <a:xfrm>
            <a:off x="685800" y="0"/>
            <a:ext cx="7772400" cy="1196975"/>
          </a:xfrm>
        </p:spPr>
        <p:txBody>
          <a:bodyPr/>
          <a:lstStyle/>
          <a:p>
            <a:pPr algn="l"/>
            <a:r>
              <a:rPr lang="en-US" sz="4400" b="1" dirty="0">
                <a:solidFill>
                  <a:srgbClr val="05FB2E"/>
                </a:solidFill>
              </a:rPr>
              <a:t>Extension</a:t>
            </a:r>
          </a:p>
        </p:txBody>
      </p:sp>
      <p:sp>
        <p:nvSpPr>
          <p:cNvPr id="50181" name="Rectangle 5"/>
          <p:cNvSpPr>
            <a:spLocks noGrp="1" noChangeArrowheads="1"/>
          </p:cNvSpPr>
          <p:nvPr>
            <p:ph type="subTitle" idx="1"/>
          </p:nvPr>
        </p:nvSpPr>
        <p:spPr>
          <a:xfrm>
            <a:off x="0" y="981075"/>
            <a:ext cx="8893175" cy="5876925"/>
          </a:xfrm>
        </p:spPr>
        <p:txBody>
          <a:bodyPr>
            <a:normAutofit/>
          </a:bodyPr>
          <a:lstStyle/>
          <a:p>
            <a:pPr algn="l"/>
            <a:r>
              <a:rPr lang="en-US" sz="3600" dirty="0">
                <a:solidFill>
                  <a:schemeClr val="tx1"/>
                </a:solidFill>
              </a:rPr>
              <a:t>The well flexed head now extends with the </a:t>
            </a:r>
            <a:r>
              <a:rPr lang="en-US" sz="3600" dirty="0" err="1">
                <a:solidFill>
                  <a:schemeClr val="tx1"/>
                </a:solidFill>
              </a:rPr>
              <a:t>occiput</a:t>
            </a:r>
            <a:r>
              <a:rPr lang="en-US" sz="3600" dirty="0">
                <a:solidFill>
                  <a:schemeClr val="tx1"/>
                </a:solidFill>
              </a:rPr>
              <a:t> escaping from underneath the </a:t>
            </a:r>
            <a:r>
              <a:rPr lang="en-US" sz="3600" dirty="0" err="1">
                <a:solidFill>
                  <a:schemeClr val="tx1"/>
                </a:solidFill>
              </a:rPr>
              <a:t>the</a:t>
            </a:r>
            <a:r>
              <a:rPr lang="en-US" sz="3600" dirty="0">
                <a:solidFill>
                  <a:schemeClr val="tx1"/>
                </a:solidFill>
              </a:rPr>
              <a:t> </a:t>
            </a:r>
            <a:r>
              <a:rPr lang="en-US" sz="3600" dirty="0" err="1">
                <a:solidFill>
                  <a:schemeClr val="tx1"/>
                </a:solidFill>
              </a:rPr>
              <a:t>symphysis</a:t>
            </a:r>
            <a:r>
              <a:rPr lang="en-US" sz="3600" dirty="0">
                <a:solidFill>
                  <a:schemeClr val="tx1"/>
                </a:solidFill>
              </a:rPr>
              <a:t> </a:t>
            </a:r>
            <a:r>
              <a:rPr lang="en-US" sz="3600" dirty="0" err="1">
                <a:solidFill>
                  <a:schemeClr val="tx1"/>
                </a:solidFill>
              </a:rPr>
              <a:t>pubis&amp;starting</a:t>
            </a:r>
            <a:r>
              <a:rPr lang="en-US" sz="3600" dirty="0">
                <a:solidFill>
                  <a:schemeClr val="tx1"/>
                </a:solidFill>
              </a:rPr>
              <a:t> to distend the </a:t>
            </a:r>
            <a:r>
              <a:rPr lang="en-US" sz="3600" dirty="0" err="1">
                <a:solidFill>
                  <a:schemeClr val="tx1"/>
                </a:solidFill>
              </a:rPr>
              <a:t>vulva,this</a:t>
            </a:r>
            <a:r>
              <a:rPr lang="en-US" sz="3600" dirty="0">
                <a:solidFill>
                  <a:schemeClr val="tx1"/>
                </a:solidFill>
              </a:rPr>
              <a:t> is known as crowning </a:t>
            </a:r>
            <a:r>
              <a:rPr lang="en-US" sz="3600" dirty="0" smtClean="0">
                <a:solidFill>
                  <a:schemeClr val="tx1"/>
                </a:solidFill>
              </a:rPr>
              <a:t>of </a:t>
            </a:r>
            <a:r>
              <a:rPr lang="en-US" sz="3600" dirty="0">
                <a:solidFill>
                  <a:schemeClr val="tx1"/>
                </a:solidFill>
              </a:rPr>
              <a:t>head.</a:t>
            </a:r>
          </a:p>
          <a:p>
            <a:pPr algn="l"/>
            <a:r>
              <a:rPr lang="en-US" sz="3600" dirty="0">
                <a:solidFill>
                  <a:schemeClr val="tx1"/>
                </a:solidFill>
              </a:rPr>
              <a:t>The head extends further &amp;the </a:t>
            </a:r>
            <a:r>
              <a:rPr lang="en-US" sz="3600" dirty="0" err="1">
                <a:solidFill>
                  <a:schemeClr val="tx1"/>
                </a:solidFill>
              </a:rPr>
              <a:t>occiput</a:t>
            </a:r>
            <a:r>
              <a:rPr lang="en-US" sz="3600" dirty="0">
                <a:solidFill>
                  <a:schemeClr val="tx1"/>
                </a:solidFill>
              </a:rPr>
              <a:t> underneath the </a:t>
            </a:r>
            <a:r>
              <a:rPr lang="en-US" sz="3600" dirty="0" err="1">
                <a:solidFill>
                  <a:schemeClr val="tx1"/>
                </a:solidFill>
              </a:rPr>
              <a:t>symphysis</a:t>
            </a:r>
            <a:r>
              <a:rPr lang="en-US" sz="3600" dirty="0">
                <a:solidFill>
                  <a:schemeClr val="tx1"/>
                </a:solidFill>
              </a:rPr>
              <a:t> </a:t>
            </a:r>
            <a:r>
              <a:rPr lang="en-US" sz="3600" dirty="0" err="1">
                <a:solidFill>
                  <a:schemeClr val="tx1"/>
                </a:solidFill>
              </a:rPr>
              <a:t>pubisalmost</a:t>
            </a:r>
            <a:r>
              <a:rPr lang="en-US" sz="3600" dirty="0">
                <a:solidFill>
                  <a:schemeClr val="tx1"/>
                </a:solidFill>
              </a:rPr>
              <a:t> acts as a fulcrum point as the </a:t>
            </a:r>
            <a:r>
              <a:rPr lang="en-US" sz="3600" dirty="0" err="1">
                <a:solidFill>
                  <a:schemeClr val="tx1"/>
                </a:solidFill>
              </a:rPr>
              <a:t>bregma,face&amp;chin</a:t>
            </a:r>
            <a:r>
              <a:rPr lang="en-US" sz="3600" dirty="0">
                <a:solidFill>
                  <a:schemeClr val="tx1"/>
                </a:solidFill>
              </a:rPr>
              <a:t> appear in succession over the posterior vaginal opening &amp;</a:t>
            </a:r>
            <a:r>
              <a:rPr lang="en-US" sz="3600" dirty="0" err="1">
                <a:solidFill>
                  <a:schemeClr val="tx1"/>
                </a:solidFill>
              </a:rPr>
              <a:t>perineal</a:t>
            </a:r>
            <a:r>
              <a:rPr lang="en-US" sz="3600" dirty="0">
                <a:solidFill>
                  <a:schemeClr val="tx1"/>
                </a:solidFill>
              </a:rPr>
              <a:t> body.</a:t>
            </a: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301625" y="1142983"/>
            <a:ext cx="8540750" cy="4956191"/>
          </a:xfrm>
        </p:spPr>
        <p:txBody>
          <a:bodyPr/>
          <a:lstStyle/>
          <a:p>
            <a:endParaRPr lang="ar-SA" dirty="0"/>
          </a:p>
        </p:txBody>
      </p:sp>
      <p:pic>
        <p:nvPicPr>
          <p:cNvPr id="1026" name="Picture 2" descr="F:\LABOR.png"/>
          <p:cNvPicPr>
            <a:picLocks noChangeAspect="1" noChangeArrowheads="1"/>
          </p:cNvPicPr>
          <p:nvPr/>
        </p:nvPicPr>
        <p:blipFill>
          <a:blip r:embed="rId2" cstate="print"/>
          <a:srcRect l="50017" t="23" r="2061" b="74989"/>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ctrTitle"/>
          </p:nvPr>
        </p:nvSpPr>
        <p:spPr>
          <a:xfrm>
            <a:off x="714348" y="0"/>
            <a:ext cx="7743852" cy="1000108"/>
          </a:xfrm>
        </p:spPr>
        <p:txBody>
          <a:bodyPr/>
          <a:lstStyle/>
          <a:p>
            <a:pPr algn="l"/>
            <a:r>
              <a:rPr lang="en-US" sz="4400" b="1" dirty="0">
                <a:ln w="18000">
                  <a:solidFill>
                    <a:schemeClr val="accent2">
                      <a:satMod val="140000"/>
                    </a:schemeClr>
                  </a:solidFill>
                  <a:prstDash val="solid"/>
                  <a:miter lim="800000"/>
                </a:ln>
                <a:solidFill>
                  <a:srgbClr val="05FB2E"/>
                </a:solidFill>
                <a:effectLst>
                  <a:outerShdw blurRad="25500" dist="23000" dir="7020000" algn="tl">
                    <a:srgbClr val="000000">
                      <a:alpha val="50000"/>
                    </a:srgbClr>
                  </a:outerShdw>
                </a:effectLst>
              </a:rPr>
              <a:t>Restitution</a:t>
            </a:r>
          </a:p>
        </p:txBody>
      </p:sp>
      <p:sp>
        <p:nvSpPr>
          <p:cNvPr id="52229" name="Rectangle 5"/>
          <p:cNvSpPr>
            <a:spLocks noGrp="1" noChangeArrowheads="1"/>
          </p:cNvSpPr>
          <p:nvPr>
            <p:ph type="subTitle" idx="1"/>
          </p:nvPr>
        </p:nvSpPr>
        <p:spPr>
          <a:xfrm>
            <a:off x="0" y="1000108"/>
            <a:ext cx="9144000" cy="5857891"/>
          </a:xfrm>
        </p:spPr>
        <p:txBody>
          <a:bodyPr>
            <a:normAutofit/>
          </a:bodyPr>
          <a:lstStyle/>
          <a:p>
            <a:pPr algn="l"/>
            <a:r>
              <a:rPr lang="en-US" sz="4000" dirty="0">
                <a:solidFill>
                  <a:schemeClr val="tx1"/>
                </a:solidFill>
              </a:rPr>
              <a:t>When the head is </a:t>
            </a:r>
            <a:r>
              <a:rPr lang="en-US" sz="4000" dirty="0" err="1">
                <a:solidFill>
                  <a:schemeClr val="tx1"/>
                </a:solidFill>
              </a:rPr>
              <a:t>delivering,the</a:t>
            </a:r>
            <a:r>
              <a:rPr lang="en-US" sz="4000" dirty="0">
                <a:solidFill>
                  <a:schemeClr val="tx1"/>
                </a:solidFill>
              </a:rPr>
              <a:t> </a:t>
            </a:r>
            <a:r>
              <a:rPr lang="en-US" sz="4000" dirty="0" err="1">
                <a:solidFill>
                  <a:schemeClr val="tx1"/>
                </a:solidFill>
              </a:rPr>
              <a:t>occiput</a:t>
            </a:r>
            <a:r>
              <a:rPr lang="en-US" sz="4000" dirty="0">
                <a:solidFill>
                  <a:schemeClr val="tx1"/>
                </a:solidFill>
              </a:rPr>
              <a:t> is directly anterior .As soon as it escapes from the </a:t>
            </a:r>
            <a:r>
              <a:rPr lang="en-US" sz="4000" dirty="0" err="1">
                <a:solidFill>
                  <a:schemeClr val="tx1"/>
                </a:solidFill>
              </a:rPr>
              <a:t>vulva,the</a:t>
            </a:r>
            <a:r>
              <a:rPr lang="en-US" sz="4000" dirty="0">
                <a:solidFill>
                  <a:schemeClr val="tx1"/>
                </a:solidFill>
              </a:rPr>
              <a:t> head aligns itself with the </a:t>
            </a:r>
            <a:r>
              <a:rPr lang="en-US" sz="4000" dirty="0" err="1">
                <a:solidFill>
                  <a:schemeClr val="tx1"/>
                </a:solidFill>
              </a:rPr>
              <a:t>shoulders,which</a:t>
            </a:r>
            <a:r>
              <a:rPr lang="en-US" sz="4000" dirty="0">
                <a:solidFill>
                  <a:schemeClr val="tx1"/>
                </a:solidFill>
              </a:rPr>
              <a:t> have entered the pelvis in the oblique </a:t>
            </a:r>
            <a:r>
              <a:rPr lang="en-US" sz="4000" dirty="0" err="1">
                <a:solidFill>
                  <a:schemeClr val="tx1"/>
                </a:solidFill>
              </a:rPr>
              <a:t>position.The</a:t>
            </a:r>
            <a:r>
              <a:rPr lang="en-US" sz="4000" dirty="0">
                <a:solidFill>
                  <a:schemeClr val="tx1"/>
                </a:solidFill>
              </a:rPr>
              <a:t> slight </a:t>
            </a:r>
            <a:r>
              <a:rPr lang="en-US" sz="4000" dirty="0" err="1">
                <a:solidFill>
                  <a:schemeClr val="tx1"/>
                </a:solidFill>
              </a:rPr>
              <a:t>rotetion</a:t>
            </a:r>
            <a:r>
              <a:rPr lang="en-US" sz="4000" dirty="0">
                <a:solidFill>
                  <a:schemeClr val="tx1"/>
                </a:solidFill>
              </a:rPr>
              <a:t> of the </a:t>
            </a:r>
            <a:r>
              <a:rPr lang="en-US" sz="4000" dirty="0" err="1">
                <a:solidFill>
                  <a:schemeClr val="tx1"/>
                </a:solidFill>
              </a:rPr>
              <a:t>occiput</a:t>
            </a:r>
            <a:r>
              <a:rPr lang="en-US" sz="4000" dirty="0">
                <a:solidFill>
                  <a:schemeClr val="tx1"/>
                </a:solidFill>
              </a:rPr>
              <a:t> through one-eighth of a circle is called restitution.</a:t>
            </a: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1026" name="Picture 2" descr="F:\LABOR.png"/>
          <p:cNvPicPr>
            <a:picLocks noChangeAspect="1" noChangeArrowheads="1"/>
          </p:cNvPicPr>
          <p:nvPr/>
        </p:nvPicPr>
        <p:blipFill>
          <a:blip r:embed="rId2" cstate="print"/>
          <a:srcRect l="48471" t="25011" r="515" b="48959"/>
          <a:stretch>
            <a:fillRect/>
          </a:stretch>
        </p:blipFill>
        <p:spPr bwMode="auto">
          <a:xfrm>
            <a:off x="1" y="0"/>
            <a:ext cx="9121172" cy="6858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ctrTitle"/>
          </p:nvPr>
        </p:nvSpPr>
        <p:spPr>
          <a:xfrm>
            <a:off x="685800" y="549275"/>
            <a:ext cx="7772400" cy="1295400"/>
          </a:xfrm>
        </p:spPr>
        <p:txBody>
          <a:bodyPr/>
          <a:lstStyle/>
          <a:p>
            <a:pPr algn="l"/>
            <a:r>
              <a:rPr lang="en-US" sz="4400" b="1" dirty="0">
                <a:solidFill>
                  <a:srgbClr val="05FB2E"/>
                </a:solidFill>
              </a:rPr>
              <a:t>External rotation</a:t>
            </a:r>
          </a:p>
        </p:txBody>
      </p:sp>
      <p:sp>
        <p:nvSpPr>
          <p:cNvPr id="54277" name="Rectangle 5"/>
          <p:cNvSpPr>
            <a:spLocks noGrp="1" noChangeArrowheads="1"/>
          </p:cNvSpPr>
          <p:nvPr>
            <p:ph type="subTitle" idx="1"/>
          </p:nvPr>
        </p:nvSpPr>
        <p:spPr>
          <a:xfrm>
            <a:off x="0" y="1700213"/>
            <a:ext cx="9144000" cy="4608512"/>
          </a:xfrm>
        </p:spPr>
        <p:txBody>
          <a:bodyPr/>
          <a:lstStyle/>
          <a:p>
            <a:pPr algn="l"/>
            <a:r>
              <a:rPr lang="en-US" sz="4000" dirty="0">
                <a:solidFill>
                  <a:schemeClr val="tx1"/>
                </a:solidFill>
              </a:rPr>
              <a:t>In order to be </a:t>
            </a:r>
            <a:r>
              <a:rPr lang="en-US" sz="4000" dirty="0" err="1">
                <a:solidFill>
                  <a:schemeClr val="tx1"/>
                </a:solidFill>
              </a:rPr>
              <a:t>delivered,the</a:t>
            </a:r>
            <a:r>
              <a:rPr lang="en-US" sz="4000" dirty="0">
                <a:solidFill>
                  <a:schemeClr val="tx1"/>
                </a:solidFill>
              </a:rPr>
              <a:t> shoulders have to rotate into direct anterior-posterior plane.</a:t>
            </a:r>
          </a:p>
          <a:p>
            <a:pPr algn="l"/>
            <a:r>
              <a:rPr lang="en-US" sz="4000" dirty="0">
                <a:solidFill>
                  <a:schemeClr val="tx1"/>
                </a:solidFill>
              </a:rPr>
              <a:t>When this </a:t>
            </a:r>
            <a:r>
              <a:rPr lang="en-US" sz="4000" dirty="0" err="1">
                <a:solidFill>
                  <a:schemeClr val="tx1"/>
                </a:solidFill>
              </a:rPr>
              <a:t>occurs,the</a:t>
            </a:r>
            <a:r>
              <a:rPr lang="en-US" sz="4000" dirty="0">
                <a:solidFill>
                  <a:schemeClr val="tx1"/>
                </a:solidFill>
              </a:rPr>
              <a:t> </a:t>
            </a:r>
            <a:r>
              <a:rPr lang="en-US" sz="4000" dirty="0" err="1">
                <a:solidFill>
                  <a:schemeClr val="tx1"/>
                </a:solidFill>
              </a:rPr>
              <a:t>occiput</a:t>
            </a:r>
            <a:r>
              <a:rPr lang="en-US" sz="4000" dirty="0">
                <a:solidFill>
                  <a:schemeClr val="tx1"/>
                </a:solidFill>
              </a:rPr>
              <a:t> rotate through a further one-eighth of a circle to the transverse position</a:t>
            </a:r>
            <a:r>
              <a:rPr lang="en-US" sz="4000" dirty="0" smtClean="0">
                <a:solidFill>
                  <a:schemeClr val="tx1"/>
                </a:solidFill>
              </a:rPr>
              <a:t>. </a:t>
            </a:r>
            <a:endParaRPr lang="en-US" sz="4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ctrTitle"/>
          </p:nvPr>
        </p:nvSpPr>
        <p:spPr>
          <a:xfrm>
            <a:off x="357158" y="357166"/>
            <a:ext cx="8172480" cy="714380"/>
          </a:xfrm>
        </p:spPr>
        <p:txBody>
          <a:bodyPr/>
          <a:lstStyle/>
          <a:p>
            <a:pPr algn="l"/>
            <a:r>
              <a:rPr lang="en-US" sz="3600" b="1" dirty="0" err="1" smtClean="0">
                <a:ln w="18000">
                  <a:solidFill>
                    <a:schemeClr val="accent2">
                      <a:satMod val="140000"/>
                    </a:schemeClr>
                  </a:solidFill>
                  <a:prstDash val="solid"/>
                  <a:miter lim="800000"/>
                </a:ln>
                <a:solidFill>
                  <a:srgbClr val="05FB2E"/>
                </a:solidFill>
                <a:effectLst>
                  <a:outerShdw blurRad="25500" dist="23000" dir="7020000" algn="tl">
                    <a:srgbClr val="000000">
                      <a:alpha val="50000"/>
                    </a:srgbClr>
                  </a:outerShdw>
                </a:effectLst>
              </a:rPr>
              <a:t>Delivary</a:t>
            </a:r>
            <a:r>
              <a:rPr lang="en-US" sz="3600" b="1" dirty="0" smtClean="0">
                <a:ln w="18000">
                  <a:solidFill>
                    <a:schemeClr val="accent2">
                      <a:satMod val="140000"/>
                    </a:schemeClr>
                  </a:solidFill>
                  <a:prstDash val="solid"/>
                  <a:miter lim="800000"/>
                </a:ln>
                <a:solidFill>
                  <a:srgbClr val="05FB2E"/>
                </a:solidFill>
                <a:effectLst>
                  <a:outerShdw blurRad="25500" dist="23000" dir="7020000" algn="tl">
                    <a:srgbClr val="000000">
                      <a:alpha val="50000"/>
                    </a:srgbClr>
                  </a:outerShdw>
                </a:effectLst>
              </a:rPr>
              <a:t> of the </a:t>
            </a:r>
            <a:r>
              <a:rPr lang="en-US" sz="3600" b="1" dirty="0" err="1" smtClean="0">
                <a:ln w="18000">
                  <a:solidFill>
                    <a:schemeClr val="accent2">
                      <a:satMod val="140000"/>
                    </a:schemeClr>
                  </a:solidFill>
                  <a:prstDash val="solid"/>
                  <a:miter lim="800000"/>
                </a:ln>
                <a:solidFill>
                  <a:srgbClr val="05FB2E"/>
                </a:solidFill>
                <a:effectLst>
                  <a:outerShdw blurRad="25500" dist="23000" dir="7020000" algn="tl">
                    <a:srgbClr val="000000">
                      <a:alpha val="50000"/>
                    </a:srgbClr>
                  </a:outerShdw>
                </a:effectLst>
              </a:rPr>
              <a:t>Shoulder&amp;bod</a:t>
            </a:r>
            <a:r>
              <a:rPr lang="en-US" sz="3600" b="1" dirty="0" smtClean="0">
                <a:ln w="18000">
                  <a:solidFill>
                    <a:schemeClr val="accent2">
                      <a:satMod val="140000"/>
                    </a:schemeClr>
                  </a:solidFill>
                  <a:prstDash val="solid"/>
                  <a:miter lim="800000"/>
                </a:ln>
                <a:solidFill>
                  <a:srgbClr val="05FB2E"/>
                </a:solidFill>
                <a:effectLst>
                  <a:outerShdw blurRad="25500" dist="23000" dir="7020000" algn="tl">
                    <a:srgbClr val="000000">
                      <a:alpha val="50000"/>
                    </a:srgbClr>
                  </a:outerShdw>
                </a:effectLst>
              </a:rPr>
              <a:t> y</a:t>
            </a:r>
            <a:endParaRPr lang="en-US" sz="3600" b="1" dirty="0">
              <a:ln w="18000">
                <a:solidFill>
                  <a:schemeClr val="accent2">
                    <a:satMod val="140000"/>
                  </a:schemeClr>
                </a:solidFill>
                <a:prstDash val="solid"/>
                <a:miter lim="800000"/>
              </a:ln>
              <a:solidFill>
                <a:srgbClr val="05FB2E"/>
              </a:solidFill>
              <a:effectLst>
                <a:outerShdw blurRad="25500" dist="23000" dir="7020000" algn="tl">
                  <a:srgbClr val="000000">
                    <a:alpha val="50000"/>
                  </a:srgbClr>
                </a:outerShdw>
              </a:effectLst>
            </a:endParaRPr>
          </a:p>
        </p:txBody>
      </p:sp>
      <p:sp>
        <p:nvSpPr>
          <p:cNvPr id="56325" name="Rectangle 5"/>
          <p:cNvSpPr>
            <a:spLocks noGrp="1" noChangeArrowheads="1"/>
          </p:cNvSpPr>
          <p:nvPr>
            <p:ph type="subTitle" idx="1"/>
          </p:nvPr>
        </p:nvSpPr>
        <p:spPr>
          <a:xfrm>
            <a:off x="0" y="1071546"/>
            <a:ext cx="9144000" cy="5572164"/>
          </a:xfrm>
        </p:spPr>
        <p:txBody>
          <a:bodyPr/>
          <a:lstStyle/>
          <a:p>
            <a:pPr algn="l"/>
            <a:r>
              <a:rPr lang="en-US" sz="4000" dirty="0">
                <a:solidFill>
                  <a:schemeClr val="tx1"/>
                </a:solidFill>
              </a:rPr>
              <a:t>When restitution &amp;external rotation have occurred ,the shoulders will be in the anterior-posterior </a:t>
            </a:r>
            <a:r>
              <a:rPr lang="en-US" sz="4000" dirty="0" err="1">
                <a:solidFill>
                  <a:schemeClr val="tx1"/>
                </a:solidFill>
              </a:rPr>
              <a:t>position.The</a:t>
            </a:r>
            <a:r>
              <a:rPr lang="en-US" sz="4000" dirty="0">
                <a:solidFill>
                  <a:schemeClr val="tx1"/>
                </a:solidFill>
              </a:rPr>
              <a:t> anterior shoulder is under the </a:t>
            </a:r>
            <a:r>
              <a:rPr lang="en-US" sz="4000" dirty="0" err="1">
                <a:solidFill>
                  <a:schemeClr val="tx1"/>
                </a:solidFill>
              </a:rPr>
              <a:t>symphysis</a:t>
            </a:r>
            <a:r>
              <a:rPr lang="en-US" sz="4000" dirty="0">
                <a:solidFill>
                  <a:schemeClr val="tx1"/>
                </a:solidFill>
              </a:rPr>
              <a:t> pubis &amp;delivers first &amp;the posterior shoulder delivers </a:t>
            </a:r>
            <a:r>
              <a:rPr lang="en-US" sz="4000" dirty="0" smtClean="0">
                <a:solidFill>
                  <a:schemeClr val="tx1"/>
                </a:solidFill>
              </a:rPr>
              <a:t>subsequently.</a:t>
            </a:r>
          </a:p>
          <a:p>
            <a:pPr algn="l"/>
            <a:r>
              <a:rPr lang="en-US" sz="4000" dirty="0" smtClean="0">
                <a:solidFill>
                  <a:schemeClr val="tx1"/>
                </a:solidFill>
              </a:rPr>
              <a:t>The body then easily delivered . </a:t>
            </a:r>
            <a:endParaRPr lang="en-US" sz="4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31925" y="360363"/>
            <a:ext cx="7407275" cy="1471612"/>
          </a:xfrm>
        </p:spPr>
        <p:txBody>
          <a:bodyPr/>
          <a:lstStyle/>
          <a:p>
            <a:pPr marL="484632" eaLnBrk="1" fontAlgn="auto" hangingPunct="1">
              <a:spcAft>
                <a:spcPts val="0"/>
              </a:spcAft>
              <a:defRPr/>
            </a:pPr>
            <a:r>
              <a:rPr lang="en-US" b="1" smtClean="0">
                <a:solidFill>
                  <a:schemeClr val="accent1">
                    <a:tint val="83000"/>
                    <a:satMod val="150000"/>
                  </a:schemeClr>
                </a:solidFill>
                <a:ea typeface="+mj-ea"/>
              </a:rPr>
              <a:t>MANAGEMENT OF NORMAL LABOUR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title"/>
          </p:nvPr>
        </p:nvSpPr>
        <p:spPr>
          <a:xfrm>
            <a:off x="457200" y="0"/>
            <a:ext cx="8229600" cy="857250"/>
          </a:xfrm>
        </p:spPr>
        <p:txBody>
          <a:bodyPr/>
          <a:lstStyle/>
          <a:p>
            <a:pPr marL="484632" eaLnBrk="1" fontAlgn="auto" hangingPunct="1">
              <a:spcAft>
                <a:spcPts val="0"/>
              </a:spcAft>
              <a:defRPr/>
            </a:pPr>
            <a:r>
              <a:rPr lang="en-US" smtClean="0">
                <a:solidFill>
                  <a:srgbClr val="FF0066"/>
                </a:solidFill>
                <a:ea typeface="+mj-ea"/>
              </a:rPr>
              <a:t>Important terms  </a:t>
            </a:r>
            <a:endParaRPr lang="ar-SA" smtClean="0">
              <a:solidFill>
                <a:srgbClr val="FF0066"/>
              </a:solidFill>
              <a:ea typeface="+mj-ea"/>
            </a:endParaRPr>
          </a:p>
        </p:txBody>
      </p:sp>
      <p:sp>
        <p:nvSpPr>
          <p:cNvPr id="9219" name="عنصر نائب للمحتوى 2"/>
          <p:cNvSpPr>
            <a:spLocks noGrp="1"/>
          </p:cNvSpPr>
          <p:nvPr>
            <p:ph idx="1"/>
          </p:nvPr>
        </p:nvSpPr>
        <p:spPr>
          <a:xfrm>
            <a:off x="0" y="714375"/>
            <a:ext cx="9144000" cy="6143625"/>
          </a:xfrm>
          <a:blipFill dpi="0" rotWithShape="1">
            <a:blip r:embed="rId2" cstate="print"/>
            <a:srcRect/>
            <a:tile tx="0" ty="0" sx="100000" sy="100000" flip="none" algn="tl"/>
          </a:blipFill>
        </p:spPr>
        <p:txBody>
          <a:bodyPr/>
          <a:lstStyle/>
          <a:p>
            <a:pPr marL="447675" indent="-382588" algn="l" rtl="0" eaLnBrk="1" hangingPunct="1">
              <a:buFont typeface="Wingdings" pitchFamily="2" charset="2"/>
              <a:buChar char="Ø"/>
            </a:pPr>
            <a:r>
              <a:rPr lang="en-US" sz="3600" b="1" smtClean="0">
                <a:cs typeface="Majalla UI"/>
              </a:rPr>
              <a:t>Gravida-number of pregnancies</a:t>
            </a:r>
          </a:p>
          <a:p>
            <a:pPr marL="447675" indent="-382588" algn="l" rtl="0" eaLnBrk="1" hangingPunct="1">
              <a:buFont typeface="Wingdings" pitchFamily="2" charset="2"/>
              <a:buChar char="Ø"/>
            </a:pPr>
            <a:r>
              <a:rPr lang="en-US" sz="3600" b="1" smtClean="0">
                <a:cs typeface="Majalla UI"/>
              </a:rPr>
              <a:t>Para-number of pregnancies carried to viability &amp;delivered</a:t>
            </a:r>
          </a:p>
          <a:p>
            <a:pPr marL="447675" indent="-382588" algn="l" rtl="0" eaLnBrk="1" hangingPunct="1">
              <a:buFont typeface="Wingdings" pitchFamily="2" charset="2"/>
              <a:buChar char="Ø"/>
            </a:pPr>
            <a:r>
              <a:rPr lang="en-US" sz="3600" b="1" smtClean="0">
                <a:cs typeface="Majalla UI"/>
              </a:rPr>
              <a:t>Primigravida-pregnancy for the first time</a:t>
            </a:r>
          </a:p>
          <a:p>
            <a:pPr marL="447675" indent="-382588" algn="l" rtl="0" eaLnBrk="1" hangingPunct="1">
              <a:buFont typeface="Wingdings" pitchFamily="2" charset="2"/>
              <a:buChar char="Ø"/>
            </a:pPr>
            <a:r>
              <a:rPr lang="en-US" sz="3600" b="1" smtClean="0">
                <a:cs typeface="Majalla UI"/>
              </a:rPr>
              <a:t>Multigravida-pregnant more than three</a:t>
            </a:r>
          </a:p>
          <a:p>
            <a:pPr marL="447675" indent="-382588" algn="l" rtl="0" eaLnBrk="1" hangingPunct="1">
              <a:buFont typeface="Wingdings" pitchFamily="2" charset="2"/>
              <a:buChar char="Ø"/>
            </a:pPr>
            <a:r>
              <a:rPr lang="en-US" sz="3600" b="1" smtClean="0">
                <a:cs typeface="Majalla UI"/>
              </a:rPr>
              <a:t>Nulliparous-never carried pregnancy to viability</a:t>
            </a:r>
          </a:p>
          <a:p>
            <a:pPr marL="447675" indent="-382588" algn="l" rtl="0" eaLnBrk="1" hangingPunct="1">
              <a:buFont typeface="Wingdings" pitchFamily="2" charset="2"/>
              <a:buChar char="Ø"/>
            </a:pPr>
            <a:r>
              <a:rPr lang="en-US" sz="3600" b="1" smtClean="0">
                <a:cs typeface="Majalla UI"/>
              </a:rPr>
              <a:t>Multiparous-had two or three delivaries that were carried to viability</a:t>
            </a:r>
            <a:endParaRPr lang="ar-SA" sz="3600" b="1"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685800" y="333375"/>
            <a:ext cx="7772400" cy="1079500"/>
          </a:xfrm>
        </p:spPr>
        <p:txBody>
          <a:bodyPr/>
          <a:lstStyle/>
          <a:p>
            <a:pPr marL="484632" eaLnBrk="1" fontAlgn="auto" hangingPunct="1">
              <a:spcAft>
                <a:spcPts val="0"/>
              </a:spcAft>
              <a:defRPr/>
            </a:pPr>
            <a:r>
              <a:rPr lang="en-US" b="1" smtClean="0">
                <a:solidFill>
                  <a:schemeClr val="accent1">
                    <a:tint val="83000"/>
                    <a:satMod val="150000"/>
                  </a:schemeClr>
                </a:solidFill>
                <a:ea typeface="+mj-ea"/>
              </a:rPr>
              <a:t>Management of first stage</a:t>
            </a:r>
          </a:p>
        </p:txBody>
      </p:sp>
      <p:sp>
        <p:nvSpPr>
          <p:cNvPr id="5123" name="Rectangle 5"/>
          <p:cNvSpPr>
            <a:spLocks noGrp="1" noChangeArrowheads="1"/>
          </p:cNvSpPr>
          <p:nvPr>
            <p:ph type="subTitle" idx="1"/>
          </p:nvPr>
        </p:nvSpPr>
        <p:spPr>
          <a:xfrm>
            <a:off x="250825" y="1341438"/>
            <a:ext cx="8893175" cy="5516562"/>
          </a:xfrm>
        </p:spPr>
        <p:txBody>
          <a:bodyPr>
            <a:normAutofit lnSpcReduction="10000"/>
          </a:bodyPr>
          <a:lstStyle/>
          <a:p>
            <a:pPr algn="l" eaLnBrk="1" fontAlgn="auto" hangingPunct="1">
              <a:spcAft>
                <a:spcPts val="0"/>
              </a:spcAft>
              <a:defRPr/>
            </a:pPr>
            <a:r>
              <a:rPr lang="en-US" sz="3600" dirty="0" smtClean="0">
                <a:solidFill>
                  <a:schemeClr val="tx1"/>
                </a:solidFill>
                <a:ea typeface="+mn-ea"/>
              </a:rPr>
              <a:t>The key principles are as follows:</a:t>
            </a:r>
          </a:p>
          <a:p>
            <a:pPr algn="l" rtl="0" eaLnBrk="1" fontAlgn="auto" hangingPunct="1">
              <a:spcAft>
                <a:spcPts val="0"/>
              </a:spcAft>
              <a:buFont typeface="Wingdings" pitchFamily="2" charset="2"/>
              <a:buChar char="q"/>
              <a:defRPr/>
            </a:pPr>
            <a:r>
              <a:rPr lang="en-US" sz="3600" dirty="0" smtClean="0">
                <a:solidFill>
                  <a:schemeClr val="tx1"/>
                </a:solidFill>
                <a:ea typeface="+mn-ea"/>
              </a:rPr>
              <a:t>Provision of continuity of care &amp;emotional support to the mother.</a:t>
            </a:r>
          </a:p>
          <a:p>
            <a:pPr algn="l" rtl="0" eaLnBrk="1" fontAlgn="auto" hangingPunct="1">
              <a:spcAft>
                <a:spcPts val="0"/>
              </a:spcAft>
              <a:buFont typeface="Wingdings" pitchFamily="2" charset="2"/>
              <a:buChar char="q"/>
              <a:defRPr/>
            </a:pPr>
            <a:r>
              <a:rPr lang="en-US" sz="3600" dirty="0" smtClean="0">
                <a:solidFill>
                  <a:schemeClr val="tx1"/>
                </a:solidFill>
                <a:ea typeface="+mn-ea"/>
              </a:rPr>
              <a:t>Observation of the progress of </a:t>
            </a:r>
            <a:r>
              <a:rPr lang="en-US" sz="3600" dirty="0" err="1" smtClean="0">
                <a:solidFill>
                  <a:schemeClr val="tx1"/>
                </a:solidFill>
                <a:ea typeface="+mn-ea"/>
              </a:rPr>
              <a:t>labour</a:t>
            </a:r>
            <a:r>
              <a:rPr lang="en-US" sz="3600" dirty="0" smtClean="0">
                <a:solidFill>
                  <a:schemeClr val="tx1"/>
                </a:solidFill>
                <a:ea typeface="+mn-ea"/>
              </a:rPr>
              <a:t> with timely intervention if it becomes abnormal.</a:t>
            </a:r>
          </a:p>
          <a:p>
            <a:pPr algn="l" rtl="0" eaLnBrk="1" fontAlgn="auto" hangingPunct="1">
              <a:spcAft>
                <a:spcPts val="0"/>
              </a:spcAft>
              <a:buFont typeface="Wingdings" pitchFamily="2" charset="2"/>
              <a:buChar char="q"/>
              <a:defRPr/>
            </a:pPr>
            <a:r>
              <a:rPr lang="en-US" sz="3600" dirty="0" smtClean="0">
                <a:solidFill>
                  <a:schemeClr val="tx1"/>
                </a:solidFill>
                <a:ea typeface="+mn-ea"/>
              </a:rPr>
              <a:t>Monitoring of fetal wellbeing.</a:t>
            </a:r>
          </a:p>
          <a:p>
            <a:pPr algn="l" rtl="0" eaLnBrk="1" fontAlgn="auto" hangingPunct="1">
              <a:spcAft>
                <a:spcPts val="0"/>
              </a:spcAft>
              <a:buFont typeface="Wingdings" pitchFamily="2" charset="2"/>
              <a:buChar char="q"/>
              <a:defRPr/>
            </a:pPr>
            <a:r>
              <a:rPr lang="en-US" sz="3600" dirty="0" smtClean="0">
                <a:solidFill>
                  <a:schemeClr val="tx1"/>
                </a:solidFill>
                <a:ea typeface="+mn-ea"/>
              </a:rPr>
              <a:t>Adequate &amp;appropriate pain relief consistent with the woman’s wishes.</a:t>
            </a:r>
          </a:p>
          <a:p>
            <a:pPr algn="l" rtl="0" eaLnBrk="1" fontAlgn="auto" hangingPunct="1">
              <a:spcAft>
                <a:spcPts val="0"/>
              </a:spcAft>
              <a:buFont typeface="Wingdings" pitchFamily="2" charset="2"/>
              <a:buChar char="q"/>
              <a:defRPr/>
            </a:pPr>
            <a:r>
              <a:rPr lang="en-US" sz="3600" dirty="0" smtClean="0">
                <a:solidFill>
                  <a:schemeClr val="tx1"/>
                </a:solidFill>
                <a:ea typeface="+mn-ea"/>
              </a:rPr>
              <a:t>Adequate hydration to prevent ketosis.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ubTitle" idx="1"/>
          </p:nvPr>
        </p:nvSpPr>
        <p:spPr>
          <a:xfrm>
            <a:off x="0" y="260350"/>
            <a:ext cx="9144000" cy="6264275"/>
          </a:xfrm>
        </p:spPr>
        <p:txBody>
          <a:bodyPr>
            <a:noAutofit/>
          </a:bodyPr>
          <a:lstStyle/>
          <a:p>
            <a:pPr algn="l" rtl="0" eaLnBrk="1" fontAlgn="auto" hangingPunct="1">
              <a:spcAft>
                <a:spcPts val="0"/>
              </a:spcAft>
              <a:defRPr/>
            </a:pPr>
            <a:r>
              <a:rPr lang="en-US" sz="4000" b="1" u="sng" dirty="0" smtClean="0">
                <a:solidFill>
                  <a:schemeClr val="tx2">
                    <a:lumMod val="75000"/>
                  </a:schemeClr>
                </a:solidFill>
                <a:ea typeface="+mn-ea"/>
              </a:rPr>
              <a:t>On admission </a:t>
            </a:r>
            <a:r>
              <a:rPr lang="en-US" sz="4000" b="1" dirty="0" smtClean="0">
                <a:solidFill>
                  <a:srgbClr val="00B050"/>
                </a:solidFill>
                <a:ea typeface="+mn-ea"/>
              </a:rPr>
              <a:t>,</a:t>
            </a:r>
          </a:p>
          <a:p>
            <a:pPr algn="l" rtl="0" eaLnBrk="1" fontAlgn="auto" hangingPunct="1">
              <a:spcAft>
                <a:spcPts val="0"/>
              </a:spcAft>
              <a:buFont typeface="Wingdings" pitchFamily="2" charset="2"/>
              <a:buChar char="Ø"/>
              <a:defRPr/>
            </a:pPr>
            <a:r>
              <a:rPr lang="en-US" sz="4000" b="1" dirty="0" smtClean="0">
                <a:solidFill>
                  <a:srgbClr val="00B050"/>
                </a:solidFill>
                <a:ea typeface="+mn-ea"/>
              </a:rPr>
              <a:t>complete history must be taken. </a:t>
            </a:r>
          </a:p>
          <a:p>
            <a:pPr algn="l" rtl="0" eaLnBrk="1" fontAlgn="auto" hangingPunct="1">
              <a:spcAft>
                <a:spcPts val="0"/>
              </a:spcAft>
              <a:buFont typeface="Wingdings" pitchFamily="2" charset="2"/>
              <a:buChar char="Ø"/>
              <a:defRPr/>
            </a:pPr>
            <a:r>
              <a:rPr lang="en-US" sz="4000" b="1" dirty="0" smtClean="0">
                <a:solidFill>
                  <a:srgbClr val="00B050"/>
                </a:solidFill>
                <a:ea typeface="+mn-ea"/>
              </a:rPr>
              <a:t>the woman’s general condition is assessed </a:t>
            </a:r>
          </a:p>
          <a:p>
            <a:pPr algn="l" rtl="0">
              <a:buFont typeface="Wingdings" pitchFamily="2" charset="2"/>
              <a:buChar char="Ø"/>
              <a:defRPr/>
            </a:pPr>
            <a:r>
              <a:rPr lang="en-US" sz="4000" b="1" dirty="0" smtClean="0">
                <a:solidFill>
                  <a:srgbClr val="00B050"/>
                </a:solidFill>
                <a:ea typeface="+mn-ea"/>
              </a:rPr>
              <a:t>abdominal examination including obstetric examination ,then vaginal examination</a:t>
            </a:r>
          </a:p>
          <a:p>
            <a:pPr algn="l" rtl="0">
              <a:buFont typeface="Wingdings" pitchFamily="2" charset="2"/>
              <a:buChar char="Ø"/>
              <a:defRPr/>
            </a:pPr>
            <a:r>
              <a:rPr lang="en-US" sz="4000" b="1" dirty="0" smtClean="0">
                <a:solidFill>
                  <a:srgbClr val="00B050"/>
                </a:solidFill>
              </a:rPr>
              <a:t>her urine is tested for </a:t>
            </a:r>
            <a:r>
              <a:rPr lang="en-US" sz="4000" b="1" dirty="0" err="1" smtClean="0">
                <a:solidFill>
                  <a:srgbClr val="00B050"/>
                </a:solidFill>
              </a:rPr>
              <a:t>protein&amp;sugar</a:t>
            </a:r>
            <a:endParaRPr lang="en-US" sz="4000" b="1" dirty="0" smtClean="0">
              <a:solidFill>
                <a:srgbClr val="00B050"/>
              </a:solidFill>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ctrTitle"/>
          </p:nvPr>
        </p:nvSpPr>
        <p:spPr>
          <a:xfrm>
            <a:off x="685800" y="-500090"/>
            <a:ext cx="7772400" cy="2057428"/>
          </a:xfrm>
        </p:spPr>
        <p:txBody>
          <a:bodyPr/>
          <a:lstStyle/>
          <a:p>
            <a:r>
              <a:rPr lang="en-US" sz="3600" b="1" dirty="0">
                <a:solidFill>
                  <a:srgbClr val="FF0000"/>
                </a:solidFill>
              </a:rPr>
              <a:t>The </a:t>
            </a:r>
            <a:r>
              <a:rPr lang="en-US" sz="3600" b="1" dirty="0" smtClean="0">
                <a:solidFill>
                  <a:srgbClr val="FF0000"/>
                </a:solidFill>
              </a:rPr>
              <a:t>onset of </a:t>
            </a:r>
            <a:r>
              <a:rPr lang="en-US" sz="3600" b="1" dirty="0" err="1" smtClean="0">
                <a:solidFill>
                  <a:srgbClr val="FF0000"/>
                </a:solidFill>
              </a:rPr>
              <a:t>labour</a:t>
            </a:r>
            <a:endParaRPr lang="en-US" sz="3600" b="1" dirty="0">
              <a:solidFill>
                <a:srgbClr val="FF0000"/>
              </a:solidFill>
            </a:endParaRPr>
          </a:p>
        </p:txBody>
      </p:sp>
      <p:sp>
        <p:nvSpPr>
          <p:cNvPr id="10245" name="Rectangle 5"/>
          <p:cNvSpPr>
            <a:spLocks noGrp="1" noChangeArrowheads="1"/>
          </p:cNvSpPr>
          <p:nvPr>
            <p:ph type="subTitle" idx="1"/>
          </p:nvPr>
        </p:nvSpPr>
        <p:spPr>
          <a:xfrm>
            <a:off x="0" y="785794"/>
            <a:ext cx="9144000" cy="6072206"/>
          </a:xfrm>
        </p:spPr>
        <p:txBody>
          <a:bodyPr>
            <a:normAutofit/>
          </a:bodyPr>
          <a:lstStyle/>
          <a:p>
            <a:pPr algn="l" rtl="0">
              <a:lnSpc>
                <a:spcPct val="150000"/>
              </a:lnSpc>
            </a:pPr>
            <a:r>
              <a:rPr lang="en-US" sz="3600" dirty="0" smtClean="0">
                <a:solidFill>
                  <a:schemeClr val="accent1">
                    <a:lumMod val="50000"/>
                  </a:schemeClr>
                </a:solidFill>
              </a:rPr>
              <a:t>Defined as regular contraction bringing cervical changes . The show(blood stained plug of mucus passed from the cervix) or rupture membranes does not defined the onset of </a:t>
            </a:r>
            <a:r>
              <a:rPr lang="en-US" sz="3600" dirty="0" err="1" smtClean="0">
                <a:solidFill>
                  <a:schemeClr val="accent1">
                    <a:lumMod val="50000"/>
                  </a:schemeClr>
                </a:solidFill>
              </a:rPr>
              <a:t>labour</a:t>
            </a:r>
            <a:endParaRPr lang="en-US" sz="3600" dirty="0" smtClean="0">
              <a:solidFill>
                <a:schemeClr val="accent1">
                  <a:lumMod val="50000"/>
                </a:schemeClr>
              </a:solidFill>
            </a:endParaRPr>
          </a:p>
          <a:p>
            <a:pPr algn="l" rtl="0"/>
            <a:r>
              <a:rPr lang="en-US" sz="3600" dirty="0" smtClean="0">
                <a:solidFill>
                  <a:schemeClr val="accent1">
                    <a:lumMod val="50000"/>
                  </a:schemeClr>
                </a:solidFill>
              </a:rPr>
              <a:t>The uterus contract </a:t>
            </a:r>
            <a:r>
              <a:rPr lang="en-US" sz="3600" dirty="0" err="1" smtClean="0">
                <a:solidFill>
                  <a:schemeClr val="accent1">
                    <a:lumMod val="50000"/>
                  </a:schemeClr>
                </a:solidFill>
              </a:rPr>
              <a:t>irregularly&amp;painlessly</a:t>
            </a:r>
            <a:r>
              <a:rPr lang="en-US" sz="3600" dirty="0" smtClean="0">
                <a:solidFill>
                  <a:schemeClr val="accent1">
                    <a:lumMod val="50000"/>
                  </a:schemeClr>
                </a:solidFill>
              </a:rPr>
              <a:t> </a:t>
            </a:r>
            <a:r>
              <a:rPr lang="en-US" sz="3600" dirty="0">
                <a:solidFill>
                  <a:schemeClr val="accent1">
                    <a:lumMod val="50000"/>
                  </a:schemeClr>
                </a:solidFill>
              </a:rPr>
              <a:t>throughout pregnancy[Braxton hicks contractions</a:t>
            </a:r>
            <a:r>
              <a:rPr lang="en-US" sz="3600" dirty="0" smtClean="0">
                <a:solidFill>
                  <a:schemeClr val="accent1">
                    <a:lumMod val="50000"/>
                  </a:schemeClr>
                </a:solidFill>
              </a:rPr>
              <a:t>]</a:t>
            </a: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ubTitle" idx="1"/>
          </p:nvPr>
        </p:nvSpPr>
        <p:spPr>
          <a:xfrm>
            <a:off x="250825" y="404813"/>
            <a:ext cx="8601075" cy="6453187"/>
          </a:xfrm>
        </p:spPr>
        <p:txBody>
          <a:bodyPr>
            <a:normAutofit lnSpcReduction="10000"/>
          </a:bodyPr>
          <a:lstStyle/>
          <a:p>
            <a:pPr algn="l" eaLnBrk="1" fontAlgn="auto" hangingPunct="1">
              <a:spcAft>
                <a:spcPts val="0"/>
              </a:spcAft>
              <a:buFont typeface="Wingdings 2"/>
              <a:buNone/>
              <a:defRPr/>
            </a:pPr>
            <a:r>
              <a:rPr lang="en-US" sz="3600" dirty="0" smtClean="0">
                <a:solidFill>
                  <a:schemeClr val="tx1"/>
                </a:solidFill>
                <a:ea typeface="+mn-ea"/>
              </a:rPr>
              <a:t>Much of the apprehension from which many women suffer during </a:t>
            </a:r>
            <a:r>
              <a:rPr lang="en-US" sz="3600" dirty="0" err="1" smtClean="0">
                <a:solidFill>
                  <a:schemeClr val="tx1"/>
                </a:solidFill>
                <a:ea typeface="+mn-ea"/>
              </a:rPr>
              <a:t>labour</a:t>
            </a:r>
            <a:r>
              <a:rPr lang="en-US" sz="3600" dirty="0" smtClean="0">
                <a:solidFill>
                  <a:schemeClr val="tx1"/>
                </a:solidFill>
                <a:ea typeface="+mn-ea"/>
              </a:rPr>
              <a:t>, may be removed by adequate explanation beforehand.</a:t>
            </a:r>
          </a:p>
          <a:p>
            <a:pPr algn="l" eaLnBrk="1" fontAlgn="auto" hangingPunct="1">
              <a:spcAft>
                <a:spcPts val="0"/>
              </a:spcAft>
              <a:buFont typeface="Wingdings 2"/>
              <a:buNone/>
              <a:defRPr/>
            </a:pPr>
            <a:r>
              <a:rPr lang="en-US" sz="3600" dirty="0" smtClean="0">
                <a:solidFill>
                  <a:schemeClr val="tx1"/>
                </a:solidFill>
                <a:ea typeface="+mn-ea"/>
              </a:rPr>
              <a:t>She should have </a:t>
            </a:r>
            <a:r>
              <a:rPr lang="en-US" sz="3600" u="sng" dirty="0" smtClean="0">
                <a:solidFill>
                  <a:schemeClr val="tx1"/>
                </a:solidFill>
                <a:ea typeface="+mn-ea"/>
              </a:rPr>
              <a:t>intermittent</a:t>
            </a:r>
            <a:r>
              <a:rPr lang="en-US" sz="3600" dirty="0" smtClean="0">
                <a:solidFill>
                  <a:schemeClr val="tx1"/>
                </a:solidFill>
                <a:ea typeface="+mn-ea"/>
              </a:rPr>
              <a:t> monitoring of her condition[</a:t>
            </a:r>
            <a:r>
              <a:rPr lang="en-US" sz="3600" dirty="0" err="1" smtClean="0">
                <a:solidFill>
                  <a:schemeClr val="tx1"/>
                </a:solidFill>
                <a:ea typeface="+mn-ea"/>
              </a:rPr>
              <a:t>pulse,BP,temperature</a:t>
            </a:r>
            <a:r>
              <a:rPr lang="en-US" sz="3600" dirty="0" smtClean="0">
                <a:solidFill>
                  <a:schemeClr val="tx1"/>
                </a:solidFill>
                <a:ea typeface="+mn-ea"/>
              </a:rPr>
              <a:t>]&amp;the fetus by CTG(</a:t>
            </a:r>
            <a:r>
              <a:rPr lang="en-US" sz="3600" dirty="0" err="1" smtClean="0">
                <a:solidFill>
                  <a:schemeClr val="tx1"/>
                </a:solidFill>
                <a:ea typeface="+mn-ea"/>
              </a:rPr>
              <a:t>cardiotocography</a:t>
            </a:r>
            <a:r>
              <a:rPr lang="en-US" sz="3600" dirty="0" smtClean="0">
                <a:solidFill>
                  <a:schemeClr val="tx1"/>
                </a:solidFill>
                <a:ea typeface="+mn-ea"/>
              </a:rPr>
              <a:t>),this is as long as </a:t>
            </a:r>
            <a:r>
              <a:rPr lang="en-US" sz="3600" dirty="0" err="1" smtClean="0">
                <a:solidFill>
                  <a:schemeClr val="tx1"/>
                </a:solidFill>
                <a:ea typeface="+mn-ea"/>
              </a:rPr>
              <a:t>labour</a:t>
            </a:r>
            <a:r>
              <a:rPr lang="en-US" sz="3600" dirty="0" smtClean="0">
                <a:solidFill>
                  <a:schemeClr val="tx1"/>
                </a:solidFill>
                <a:ea typeface="+mn-ea"/>
              </a:rPr>
              <a:t> is progressing normally .</a:t>
            </a:r>
          </a:p>
          <a:p>
            <a:pPr algn="l" eaLnBrk="1" fontAlgn="auto" hangingPunct="1">
              <a:spcAft>
                <a:spcPts val="0"/>
              </a:spcAft>
              <a:buFont typeface="Wingdings 2"/>
              <a:buNone/>
              <a:defRPr/>
            </a:pPr>
            <a:r>
              <a:rPr lang="en-US" sz="3600" dirty="0" smtClean="0">
                <a:solidFill>
                  <a:schemeClr val="tx1"/>
                </a:solidFill>
                <a:ea typeface="+mn-ea"/>
              </a:rPr>
              <a:t>If </a:t>
            </a:r>
            <a:r>
              <a:rPr lang="en-US" sz="3600" dirty="0" err="1" smtClean="0">
                <a:solidFill>
                  <a:schemeClr val="tx1"/>
                </a:solidFill>
                <a:ea typeface="+mn-ea"/>
              </a:rPr>
              <a:t>labour</a:t>
            </a:r>
            <a:r>
              <a:rPr lang="en-US" sz="3600" dirty="0" smtClean="0">
                <a:solidFill>
                  <a:schemeClr val="tx1"/>
                </a:solidFill>
                <a:ea typeface="+mn-ea"/>
              </a:rPr>
              <a:t> is abnormal </a:t>
            </a:r>
            <a:r>
              <a:rPr lang="en-US" sz="3600" u="sng" dirty="0" smtClean="0">
                <a:solidFill>
                  <a:schemeClr val="tx1"/>
                </a:solidFill>
                <a:ea typeface="+mn-ea"/>
              </a:rPr>
              <a:t>continuous</a:t>
            </a:r>
            <a:r>
              <a:rPr lang="en-US" sz="3600" dirty="0" smtClean="0">
                <a:solidFill>
                  <a:schemeClr val="tx1"/>
                </a:solidFill>
                <a:ea typeface="+mn-ea"/>
              </a:rPr>
              <a:t> CTG </a:t>
            </a:r>
            <a:r>
              <a:rPr lang="en-US" sz="3600" dirty="0" err="1" smtClean="0">
                <a:solidFill>
                  <a:schemeClr val="tx1"/>
                </a:solidFill>
                <a:ea typeface="+mn-ea"/>
              </a:rPr>
              <a:t>monitoring,antacid</a:t>
            </a:r>
            <a:r>
              <a:rPr lang="en-US" sz="3600" dirty="0" smtClean="0">
                <a:solidFill>
                  <a:schemeClr val="tx1"/>
                </a:solidFill>
                <a:ea typeface="+mn-ea"/>
              </a:rPr>
              <a:t> </a:t>
            </a:r>
            <a:r>
              <a:rPr lang="en-US" sz="3600" dirty="0" err="1" smtClean="0">
                <a:solidFill>
                  <a:schemeClr val="tx1"/>
                </a:solidFill>
                <a:ea typeface="+mn-ea"/>
              </a:rPr>
              <a:t>adminstration</a:t>
            </a:r>
            <a:r>
              <a:rPr lang="en-US" sz="3600" dirty="0" smtClean="0">
                <a:solidFill>
                  <a:schemeClr val="tx1"/>
                </a:solidFill>
                <a:ea typeface="+mn-ea"/>
              </a:rPr>
              <a:t> to the </a:t>
            </a:r>
            <a:r>
              <a:rPr lang="en-US" sz="3600" dirty="0" err="1" smtClean="0">
                <a:solidFill>
                  <a:schemeClr val="tx1"/>
                </a:solidFill>
                <a:ea typeface="+mn-ea"/>
              </a:rPr>
              <a:t>mother,epidural&amp;urinary</a:t>
            </a:r>
            <a:r>
              <a:rPr lang="en-US" sz="3600" dirty="0" smtClean="0">
                <a:solidFill>
                  <a:schemeClr val="tx1"/>
                </a:solidFill>
                <a:ea typeface="+mn-ea"/>
              </a:rPr>
              <a:t> catheter insertion may be required.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subTitle" idx="1"/>
          </p:nvPr>
        </p:nvSpPr>
        <p:spPr>
          <a:xfrm>
            <a:off x="395288" y="333375"/>
            <a:ext cx="8748712" cy="6524625"/>
          </a:xfrm>
        </p:spPr>
        <p:txBody>
          <a:bodyPr>
            <a:normAutofit/>
          </a:bodyPr>
          <a:lstStyle/>
          <a:p>
            <a:pPr algn="l" eaLnBrk="1" fontAlgn="auto" hangingPunct="1">
              <a:spcAft>
                <a:spcPts val="0"/>
              </a:spcAft>
              <a:buFont typeface="Wingdings 2"/>
              <a:buNone/>
              <a:defRPr/>
            </a:pPr>
            <a:r>
              <a:rPr lang="en-US" sz="3600" dirty="0" smtClean="0">
                <a:solidFill>
                  <a:schemeClr val="tx1"/>
                </a:solidFill>
                <a:ea typeface="+mn-ea"/>
              </a:rPr>
              <a:t>In normal first stage the women is encouraged to mobilize if the head is engaged &amp;eat alight </a:t>
            </a:r>
            <a:r>
              <a:rPr lang="en-US" sz="3600" dirty="0" err="1" smtClean="0">
                <a:solidFill>
                  <a:schemeClr val="tx1"/>
                </a:solidFill>
                <a:ea typeface="+mn-ea"/>
              </a:rPr>
              <a:t>diet.If</a:t>
            </a:r>
            <a:r>
              <a:rPr lang="en-US" sz="3600" dirty="0" smtClean="0">
                <a:solidFill>
                  <a:schemeClr val="tx1"/>
                </a:solidFill>
                <a:ea typeface="+mn-ea"/>
              </a:rPr>
              <a:t> the presenting part is not engaged she is kept in bed to diminish the risk of cord </a:t>
            </a:r>
            <a:r>
              <a:rPr lang="en-US" sz="3600" dirty="0" err="1" smtClean="0">
                <a:solidFill>
                  <a:schemeClr val="tx1"/>
                </a:solidFill>
                <a:ea typeface="+mn-ea"/>
              </a:rPr>
              <a:t>prolapse</a:t>
            </a:r>
            <a:r>
              <a:rPr lang="en-US" sz="3600" dirty="0" smtClean="0">
                <a:solidFill>
                  <a:schemeClr val="tx1"/>
                </a:solidFill>
                <a:ea typeface="+mn-ea"/>
              </a:rPr>
              <a:t> when the membranes </a:t>
            </a:r>
            <a:r>
              <a:rPr lang="en-US" sz="3600" dirty="0" err="1" smtClean="0">
                <a:solidFill>
                  <a:schemeClr val="tx1"/>
                </a:solidFill>
                <a:ea typeface="+mn-ea"/>
              </a:rPr>
              <a:t>rupture.Pelvic</a:t>
            </a:r>
            <a:r>
              <a:rPr lang="en-US" sz="3600" dirty="0" smtClean="0">
                <a:solidFill>
                  <a:schemeClr val="tx1"/>
                </a:solidFill>
                <a:ea typeface="+mn-ea"/>
              </a:rPr>
              <a:t> examination is performed every four </a:t>
            </a:r>
            <a:r>
              <a:rPr lang="en-US" sz="3600" dirty="0" err="1" smtClean="0">
                <a:solidFill>
                  <a:schemeClr val="tx1"/>
                </a:solidFill>
                <a:ea typeface="+mn-ea"/>
              </a:rPr>
              <a:t>hours&amp;progress</a:t>
            </a:r>
            <a:r>
              <a:rPr lang="en-US" sz="3600" dirty="0" smtClean="0">
                <a:solidFill>
                  <a:schemeClr val="tx1"/>
                </a:solidFill>
                <a:ea typeface="+mn-ea"/>
              </a:rPr>
              <a:t> of </a:t>
            </a:r>
            <a:r>
              <a:rPr lang="en-US" sz="3600" dirty="0" err="1" smtClean="0">
                <a:solidFill>
                  <a:schemeClr val="tx1"/>
                </a:solidFill>
                <a:ea typeface="+mn-ea"/>
              </a:rPr>
              <a:t>labour</a:t>
            </a:r>
            <a:r>
              <a:rPr lang="en-US" sz="3600" dirty="0" smtClean="0">
                <a:solidFill>
                  <a:schemeClr val="tx1"/>
                </a:solidFill>
                <a:ea typeface="+mn-ea"/>
              </a:rPr>
              <a:t> is plotted on a </a:t>
            </a:r>
            <a:r>
              <a:rPr lang="en-US" sz="3600" b="1" i="1" u="sng" dirty="0" err="1" smtClean="0">
                <a:solidFill>
                  <a:schemeClr val="tx1"/>
                </a:solidFill>
                <a:ea typeface="+mn-ea"/>
              </a:rPr>
              <a:t>partogram</a:t>
            </a:r>
            <a:r>
              <a:rPr lang="en-US" sz="3600" dirty="0" smtClean="0">
                <a:solidFill>
                  <a:schemeClr val="tx1"/>
                </a:solidFill>
                <a:ea typeface="+mn-ea"/>
              </a:rPr>
              <a:t>.</a:t>
            </a:r>
          </a:p>
          <a:p>
            <a:pPr algn="l" eaLnBrk="1" fontAlgn="auto" hangingPunct="1">
              <a:spcAft>
                <a:spcPts val="0"/>
              </a:spcAft>
              <a:buFont typeface="Wingdings 2"/>
              <a:buNone/>
              <a:defRPr/>
            </a:pPr>
            <a:r>
              <a:rPr lang="en-US" sz="3600" dirty="0" smtClean="0">
                <a:solidFill>
                  <a:schemeClr val="tx1"/>
                </a:solidFill>
                <a:ea typeface="+mn-ea"/>
              </a:rPr>
              <a:t>If epidural analgesia is not employed </a:t>
            </a:r>
            <a:r>
              <a:rPr lang="en-US" sz="3600" dirty="0" err="1" smtClean="0">
                <a:solidFill>
                  <a:schemeClr val="tx1"/>
                </a:solidFill>
                <a:ea typeface="+mn-ea"/>
              </a:rPr>
              <a:t>pethidine</a:t>
            </a:r>
            <a:r>
              <a:rPr lang="en-US" sz="3600" dirty="0" smtClean="0">
                <a:solidFill>
                  <a:schemeClr val="tx1"/>
                </a:solidFill>
                <a:ea typeface="+mn-ea"/>
              </a:rPr>
              <a:t> 100 mg </a:t>
            </a:r>
            <a:r>
              <a:rPr lang="en-US" sz="3600" dirty="0" err="1" smtClean="0">
                <a:solidFill>
                  <a:schemeClr val="tx1"/>
                </a:solidFill>
                <a:ea typeface="+mn-ea"/>
              </a:rPr>
              <a:t>i.m</a:t>
            </a:r>
            <a:r>
              <a:rPr lang="en-US" sz="3600" dirty="0" smtClean="0">
                <a:solidFill>
                  <a:schemeClr val="tx1"/>
                </a:solidFill>
                <a:ea typeface="+mn-ea"/>
              </a:rPr>
              <a:t>. may be given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ubTitle" idx="1"/>
          </p:nvPr>
        </p:nvSpPr>
        <p:spPr>
          <a:xfrm>
            <a:off x="0" y="428625"/>
            <a:ext cx="9144000" cy="6429375"/>
          </a:xfrm>
        </p:spPr>
        <p:txBody>
          <a:bodyPr>
            <a:normAutofit/>
          </a:bodyPr>
          <a:lstStyle/>
          <a:p>
            <a:pPr algn="l" eaLnBrk="1" fontAlgn="auto" hangingPunct="1">
              <a:spcAft>
                <a:spcPts val="0"/>
              </a:spcAft>
              <a:buFont typeface="Wingdings 2"/>
              <a:buNone/>
              <a:defRPr/>
            </a:pPr>
            <a:r>
              <a:rPr lang="en-US" sz="4400" dirty="0" smtClean="0">
                <a:solidFill>
                  <a:schemeClr val="tx1"/>
                </a:solidFill>
                <a:ea typeface="+mn-ea"/>
              </a:rPr>
              <a:t>When the head is deep in pelvis there is may be urinary retention so soft catheter may be passed .</a:t>
            </a:r>
          </a:p>
          <a:p>
            <a:pPr algn="l" eaLnBrk="1" fontAlgn="auto" hangingPunct="1">
              <a:spcAft>
                <a:spcPts val="0"/>
              </a:spcAft>
              <a:buFont typeface="Wingdings 2"/>
              <a:buNone/>
              <a:defRPr/>
            </a:pPr>
            <a:r>
              <a:rPr lang="en-US" sz="4400" dirty="0" smtClean="0">
                <a:solidFill>
                  <a:schemeClr val="tx1"/>
                </a:solidFill>
                <a:ea typeface="+mn-ea"/>
              </a:rPr>
              <a:t>During the first stage of </a:t>
            </a:r>
            <a:r>
              <a:rPr lang="en-US" sz="4400" dirty="0" err="1" smtClean="0">
                <a:solidFill>
                  <a:schemeClr val="tx1"/>
                </a:solidFill>
                <a:ea typeface="+mn-ea"/>
              </a:rPr>
              <a:t>labour</a:t>
            </a:r>
            <a:r>
              <a:rPr lang="en-US" sz="4400" dirty="0" smtClean="0">
                <a:solidFill>
                  <a:schemeClr val="tx1"/>
                </a:solidFill>
                <a:ea typeface="+mn-ea"/>
              </a:rPr>
              <a:t> the membranes may be intact so they are ruptured artificially[ARM:-Artificial Rupture of Membrane]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Grp="1" noChangeArrowheads="1"/>
          </p:cNvSpPr>
          <p:nvPr>
            <p:ph type="subTitle" idx="1"/>
          </p:nvPr>
        </p:nvSpPr>
        <p:spPr>
          <a:xfrm>
            <a:off x="323850" y="1000125"/>
            <a:ext cx="8820150" cy="5857875"/>
          </a:xfrm>
        </p:spPr>
        <p:txBody>
          <a:bodyPr>
            <a:normAutofit/>
          </a:bodyPr>
          <a:lstStyle/>
          <a:p>
            <a:pPr algn="l" eaLnBrk="1" fontAlgn="auto" hangingPunct="1">
              <a:lnSpc>
                <a:spcPct val="90000"/>
              </a:lnSpc>
              <a:spcAft>
                <a:spcPts val="0"/>
              </a:spcAft>
              <a:buFont typeface="Wingdings 2"/>
              <a:buNone/>
              <a:defRPr/>
            </a:pPr>
            <a:r>
              <a:rPr lang="en-US" sz="3600" dirty="0" smtClean="0">
                <a:solidFill>
                  <a:schemeClr val="tx1"/>
                </a:solidFill>
                <a:ea typeface="+mn-ea"/>
              </a:rPr>
              <a:t>A graphical representation of progress of </a:t>
            </a:r>
            <a:r>
              <a:rPr lang="en-US" sz="3600" dirty="0" err="1" smtClean="0">
                <a:solidFill>
                  <a:schemeClr val="tx1"/>
                </a:solidFill>
                <a:ea typeface="+mn-ea"/>
              </a:rPr>
              <a:t>labour</a:t>
            </a:r>
            <a:r>
              <a:rPr lang="en-US" sz="3600" dirty="0" smtClean="0">
                <a:solidFill>
                  <a:schemeClr val="tx1"/>
                </a:solidFill>
                <a:ea typeface="+mn-ea"/>
              </a:rPr>
              <a:t>.</a:t>
            </a:r>
          </a:p>
          <a:p>
            <a:pPr algn="l" eaLnBrk="1" fontAlgn="auto" hangingPunct="1">
              <a:lnSpc>
                <a:spcPct val="90000"/>
              </a:lnSpc>
              <a:spcAft>
                <a:spcPts val="0"/>
              </a:spcAft>
              <a:buFont typeface="Wingdings 2"/>
              <a:buNone/>
              <a:defRPr/>
            </a:pPr>
            <a:r>
              <a:rPr lang="en-US" sz="3600" dirty="0" smtClean="0">
                <a:solidFill>
                  <a:schemeClr val="tx1"/>
                </a:solidFill>
                <a:ea typeface="+mn-ea"/>
              </a:rPr>
              <a:t>This record allows visual assessment of mother pulse </a:t>
            </a:r>
            <a:r>
              <a:rPr lang="en-US" sz="3600" dirty="0" err="1" smtClean="0">
                <a:solidFill>
                  <a:schemeClr val="tx1"/>
                </a:solidFill>
                <a:ea typeface="+mn-ea"/>
              </a:rPr>
              <a:t>rate&amp;blood</a:t>
            </a:r>
            <a:r>
              <a:rPr lang="en-US" sz="3600" dirty="0" smtClean="0">
                <a:solidFill>
                  <a:schemeClr val="tx1"/>
                </a:solidFill>
                <a:ea typeface="+mn-ea"/>
              </a:rPr>
              <a:t> </a:t>
            </a:r>
            <a:r>
              <a:rPr lang="en-US" sz="3600" dirty="0" err="1" smtClean="0">
                <a:solidFill>
                  <a:schemeClr val="tx1"/>
                </a:solidFill>
                <a:ea typeface="+mn-ea"/>
              </a:rPr>
              <a:t>pressure,srength</a:t>
            </a:r>
            <a:r>
              <a:rPr lang="en-US" sz="3600" dirty="0" smtClean="0">
                <a:solidFill>
                  <a:schemeClr val="tx1"/>
                </a:solidFill>
                <a:ea typeface="+mn-ea"/>
              </a:rPr>
              <a:t> &amp;frequency of uterine contraction.</a:t>
            </a:r>
          </a:p>
          <a:p>
            <a:pPr algn="l" eaLnBrk="1" fontAlgn="auto" hangingPunct="1">
              <a:lnSpc>
                <a:spcPct val="90000"/>
              </a:lnSpc>
              <a:spcAft>
                <a:spcPts val="0"/>
              </a:spcAft>
              <a:buFont typeface="Wingdings 2"/>
              <a:buNone/>
              <a:defRPr/>
            </a:pPr>
            <a:r>
              <a:rPr lang="en-US" sz="3600" dirty="0" smtClean="0">
                <a:solidFill>
                  <a:schemeClr val="tx1"/>
                </a:solidFill>
                <a:ea typeface="+mn-ea"/>
              </a:rPr>
              <a:t>Cervical dilatation in centimeters against the time in hours plotted against expected normal so </a:t>
            </a:r>
            <a:r>
              <a:rPr lang="en-US" sz="3600" dirty="0" err="1" smtClean="0">
                <a:solidFill>
                  <a:schemeClr val="tx1"/>
                </a:solidFill>
                <a:ea typeface="+mn-ea"/>
              </a:rPr>
              <a:t>compaired</a:t>
            </a:r>
            <a:r>
              <a:rPr lang="en-US" sz="3600" dirty="0" smtClean="0">
                <a:solidFill>
                  <a:schemeClr val="tx1"/>
                </a:solidFill>
                <a:ea typeface="+mn-ea"/>
              </a:rPr>
              <a:t> to an average curve for normal </a:t>
            </a:r>
            <a:r>
              <a:rPr lang="en-US" sz="3600" dirty="0" err="1" smtClean="0">
                <a:solidFill>
                  <a:schemeClr val="tx1"/>
                </a:solidFill>
                <a:ea typeface="+mn-ea"/>
              </a:rPr>
              <a:t>primegravidae</a:t>
            </a:r>
            <a:r>
              <a:rPr lang="en-US" sz="3600" dirty="0" smtClean="0">
                <a:solidFill>
                  <a:schemeClr val="tx1"/>
                </a:solidFill>
                <a:ea typeface="+mn-ea"/>
              </a:rPr>
              <a:t> or </a:t>
            </a:r>
            <a:r>
              <a:rPr lang="en-US" sz="3600" dirty="0" err="1" smtClean="0">
                <a:solidFill>
                  <a:schemeClr val="tx1"/>
                </a:solidFill>
                <a:ea typeface="+mn-ea"/>
              </a:rPr>
              <a:t>multigravidae</a:t>
            </a:r>
            <a:r>
              <a:rPr lang="en-US" sz="3600" dirty="0" smtClean="0">
                <a:solidFill>
                  <a:schemeClr val="tx1"/>
                </a:solidFill>
                <a:ea typeface="+mn-ea"/>
              </a:rPr>
              <a:t> as may be appropriate in any given population.</a:t>
            </a:r>
          </a:p>
        </p:txBody>
      </p:sp>
      <p:sp>
        <p:nvSpPr>
          <p:cNvPr id="4" name="مستطيل 3"/>
          <p:cNvSpPr/>
          <p:nvPr/>
        </p:nvSpPr>
        <p:spPr>
          <a:xfrm>
            <a:off x="2767660" y="0"/>
            <a:ext cx="3608680" cy="923330"/>
          </a:xfrm>
          <a:prstGeom prst="rect">
            <a:avLst/>
          </a:prstGeom>
          <a:noFill/>
        </p:spPr>
        <p:txBody>
          <a:bodyPr>
            <a:spAutoFit/>
          </a:bodyPr>
          <a:lstStyle/>
          <a:p>
            <a:pPr algn="ctr">
              <a:defRPr/>
            </a:pPr>
            <a:r>
              <a:rPr lang="en-US" sz="540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1FD34E"/>
                </a:solidFill>
                <a:effectLst>
                  <a:outerShdw blurRad="50800" dist="40000" dir="5400000" algn="tl" rotWithShape="0">
                    <a:srgbClr val="000000">
                      <a:shade val="5000"/>
                      <a:satMod val="120000"/>
                      <a:alpha val="33000"/>
                    </a:srgbClr>
                  </a:outerShdw>
                </a:effectLst>
              </a:rPr>
              <a:t>partogram</a:t>
            </a:r>
            <a:endParaRPr lang="ar-SA" sz="540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1FD34E"/>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17762" name="Picture 2" descr="H:\Dewhurst’s Textbook of Obstetrics &amp; Gynaecology\0067.jpg"/>
          <p:cNvPicPr>
            <a:picLocks noGrp="1" noChangeAspect="1" noChangeArrowheads="1"/>
          </p:cNvPicPr>
          <p:nvPr>
            <p:ph idx="1"/>
          </p:nvPr>
        </p:nvPicPr>
        <p:blipFill>
          <a:blip r:embed="rId2" cstate="print"/>
          <a:srcRect l="10805" t="10417" r="38241" b="26447"/>
          <a:stretch>
            <a:fillRect/>
          </a:stretch>
        </p:blipFill>
        <p:spPr bwMode="auto">
          <a:xfrm>
            <a:off x="2957517" y="0"/>
            <a:ext cx="4364847" cy="6715148"/>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17762" name="Picture 2" descr="H:\Dewhurst’s Textbook of Obstetrics &amp; Gynaecology\0067.jpg"/>
          <p:cNvPicPr>
            <a:picLocks noGrp="1" noChangeAspect="1" noChangeArrowheads="1"/>
          </p:cNvPicPr>
          <p:nvPr>
            <p:ph idx="1"/>
          </p:nvPr>
        </p:nvPicPr>
        <p:blipFill>
          <a:blip r:embed="rId2" cstate="print"/>
          <a:srcRect l="12410" t="10417" r="38241" b="47940"/>
          <a:stretch>
            <a:fillRect/>
          </a:stretch>
        </p:blipFill>
        <p:spPr bwMode="auto">
          <a:xfrm>
            <a:off x="571472" y="0"/>
            <a:ext cx="8572528" cy="6805738"/>
          </a:xfrm>
          <a:prstGeom prst="rect">
            <a:avLst/>
          </a:prstGeom>
          <a:noFill/>
        </p:spPr>
      </p:pic>
      <p:sp>
        <p:nvSpPr>
          <p:cNvPr id="4" name="سهم رباعي 3"/>
          <p:cNvSpPr/>
          <p:nvPr/>
        </p:nvSpPr>
        <p:spPr>
          <a:xfrm flipH="1">
            <a:off x="2214546" y="5857892"/>
            <a:ext cx="428628" cy="428628"/>
          </a:xfrm>
          <a:prstGeom prst="quadArrow">
            <a:avLst>
              <a:gd name="adj1" fmla="val 20645"/>
              <a:gd name="adj2" fmla="val 22500"/>
              <a:gd name="adj3" fmla="val 22500"/>
            </a:avLst>
          </a:prstGeom>
          <a:solidFill>
            <a:srgbClr val="F91B9F"/>
          </a:solidFill>
          <a:ln>
            <a:solidFill>
              <a:srgbClr val="05FB2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dirty="0">
              <a:solidFill>
                <a:srgbClr val="FF0000"/>
              </a:solidFill>
            </a:endParaRPr>
          </a:p>
        </p:txBody>
      </p:sp>
      <p:sp>
        <p:nvSpPr>
          <p:cNvPr id="5" name="سهم رباعي 4"/>
          <p:cNvSpPr/>
          <p:nvPr/>
        </p:nvSpPr>
        <p:spPr>
          <a:xfrm>
            <a:off x="2928926" y="5929330"/>
            <a:ext cx="428628" cy="357190"/>
          </a:xfrm>
          <a:prstGeom prst="quadArrow">
            <a:avLst/>
          </a:prstGeom>
          <a:solidFill>
            <a:srgbClr val="F91B9F"/>
          </a:solidFill>
          <a:ln>
            <a:solidFill>
              <a:srgbClr val="05FB2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سهم رباعي 5"/>
          <p:cNvSpPr/>
          <p:nvPr/>
        </p:nvSpPr>
        <p:spPr>
          <a:xfrm>
            <a:off x="4000496" y="5643578"/>
            <a:ext cx="428628" cy="428628"/>
          </a:xfrm>
          <a:prstGeom prst="quadArrow">
            <a:avLst/>
          </a:prstGeom>
          <a:solidFill>
            <a:srgbClr val="F91B9F"/>
          </a:solidFill>
          <a:ln>
            <a:solidFill>
              <a:srgbClr val="05FB2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ضرب 6"/>
          <p:cNvSpPr/>
          <p:nvPr/>
        </p:nvSpPr>
        <p:spPr>
          <a:xfrm>
            <a:off x="2786050" y="5500702"/>
            <a:ext cx="357190" cy="500066"/>
          </a:xfrm>
          <a:prstGeom prst="mathMultiply">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ضرب 7"/>
          <p:cNvSpPr/>
          <p:nvPr/>
        </p:nvSpPr>
        <p:spPr>
          <a:xfrm>
            <a:off x="3357554" y="4643446"/>
            <a:ext cx="357190" cy="500066"/>
          </a:xfrm>
          <a:prstGeom prst="mathMultiply">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ضرب 8"/>
          <p:cNvSpPr/>
          <p:nvPr/>
        </p:nvSpPr>
        <p:spPr>
          <a:xfrm>
            <a:off x="4000496" y="4214818"/>
            <a:ext cx="357190" cy="500066"/>
          </a:xfrm>
          <a:prstGeom prst="mathMultiply">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ضرب 9"/>
          <p:cNvSpPr/>
          <p:nvPr/>
        </p:nvSpPr>
        <p:spPr>
          <a:xfrm>
            <a:off x="4643438" y="2928934"/>
            <a:ext cx="357190" cy="500066"/>
          </a:xfrm>
          <a:prstGeom prst="mathMultiply">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1" name="ضرب 10"/>
          <p:cNvSpPr/>
          <p:nvPr/>
        </p:nvSpPr>
        <p:spPr>
          <a:xfrm>
            <a:off x="5143504" y="2143116"/>
            <a:ext cx="357190" cy="500066"/>
          </a:xfrm>
          <a:prstGeom prst="mathMultiply">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2" name="سهم رباعي 11"/>
          <p:cNvSpPr/>
          <p:nvPr/>
        </p:nvSpPr>
        <p:spPr>
          <a:xfrm>
            <a:off x="4572000" y="5072074"/>
            <a:ext cx="357190" cy="428628"/>
          </a:xfrm>
          <a:prstGeom prst="quadArrow">
            <a:avLst/>
          </a:prstGeom>
          <a:solidFill>
            <a:srgbClr val="F91B9F"/>
          </a:solidFill>
          <a:ln>
            <a:solidFill>
              <a:srgbClr val="05FB2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17762" name="Picture 2" descr="H:\Dewhurst’s Textbook of Obstetrics &amp; Gynaecology\0067.jpg"/>
          <p:cNvPicPr>
            <a:picLocks noGrp="1" noChangeAspect="1" noChangeArrowheads="1"/>
          </p:cNvPicPr>
          <p:nvPr>
            <p:ph idx="1"/>
          </p:nvPr>
        </p:nvPicPr>
        <p:blipFill>
          <a:blip r:embed="rId2" cstate="print"/>
          <a:srcRect l="12139" t="52060" r="38241" b="26447"/>
          <a:stretch>
            <a:fillRect/>
          </a:stretch>
        </p:blipFill>
        <p:spPr bwMode="auto">
          <a:xfrm>
            <a:off x="250001" y="0"/>
            <a:ext cx="8608279" cy="6715148"/>
          </a:xfrm>
          <a:prstGeom prst="rect">
            <a:avLst/>
          </a:prstGeom>
          <a:noFill/>
        </p:spPr>
      </p:pic>
      <p:sp>
        <p:nvSpPr>
          <p:cNvPr id="4" name="ضرب 3"/>
          <p:cNvSpPr/>
          <p:nvPr/>
        </p:nvSpPr>
        <p:spPr>
          <a:xfrm>
            <a:off x="1928794" y="2143116"/>
            <a:ext cx="428628" cy="5000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صورة 1" descr="img002.jpg"/>
          <p:cNvPicPr>
            <a:picLocks noChangeAspect="1"/>
          </p:cNvPicPr>
          <p:nvPr/>
        </p:nvPicPr>
        <p:blipFill>
          <a:blip r:embed="rId2" cstate="print"/>
          <a:srcRect l="10913" t="3125" r="1170"/>
          <a:stretch>
            <a:fillRect/>
          </a:stretch>
        </p:blipFill>
        <p:spPr bwMode="auto">
          <a:xfrm>
            <a:off x="1071563" y="0"/>
            <a:ext cx="735806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subTitle" idx="1"/>
          </p:nvPr>
        </p:nvSpPr>
        <p:spPr>
          <a:xfrm>
            <a:off x="323850" y="214313"/>
            <a:ext cx="8496300" cy="6238875"/>
          </a:xfrm>
        </p:spPr>
        <p:txBody>
          <a:bodyPr>
            <a:noAutofit/>
          </a:bodyPr>
          <a:lstStyle/>
          <a:p>
            <a:pPr algn="l" rtl="0" eaLnBrk="1" fontAlgn="auto" hangingPunct="1">
              <a:spcAft>
                <a:spcPts val="0"/>
              </a:spcAft>
              <a:buFont typeface="Wingdings 2"/>
              <a:buNone/>
              <a:defRPr/>
            </a:pPr>
            <a:r>
              <a:rPr lang="en-US" sz="3600" dirty="0" smtClean="0">
                <a:solidFill>
                  <a:schemeClr val="tx1"/>
                </a:solidFill>
                <a:ea typeface="+mn-ea"/>
              </a:rPr>
              <a:t>If </a:t>
            </a:r>
            <a:r>
              <a:rPr lang="en-US" sz="3600" dirty="0" err="1" smtClean="0">
                <a:solidFill>
                  <a:schemeClr val="tx1"/>
                </a:solidFill>
                <a:ea typeface="+mn-ea"/>
              </a:rPr>
              <a:t>labour</a:t>
            </a:r>
            <a:r>
              <a:rPr lang="en-US" sz="3600" dirty="0" smtClean="0">
                <a:solidFill>
                  <a:schemeClr val="tx1"/>
                </a:solidFill>
                <a:ea typeface="+mn-ea"/>
              </a:rPr>
              <a:t> is not progressing normally dilatation of the cervix become slower Or may cease &amp;her curve will be to the right of the normal </a:t>
            </a:r>
            <a:r>
              <a:rPr lang="en-US" sz="3600" dirty="0" err="1" smtClean="0">
                <a:solidFill>
                  <a:schemeClr val="tx1"/>
                </a:solidFill>
                <a:ea typeface="+mn-ea"/>
              </a:rPr>
              <a:t>curve.So</a:t>
            </a:r>
            <a:r>
              <a:rPr lang="en-US" sz="3600" dirty="0" smtClean="0">
                <a:solidFill>
                  <a:schemeClr val="tx1"/>
                </a:solidFill>
                <a:ea typeface="+mn-ea"/>
              </a:rPr>
              <a:t> </a:t>
            </a:r>
            <a:r>
              <a:rPr lang="en-US" sz="3600" u="sng" dirty="0" smtClean="0">
                <a:solidFill>
                  <a:schemeClr val="tx1"/>
                </a:solidFill>
                <a:ea typeface="+mn-ea"/>
              </a:rPr>
              <a:t>if there is delay the membranes are ruptured </a:t>
            </a:r>
            <a:r>
              <a:rPr lang="en-US" sz="3600" u="sng" dirty="0" err="1" smtClean="0">
                <a:solidFill>
                  <a:schemeClr val="tx1"/>
                </a:solidFill>
                <a:ea typeface="+mn-ea"/>
              </a:rPr>
              <a:t>artificially&amp;uterine</a:t>
            </a:r>
            <a:r>
              <a:rPr lang="en-US" sz="3600" u="sng" dirty="0" smtClean="0">
                <a:solidFill>
                  <a:schemeClr val="tx1"/>
                </a:solidFill>
                <a:ea typeface="+mn-ea"/>
              </a:rPr>
              <a:t> action augmented by </a:t>
            </a:r>
            <a:r>
              <a:rPr lang="en-US" sz="3600" u="sng" dirty="0" err="1" smtClean="0">
                <a:solidFill>
                  <a:schemeClr val="tx1"/>
                </a:solidFill>
                <a:ea typeface="+mn-ea"/>
              </a:rPr>
              <a:t>oxytocin</a:t>
            </a:r>
            <a:r>
              <a:rPr lang="en-US" sz="3600" u="sng" dirty="0" smtClean="0">
                <a:solidFill>
                  <a:schemeClr val="tx1"/>
                </a:solidFill>
                <a:ea typeface="+mn-ea"/>
              </a:rPr>
              <a:t> infusion </a:t>
            </a:r>
            <a:r>
              <a:rPr lang="en-US" sz="3600" dirty="0" smtClean="0">
                <a:solidFill>
                  <a:schemeClr val="tx1"/>
                </a:solidFill>
                <a:ea typeface="+mn-ea"/>
              </a:rPr>
              <a:t>.</a:t>
            </a:r>
          </a:p>
          <a:p>
            <a:pPr algn="l" rtl="0" eaLnBrk="1" fontAlgn="auto" hangingPunct="1">
              <a:spcAft>
                <a:spcPts val="0"/>
              </a:spcAft>
              <a:buFont typeface="Wingdings 2"/>
              <a:buNone/>
              <a:defRPr/>
            </a:pPr>
            <a:r>
              <a:rPr lang="en-US" sz="3600" dirty="0" smtClean="0">
                <a:solidFill>
                  <a:schemeClr val="tx1"/>
                </a:solidFill>
                <a:ea typeface="+mn-ea"/>
              </a:rPr>
              <a:t>So </a:t>
            </a:r>
            <a:r>
              <a:rPr lang="en-US" sz="3600" dirty="0" err="1" smtClean="0">
                <a:solidFill>
                  <a:schemeClr val="tx1"/>
                </a:solidFill>
                <a:ea typeface="+mn-ea"/>
              </a:rPr>
              <a:t>frquency</a:t>
            </a:r>
            <a:r>
              <a:rPr lang="en-US" sz="3600" dirty="0" smtClean="0">
                <a:solidFill>
                  <a:schemeClr val="tx1"/>
                </a:solidFill>
                <a:ea typeface="+mn-ea"/>
              </a:rPr>
              <a:t> of uterine contractions ,dilatation of the </a:t>
            </a:r>
            <a:r>
              <a:rPr lang="en-US" sz="3600" dirty="0" err="1" smtClean="0">
                <a:solidFill>
                  <a:schemeClr val="tx1"/>
                </a:solidFill>
                <a:ea typeface="+mn-ea"/>
              </a:rPr>
              <a:t>cervix,descend</a:t>
            </a:r>
            <a:r>
              <a:rPr lang="en-US" sz="3600" dirty="0" smtClean="0">
                <a:solidFill>
                  <a:schemeClr val="tx1"/>
                </a:solidFill>
                <a:ea typeface="+mn-ea"/>
              </a:rPr>
              <a:t> of fetal head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subTitle" idx="1"/>
          </p:nvPr>
        </p:nvSpPr>
        <p:spPr>
          <a:xfrm>
            <a:off x="0" y="404813"/>
            <a:ext cx="8820150" cy="6453187"/>
          </a:xfrm>
        </p:spPr>
        <p:txBody>
          <a:bodyPr>
            <a:normAutofit/>
          </a:bodyPr>
          <a:lstStyle/>
          <a:p>
            <a:pPr algn="l" rtl="0" eaLnBrk="1" fontAlgn="auto" hangingPunct="1">
              <a:spcAft>
                <a:spcPts val="0"/>
              </a:spcAft>
              <a:buFont typeface="Wingdings 2"/>
              <a:buNone/>
              <a:defRPr/>
            </a:pPr>
            <a:r>
              <a:rPr lang="en-US" sz="4000" dirty="0" smtClean="0">
                <a:solidFill>
                  <a:schemeClr val="tx1"/>
                </a:solidFill>
                <a:ea typeface="+mn-ea"/>
              </a:rPr>
              <a:t>The state of the fetus fetal </a:t>
            </a:r>
            <a:r>
              <a:rPr lang="en-US" sz="4000" dirty="0" err="1" smtClean="0">
                <a:solidFill>
                  <a:schemeClr val="tx1"/>
                </a:solidFill>
                <a:ea typeface="+mn-ea"/>
              </a:rPr>
              <a:t>heart,amount&amp;colour</a:t>
            </a:r>
            <a:r>
              <a:rPr lang="en-US" sz="4000" dirty="0" smtClean="0">
                <a:solidFill>
                  <a:schemeClr val="tx1"/>
                </a:solidFill>
                <a:ea typeface="+mn-ea"/>
              </a:rPr>
              <a:t> of amniotic fluid draining also recorded in special area of the </a:t>
            </a:r>
            <a:r>
              <a:rPr lang="en-US" sz="4000" dirty="0" err="1" smtClean="0">
                <a:solidFill>
                  <a:schemeClr val="tx1"/>
                </a:solidFill>
                <a:ea typeface="+mn-ea"/>
              </a:rPr>
              <a:t>partogram</a:t>
            </a:r>
            <a:r>
              <a:rPr lang="en-US" sz="4000" dirty="0" smtClean="0">
                <a:solidFill>
                  <a:schemeClr val="tx1"/>
                </a:solidFill>
                <a:ea typeface="+mn-ea"/>
              </a:rPr>
              <a:t>.</a:t>
            </a:r>
          </a:p>
          <a:p>
            <a:pPr algn="l" rtl="0" eaLnBrk="1" fontAlgn="auto" hangingPunct="1">
              <a:spcAft>
                <a:spcPts val="0"/>
              </a:spcAft>
              <a:buFont typeface="Wingdings 2"/>
              <a:buNone/>
              <a:defRPr/>
            </a:pPr>
            <a:r>
              <a:rPr lang="en-US" sz="4000" dirty="0" smtClean="0">
                <a:solidFill>
                  <a:schemeClr val="tx1"/>
                </a:solidFill>
                <a:ea typeface="+mn-ea"/>
              </a:rPr>
              <a:t>Any drugs or fluid given to the mother also recorded as part of intervention in the first stage of </a:t>
            </a:r>
            <a:r>
              <a:rPr lang="en-US" sz="4000" dirty="0" err="1" smtClean="0">
                <a:solidFill>
                  <a:schemeClr val="tx1"/>
                </a:solidFill>
                <a:ea typeface="+mn-ea"/>
              </a:rPr>
              <a:t>labour</a:t>
            </a:r>
            <a:r>
              <a:rPr lang="en-US" sz="4000" dirty="0" smtClean="0">
                <a:solidFill>
                  <a:schemeClr val="tx1"/>
                </a:solidFill>
                <a:ea typeface="+mn-ea"/>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ctrTitle"/>
          </p:nvPr>
        </p:nvSpPr>
        <p:spPr>
          <a:xfrm>
            <a:off x="685800" y="0"/>
            <a:ext cx="7772400" cy="1052737"/>
          </a:xfrm>
        </p:spPr>
        <p:txBody>
          <a:bodyPr/>
          <a:lstStyle/>
          <a:p>
            <a:r>
              <a:rPr lang="en-US" sz="3600" b="1" dirty="0">
                <a:solidFill>
                  <a:srgbClr val="FF0000"/>
                </a:solidFill>
              </a:rPr>
              <a:t>Rupture of the membranes</a:t>
            </a:r>
          </a:p>
        </p:txBody>
      </p:sp>
      <p:sp>
        <p:nvSpPr>
          <p:cNvPr id="14341" name="Rectangle 5"/>
          <p:cNvSpPr>
            <a:spLocks noGrp="1" noChangeArrowheads="1"/>
          </p:cNvSpPr>
          <p:nvPr>
            <p:ph type="subTitle" idx="1"/>
          </p:nvPr>
        </p:nvSpPr>
        <p:spPr>
          <a:xfrm>
            <a:off x="323850" y="908721"/>
            <a:ext cx="8820150" cy="5473030"/>
          </a:xfrm>
        </p:spPr>
        <p:txBody>
          <a:bodyPr>
            <a:noAutofit/>
          </a:bodyPr>
          <a:lstStyle/>
          <a:p>
            <a:pPr algn="l">
              <a:lnSpc>
                <a:spcPct val="150000"/>
              </a:lnSpc>
            </a:pPr>
            <a:r>
              <a:rPr lang="en-US" sz="4000" dirty="0">
                <a:solidFill>
                  <a:schemeClr val="tx1"/>
                </a:solidFill>
              </a:rPr>
              <a:t>The membranes may rupture at any time during </a:t>
            </a:r>
            <a:r>
              <a:rPr lang="en-US" sz="4000" dirty="0" err="1">
                <a:solidFill>
                  <a:schemeClr val="tx1"/>
                </a:solidFill>
              </a:rPr>
              <a:t>labour&amp;usually</a:t>
            </a:r>
            <a:r>
              <a:rPr lang="en-US" sz="4000" dirty="0">
                <a:solidFill>
                  <a:schemeClr val="tx1"/>
                </a:solidFill>
              </a:rPr>
              <a:t> occurs towards the end of first stage of </a:t>
            </a:r>
            <a:r>
              <a:rPr lang="en-US" sz="4000" dirty="0" err="1">
                <a:solidFill>
                  <a:schemeClr val="tx1"/>
                </a:solidFill>
              </a:rPr>
              <a:t>labour</a:t>
            </a:r>
            <a:r>
              <a:rPr lang="en-US" sz="4000" dirty="0" smtClean="0">
                <a:solidFill>
                  <a:schemeClr val="tx1"/>
                </a:solidFill>
              </a:rPr>
              <a:t>. </a:t>
            </a:r>
            <a:r>
              <a:rPr lang="en-US" sz="4000" i="1" dirty="0" smtClean="0">
                <a:solidFill>
                  <a:schemeClr val="accent6">
                    <a:lumMod val="50000"/>
                  </a:schemeClr>
                </a:solidFill>
              </a:rPr>
              <a:t>Early </a:t>
            </a:r>
            <a:r>
              <a:rPr lang="en-US" sz="4000" i="1" dirty="0">
                <a:solidFill>
                  <a:schemeClr val="accent6">
                    <a:lumMod val="50000"/>
                  </a:schemeClr>
                </a:solidFill>
              </a:rPr>
              <a:t>rupture of membranes is more likely to occur if the presenting part not engaged or there is </a:t>
            </a:r>
            <a:r>
              <a:rPr lang="en-US" sz="4000" i="1" dirty="0" err="1">
                <a:solidFill>
                  <a:schemeClr val="accent6">
                    <a:lumMod val="50000"/>
                  </a:schemeClr>
                </a:solidFill>
              </a:rPr>
              <a:t>malpresentation</a:t>
            </a:r>
            <a:r>
              <a:rPr lang="en-US" sz="4000" i="1" dirty="0">
                <a:solidFill>
                  <a:schemeClr val="accent6">
                    <a:lumMod val="50000"/>
                  </a:schemeClr>
                </a:solidFill>
              </a:rPr>
              <a:t>.</a:t>
            </a: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ctrTitle"/>
          </p:nvPr>
        </p:nvSpPr>
        <p:spPr>
          <a:xfrm>
            <a:off x="0" y="0"/>
            <a:ext cx="9144000" cy="1000125"/>
          </a:xfrm>
        </p:spPr>
        <p:txBody>
          <a:bodyPr/>
          <a:lstStyle/>
          <a:p>
            <a:pPr marL="484632" eaLnBrk="1" fontAlgn="auto" hangingPunct="1">
              <a:spcAft>
                <a:spcPts val="0"/>
              </a:spcAft>
              <a:defRPr/>
            </a:pPr>
            <a:r>
              <a:rPr lang="en-US" b="1" dirty="0" smtClean="0">
                <a:solidFill>
                  <a:srgbClr val="FF0000"/>
                </a:solidFill>
                <a:ea typeface="+mj-ea"/>
              </a:rPr>
              <a:t>Management of second stage</a:t>
            </a:r>
          </a:p>
        </p:txBody>
      </p:sp>
      <p:sp>
        <p:nvSpPr>
          <p:cNvPr id="14339" name="Rectangle 5"/>
          <p:cNvSpPr>
            <a:spLocks noGrp="1" noChangeArrowheads="1"/>
          </p:cNvSpPr>
          <p:nvPr>
            <p:ph type="subTitle" idx="1"/>
          </p:nvPr>
        </p:nvSpPr>
        <p:spPr>
          <a:xfrm>
            <a:off x="0" y="1000125"/>
            <a:ext cx="8893175" cy="5857875"/>
          </a:xfrm>
        </p:spPr>
        <p:txBody>
          <a:bodyPr>
            <a:normAutofit/>
          </a:bodyPr>
          <a:lstStyle/>
          <a:p>
            <a:pPr eaLnBrk="1" fontAlgn="auto" hangingPunct="1">
              <a:lnSpc>
                <a:spcPct val="90000"/>
              </a:lnSpc>
              <a:spcAft>
                <a:spcPts val="0"/>
              </a:spcAft>
              <a:buFont typeface="Wingdings 2"/>
              <a:buNone/>
              <a:defRPr/>
            </a:pPr>
            <a:r>
              <a:rPr lang="en-US" sz="3600" dirty="0" smtClean="0">
                <a:solidFill>
                  <a:schemeClr val="tx1"/>
                </a:solidFill>
                <a:ea typeface="+mn-ea"/>
              </a:rPr>
              <a:t>If </a:t>
            </a:r>
            <a:r>
              <a:rPr lang="en-US" sz="3600" dirty="0" err="1" smtClean="0">
                <a:solidFill>
                  <a:schemeClr val="tx1"/>
                </a:solidFill>
                <a:ea typeface="+mn-ea"/>
              </a:rPr>
              <a:t>labour</a:t>
            </a:r>
            <a:r>
              <a:rPr lang="en-US" sz="3600" dirty="0" smtClean="0">
                <a:solidFill>
                  <a:schemeClr val="tx1"/>
                </a:solidFill>
                <a:ea typeface="+mn-ea"/>
              </a:rPr>
              <a:t> has been normal the first sign of the second stage is an urge to push by the mother .Full dilatation of the cervix should be confirmed ,the woman will get an expulsive reflex with each contraction &amp;will generally take a deep breath ,hold </a:t>
            </a:r>
            <a:r>
              <a:rPr lang="en-US" sz="3600" dirty="0" err="1" smtClean="0">
                <a:solidFill>
                  <a:schemeClr val="tx1"/>
                </a:solidFill>
                <a:ea typeface="+mn-ea"/>
              </a:rPr>
              <a:t>it,&amp;strain</a:t>
            </a:r>
            <a:r>
              <a:rPr lang="en-US" sz="3600" dirty="0" smtClean="0">
                <a:solidFill>
                  <a:schemeClr val="tx1"/>
                </a:solidFill>
                <a:ea typeface="+mn-ea"/>
              </a:rPr>
              <a:t> </a:t>
            </a:r>
            <a:r>
              <a:rPr lang="en-US" sz="3600" dirty="0" err="1" smtClean="0">
                <a:solidFill>
                  <a:schemeClr val="tx1"/>
                </a:solidFill>
                <a:ea typeface="+mn-ea"/>
              </a:rPr>
              <a:t>down.If</a:t>
            </a:r>
            <a:r>
              <a:rPr lang="en-US" sz="3600" dirty="0" smtClean="0">
                <a:solidFill>
                  <a:schemeClr val="tx1"/>
                </a:solidFill>
                <a:ea typeface="+mn-ea"/>
              </a:rPr>
              <a:t> the woman  is well propped up in </a:t>
            </a:r>
            <a:r>
              <a:rPr lang="en-US" sz="3600" dirty="0" err="1" smtClean="0">
                <a:solidFill>
                  <a:schemeClr val="tx1"/>
                </a:solidFill>
                <a:ea typeface="+mn-ea"/>
              </a:rPr>
              <a:t>lithotomy</a:t>
            </a:r>
            <a:r>
              <a:rPr lang="en-US" sz="3600" dirty="0" smtClean="0">
                <a:solidFill>
                  <a:schemeClr val="tx1"/>
                </a:solidFill>
                <a:ea typeface="+mn-ea"/>
              </a:rPr>
              <a:t> position with her head upright &amp;her hands behind her knees she will be in a comfortable position to push effectively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457200" y="357188"/>
            <a:ext cx="8686800" cy="6500812"/>
          </a:xfrm>
        </p:spPr>
        <p:txBody>
          <a:bodyPr>
            <a:normAutofit/>
          </a:bodyPr>
          <a:lstStyle/>
          <a:p>
            <a:pPr marL="447675" indent="-382588" algn="l" rtl="0">
              <a:buNone/>
            </a:pPr>
            <a:r>
              <a:rPr lang="en-US" sz="3600" dirty="0" smtClean="0"/>
              <a:t>The process of the descent of the head can be judged by watching perineum</a:t>
            </a:r>
          </a:p>
          <a:p>
            <a:pPr marL="447675" indent="-382588" algn="l" rtl="0" eaLnBrk="1" hangingPunct="1">
              <a:buFontTx/>
              <a:buNone/>
            </a:pPr>
            <a:r>
              <a:rPr lang="en-US" sz="3600" dirty="0" smtClean="0">
                <a:cs typeface="Majalla UI"/>
              </a:rPr>
              <a:t>the head has crowned, the woman should be discouraged from bearing down by telling her to take rapid shallow breaths.           </a:t>
            </a:r>
          </a:p>
          <a:p>
            <a:pPr marL="447675" indent="-382588" algn="l" rtl="0" eaLnBrk="1" hangingPunct="1">
              <a:buFontTx/>
              <a:buNone/>
            </a:pPr>
            <a:endParaRPr lang="en-US" sz="3600" dirty="0" smtClean="0">
              <a:cs typeface="Majalla UI"/>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0" y="0"/>
            <a:ext cx="9144000" cy="6858000"/>
          </a:xfrm>
        </p:spPr>
        <p:txBody>
          <a:bodyPr>
            <a:normAutofit lnSpcReduction="10000"/>
          </a:bodyPr>
          <a:lstStyle/>
          <a:p>
            <a:pPr marL="448056" indent="-384048" algn="l" rtl="0" eaLnBrk="1" fontAlgn="auto" hangingPunct="1">
              <a:spcAft>
                <a:spcPts val="0"/>
              </a:spcAft>
              <a:buFontTx/>
              <a:buNone/>
              <a:defRPr/>
            </a:pPr>
            <a:r>
              <a:rPr lang="en-US" sz="4000" smtClean="0">
                <a:ea typeface="+mn-ea"/>
              </a:rPr>
              <a:t>The head is dlivered carefully by pressure through the perineum onto the forehead by means of a finger &amp;thumb placed on each side of the anus pushing the head forward slowly before it is allowed to  extend&amp; complete its delivery &amp;controlling the rate of escape with the other hand.</a:t>
            </a:r>
          </a:p>
          <a:p>
            <a:pPr marL="448056" indent="-384048" algn="l" rtl="0" eaLnBrk="1" fontAlgn="auto" hangingPunct="1">
              <a:spcAft>
                <a:spcPts val="0"/>
              </a:spcAft>
              <a:buFontTx/>
              <a:buNone/>
              <a:defRPr/>
            </a:pPr>
            <a:r>
              <a:rPr lang="en-US" sz="4000" i="1" u="sng" smtClean="0">
                <a:solidFill>
                  <a:srgbClr val="FF0000"/>
                </a:solidFill>
                <a:ea typeface="+mn-ea"/>
              </a:rPr>
              <a:t>Episiotomy</a:t>
            </a:r>
            <a:r>
              <a:rPr lang="en-US" sz="4000" smtClean="0">
                <a:ea typeface="+mn-ea"/>
              </a:rPr>
              <a:t> An incision in perineum indicated in some cases to prevent lacerations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عنوان 1"/>
          <p:cNvSpPr>
            <a:spLocks noGrp="1"/>
          </p:cNvSpPr>
          <p:nvPr>
            <p:ph type="title"/>
          </p:nvPr>
        </p:nvSpPr>
        <p:spPr/>
        <p:txBody>
          <a:bodyPr/>
          <a:lstStyle/>
          <a:p>
            <a:pPr marL="484632" eaLnBrk="1" fontAlgn="auto" hangingPunct="1">
              <a:spcAft>
                <a:spcPts val="0"/>
              </a:spcAft>
              <a:defRPr/>
            </a:pPr>
            <a:r>
              <a:rPr lang="en-US" dirty="0" smtClean="0">
                <a:solidFill>
                  <a:schemeClr val="accent1">
                    <a:tint val="83000"/>
                    <a:satMod val="150000"/>
                  </a:schemeClr>
                </a:solidFill>
                <a:ea typeface="+mj-ea"/>
              </a:rPr>
              <a:t>2</a:t>
            </a:r>
            <a:r>
              <a:rPr lang="en-US" baseline="30000" dirty="0" smtClean="0">
                <a:solidFill>
                  <a:schemeClr val="accent1">
                    <a:tint val="83000"/>
                    <a:satMod val="150000"/>
                  </a:schemeClr>
                </a:solidFill>
                <a:ea typeface="+mj-ea"/>
              </a:rPr>
              <a:t>nd</a:t>
            </a:r>
            <a:r>
              <a:rPr lang="en-US" dirty="0" smtClean="0">
                <a:solidFill>
                  <a:schemeClr val="accent1">
                    <a:tint val="83000"/>
                    <a:satMod val="150000"/>
                  </a:schemeClr>
                </a:solidFill>
                <a:ea typeface="+mj-ea"/>
              </a:rPr>
              <a:t> stage</a:t>
            </a:r>
            <a:endParaRPr lang="ar-SA" dirty="0" smtClean="0">
              <a:solidFill>
                <a:schemeClr val="accent1">
                  <a:tint val="83000"/>
                  <a:satMod val="150000"/>
                </a:schemeClr>
              </a:solidFill>
              <a:ea typeface="+mj-ea"/>
            </a:endParaRPr>
          </a:p>
        </p:txBody>
      </p:sp>
      <p:sp>
        <p:nvSpPr>
          <p:cNvPr id="24579" name="عنصر نائب للمحتوى 2"/>
          <p:cNvSpPr>
            <a:spLocks noGrp="1"/>
          </p:cNvSpPr>
          <p:nvPr>
            <p:ph idx="1"/>
          </p:nvPr>
        </p:nvSpPr>
        <p:spPr>
          <a:xfrm>
            <a:off x="1285875" y="1214438"/>
            <a:ext cx="7648575" cy="5286375"/>
          </a:xfrm>
          <a:solidFill>
            <a:schemeClr val="bg1"/>
          </a:solidFill>
        </p:spPr>
        <p:txBody>
          <a:bodyPr/>
          <a:lstStyle/>
          <a:p>
            <a:pPr marL="447675" indent="-382588" algn="l" eaLnBrk="1" hangingPunct="1">
              <a:buFontTx/>
              <a:buNone/>
            </a:pPr>
            <a:r>
              <a:rPr lang="en-US" sz="4800" smtClean="0">
                <a:cs typeface="Majalla UI"/>
              </a:rPr>
              <a:t>Once the head is born, cheking the neck [if there is loops of umbilical cord are found]to slip the cord over the head;nasopharyngeal suction is performed </a:t>
            </a:r>
            <a:endParaRPr lang="ar-SA" sz="48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0" y="476250"/>
            <a:ext cx="9144000" cy="6381750"/>
          </a:xfrm>
        </p:spPr>
        <p:txBody>
          <a:bodyPr/>
          <a:lstStyle/>
          <a:p>
            <a:pPr marL="447675" indent="-382588" algn="l" rtl="0" eaLnBrk="1" hangingPunct="1">
              <a:lnSpc>
                <a:spcPct val="90000"/>
              </a:lnSpc>
              <a:buFontTx/>
              <a:buNone/>
            </a:pPr>
            <a:r>
              <a:rPr lang="en-US" sz="4000" smtClean="0">
                <a:cs typeface="Majalla UI"/>
              </a:rPr>
              <a:t>.With the next contraction there is external rotation of the head &amp;delivery of shoulders ,to aid it the head is pulled gently downwards&amp;forwards until the anterior shoulder appears beneath the pubis.</a:t>
            </a:r>
          </a:p>
          <a:p>
            <a:pPr marL="447675" indent="-382588" algn="l" rtl="0" eaLnBrk="1" hangingPunct="1">
              <a:lnSpc>
                <a:spcPct val="90000"/>
              </a:lnSpc>
              <a:buFontTx/>
              <a:buNone/>
            </a:pPr>
            <a:r>
              <a:rPr lang="en-US" sz="4000" smtClean="0">
                <a:cs typeface="Majalla UI"/>
              </a:rPr>
              <a:t>The head is then lifted gradually until the posterior shoulder appears over perineum &amp;baby is swept upwards to deliver body&amp;legs.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18786" name="Picture 2" descr="H:\صور ولادة\1 004.JPG"/>
          <p:cNvPicPr>
            <a:picLocks noGrp="1" noChangeAspect="1" noChangeArrowheads="1"/>
          </p:cNvPicPr>
          <p:nvPr>
            <p:ph idx="1"/>
          </p:nvPr>
        </p:nvPicPr>
        <p:blipFill>
          <a:blip r:embed="rId2" cstate="print"/>
          <a:srcRect/>
          <a:stretch>
            <a:fillRect/>
          </a:stretch>
        </p:blipFill>
        <p:spPr bwMode="auto">
          <a:xfrm>
            <a:off x="1785917" y="148404"/>
            <a:ext cx="4657165" cy="6209553"/>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19810" name="Picture 2" descr="H:\صور ولادة\1 006.JPG"/>
          <p:cNvPicPr>
            <a:picLocks noGrp="1" noChangeAspect="1" noChangeArrowheads="1"/>
          </p:cNvPicPr>
          <p:nvPr>
            <p:ph idx="1"/>
          </p:nvPr>
        </p:nvPicPr>
        <p:blipFill>
          <a:blip r:embed="rId2" cstate="print"/>
          <a:srcRect l="9826" t="10747" r="6659"/>
          <a:stretch>
            <a:fillRect/>
          </a:stretch>
        </p:blipFill>
        <p:spPr bwMode="auto">
          <a:xfrm>
            <a:off x="1857356" y="1857364"/>
            <a:ext cx="3643338" cy="2920217"/>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عنوان 1"/>
          <p:cNvSpPr>
            <a:spLocks noGrp="1"/>
          </p:cNvSpPr>
          <p:nvPr>
            <p:ph type="title"/>
          </p:nvPr>
        </p:nvSpPr>
        <p:spPr/>
        <p:txBody>
          <a:bodyPr/>
          <a:lstStyle/>
          <a:p>
            <a:pPr marL="484632" eaLnBrk="1" fontAlgn="auto" hangingPunct="1">
              <a:spcAft>
                <a:spcPts val="0"/>
              </a:spcAft>
              <a:defRPr/>
            </a:pPr>
            <a:endParaRPr lang="ar-IQ" smtClean="0">
              <a:solidFill>
                <a:schemeClr val="accent1">
                  <a:tint val="83000"/>
                  <a:satMod val="150000"/>
                </a:schemeClr>
              </a:solidFill>
              <a:ea typeface="+mj-ea"/>
            </a:endParaRPr>
          </a:p>
        </p:txBody>
      </p:sp>
      <p:pic>
        <p:nvPicPr>
          <p:cNvPr id="26627" name="Picture 5" descr="D:\Ed 2\Images\Pregnancy\CordLength.jpg"/>
          <p:cNvPicPr>
            <a:picLocks noGrp="1" noChangeAspect="1" noChangeArrowheads="1"/>
          </p:cNvPicPr>
          <p:nvPr>
            <p:ph idx="1"/>
          </p:nvPr>
        </p:nvPicPr>
        <p:blipFill>
          <a:blip r:embed="rId2" cstate="print"/>
          <a:srcRect/>
          <a:stretch>
            <a:fillRect/>
          </a:stretch>
        </p:blipFill>
        <p:spPr>
          <a:xfrm>
            <a:off x="1071563" y="371475"/>
            <a:ext cx="7929562" cy="6486525"/>
          </a:xfr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96925"/>
          </a:xfrm>
          <a:solidFill>
            <a:schemeClr val="bg1"/>
          </a:solidFill>
        </p:spPr>
        <p:txBody>
          <a:bodyPr/>
          <a:lstStyle/>
          <a:p>
            <a:pPr marL="484632" eaLnBrk="1" fontAlgn="auto" hangingPunct="1">
              <a:spcAft>
                <a:spcPts val="0"/>
              </a:spcAft>
              <a:defRPr/>
            </a:pPr>
            <a:r>
              <a:rPr lang="en-US" sz="4000" b="1" dirty="0" smtClean="0">
                <a:solidFill>
                  <a:schemeClr val="accent1">
                    <a:tint val="83000"/>
                    <a:satMod val="150000"/>
                  </a:schemeClr>
                </a:solidFill>
                <a:ea typeface="+mj-ea"/>
              </a:rPr>
              <a:t>Management of third stage</a:t>
            </a:r>
          </a:p>
        </p:txBody>
      </p:sp>
      <p:sp>
        <p:nvSpPr>
          <p:cNvPr id="27651" name="Rectangle 3"/>
          <p:cNvSpPr>
            <a:spLocks noGrp="1" noChangeArrowheads="1"/>
          </p:cNvSpPr>
          <p:nvPr>
            <p:ph idx="1"/>
          </p:nvPr>
        </p:nvSpPr>
        <p:spPr>
          <a:xfrm>
            <a:off x="0" y="1214438"/>
            <a:ext cx="9144000" cy="5643562"/>
          </a:xfrm>
          <a:solidFill>
            <a:schemeClr val="bg1"/>
          </a:solidFill>
        </p:spPr>
        <p:txBody>
          <a:bodyPr/>
          <a:lstStyle/>
          <a:p>
            <a:pPr marL="447675" indent="-382588" algn="l" rtl="0" eaLnBrk="1" hangingPunct="1">
              <a:buFontTx/>
              <a:buNone/>
            </a:pPr>
            <a:r>
              <a:rPr lang="en-US" sz="4400" smtClean="0">
                <a:cs typeface="Majalla UI"/>
              </a:rPr>
              <a:t>Separation of placenta occurs because of reduction of volume of uterus due to uterine contraction&amp; retraction so it lies free in the lower segment of uterine cavity. The mother will become aware of its presence on the pelvic floor &amp;by straining expel it from vagina.</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850900"/>
          </a:xfrm>
          <a:solidFill>
            <a:schemeClr val="bg1"/>
          </a:solidFill>
        </p:spPr>
        <p:txBody>
          <a:bodyPr/>
          <a:lstStyle/>
          <a:p>
            <a:pPr marL="484632" eaLnBrk="1" fontAlgn="auto" hangingPunct="1">
              <a:spcAft>
                <a:spcPts val="0"/>
              </a:spcAft>
              <a:defRPr/>
            </a:pPr>
            <a:r>
              <a:rPr lang="en-US" sz="3600" b="1" dirty="0" smtClean="0">
                <a:solidFill>
                  <a:schemeClr val="accent1">
                    <a:tint val="83000"/>
                    <a:satMod val="150000"/>
                  </a:schemeClr>
                </a:solidFill>
                <a:ea typeface="+mj-ea"/>
              </a:rPr>
              <a:t>Signs of separation of placenta are</a:t>
            </a:r>
            <a:r>
              <a:rPr lang="en-US" sz="3600" dirty="0" smtClean="0">
                <a:solidFill>
                  <a:schemeClr val="accent1">
                    <a:tint val="83000"/>
                    <a:satMod val="150000"/>
                  </a:schemeClr>
                </a:solidFill>
                <a:ea typeface="+mj-ea"/>
              </a:rPr>
              <a:t>:</a:t>
            </a:r>
          </a:p>
        </p:txBody>
      </p:sp>
      <p:sp>
        <p:nvSpPr>
          <p:cNvPr id="28675" name="Rectangle 3"/>
          <p:cNvSpPr>
            <a:spLocks noGrp="1" noChangeArrowheads="1"/>
          </p:cNvSpPr>
          <p:nvPr>
            <p:ph idx="1"/>
          </p:nvPr>
        </p:nvSpPr>
        <p:spPr>
          <a:xfrm>
            <a:off x="457200" y="1125538"/>
            <a:ext cx="8229600" cy="5732462"/>
          </a:xfrm>
          <a:solidFill>
            <a:schemeClr val="bg1"/>
          </a:solidFill>
        </p:spPr>
        <p:txBody>
          <a:bodyPr>
            <a:normAutofit lnSpcReduction="10000"/>
          </a:bodyPr>
          <a:lstStyle/>
          <a:p>
            <a:pPr algn="l" rtl="0" eaLnBrk="1" hangingPunct="1">
              <a:lnSpc>
                <a:spcPct val="90000"/>
              </a:lnSpc>
              <a:buFont typeface="Wingdings" pitchFamily="2" charset="2"/>
              <a:buChar char="§"/>
            </a:pPr>
            <a:r>
              <a:rPr lang="en-US" sz="3600" smtClean="0">
                <a:cs typeface="Tahoma" pitchFamily="34" charset="0"/>
              </a:rPr>
              <a:t>Lengtheing of the cord protruding from the vulva.</a:t>
            </a:r>
          </a:p>
          <a:p>
            <a:pPr algn="l" rtl="0" eaLnBrk="1" hangingPunct="1">
              <a:lnSpc>
                <a:spcPct val="90000"/>
              </a:lnSpc>
              <a:buFont typeface="Wingdings" pitchFamily="2" charset="2"/>
              <a:buChar char="§"/>
            </a:pPr>
            <a:r>
              <a:rPr lang="en-US" sz="3600" smtClean="0">
                <a:cs typeface="Tahoma" pitchFamily="34" charset="0"/>
              </a:rPr>
              <a:t>A small gush of blood from the placental bed which is normally stops quickly due to retraction of myometrial fibers.</a:t>
            </a:r>
          </a:p>
          <a:p>
            <a:pPr algn="l" rtl="0" eaLnBrk="1" hangingPunct="1">
              <a:lnSpc>
                <a:spcPct val="90000"/>
              </a:lnSpc>
              <a:buFont typeface="Wingdings" pitchFamily="2" charset="2"/>
              <a:buChar char="§"/>
            </a:pPr>
            <a:r>
              <a:rPr lang="en-US" sz="3600" smtClean="0">
                <a:cs typeface="Tahoma" pitchFamily="34" charset="0"/>
              </a:rPr>
              <a:t>A rising of uterine fundus to above the umbilicus ,the fundus becomes hard&amp;globular compaired to the broad ,softer fundus prior to separation.</a:t>
            </a:r>
          </a:p>
          <a:p>
            <a:pPr algn="l" rtl="0" eaLnBrk="1" hangingPunct="1">
              <a:lnSpc>
                <a:spcPct val="90000"/>
              </a:lnSpc>
              <a:buFont typeface="Wingdings" pitchFamily="2" charset="2"/>
              <a:buChar char="§"/>
            </a:pPr>
            <a:r>
              <a:rPr lang="en-US" sz="3600" smtClean="0">
                <a:cs typeface="Tahoma" pitchFamily="34" charset="0"/>
              </a:rPr>
              <a:t>The placenta can be felt with a finger inserted into vagina.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graphicFrame>
        <p:nvGraphicFramePr>
          <p:cNvPr id="1026" name="Object 2"/>
          <p:cNvGraphicFramePr>
            <a:graphicFrameLocks noChangeAspect="1"/>
          </p:cNvGraphicFramePr>
          <p:nvPr>
            <p:extLst>
              <p:ext uri="{D42A27DB-BD31-4B8C-83A1-F6EECF244321}">
                <p14:modId xmlns:p14="http://schemas.microsoft.com/office/powerpoint/2010/main" val="1619317657"/>
              </p:ext>
            </p:extLst>
          </p:nvPr>
        </p:nvGraphicFramePr>
        <p:xfrm>
          <a:off x="2267744" y="3429000"/>
          <a:ext cx="4395787" cy="685800"/>
        </p:xfrm>
        <a:graphic>
          <a:graphicData uri="http://schemas.openxmlformats.org/presentationml/2006/ole">
            <mc:AlternateContent xmlns:mc="http://schemas.openxmlformats.org/markup-compatibility/2006">
              <mc:Choice xmlns:v="urn:schemas-microsoft-com:vml" Requires="v">
                <p:oleObj spid="_x0000_s58375" name="Packager Shell Object" showAsIcon="1" r:id="rId3" imgW="4396320" imgH="685800" progId="Package">
                  <p:embed/>
                </p:oleObj>
              </mc:Choice>
              <mc:Fallback>
                <p:oleObj name="Packager Shell Object" showAsIcon="1" r:id="rId3" imgW="4396320" imgH="685800" progId="Package">
                  <p:embed/>
                  <p:pic>
                    <p:nvPicPr>
                      <p:cNvPr id="0" name="Picture 2"/>
                      <p:cNvPicPr>
                        <a:picLocks noChangeAspect="1" noChangeArrowheads="1"/>
                      </p:cNvPicPr>
                      <p:nvPr/>
                    </p:nvPicPr>
                    <p:blipFill>
                      <a:blip r:embed="rId4"/>
                      <a:srcRect/>
                      <a:stretch>
                        <a:fillRect/>
                      </a:stretch>
                    </p:blipFill>
                    <p:spPr bwMode="auto">
                      <a:xfrm>
                        <a:off x="2267744" y="3429000"/>
                        <a:ext cx="439578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0" y="333375"/>
            <a:ext cx="9144000" cy="6048375"/>
          </a:xfrm>
        </p:spPr>
        <p:txBody>
          <a:bodyPr/>
          <a:lstStyle/>
          <a:p>
            <a:pPr marL="447675" indent="-382588" algn="l" rtl="0" eaLnBrk="1" hangingPunct="1">
              <a:buFontTx/>
              <a:buNone/>
            </a:pPr>
            <a:endParaRPr lang="en-US" sz="4000" dirty="0" smtClean="0">
              <a:cs typeface="Majalla UI"/>
            </a:endParaRPr>
          </a:p>
          <a:p>
            <a:pPr marL="447675" indent="-382588" algn="l" rtl="0" eaLnBrk="1" hangingPunct="1">
              <a:buFontTx/>
              <a:buNone/>
            </a:pPr>
            <a:r>
              <a:rPr lang="en-US" sz="4000" dirty="0" smtClean="0">
                <a:cs typeface="Majalla UI"/>
              </a:rPr>
              <a:t>The modern management is the active management of third stage which involve a procedure called controlled cord traction </a:t>
            </a:r>
            <a:r>
              <a:rPr lang="en-US" sz="4000" dirty="0" smtClean="0">
                <a:solidFill>
                  <a:srgbClr val="FF0066"/>
                </a:solidFill>
                <a:cs typeface="Majalla UI"/>
              </a:rPr>
              <a:t>[Brandt-Andrews’ method].</a:t>
            </a:r>
          </a:p>
          <a:p>
            <a:pPr marL="447675" indent="-382588" algn="l" rtl="0" eaLnBrk="1" hangingPunct="1">
              <a:buFontTx/>
              <a:buNone/>
            </a:pPr>
            <a:endParaRPr lang="en-US" sz="4000" dirty="0" smtClean="0">
              <a:cs typeface="Majalla UI"/>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0" y="0"/>
            <a:ext cx="9144000" cy="6858000"/>
          </a:xfrm>
        </p:spPr>
        <p:txBody>
          <a:bodyPr/>
          <a:lstStyle/>
          <a:p>
            <a:pPr marL="447675" indent="-382588" algn="l" rtl="0" eaLnBrk="1" hangingPunct="1">
              <a:buFontTx/>
              <a:buNone/>
            </a:pPr>
            <a:r>
              <a:rPr lang="en-US" sz="4000" smtClean="0">
                <a:cs typeface="Majalla UI"/>
              </a:rPr>
              <a:t>This technique as follows:</a:t>
            </a:r>
          </a:p>
          <a:p>
            <a:pPr marL="447675" indent="-382588" algn="l" rtl="0" eaLnBrk="1" hangingPunct="1">
              <a:buFontTx/>
              <a:buNone/>
            </a:pPr>
            <a:r>
              <a:rPr lang="en-US" sz="4000" smtClean="0">
                <a:cs typeface="Majalla UI"/>
              </a:rPr>
              <a:t>1-Synthetic oxytocin 10 iu or syntometrin [5iu oxytocin,0.5 mg ergometrine] is given by intramuscular injection following delivery of anterior shoulder .</a:t>
            </a:r>
          </a:p>
          <a:p>
            <a:pPr marL="447675" indent="-382588" algn="l" rtl="0" eaLnBrk="1" hangingPunct="1">
              <a:buFontTx/>
              <a:buNone/>
            </a:pPr>
            <a:r>
              <a:rPr lang="en-US" sz="4000" smtClean="0">
                <a:cs typeface="Majalla UI"/>
              </a:rPr>
              <a:t>2-After delivery ,the attendant should place the left hand on the uterus to identify when a contraction has occurred .During this time the vulva should be obseved for any bleeding.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وان 1"/>
          <p:cNvSpPr>
            <a:spLocks noGrp="1"/>
          </p:cNvSpPr>
          <p:nvPr>
            <p:ph type="title"/>
          </p:nvPr>
        </p:nvSpPr>
        <p:spPr/>
        <p:txBody>
          <a:bodyPr/>
          <a:lstStyle/>
          <a:p>
            <a:pPr marL="484632" eaLnBrk="1" fontAlgn="auto" hangingPunct="1">
              <a:spcAft>
                <a:spcPts val="0"/>
              </a:spcAft>
              <a:defRPr/>
            </a:pPr>
            <a:endParaRPr lang="ar-IQ" smtClean="0">
              <a:solidFill>
                <a:schemeClr val="accent1">
                  <a:tint val="83000"/>
                  <a:satMod val="150000"/>
                </a:schemeClr>
              </a:solidFill>
              <a:ea typeface="+mj-ea"/>
            </a:endParaRPr>
          </a:p>
        </p:txBody>
      </p:sp>
      <p:sp>
        <p:nvSpPr>
          <p:cNvPr id="31747" name="عنصر نائب للمحتوى 2"/>
          <p:cNvSpPr>
            <a:spLocks noGrp="1"/>
          </p:cNvSpPr>
          <p:nvPr>
            <p:ph idx="1"/>
          </p:nvPr>
        </p:nvSpPr>
        <p:spPr>
          <a:xfrm>
            <a:off x="457200" y="3429000"/>
            <a:ext cx="8229600" cy="2697163"/>
          </a:xfrm>
        </p:spPr>
        <p:txBody>
          <a:bodyPr/>
          <a:lstStyle/>
          <a:p>
            <a:pPr eaLnBrk="1" hangingPunct="1"/>
            <a:r>
              <a:rPr lang="en-US" smtClean="0">
                <a:cs typeface="Tahoma" pitchFamily="34" charset="0"/>
              </a:rPr>
              <a:t>The cord should be double clamped approximately 1-2minute after delivary</a:t>
            </a:r>
            <a:endParaRPr lang="ar-SA" smtClean="0"/>
          </a:p>
        </p:txBody>
      </p:sp>
      <p:pic>
        <p:nvPicPr>
          <p:cNvPr id="31748" name="Picture 3" descr="D:\Ed 2\Images\Pregnancy\CordClamp4.jpg"/>
          <p:cNvPicPr>
            <a:picLocks noChangeAspect="1" noChangeArrowheads="1"/>
          </p:cNvPicPr>
          <p:nvPr/>
        </p:nvPicPr>
        <p:blipFill>
          <a:blip r:embed="rId2" cstate="print"/>
          <a:srcRect/>
          <a:stretch>
            <a:fillRect/>
          </a:stretch>
        </p:blipFill>
        <p:spPr bwMode="auto">
          <a:xfrm>
            <a:off x="381000" y="228600"/>
            <a:ext cx="5976938"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0" y="333375"/>
            <a:ext cx="9144000" cy="6126163"/>
          </a:xfrm>
        </p:spPr>
        <p:txBody>
          <a:bodyPr>
            <a:normAutofit lnSpcReduction="10000"/>
          </a:bodyPr>
          <a:lstStyle/>
          <a:p>
            <a:pPr marL="448056" indent="-384048" algn="l" rtl="0" eaLnBrk="1" fontAlgn="auto" hangingPunct="1">
              <a:spcAft>
                <a:spcPts val="0"/>
              </a:spcAft>
              <a:buFontTx/>
              <a:buNone/>
              <a:defRPr/>
            </a:pPr>
            <a:r>
              <a:rPr lang="en-US" sz="4000" smtClean="0">
                <a:ea typeface="+mn-ea"/>
              </a:rPr>
              <a:t>3-When a contraction is felt the left hand should be moved suprapubically &amp;the fundus is elevated with the palm facing towards the mother.At the same time the right hand should grasp the cord &amp;exert steady tractionso that the placenta separates &amp;delivered gently ,care being taken to peel off all membranes ususlly with a twisting motion.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ubTitle" idx="1"/>
          </p:nvPr>
        </p:nvSpPr>
        <p:spPr>
          <a:xfrm>
            <a:off x="323850" y="333375"/>
            <a:ext cx="8820150" cy="6048375"/>
          </a:xfrm>
        </p:spPr>
        <p:txBody>
          <a:bodyPr>
            <a:noAutofit/>
          </a:bodyPr>
          <a:lstStyle/>
          <a:p>
            <a:pPr algn="l" rtl="0" eaLnBrk="1" fontAlgn="auto" hangingPunct="1">
              <a:spcAft>
                <a:spcPts val="0"/>
              </a:spcAft>
              <a:buFont typeface="Wingdings 2"/>
              <a:buNone/>
              <a:defRPr/>
            </a:pPr>
            <a:r>
              <a:rPr lang="en-US" sz="4000" dirty="0" smtClean="0">
                <a:solidFill>
                  <a:schemeClr val="tx1"/>
                </a:solidFill>
                <a:ea typeface="+mn-ea"/>
              </a:rPr>
              <a:t>After completion of third stage the placenta should be inspected for missing cotyledons or a </a:t>
            </a:r>
            <a:r>
              <a:rPr lang="en-US" sz="4000" dirty="0" err="1" smtClean="0">
                <a:solidFill>
                  <a:schemeClr val="tx1"/>
                </a:solidFill>
                <a:ea typeface="+mn-ea"/>
              </a:rPr>
              <a:t>succenturiate</a:t>
            </a:r>
            <a:r>
              <a:rPr lang="en-US" sz="4000" dirty="0" smtClean="0">
                <a:solidFill>
                  <a:schemeClr val="tx1"/>
                </a:solidFill>
                <a:ea typeface="+mn-ea"/>
              </a:rPr>
              <a:t> </a:t>
            </a:r>
            <a:r>
              <a:rPr lang="en-US" sz="4000" dirty="0" err="1" smtClean="0">
                <a:solidFill>
                  <a:schemeClr val="tx1"/>
                </a:solidFill>
                <a:ea typeface="+mn-ea"/>
              </a:rPr>
              <a:t>lobe.If</a:t>
            </a:r>
            <a:r>
              <a:rPr lang="en-US" sz="4000" dirty="0" smtClean="0">
                <a:solidFill>
                  <a:schemeClr val="tx1"/>
                </a:solidFill>
                <a:ea typeface="+mn-ea"/>
              </a:rPr>
              <a:t> these are suspected then manual removal is arranged.</a:t>
            </a:r>
          </a:p>
          <a:p>
            <a:pPr algn="l" rtl="0" eaLnBrk="1" fontAlgn="auto" hangingPunct="1">
              <a:spcAft>
                <a:spcPts val="0"/>
              </a:spcAft>
              <a:buFont typeface="Wingdings 2"/>
              <a:buNone/>
              <a:defRPr/>
            </a:pPr>
            <a:r>
              <a:rPr lang="en-US" sz="4000" dirty="0" smtClean="0">
                <a:solidFill>
                  <a:schemeClr val="tx1"/>
                </a:solidFill>
                <a:ea typeface="+mn-ea"/>
              </a:rPr>
              <a:t>Finally the vulva is inspected for </a:t>
            </a:r>
            <a:r>
              <a:rPr lang="en-US" sz="4000" dirty="0" err="1" smtClean="0">
                <a:solidFill>
                  <a:schemeClr val="tx1"/>
                </a:solidFill>
                <a:ea typeface="+mn-ea"/>
              </a:rPr>
              <a:t>tears&amp;lacerations.Minor</a:t>
            </a:r>
            <a:r>
              <a:rPr lang="en-US" sz="4000" dirty="0" smtClean="0">
                <a:solidFill>
                  <a:schemeClr val="tx1"/>
                </a:solidFill>
                <a:ea typeface="+mn-ea"/>
              </a:rPr>
              <a:t> tears do not require </a:t>
            </a:r>
            <a:r>
              <a:rPr lang="en-US" sz="4000" dirty="0" err="1" smtClean="0">
                <a:solidFill>
                  <a:schemeClr val="tx1"/>
                </a:solidFill>
                <a:ea typeface="+mn-ea"/>
              </a:rPr>
              <a:t>suturing,but</a:t>
            </a:r>
            <a:r>
              <a:rPr lang="en-US" sz="4000" dirty="0" smtClean="0">
                <a:solidFill>
                  <a:schemeClr val="tx1"/>
                </a:solidFill>
                <a:ea typeface="+mn-ea"/>
              </a:rPr>
              <a:t> tears extending into </a:t>
            </a:r>
            <a:r>
              <a:rPr lang="en-US" sz="4000" dirty="0" err="1" smtClean="0">
                <a:solidFill>
                  <a:schemeClr val="tx1"/>
                </a:solidFill>
                <a:ea typeface="+mn-ea"/>
              </a:rPr>
              <a:t>perineal</a:t>
            </a:r>
            <a:r>
              <a:rPr lang="en-US" sz="4000" dirty="0" smtClean="0">
                <a:solidFill>
                  <a:schemeClr val="tx1"/>
                </a:solidFill>
                <a:ea typeface="+mn-ea"/>
              </a:rPr>
              <a:t> muscles will require careful repair.</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عنوان 1"/>
          <p:cNvSpPr>
            <a:spLocks noGrp="1"/>
          </p:cNvSpPr>
          <p:nvPr>
            <p:ph type="title"/>
          </p:nvPr>
        </p:nvSpPr>
        <p:spPr/>
        <p:txBody>
          <a:bodyPr/>
          <a:lstStyle/>
          <a:p>
            <a:pPr marL="484632" eaLnBrk="1" fontAlgn="auto" hangingPunct="1">
              <a:spcAft>
                <a:spcPts val="0"/>
              </a:spcAft>
              <a:defRPr/>
            </a:pPr>
            <a:endParaRPr lang="ar-IQ" smtClean="0">
              <a:solidFill>
                <a:schemeClr val="accent1">
                  <a:tint val="83000"/>
                  <a:satMod val="150000"/>
                </a:schemeClr>
              </a:solidFill>
              <a:ea typeface="+mj-ea"/>
            </a:endParaRPr>
          </a:p>
        </p:txBody>
      </p:sp>
      <p:pic>
        <p:nvPicPr>
          <p:cNvPr id="34819" name="Picture 1027" descr="D:\Ed 2\Images\Pregnancy\PlacentaInspect2.jpg"/>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وان 1"/>
          <p:cNvSpPr>
            <a:spLocks noGrp="1"/>
          </p:cNvSpPr>
          <p:nvPr>
            <p:ph type="title"/>
          </p:nvPr>
        </p:nvSpPr>
        <p:spPr/>
        <p:txBody>
          <a:bodyPr/>
          <a:lstStyle/>
          <a:p>
            <a:pPr marL="484632" eaLnBrk="1" fontAlgn="auto" hangingPunct="1">
              <a:spcAft>
                <a:spcPts val="0"/>
              </a:spcAft>
              <a:defRPr/>
            </a:pPr>
            <a:endParaRPr lang="ar-IQ" smtClean="0">
              <a:solidFill>
                <a:schemeClr val="accent1">
                  <a:tint val="83000"/>
                  <a:satMod val="150000"/>
                </a:schemeClr>
              </a:solidFill>
              <a:ea typeface="+mj-ea"/>
            </a:endParaRPr>
          </a:p>
        </p:txBody>
      </p:sp>
      <p:pic>
        <p:nvPicPr>
          <p:cNvPr id="35843" name="عنصر نائب للمحتوى 3" descr="مشيمة.jpg"/>
          <p:cNvPicPr>
            <a:picLocks noGrp="1" noChangeAspect="1"/>
          </p:cNvPicPr>
          <p:nvPr>
            <p:ph idx="1"/>
          </p:nvPr>
        </p:nvPicPr>
        <p:blipFill>
          <a:blip r:embed="rId2" cstate="print"/>
          <a:srcRect/>
          <a:stretch>
            <a:fillRect/>
          </a:stretch>
        </p:blipFill>
        <p:spPr>
          <a:xfrm>
            <a:off x="0" y="0"/>
            <a:ext cx="9144000" cy="68135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dirty="0" smtClean="0">
                <a:solidFill>
                  <a:srgbClr val="FF0000"/>
                </a:solidFill>
              </a:rPr>
              <a:t>First stage of labor</a:t>
            </a:r>
            <a:endParaRPr lang="ar-IQ" dirty="0">
              <a:solidFill>
                <a:srgbClr val="FF0000"/>
              </a:solidFill>
            </a:endParaRPr>
          </a:p>
        </p:txBody>
      </p:sp>
      <p:sp>
        <p:nvSpPr>
          <p:cNvPr id="3" name="Content Placeholder 2"/>
          <p:cNvSpPr>
            <a:spLocks noGrp="1"/>
          </p:cNvSpPr>
          <p:nvPr>
            <p:ph idx="1"/>
          </p:nvPr>
        </p:nvSpPr>
        <p:spPr>
          <a:xfrm>
            <a:off x="457200" y="1268760"/>
            <a:ext cx="8686800" cy="5589240"/>
          </a:xfrm>
        </p:spPr>
        <p:txBody>
          <a:bodyPr>
            <a:normAutofit lnSpcReduction="10000"/>
          </a:bodyPr>
          <a:lstStyle/>
          <a:p>
            <a:pPr marL="0" indent="0" algn="l">
              <a:buNone/>
            </a:pPr>
            <a:r>
              <a:rPr lang="en-US" dirty="0" smtClean="0"/>
              <a:t>Describes the time from the diagnosis of labor to full dilatation of cervix(10cm)</a:t>
            </a:r>
          </a:p>
          <a:p>
            <a:pPr marL="0" indent="0" algn="l">
              <a:buNone/>
            </a:pPr>
            <a:r>
              <a:rPr lang="en-US" dirty="0" smtClean="0"/>
              <a:t>Divided into </a:t>
            </a:r>
            <a:r>
              <a:rPr lang="en-US" b="1" dirty="0" smtClean="0">
                <a:solidFill>
                  <a:srgbClr val="00B050"/>
                </a:solidFill>
              </a:rPr>
              <a:t>LATENT PHASE </a:t>
            </a:r>
            <a:r>
              <a:rPr lang="en-US" dirty="0" smtClean="0"/>
              <a:t>:IS the time between the onset to cervical dilatation of 3-4 usually last 3-8hr</a:t>
            </a:r>
          </a:p>
          <a:p>
            <a:pPr marL="0" indent="0" algn="l">
              <a:buNone/>
            </a:pPr>
            <a:r>
              <a:rPr lang="en-US" b="1" dirty="0" smtClean="0">
                <a:solidFill>
                  <a:schemeClr val="accent5">
                    <a:lumMod val="75000"/>
                  </a:schemeClr>
                </a:solidFill>
              </a:rPr>
              <a:t>ACTIVE PHASE </a:t>
            </a:r>
            <a:r>
              <a:rPr lang="en-US" dirty="0" smtClean="0"/>
              <a:t>:between the end of latent phase to the 10cm usually 2-6hr</a:t>
            </a:r>
          </a:p>
          <a:p>
            <a:pPr marL="0" indent="0" algn="l">
              <a:buNone/>
            </a:pPr>
            <a:endParaRPr lang="en-US" dirty="0" smtClean="0"/>
          </a:p>
          <a:p>
            <a:pPr marL="0" indent="0" algn="l">
              <a:buNone/>
            </a:pPr>
            <a:r>
              <a:rPr lang="en-US" b="1" dirty="0" err="1" smtClean="0">
                <a:solidFill>
                  <a:srgbClr val="F91B9F"/>
                </a:solidFill>
              </a:rPr>
              <a:t>Effacement</a:t>
            </a:r>
            <a:r>
              <a:rPr lang="en-US" dirty="0" err="1" smtClean="0"/>
              <a:t>:is</a:t>
            </a:r>
            <a:r>
              <a:rPr lang="en-US" dirty="0" smtClean="0"/>
              <a:t> the process by which the cervix shortens in length as it becomes included into lower segment may start weeks before labor</a:t>
            </a:r>
          </a:p>
          <a:p>
            <a:pPr marL="0" indent="0" algn="l">
              <a:buNone/>
            </a:pPr>
            <a:endParaRPr lang="ar-IQ" dirty="0"/>
          </a:p>
        </p:txBody>
      </p:sp>
    </p:spTree>
    <p:extLst>
      <p:ext uri="{BB962C8B-B14F-4D97-AF65-F5344CB8AC3E}">
        <p14:creationId xmlns:p14="http://schemas.microsoft.com/office/powerpoint/2010/main" val="397392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1026" name="Picture 2"/>
          <p:cNvPicPr>
            <a:picLocks noChangeAspect="1" noChangeArrowheads="1"/>
          </p:cNvPicPr>
          <p:nvPr/>
        </p:nvPicPr>
        <p:blipFill>
          <a:blip r:embed="rId2" cstate="print"/>
          <a:srcRect/>
          <a:stretch>
            <a:fillRect/>
          </a:stretch>
        </p:blipFill>
        <p:spPr bwMode="auto">
          <a:xfrm>
            <a:off x="251520" y="2257424"/>
            <a:ext cx="8784976" cy="354784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5AB2661C5DF941ACAC48A88A3536A1" ma:contentTypeVersion="0" ma:contentTypeDescription="Create a new document." ma:contentTypeScope="" ma:versionID="ad5ff62fa0d7f77617abe1364c94f08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E9266B1-3304-4C4E-9097-60F84FE180DD}">
  <ds:schemaRefs>
    <ds:schemaRef ds:uri="http://schemas.microsoft.com/sharepoint/v3/contenttype/forms"/>
  </ds:schemaRefs>
</ds:datastoreItem>
</file>

<file path=customXml/itemProps2.xml><?xml version="1.0" encoding="utf-8"?>
<ds:datastoreItem xmlns:ds="http://schemas.openxmlformats.org/officeDocument/2006/customXml" ds:itemID="{6EAB6C49-5EE9-4494-B766-9B97FFC10E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59A3033-2DFB-4A4B-920C-878472E6A318}">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1472</TotalTime>
  <Words>2497</Words>
  <Application>Microsoft Office PowerPoint</Application>
  <PresentationFormat>عرض على الشاشة (3:4)‏</PresentationFormat>
  <Paragraphs>189</Paragraphs>
  <Slides>76</Slides>
  <Notes>2</Notes>
  <HiddenSlides>0</HiddenSlides>
  <MMClips>0</MMClips>
  <ScaleCrop>false</ScaleCrop>
  <HeadingPairs>
    <vt:vector size="8" baseType="variant">
      <vt:variant>
        <vt:lpstr>الخطوط المستخدمة</vt:lpstr>
      </vt:variant>
      <vt:variant>
        <vt:i4>12</vt:i4>
      </vt:variant>
      <vt:variant>
        <vt:lpstr>نسق</vt:lpstr>
      </vt:variant>
      <vt:variant>
        <vt:i4>2</vt:i4>
      </vt:variant>
      <vt:variant>
        <vt:lpstr>خوادم OLE مضمنة</vt:lpstr>
      </vt:variant>
      <vt:variant>
        <vt:i4>1</vt:i4>
      </vt:variant>
      <vt:variant>
        <vt:lpstr>عناوين الشرائح</vt:lpstr>
      </vt:variant>
      <vt:variant>
        <vt:i4>76</vt:i4>
      </vt:variant>
    </vt:vector>
  </HeadingPairs>
  <TitlesOfParts>
    <vt:vector size="91" baseType="lpstr">
      <vt:lpstr>Agency FB</vt:lpstr>
      <vt:lpstr>Akhbar MT</vt:lpstr>
      <vt:lpstr>Algerian</vt:lpstr>
      <vt:lpstr>Arial</vt:lpstr>
      <vt:lpstr>Bernard MT Condensed</vt:lpstr>
      <vt:lpstr>Calibri</vt:lpstr>
      <vt:lpstr>Majalla UI</vt:lpstr>
      <vt:lpstr>Tahoma</vt:lpstr>
      <vt:lpstr>Times New Roman</vt:lpstr>
      <vt:lpstr>Wingdings</vt:lpstr>
      <vt:lpstr>Wingdings 2</vt:lpstr>
      <vt:lpstr>Wingdings 3</vt:lpstr>
      <vt:lpstr>Clouds</vt:lpstr>
      <vt:lpstr>سمة Office</vt:lpstr>
      <vt:lpstr>Package</vt:lpstr>
      <vt:lpstr>Mechanism of normal labor</vt:lpstr>
      <vt:lpstr>Definition of labor</vt:lpstr>
      <vt:lpstr>Symptoms&amp;signs of the onset of labour</vt:lpstr>
      <vt:lpstr>THE STAGES OF LABOUR</vt:lpstr>
      <vt:lpstr>The onset of labour</vt:lpstr>
      <vt:lpstr>Rupture of the membranes</vt:lpstr>
      <vt:lpstr>عرض تقديمي في PowerPoint</vt:lpstr>
      <vt:lpstr>First stage of labor</vt:lpstr>
      <vt:lpstr>عرض تقديمي في PowerPoint</vt:lpstr>
      <vt:lpstr>عرض تقديمي في PowerPoint</vt:lpstr>
      <vt:lpstr>عرض تقديمي في PowerPoint</vt:lpstr>
      <vt:lpstr>عرض تقديمي في PowerPoint</vt:lpstr>
      <vt:lpstr>FIRST STAGE OF LABOUR</vt:lpstr>
      <vt:lpstr>عرض تقديمي في PowerPoint</vt:lpstr>
      <vt:lpstr>عرض تقديمي في PowerPoint</vt:lpstr>
      <vt:lpstr>عرض تقديمي في PowerPoint</vt:lpstr>
      <vt:lpstr>THE SECOND STAGE OF LABOUR</vt:lpstr>
      <vt:lpstr>2nd stage</vt:lpstr>
      <vt:lpstr>The third stage of labour</vt:lpstr>
      <vt:lpstr>THE MECHANISM OF LABOUR</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Attitude</vt:lpstr>
      <vt:lpstr>عرض تقديمي في PowerPoint</vt:lpstr>
      <vt:lpstr>عرض تقديمي في PowerPoint</vt:lpstr>
      <vt:lpstr>عرض تقديمي في PowerPoint</vt:lpstr>
      <vt:lpstr>عرض تقديمي في PowerPoint</vt:lpstr>
      <vt:lpstr>عرض تقديمي في PowerPoint</vt:lpstr>
      <vt:lpstr>Engagement</vt:lpstr>
      <vt:lpstr>Descent</vt:lpstr>
      <vt:lpstr>عرض تقديمي في PowerPoint</vt:lpstr>
      <vt:lpstr>Flexion</vt:lpstr>
      <vt:lpstr>عرض تقديمي في PowerPoint</vt:lpstr>
      <vt:lpstr>Internal rotation</vt:lpstr>
      <vt:lpstr>Extension</vt:lpstr>
      <vt:lpstr>عرض تقديمي في PowerPoint</vt:lpstr>
      <vt:lpstr>Restitution</vt:lpstr>
      <vt:lpstr>عرض تقديمي في PowerPoint</vt:lpstr>
      <vt:lpstr>External rotation</vt:lpstr>
      <vt:lpstr>Delivary of the Shoulder&amp;bod y</vt:lpstr>
      <vt:lpstr>MANAGEMENT OF NORMAL LABOUR</vt:lpstr>
      <vt:lpstr>Important terms  </vt:lpstr>
      <vt:lpstr>Management of first stage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Management of second stage</vt:lpstr>
      <vt:lpstr>عرض تقديمي في PowerPoint</vt:lpstr>
      <vt:lpstr>عرض تقديمي في PowerPoint</vt:lpstr>
      <vt:lpstr>2nd stage</vt:lpstr>
      <vt:lpstr>عرض تقديمي في PowerPoint</vt:lpstr>
      <vt:lpstr>عرض تقديمي في PowerPoint</vt:lpstr>
      <vt:lpstr>عرض تقديمي في PowerPoint</vt:lpstr>
      <vt:lpstr>عرض تقديمي في PowerPoint</vt:lpstr>
      <vt:lpstr>Management of third stage</vt:lpstr>
      <vt:lpstr>Signs of separation of placenta are: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Extra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MECHANISM OF LABOUR (NORMAL &amp; ABNORMAL)</dc:title>
  <dc:creator>Sony</dc:creator>
  <cp:lastModifiedBy>ehab</cp:lastModifiedBy>
  <cp:revision>88</cp:revision>
  <dcterms:created xsi:type="dcterms:W3CDTF">2001-09-23T10:54:08Z</dcterms:created>
  <dcterms:modified xsi:type="dcterms:W3CDTF">2017-11-17T17:27:45Z</dcterms:modified>
</cp:coreProperties>
</file>