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2"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87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23B8AE-B730-403E-A3B0-B3523CC4CBE0}"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63BEA279-6E50-4D33-B17D-CE2644C2F8B1}">
      <dgm:prSet phldrT="[Text]"/>
      <dgm:spPr/>
      <dgm:t>
        <a:bodyPr/>
        <a:lstStyle/>
        <a:p>
          <a:r>
            <a:rPr lang="en-US" dirty="0" err="1" smtClean="0"/>
            <a:t>Arthralgia</a:t>
          </a:r>
          <a:r>
            <a:rPr lang="en-US" dirty="0" smtClean="0"/>
            <a:t> </a:t>
          </a:r>
          <a:endParaRPr lang="en-US" dirty="0"/>
        </a:p>
      </dgm:t>
    </dgm:pt>
    <dgm:pt modelId="{FDAF4325-8DE0-4C6D-8A30-0F9980DA816C}" type="parTrans" cxnId="{D14BCEAE-15D2-4190-BDC3-474DC9F4EDFB}">
      <dgm:prSet/>
      <dgm:spPr/>
      <dgm:t>
        <a:bodyPr/>
        <a:lstStyle/>
        <a:p>
          <a:endParaRPr lang="en-US"/>
        </a:p>
      </dgm:t>
    </dgm:pt>
    <dgm:pt modelId="{AC4F8264-0581-4455-BF45-BE0367FC96FD}" type="sibTrans" cxnId="{D14BCEAE-15D2-4190-BDC3-474DC9F4EDFB}">
      <dgm:prSet/>
      <dgm:spPr/>
      <dgm:t>
        <a:bodyPr/>
        <a:lstStyle/>
        <a:p>
          <a:endParaRPr lang="en-US"/>
        </a:p>
      </dgm:t>
    </dgm:pt>
    <dgm:pt modelId="{E1D0BCBF-C990-440C-A1B1-6A68ED1F0710}">
      <dgm:prSet phldrT="[Text]"/>
      <dgm:spPr/>
      <dgm:t>
        <a:bodyPr/>
        <a:lstStyle/>
        <a:p>
          <a:r>
            <a:rPr lang="en-US" dirty="0" smtClean="0"/>
            <a:t>Non-steroidal anti-inflammatory drugs </a:t>
          </a:r>
          <a:endParaRPr lang="en-US" dirty="0"/>
        </a:p>
      </dgm:t>
    </dgm:pt>
    <dgm:pt modelId="{17F68E6D-E205-403B-8743-2CC0EB78E701}" type="parTrans" cxnId="{88830BF5-9CDD-4CA3-B8A4-9F8E9A74868F}">
      <dgm:prSet/>
      <dgm:spPr/>
      <dgm:t>
        <a:bodyPr/>
        <a:lstStyle/>
        <a:p>
          <a:endParaRPr lang="en-US"/>
        </a:p>
      </dgm:t>
    </dgm:pt>
    <dgm:pt modelId="{054B6395-8423-41C9-BAC9-282A8705D782}" type="sibTrans" cxnId="{88830BF5-9CDD-4CA3-B8A4-9F8E9A74868F}">
      <dgm:prSet/>
      <dgm:spPr/>
      <dgm:t>
        <a:bodyPr/>
        <a:lstStyle/>
        <a:p>
          <a:endParaRPr lang="en-US"/>
        </a:p>
      </dgm:t>
    </dgm:pt>
    <dgm:pt modelId="{C7CE6590-F3D1-44AA-B00D-02B7C45B39D7}">
      <dgm:prSet phldrT="[Text]"/>
      <dgm:spPr/>
      <dgm:t>
        <a:bodyPr/>
        <a:lstStyle/>
        <a:p>
          <a:r>
            <a:rPr lang="en-US" dirty="0" smtClean="0"/>
            <a:t>No special recommendations </a:t>
          </a:r>
          <a:endParaRPr lang="en-US" dirty="0"/>
        </a:p>
      </dgm:t>
    </dgm:pt>
    <dgm:pt modelId="{28E12E5C-AA02-4DB1-9A8B-6C76CAB08CA1}" type="parTrans" cxnId="{7DE57E14-0F57-46D6-B584-E9BE3FE5E628}">
      <dgm:prSet/>
      <dgm:spPr/>
      <dgm:t>
        <a:bodyPr/>
        <a:lstStyle/>
        <a:p>
          <a:endParaRPr lang="en-US"/>
        </a:p>
      </dgm:t>
    </dgm:pt>
    <dgm:pt modelId="{FE71007B-7338-4833-A1CE-5C63DA42D3AF}" type="sibTrans" cxnId="{7DE57E14-0F57-46D6-B584-E9BE3FE5E628}">
      <dgm:prSet/>
      <dgm:spPr/>
      <dgm:t>
        <a:bodyPr/>
        <a:lstStyle/>
        <a:p>
          <a:endParaRPr lang="en-US"/>
        </a:p>
      </dgm:t>
    </dgm:pt>
    <dgm:pt modelId="{84A7DE37-205B-43A4-9B9E-C28DE23285DC}">
      <dgm:prSet phldrT="[Text]"/>
      <dgm:spPr/>
      <dgm:t>
        <a:bodyPr/>
        <a:lstStyle/>
        <a:p>
          <a:r>
            <a:rPr lang="en-US" dirty="0" err="1" smtClean="0"/>
            <a:t>Myalgia</a:t>
          </a:r>
          <a:r>
            <a:rPr lang="en-US" dirty="0" smtClean="0"/>
            <a:t>&amp; Lethargy  </a:t>
          </a:r>
          <a:endParaRPr lang="en-US" dirty="0"/>
        </a:p>
      </dgm:t>
    </dgm:pt>
    <dgm:pt modelId="{1D5B1960-7DFF-46C9-9E9E-79A5B6B49EF9}" type="parTrans" cxnId="{D6CDAB7D-2148-4E46-B6D5-3C232751CFAF}">
      <dgm:prSet/>
      <dgm:spPr/>
    </dgm:pt>
    <dgm:pt modelId="{09A80CE7-8BC0-48FA-8DBE-5E5F877E5152}" type="sibTrans" cxnId="{D6CDAB7D-2148-4E46-B6D5-3C232751CFAF}">
      <dgm:prSet/>
      <dgm:spPr/>
    </dgm:pt>
    <dgm:pt modelId="{BAC44756-5457-40C8-9855-251CFE147A56}">
      <dgm:prSet phldrT="[Text]"/>
      <dgm:spPr/>
      <dgm:t>
        <a:bodyPr/>
        <a:lstStyle/>
        <a:p>
          <a:r>
            <a:rPr lang="en-US" dirty="0" err="1" smtClean="0"/>
            <a:t>Hydroxychloroquine</a:t>
          </a:r>
          <a:r>
            <a:rPr lang="en-US" dirty="0" smtClean="0"/>
            <a:t> </a:t>
          </a:r>
          <a:endParaRPr lang="en-US" dirty="0"/>
        </a:p>
      </dgm:t>
    </dgm:pt>
    <dgm:pt modelId="{1E9510C1-C55C-442E-843F-F82FA4949FF0}" type="parTrans" cxnId="{1A036A3A-878D-46F9-BCD4-478ECFD1A960}">
      <dgm:prSet/>
      <dgm:spPr/>
    </dgm:pt>
    <dgm:pt modelId="{6C0C06B7-BF03-4834-8CA4-3543199F892E}" type="sibTrans" cxnId="{1A036A3A-878D-46F9-BCD4-478ECFD1A960}">
      <dgm:prSet/>
      <dgm:spPr/>
    </dgm:pt>
    <dgm:pt modelId="{DDEE6FA9-BB7E-46DD-9AE2-0CBE4160A5C6}">
      <dgm:prSet phldrT="[Text]"/>
      <dgm:spPr/>
      <dgm:t>
        <a:bodyPr/>
        <a:lstStyle/>
        <a:p>
          <a:r>
            <a:rPr lang="en-US" dirty="0" smtClean="0"/>
            <a:t>Start 400 mg/day for 3–4 months then reduce to 200 mg/day for 3–4 months, then to 200 mg five times week for 3–4 </a:t>
          </a:r>
          <a:r>
            <a:rPr lang="en-US" dirty="0" err="1" smtClean="0"/>
            <a:t>months;repeat</a:t>
          </a:r>
          <a:r>
            <a:rPr lang="en-US" dirty="0" smtClean="0"/>
            <a:t> courses may be necessary and retinal checks every 6–9 months are generally recommended </a:t>
          </a:r>
          <a:endParaRPr lang="en-US" dirty="0"/>
        </a:p>
      </dgm:t>
    </dgm:pt>
    <dgm:pt modelId="{AB0ED3D1-871F-420D-94A2-816501647987}" type="parTrans" cxnId="{D292488C-05A1-4064-B73F-0CB315D99E8B}">
      <dgm:prSet/>
      <dgm:spPr/>
    </dgm:pt>
    <dgm:pt modelId="{4A5123E5-D65D-4FD7-88D9-F479ECDF186A}" type="sibTrans" cxnId="{D292488C-05A1-4064-B73F-0CB315D99E8B}">
      <dgm:prSet/>
      <dgm:spPr/>
    </dgm:pt>
    <dgm:pt modelId="{AE270C79-0200-484E-88FA-8AFB1BF63950}" type="pres">
      <dgm:prSet presAssocID="{3523B8AE-B730-403E-A3B0-B3523CC4CBE0}" presName="linear" presStyleCnt="0">
        <dgm:presLayoutVars>
          <dgm:animLvl val="lvl"/>
          <dgm:resizeHandles val="exact"/>
        </dgm:presLayoutVars>
      </dgm:prSet>
      <dgm:spPr/>
      <dgm:t>
        <a:bodyPr/>
        <a:lstStyle/>
        <a:p>
          <a:pPr rtl="1"/>
          <a:endParaRPr lang="ar-IQ"/>
        </a:p>
      </dgm:t>
    </dgm:pt>
    <dgm:pt modelId="{A7791706-CE3B-40BE-91D1-231A76818C60}" type="pres">
      <dgm:prSet presAssocID="{63BEA279-6E50-4D33-B17D-CE2644C2F8B1}" presName="parentText" presStyleLbl="node1" presStyleIdx="0" presStyleCnt="2">
        <dgm:presLayoutVars>
          <dgm:chMax val="0"/>
          <dgm:bulletEnabled val="1"/>
        </dgm:presLayoutVars>
      </dgm:prSet>
      <dgm:spPr/>
      <dgm:t>
        <a:bodyPr/>
        <a:lstStyle/>
        <a:p>
          <a:pPr rtl="1"/>
          <a:endParaRPr lang="ar-IQ"/>
        </a:p>
      </dgm:t>
    </dgm:pt>
    <dgm:pt modelId="{323CBB51-A27C-414F-8E25-00C38A2EEF5E}" type="pres">
      <dgm:prSet presAssocID="{63BEA279-6E50-4D33-B17D-CE2644C2F8B1}" presName="childText" presStyleLbl="revTx" presStyleIdx="0" presStyleCnt="2">
        <dgm:presLayoutVars>
          <dgm:bulletEnabled val="1"/>
        </dgm:presLayoutVars>
      </dgm:prSet>
      <dgm:spPr/>
      <dgm:t>
        <a:bodyPr/>
        <a:lstStyle/>
        <a:p>
          <a:endParaRPr lang="en-US"/>
        </a:p>
      </dgm:t>
    </dgm:pt>
    <dgm:pt modelId="{CEA7315B-16C8-40C2-9E38-D6187E3E3816}" type="pres">
      <dgm:prSet presAssocID="{84A7DE37-205B-43A4-9B9E-C28DE23285DC}" presName="parentText" presStyleLbl="node1" presStyleIdx="1" presStyleCnt="2">
        <dgm:presLayoutVars>
          <dgm:chMax val="0"/>
          <dgm:bulletEnabled val="1"/>
        </dgm:presLayoutVars>
      </dgm:prSet>
      <dgm:spPr/>
      <dgm:t>
        <a:bodyPr/>
        <a:lstStyle/>
        <a:p>
          <a:endParaRPr lang="en-US"/>
        </a:p>
      </dgm:t>
    </dgm:pt>
    <dgm:pt modelId="{C9D01D35-AC4B-411C-BE64-0351D0BCA13E}" type="pres">
      <dgm:prSet presAssocID="{84A7DE37-205B-43A4-9B9E-C28DE23285DC}" presName="childText" presStyleLbl="revTx" presStyleIdx="1" presStyleCnt="2">
        <dgm:presLayoutVars>
          <dgm:bulletEnabled val="1"/>
        </dgm:presLayoutVars>
      </dgm:prSet>
      <dgm:spPr/>
      <dgm:t>
        <a:bodyPr/>
        <a:lstStyle/>
        <a:p>
          <a:endParaRPr lang="en-US"/>
        </a:p>
      </dgm:t>
    </dgm:pt>
  </dgm:ptLst>
  <dgm:cxnLst>
    <dgm:cxn modelId="{88830BF5-9CDD-4CA3-B8A4-9F8E9A74868F}" srcId="{63BEA279-6E50-4D33-B17D-CE2644C2F8B1}" destId="{E1D0BCBF-C990-440C-A1B1-6A68ED1F0710}" srcOrd="0" destOrd="0" parTransId="{17F68E6D-E205-403B-8743-2CC0EB78E701}" sibTransId="{054B6395-8423-41C9-BAC9-282A8705D782}"/>
    <dgm:cxn modelId="{1A036A3A-878D-46F9-BCD4-478ECFD1A960}" srcId="{84A7DE37-205B-43A4-9B9E-C28DE23285DC}" destId="{BAC44756-5457-40C8-9855-251CFE147A56}" srcOrd="0" destOrd="0" parTransId="{1E9510C1-C55C-442E-843F-F82FA4949FF0}" sibTransId="{6C0C06B7-BF03-4834-8CA4-3543199F892E}"/>
    <dgm:cxn modelId="{D14BCEAE-15D2-4190-BDC3-474DC9F4EDFB}" srcId="{3523B8AE-B730-403E-A3B0-B3523CC4CBE0}" destId="{63BEA279-6E50-4D33-B17D-CE2644C2F8B1}" srcOrd="0" destOrd="0" parTransId="{FDAF4325-8DE0-4C6D-8A30-0F9980DA816C}" sibTransId="{AC4F8264-0581-4455-BF45-BE0367FC96FD}"/>
    <dgm:cxn modelId="{D292488C-05A1-4064-B73F-0CB315D99E8B}" srcId="{84A7DE37-205B-43A4-9B9E-C28DE23285DC}" destId="{DDEE6FA9-BB7E-46DD-9AE2-0CBE4160A5C6}" srcOrd="1" destOrd="0" parTransId="{AB0ED3D1-871F-420D-94A2-816501647987}" sibTransId="{4A5123E5-D65D-4FD7-88D9-F479ECDF186A}"/>
    <dgm:cxn modelId="{D6CDAB7D-2148-4E46-B6D5-3C232751CFAF}" srcId="{3523B8AE-B730-403E-A3B0-B3523CC4CBE0}" destId="{84A7DE37-205B-43A4-9B9E-C28DE23285DC}" srcOrd="1" destOrd="0" parTransId="{1D5B1960-7DFF-46C9-9E9E-79A5B6B49EF9}" sibTransId="{09A80CE7-8BC0-48FA-8DBE-5E5F877E5152}"/>
    <dgm:cxn modelId="{C6B2AB70-C81F-46EE-90FF-FA79943BA873}" type="presOf" srcId="{E1D0BCBF-C990-440C-A1B1-6A68ED1F0710}" destId="{323CBB51-A27C-414F-8E25-00C38A2EEF5E}" srcOrd="0" destOrd="0" presId="urn:microsoft.com/office/officeart/2005/8/layout/vList2"/>
    <dgm:cxn modelId="{FC762DC2-DFD7-4024-99F3-221E0F4EFB07}" type="presOf" srcId="{BAC44756-5457-40C8-9855-251CFE147A56}" destId="{C9D01D35-AC4B-411C-BE64-0351D0BCA13E}" srcOrd="0" destOrd="0" presId="urn:microsoft.com/office/officeart/2005/8/layout/vList2"/>
    <dgm:cxn modelId="{122F5D86-1321-40EB-A5C9-9BDA29758D54}" type="presOf" srcId="{3523B8AE-B730-403E-A3B0-B3523CC4CBE0}" destId="{AE270C79-0200-484E-88FA-8AFB1BF63950}" srcOrd="0" destOrd="0" presId="urn:microsoft.com/office/officeart/2005/8/layout/vList2"/>
    <dgm:cxn modelId="{7DE57E14-0F57-46D6-B584-E9BE3FE5E628}" srcId="{63BEA279-6E50-4D33-B17D-CE2644C2F8B1}" destId="{C7CE6590-F3D1-44AA-B00D-02B7C45B39D7}" srcOrd="1" destOrd="0" parTransId="{28E12E5C-AA02-4DB1-9A8B-6C76CAB08CA1}" sibTransId="{FE71007B-7338-4833-A1CE-5C63DA42D3AF}"/>
    <dgm:cxn modelId="{37586523-BF54-4568-ACFE-38F66DC9106D}" type="presOf" srcId="{DDEE6FA9-BB7E-46DD-9AE2-0CBE4160A5C6}" destId="{C9D01D35-AC4B-411C-BE64-0351D0BCA13E}" srcOrd="0" destOrd="1" presId="urn:microsoft.com/office/officeart/2005/8/layout/vList2"/>
    <dgm:cxn modelId="{1230113E-A11D-477F-AA4E-E50DCCB155F3}" type="presOf" srcId="{84A7DE37-205B-43A4-9B9E-C28DE23285DC}" destId="{CEA7315B-16C8-40C2-9E38-D6187E3E3816}" srcOrd="0" destOrd="0" presId="urn:microsoft.com/office/officeart/2005/8/layout/vList2"/>
    <dgm:cxn modelId="{E7602F2E-3BB1-46D6-AF5F-E7172B6EE0CD}" type="presOf" srcId="{63BEA279-6E50-4D33-B17D-CE2644C2F8B1}" destId="{A7791706-CE3B-40BE-91D1-231A76818C60}" srcOrd="0" destOrd="0" presId="urn:microsoft.com/office/officeart/2005/8/layout/vList2"/>
    <dgm:cxn modelId="{BDD0A89B-442E-4914-82B9-21AD26DDD8B4}" type="presOf" srcId="{C7CE6590-F3D1-44AA-B00D-02B7C45B39D7}" destId="{323CBB51-A27C-414F-8E25-00C38A2EEF5E}" srcOrd="0" destOrd="1" presId="urn:microsoft.com/office/officeart/2005/8/layout/vList2"/>
    <dgm:cxn modelId="{44B4C025-7D5E-4BC9-8B9D-5FE94EB33498}" type="presParOf" srcId="{AE270C79-0200-484E-88FA-8AFB1BF63950}" destId="{A7791706-CE3B-40BE-91D1-231A76818C60}" srcOrd="0" destOrd="0" presId="urn:microsoft.com/office/officeart/2005/8/layout/vList2"/>
    <dgm:cxn modelId="{F169CFD4-3335-4E8B-A780-01B838F7D34B}" type="presParOf" srcId="{AE270C79-0200-484E-88FA-8AFB1BF63950}" destId="{323CBB51-A27C-414F-8E25-00C38A2EEF5E}" srcOrd="1" destOrd="0" presId="urn:microsoft.com/office/officeart/2005/8/layout/vList2"/>
    <dgm:cxn modelId="{30472C5F-22B7-44FF-9881-16EB752FBD47}" type="presParOf" srcId="{AE270C79-0200-484E-88FA-8AFB1BF63950}" destId="{CEA7315B-16C8-40C2-9E38-D6187E3E3816}" srcOrd="2" destOrd="0" presId="urn:microsoft.com/office/officeart/2005/8/layout/vList2"/>
    <dgm:cxn modelId="{1FA369A8-56E3-4630-B37C-4128368F831C}" type="presParOf" srcId="{AE270C79-0200-484E-88FA-8AFB1BF63950}" destId="{C9D01D35-AC4B-411C-BE64-0351D0BCA13E}" srcOrd="3"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23B8AE-B730-403E-A3B0-B3523CC4CBE0}"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63BEA279-6E50-4D33-B17D-CE2644C2F8B1}">
      <dgm:prSet phldrT="[Text]"/>
      <dgm:spPr/>
      <dgm:t>
        <a:bodyPr/>
        <a:lstStyle/>
        <a:p>
          <a:r>
            <a:rPr lang="en-US" dirty="0" smtClean="0"/>
            <a:t>Arthritis, </a:t>
          </a:r>
          <a:r>
            <a:rPr lang="en-US" dirty="0" err="1" smtClean="0"/>
            <a:t>Pleuritis</a:t>
          </a:r>
          <a:r>
            <a:rPr lang="en-US" dirty="0" smtClean="0"/>
            <a:t>, </a:t>
          </a:r>
          <a:r>
            <a:rPr lang="en-US" dirty="0" err="1" smtClean="0"/>
            <a:t>Pericarditis</a:t>
          </a:r>
          <a:r>
            <a:rPr lang="en-US" dirty="0" smtClean="0"/>
            <a:t> </a:t>
          </a:r>
          <a:endParaRPr lang="en-US" dirty="0"/>
        </a:p>
      </dgm:t>
    </dgm:pt>
    <dgm:pt modelId="{FDAF4325-8DE0-4C6D-8A30-0F9980DA816C}" type="parTrans" cxnId="{D14BCEAE-15D2-4190-BDC3-474DC9F4EDFB}">
      <dgm:prSet/>
      <dgm:spPr/>
      <dgm:t>
        <a:bodyPr/>
        <a:lstStyle/>
        <a:p>
          <a:endParaRPr lang="en-US"/>
        </a:p>
      </dgm:t>
    </dgm:pt>
    <dgm:pt modelId="{AC4F8264-0581-4455-BF45-BE0367FC96FD}" type="sibTrans" cxnId="{D14BCEAE-15D2-4190-BDC3-474DC9F4EDFB}">
      <dgm:prSet/>
      <dgm:spPr/>
      <dgm:t>
        <a:bodyPr/>
        <a:lstStyle/>
        <a:p>
          <a:endParaRPr lang="en-US"/>
        </a:p>
      </dgm:t>
    </dgm:pt>
    <dgm:pt modelId="{E1D0BCBF-C990-440C-A1B1-6A68ED1F0710}">
      <dgm:prSet phldrT="[Text]"/>
      <dgm:spPr/>
      <dgm:t>
        <a:bodyPr/>
        <a:lstStyle/>
        <a:p>
          <a:r>
            <a:rPr lang="en-US" dirty="0" err="1" smtClean="0"/>
            <a:t>Prednisolone</a:t>
          </a:r>
          <a:r>
            <a:rPr lang="en-US" dirty="0" smtClean="0"/>
            <a:t>  20–40 mg per day initially for 2–4 weeks, reducing in 5–10 mg increments per week, if patient is responding; treatment is likely to be required for several months </a:t>
          </a:r>
          <a:endParaRPr lang="en-US" dirty="0"/>
        </a:p>
      </dgm:t>
    </dgm:pt>
    <dgm:pt modelId="{17F68E6D-E205-403B-8743-2CC0EB78E701}" type="parTrans" cxnId="{88830BF5-9CDD-4CA3-B8A4-9F8E9A74868F}">
      <dgm:prSet/>
      <dgm:spPr/>
      <dgm:t>
        <a:bodyPr/>
        <a:lstStyle/>
        <a:p>
          <a:endParaRPr lang="en-US"/>
        </a:p>
      </dgm:t>
    </dgm:pt>
    <dgm:pt modelId="{054B6395-8423-41C9-BAC9-282A8705D782}" type="sibTrans" cxnId="{88830BF5-9CDD-4CA3-B8A4-9F8E9A74868F}">
      <dgm:prSet/>
      <dgm:spPr/>
      <dgm:t>
        <a:bodyPr/>
        <a:lstStyle/>
        <a:p>
          <a:endParaRPr lang="en-US"/>
        </a:p>
      </dgm:t>
    </dgm:pt>
    <dgm:pt modelId="{84A7DE37-205B-43A4-9B9E-C28DE23285DC}">
      <dgm:prSet phldrT="[Text]"/>
      <dgm:spPr/>
      <dgm:t>
        <a:bodyPr/>
        <a:lstStyle/>
        <a:p>
          <a:r>
            <a:rPr lang="en-US" smtClean="0"/>
            <a:t>Autoimmune haemolytic anaemia/thrombocytopaenia </a:t>
          </a:r>
          <a:endParaRPr lang="en-US" dirty="0"/>
        </a:p>
      </dgm:t>
    </dgm:pt>
    <dgm:pt modelId="{1D5B1960-7DFF-46C9-9E9E-79A5B6B49EF9}" type="parTrans" cxnId="{D6CDAB7D-2148-4E46-B6D5-3C232751CFAF}">
      <dgm:prSet/>
      <dgm:spPr/>
      <dgm:t>
        <a:bodyPr/>
        <a:lstStyle/>
        <a:p>
          <a:pPr rtl="1"/>
          <a:endParaRPr lang="ar-IQ"/>
        </a:p>
      </dgm:t>
    </dgm:pt>
    <dgm:pt modelId="{09A80CE7-8BC0-48FA-8DBE-5E5F877E5152}" type="sibTrans" cxnId="{D6CDAB7D-2148-4E46-B6D5-3C232751CFAF}">
      <dgm:prSet/>
      <dgm:spPr/>
      <dgm:t>
        <a:bodyPr/>
        <a:lstStyle/>
        <a:p>
          <a:pPr rtl="1"/>
          <a:endParaRPr lang="ar-IQ"/>
        </a:p>
      </dgm:t>
    </dgm:pt>
    <dgm:pt modelId="{BAC44756-5457-40C8-9855-251CFE147A56}">
      <dgm:prSet phldrT="[Text]"/>
      <dgm:spPr/>
      <dgm:t>
        <a:bodyPr/>
        <a:lstStyle/>
        <a:p>
          <a:r>
            <a:rPr lang="en-US" dirty="0" err="1" smtClean="0"/>
            <a:t>Prednisolone</a:t>
          </a:r>
          <a:r>
            <a:rPr lang="en-US" dirty="0" smtClean="0"/>
            <a:t> often accompanied by </a:t>
          </a:r>
          <a:r>
            <a:rPr lang="en-US" dirty="0" err="1" smtClean="0"/>
            <a:t>azathioprine</a:t>
          </a:r>
          <a:r>
            <a:rPr lang="en-US" smtClean="0"/>
            <a:t>. </a:t>
          </a:r>
          <a:r>
            <a:rPr lang="en-US" dirty="0" smtClean="0"/>
            <a:t>60–80   mg </a:t>
          </a:r>
          <a:r>
            <a:rPr lang="en-US" dirty="0" err="1" smtClean="0"/>
            <a:t>prednisolone</a:t>
          </a:r>
          <a:r>
            <a:rPr lang="en-US" dirty="0" smtClean="0"/>
            <a:t>  for 1–2 weeks reducing in 10 mg increments in response to the blood test results; aim for 2.5–3 mg/kg </a:t>
          </a:r>
          <a:r>
            <a:rPr lang="en-US" dirty="0" err="1" smtClean="0"/>
            <a:t>azathioprine</a:t>
          </a:r>
          <a:r>
            <a:rPr lang="en-US" dirty="0" smtClean="0"/>
            <a:t>; treatment will last for several months </a:t>
          </a:r>
          <a:endParaRPr lang="en-US" dirty="0"/>
        </a:p>
      </dgm:t>
    </dgm:pt>
    <dgm:pt modelId="{1E9510C1-C55C-442E-843F-F82FA4949FF0}" type="parTrans" cxnId="{1A036A3A-878D-46F9-BCD4-478ECFD1A960}">
      <dgm:prSet/>
      <dgm:spPr/>
      <dgm:t>
        <a:bodyPr/>
        <a:lstStyle/>
        <a:p>
          <a:pPr rtl="1"/>
          <a:endParaRPr lang="ar-IQ"/>
        </a:p>
      </dgm:t>
    </dgm:pt>
    <dgm:pt modelId="{6C0C06B7-BF03-4834-8CA4-3543199F892E}" type="sibTrans" cxnId="{1A036A3A-878D-46F9-BCD4-478ECFD1A960}">
      <dgm:prSet/>
      <dgm:spPr/>
      <dgm:t>
        <a:bodyPr/>
        <a:lstStyle/>
        <a:p>
          <a:pPr rtl="1"/>
          <a:endParaRPr lang="ar-IQ"/>
        </a:p>
      </dgm:t>
    </dgm:pt>
    <dgm:pt modelId="{AE270C79-0200-484E-88FA-8AFB1BF63950}" type="pres">
      <dgm:prSet presAssocID="{3523B8AE-B730-403E-A3B0-B3523CC4CBE0}" presName="linear" presStyleCnt="0">
        <dgm:presLayoutVars>
          <dgm:animLvl val="lvl"/>
          <dgm:resizeHandles val="exact"/>
        </dgm:presLayoutVars>
      </dgm:prSet>
      <dgm:spPr/>
      <dgm:t>
        <a:bodyPr/>
        <a:lstStyle/>
        <a:p>
          <a:pPr rtl="1"/>
          <a:endParaRPr lang="ar-IQ"/>
        </a:p>
      </dgm:t>
    </dgm:pt>
    <dgm:pt modelId="{A7791706-CE3B-40BE-91D1-231A76818C60}" type="pres">
      <dgm:prSet presAssocID="{63BEA279-6E50-4D33-B17D-CE2644C2F8B1}" presName="parentText" presStyleLbl="node1" presStyleIdx="0" presStyleCnt="2">
        <dgm:presLayoutVars>
          <dgm:chMax val="0"/>
          <dgm:bulletEnabled val="1"/>
        </dgm:presLayoutVars>
      </dgm:prSet>
      <dgm:spPr/>
      <dgm:t>
        <a:bodyPr/>
        <a:lstStyle/>
        <a:p>
          <a:endParaRPr lang="en-US"/>
        </a:p>
      </dgm:t>
    </dgm:pt>
    <dgm:pt modelId="{323CBB51-A27C-414F-8E25-00C38A2EEF5E}" type="pres">
      <dgm:prSet presAssocID="{63BEA279-6E50-4D33-B17D-CE2644C2F8B1}" presName="childText" presStyleLbl="revTx" presStyleIdx="0" presStyleCnt="2">
        <dgm:presLayoutVars>
          <dgm:bulletEnabled val="1"/>
        </dgm:presLayoutVars>
      </dgm:prSet>
      <dgm:spPr/>
      <dgm:t>
        <a:bodyPr/>
        <a:lstStyle/>
        <a:p>
          <a:endParaRPr lang="en-US"/>
        </a:p>
      </dgm:t>
    </dgm:pt>
    <dgm:pt modelId="{CEA7315B-16C8-40C2-9E38-D6187E3E3816}" type="pres">
      <dgm:prSet presAssocID="{84A7DE37-205B-43A4-9B9E-C28DE23285DC}" presName="parentText" presStyleLbl="node1" presStyleIdx="1" presStyleCnt="2">
        <dgm:presLayoutVars>
          <dgm:chMax val="0"/>
          <dgm:bulletEnabled val="1"/>
        </dgm:presLayoutVars>
      </dgm:prSet>
      <dgm:spPr/>
      <dgm:t>
        <a:bodyPr/>
        <a:lstStyle/>
        <a:p>
          <a:endParaRPr lang="en-US"/>
        </a:p>
      </dgm:t>
    </dgm:pt>
    <dgm:pt modelId="{C9D01D35-AC4B-411C-BE64-0351D0BCA13E}" type="pres">
      <dgm:prSet presAssocID="{84A7DE37-205B-43A4-9B9E-C28DE23285DC}" presName="childText" presStyleLbl="revTx" presStyleIdx="1" presStyleCnt="2">
        <dgm:presLayoutVars>
          <dgm:bulletEnabled val="1"/>
        </dgm:presLayoutVars>
      </dgm:prSet>
      <dgm:spPr/>
      <dgm:t>
        <a:bodyPr/>
        <a:lstStyle/>
        <a:p>
          <a:endParaRPr lang="en-US"/>
        </a:p>
      </dgm:t>
    </dgm:pt>
  </dgm:ptLst>
  <dgm:cxnLst>
    <dgm:cxn modelId="{88830BF5-9CDD-4CA3-B8A4-9F8E9A74868F}" srcId="{63BEA279-6E50-4D33-B17D-CE2644C2F8B1}" destId="{E1D0BCBF-C990-440C-A1B1-6A68ED1F0710}" srcOrd="0" destOrd="0" parTransId="{17F68E6D-E205-403B-8743-2CC0EB78E701}" sibTransId="{054B6395-8423-41C9-BAC9-282A8705D782}"/>
    <dgm:cxn modelId="{1A036A3A-878D-46F9-BCD4-478ECFD1A960}" srcId="{84A7DE37-205B-43A4-9B9E-C28DE23285DC}" destId="{BAC44756-5457-40C8-9855-251CFE147A56}" srcOrd="0" destOrd="0" parTransId="{1E9510C1-C55C-442E-843F-F82FA4949FF0}" sibTransId="{6C0C06B7-BF03-4834-8CA4-3543199F892E}"/>
    <dgm:cxn modelId="{D14BCEAE-15D2-4190-BDC3-474DC9F4EDFB}" srcId="{3523B8AE-B730-403E-A3B0-B3523CC4CBE0}" destId="{63BEA279-6E50-4D33-B17D-CE2644C2F8B1}" srcOrd="0" destOrd="0" parTransId="{FDAF4325-8DE0-4C6D-8A30-0F9980DA816C}" sibTransId="{AC4F8264-0581-4455-BF45-BE0367FC96FD}"/>
    <dgm:cxn modelId="{D6CDAB7D-2148-4E46-B6D5-3C232751CFAF}" srcId="{3523B8AE-B730-403E-A3B0-B3523CC4CBE0}" destId="{84A7DE37-205B-43A4-9B9E-C28DE23285DC}" srcOrd="1" destOrd="0" parTransId="{1D5B1960-7DFF-46C9-9E9E-79A5B6B49EF9}" sibTransId="{09A80CE7-8BC0-48FA-8DBE-5E5F877E5152}"/>
    <dgm:cxn modelId="{1245697D-2E08-4864-ABBE-2CA9885E7A94}" type="presOf" srcId="{E1D0BCBF-C990-440C-A1B1-6A68ED1F0710}" destId="{323CBB51-A27C-414F-8E25-00C38A2EEF5E}" srcOrd="0" destOrd="0" presId="urn:microsoft.com/office/officeart/2005/8/layout/vList2"/>
    <dgm:cxn modelId="{151A9981-CD7A-4B09-AD41-D95F87C5EA5B}" type="presOf" srcId="{84A7DE37-205B-43A4-9B9E-C28DE23285DC}" destId="{CEA7315B-16C8-40C2-9E38-D6187E3E3816}" srcOrd="0" destOrd="0" presId="urn:microsoft.com/office/officeart/2005/8/layout/vList2"/>
    <dgm:cxn modelId="{7D44C8FC-7CE8-4E18-9CE1-E30443091EDA}" type="presOf" srcId="{3523B8AE-B730-403E-A3B0-B3523CC4CBE0}" destId="{AE270C79-0200-484E-88FA-8AFB1BF63950}" srcOrd="0" destOrd="0" presId="urn:microsoft.com/office/officeart/2005/8/layout/vList2"/>
    <dgm:cxn modelId="{5B4AF9A7-592B-40E3-A900-A7EB6ACCE0B1}" type="presOf" srcId="{BAC44756-5457-40C8-9855-251CFE147A56}" destId="{C9D01D35-AC4B-411C-BE64-0351D0BCA13E}" srcOrd="0" destOrd="0" presId="urn:microsoft.com/office/officeart/2005/8/layout/vList2"/>
    <dgm:cxn modelId="{65DDA293-450F-45BC-9D9D-1E637F0F237E}" type="presOf" srcId="{63BEA279-6E50-4D33-B17D-CE2644C2F8B1}" destId="{A7791706-CE3B-40BE-91D1-231A76818C60}" srcOrd="0" destOrd="0" presId="urn:microsoft.com/office/officeart/2005/8/layout/vList2"/>
    <dgm:cxn modelId="{708C6FDD-F9A7-431A-9589-3A1D1A221963}" type="presParOf" srcId="{AE270C79-0200-484E-88FA-8AFB1BF63950}" destId="{A7791706-CE3B-40BE-91D1-231A76818C60}" srcOrd="0" destOrd="0" presId="urn:microsoft.com/office/officeart/2005/8/layout/vList2"/>
    <dgm:cxn modelId="{D8C16AD0-F5EC-46AC-87FF-E421C14D1AA0}" type="presParOf" srcId="{AE270C79-0200-484E-88FA-8AFB1BF63950}" destId="{323CBB51-A27C-414F-8E25-00C38A2EEF5E}" srcOrd="1" destOrd="0" presId="urn:microsoft.com/office/officeart/2005/8/layout/vList2"/>
    <dgm:cxn modelId="{8E3517B7-8B40-4FCD-8BAC-12D720F6A268}" type="presParOf" srcId="{AE270C79-0200-484E-88FA-8AFB1BF63950}" destId="{CEA7315B-16C8-40C2-9E38-D6187E3E3816}" srcOrd="2" destOrd="0" presId="urn:microsoft.com/office/officeart/2005/8/layout/vList2"/>
    <dgm:cxn modelId="{28DC1AA5-65FC-499D-AA39-0B03A281E6AF}" type="presParOf" srcId="{AE270C79-0200-484E-88FA-8AFB1BF63950}" destId="{C9D01D35-AC4B-411C-BE64-0351D0BCA13E}" srcOrd="3"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23B8AE-B730-403E-A3B0-B3523CC4CBE0}"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63BEA279-6E50-4D33-B17D-CE2644C2F8B1}">
      <dgm:prSet phldrT="[Text]"/>
      <dgm:spPr/>
      <dgm:t>
        <a:bodyPr/>
        <a:lstStyle/>
        <a:p>
          <a:r>
            <a:rPr lang="en-US" dirty="0" smtClean="0"/>
            <a:t>Renal </a:t>
          </a:r>
          <a:endParaRPr lang="en-US" dirty="0"/>
        </a:p>
      </dgm:t>
    </dgm:pt>
    <dgm:pt modelId="{FDAF4325-8DE0-4C6D-8A30-0F9980DA816C}" type="parTrans" cxnId="{D14BCEAE-15D2-4190-BDC3-474DC9F4EDFB}">
      <dgm:prSet/>
      <dgm:spPr/>
      <dgm:t>
        <a:bodyPr/>
        <a:lstStyle/>
        <a:p>
          <a:endParaRPr lang="en-US"/>
        </a:p>
      </dgm:t>
    </dgm:pt>
    <dgm:pt modelId="{AC4F8264-0581-4455-BF45-BE0367FC96FD}" type="sibTrans" cxnId="{D14BCEAE-15D2-4190-BDC3-474DC9F4EDFB}">
      <dgm:prSet/>
      <dgm:spPr/>
      <dgm:t>
        <a:bodyPr/>
        <a:lstStyle/>
        <a:p>
          <a:endParaRPr lang="en-US"/>
        </a:p>
      </dgm:t>
    </dgm:pt>
    <dgm:pt modelId="{E1D0BCBF-C990-440C-A1B1-6A68ED1F0710}">
      <dgm:prSet phldrT="[Text]"/>
      <dgm:spPr/>
      <dgm:t>
        <a:bodyPr/>
        <a:lstStyle/>
        <a:p>
          <a:r>
            <a:rPr lang="en-US" dirty="0" err="1" smtClean="0"/>
            <a:t>Prednisolone</a:t>
          </a:r>
          <a:r>
            <a:rPr lang="en-US" dirty="0" smtClean="0"/>
            <a:t> plus </a:t>
          </a:r>
          <a:r>
            <a:rPr lang="en-US" dirty="0" err="1" smtClean="0"/>
            <a:t>azathioprine</a:t>
          </a:r>
          <a:r>
            <a:rPr lang="en-US" dirty="0" smtClean="0"/>
            <a:t> or </a:t>
          </a:r>
          <a:r>
            <a:rPr lang="en-US" dirty="0" err="1" smtClean="0"/>
            <a:t>cyclophosphamide</a:t>
          </a:r>
          <a:r>
            <a:rPr lang="en-US" dirty="0" smtClean="0"/>
            <a:t> </a:t>
          </a:r>
          <a:endParaRPr lang="en-US" dirty="0"/>
        </a:p>
      </dgm:t>
    </dgm:pt>
    <dgm:pt modelId="{17F68E6D-E205-403B-8743-2CC0EB78E701}" type="parTrans" cxnId="{88830BF5-9CDD-4CA3-B8A4-9F8E9A74868F}">
      <dgm:prSet/>
      <dgm:spPr/>
      <dgm:t>
        <a:bodyPr/>
        <a:lstStyle/>
        <a:p>
          <a:endParaRPr lang="en-US"/>
        </a:p>
      </dgm:t>
    </dgm:pt>
    <dgm:pt modelId="{054B6395-8423-41C9-BAC9-282A8705D782}" type="sibTrans" cxnId="{88830BF5-9CDD-4CA3-B8A4-9F8E9A74868F}">
      <dgm:prSet/>
      <dgm:spPr/>
      <dgm:t>
        <a:bodyPr/>
        <a:lstStyle/>
        <a:p>
          <a:endParaRPr lang="en-US"/>
        </a:p>
      </dgm:t>
    </dgm:pt>
    <dgm:pt modelId="{84A7DE37-205B-43A4-9B9E-C28DE23285DC}">
      <dgm:prSet phldrT="[Text]"/>
      <dgm:spPr/>
      <dgm:t>
        <a:bodyPr/>
        <a:lstStyle/>
        <a:p>
          <a:r>
            <a:rPr lang="en-US" dirty="0" smtClean="0"/>
            <a:t>Central nervous system </a:t>
          </a:r>
          <a:endParaRPr lang="en-US" dirty="0"/>
        </a:p>
      </dgm:t>
    </dgm:pt>
    <dgm:pt modelId="{1D5B1960-7DFF-46C9-9E9E-79A5B6B49EF9}" type="parTrans" cxnId="{D6CDAB7D-2148-4E46-B6D5-3C232751CFAF}">
      <dgm:prSet/>
      <dgm:spPr/>
      <dgm:t>
        <a:bodyPr/>
        <a:lstStyle/>
        <a:p>
          <a:pPr rtl="1"/>
          <a:endParaRPr lang="ar-IQ"/>
        </a:p>
      </dgm:t>
    </dgm:pt>
    <dgm:pt modelId="{09A80CE7-8BC0-48FA-8DBE-5E5F877E5152}" type="sibTrans" cxnId="{D6CDAB7D-2148-4E46-B6D5-3C232751CFAF}">
      <dgm:prSet/>
      <dgm:spPr/>
      <dgm:t>
        <a:bodyPr/>
        <a:lstStyle/>
        <a:p>
          <a:pPr rtl="1"/>
          <a:endParaRPr lang="ar-IQ"/>
        </a:p>
      </dgm:t>
    </dgm:pt>
    <dgm:pt modelId="{BAC44756-5457-40C8-9855-251CFE147A56}">
      <dgm:prSet phldrT="[Text]"/>
      <dgm:spPr/>
      <dgm:t>
        <a:bodyPr/>
        <a:lstStyle/>
        <a:p>
          <a:r>
            <a:rPr lang="fr-FR" dirty="0" err="1" smtClean="0"/>
            <a:t>Prednisolone</a:t>
          </a:r>
          <a:r>
            <a:rPr lang="fr-FR" dirty="0" smtClean="0"/>
            <a:t> plus an </a:t>
          </a:r>
          <a:r>
            <a:rPr lang="fr-FR" dirty="0" err="1" smtClean="0"/>
            <a:t>appropriate</a:t>
          </a:r>
          <a:r>
            <a:rPr lang="fr-FR" dirty="0" smtClean="0"/>
            <a:t> </a:t>
          </a:r>
          <a:r>
            <a:rPr lang="fr-FR" dirty="0" err="1" smtClean="0"/>
            <a:t>drug</a:t>
          </a:r>
          <a:r>
            <a:rPr lang="fr-FR" dirty="0" smtClean="0"/>
            <a:t>, </a:t>
          </a:r>
          <a:r>
            <a:rPr lang="fr-FR" dirty="0" err="1" smtClean="0"/>
            <a:t>e.g</a:t>
          </a:r>
          <a:r>
            <a:rPr lang="fr-FR" dirty="0" smtClean="0"/>
            <a:t>. an </a:t>
          </a:r>
          <a:r>
            <a:rPr lang="fr-FR" dirty="0" err="1" smtClean="0"/>
            <a:t>antidepressant</a:t>
          </a:r>
          <a:r>
            <a:rPr lang="fr-FR" dirty="0" smtClean="0"/>
            <a:t>, </a:t>
          </a:r>
          <a:r>
            <a:rPr lang="fr-FR" dirty="0" err="1" smtClean="0"/>
            <a:t>anticonvulsant</a:t>
          </a:r>
          <a:r>
            <a:rPr lang="fr-FR" dirty="0" smtClean="0"/>
            <a:t>, etc. </a:t>
          </a:r>
          <a:endParaRPr lang="en-US" dirty="0"/>
        </a:p>
      </dgm:t>
    </dgm:pt>
    <dgm:pt modelId="{1E9510C1-C55C-442E-843F-F82FA4949FF0}" type="parTrans" cxnId="{1A036A3A-878D-46F9-BCD4-478ECFD1A960}">
      <dgm:prSet/>
      <dgm:spPr/>
      <dgm:t>
        <a:bodyPr/>
        <a:lstStyle/>
        <a:p>
          <a:pPr rtl="1"/>
          <a:endParaRPr lang="ar-IQ"/>
        </a:p>
      </dgm:t>
    </dgm:pt>
    <dgm:pt modelId="{6C0C06B7-BF03-4834-8CA4-3543199F892E}" type="sibTrans" cxnId="{1A036A3A-878D-46F9-BCD4-478ECFD1A960}">
      <dgm:prSet/>
      <dgm:spPr/>
      <dgm:t>
        <a:bodyPr/>
        <a:lstStyle/>
        <a:p>
          <a:pPr rtl="1"/>
          <a:endParaRPr lang="ar-IQ"/>
        </a:p>
      </dgm:t>
    </dgm:pt>
    <dgm:pt modelId="{AC6C6719-D2BE-4EC4-9C7D-85B495231024}">
      <dgm:prSet phldrT="[Text]"/>
      <dgm:spPr/>
      <dgm:t>
        <a:bodyPr/>
        <a:lstStyle/>
        <a:p>
          <a:r>
            <a:rPr lang="en-US" smtClean="0"/>
            <a:t>Depending upon the severity of the renal lesion, anything from 30–80 mg/day is required; cyclophosphamide can be given by intravenous boluses (750 mg–1 g) monthly for 6 months, then every 3 months for 2 years; some groups prefer prednisolone and azathioprine at 2–3 mg/kg in the first instance; treatment is likely to be required for several years </a:t>
          </a:r>
          <a:endParaRPr lang="en-US" dirty="0"/>
        </a:p>
      </dgm:t>
    </dgm:pt>
    <dgm:pt modelId="{87B15FE5-8828-4591-A476-D563806C781C}" type="parTrans" cxnId="{60B1DD4C-B9EE-4237-89D0-AEFE6A7B558B}">
      <dgm:prSet/>
      <dgm:spPr/>
      <dgm:t>
        <a:bodyPr/>
        <a:lstStyle/>
        <a:p>
          <a:pPr rtl="1"/>
          <a:endParaRPr lang="ar-IQ"/>
        </a:p>
      </dgm:t>
    </dgm:pt>
    <dgm:pt modelId="{563DE331-4B89-4607-9C24-E35A6C2E66FA}" type="sibTrans" cxnId="{60B1DD4C-B9EE-4237-89D0-AEFE6A7B558B}">
      <dgm:prSet/>
      <dgm:spPr/>
      <dgm:t>
        <a:bodyPr/>
        <a:lstStyle/>
        <a:p>
          <a:pPr rtl="1"/>
          <a:endParaRPr lang="ar-IQ"/>
        </a:p>
      </dgm:t>
    </dgm:pt>
    <dgm:pt modelId="{DB87A1F0-63F6-4BD5-8F81-A70DD6A6087E}">
      <dgm:prSet phldrT="[Text]"/>
      <dgm:spPr/>
      <dgm:t>
        <a:bodyPr/>
        <a:lstStyle/>
        <a:p>
          <a:r>
            <a:rPr lang="en-US" smtClean="0"/>
            <a:t>Controversial—but 20–100 mg prednisolone have been prescribed (sometimes accompanied by azathioprine or intravenous cyclophosphamide pulses); treatment is likely to be required for months </a:t>
          </a:r>
          <a:endParaRPr lang="en-US" dirty="0"/>
        </a:p>
      </dgm:t>
    </dgm:pt>
    <dgm:pt modelId="{B4B8895F-47C0-49F8-8634-C13200BB8E27}" type="parTrans" cxnId="{78437F9F-A7E5-48BE-AAFA-BEECC3EF22DE}">
      <dgm:prSet/>
      <dgm:spPr/>
      <dgm:t>
        <a:bodyPr/>
        <a:lstStyle/>
        <a:p>
          <a:pPr rtl="1"/>
          <a:endParaRPr lang="ar-IQ"/>
        </a:p>
      </dgm:t>
    </dgm:pt>
    <dgm:pt modelId="{1F795FC7-F916-493D-B586-02EE20DFA754}" type="sibTrans" cxnId="{78437F9F-A7E5-48BE-AAFA-BEECC3EF22DE}">
      <dgm:prSet/>
      <dgm:spPr/>
      <dgm:t>
        <a:bodyPr/>
        <a:lstStyle/>
        <a:p>
          <a:pPr rtl="1"/>
          <a:endParaRPr lang="ar-IQ"/>
        </a:p>
      </dgm:t>
    </dgm:pt>
    <dgm:pt modelId="{AE270C79-0200-484E-88FA-8AFB1BF63950}" type="pres">
      <dgm:prSet presAssocID="{3523B8AE-B730-403E-A3B0-B3523CC4CBE0}" presName="linear" presStyleCnt="0">
        <dgm:presLayoutVars>
          <dgm:animLvl val="lvl"/>
          <dgm:resizeHandles val="exact"/>
        </dgm:presLayoutVars>
      </dgm:prSet>
      <dgm:spPr/>
      <dgm:t>
        <a:bodyPr/>
        <a:lstStyle/>
        <a:p>
          <a:pPr rtl="1"/>
          <a:endParaRPr lang="ar-IQ"/>
        </a:p>
      </dgm:t>
    </dgm:pt>
    <dgm:pt modelId="{A7791706-CE3B-40BE-91D1-231A76818C60}" type="pres">
      <dgm:prSet presAssocID="{63BEA279-6E50-4D33-B17D-CE2644C2F8B1}" presName="parentText" presStyleLbl="node1" presStyleIdx="0" presStyleCnt="2">
        <dgm:presLayoutVars>
          <dgm:chMax val="0"/>
          <dgm:bulletEnabled val="1"/>
        </dgm:presLayoutVars>
      </dgm:prSet>
      <dgm:spPr/>
      <dgm:t>
        <a:bodyPr/>
        <a:lstStyle/>
        <a:p>
          <a:endParaRPr lang="en-US"/>
        </a:p>
      </dgm:t>
    </dgm:pt>
    <dgm:pt modelId="{323CBB51-A27C-414F-8E25-00C38A2EEF5E}" type="pres">
      <dgm:prSet presAssocID="{63BEA279-6E50-4D33-B17D-CE2644C2F8B1}" presName="childText" presStyleLbl="revTx" presStyleIdx="0" presStyleCnt="2">
        <dgm:presLayoutVars>
          <dgm:bulletEnabled val="1"/>
        </dgm:presLayoutVars>
      </dgm:prSet>
      <dgm:spPr/>
      <dgm:t>
        <a:bodyPr/>
        <a:lstStyle/>
        <a:p>
          <a:endParaRPr lang="en-US"/>
        </a:p>
      </dgm:t>
    </dgm:pt>
    <dgm:pt modelId="{CEA7315B-16C8-40C2-9E38-D6187E3E3816}" type="pres">
      <dgm:prSet presAssocID="{84A7DE37-205B-43A4-9B9E-C28DE23285DC}" presName="parentText" presStyleLbl="node1" presStyleIdx="1" presStyleCnt="2">
        <dgm:presLayoutVars>
          <dgm:chMax val="0"/>
          <dgm:bulletEnabled val="1"/>
        </dgm:presLayoutVars>
      </dgm:prSet>
      <dgm:spPr/>
      <dgm:t>
        <a:bodyPr/>
        <a:lstStyle/>
        <a:p>
          <a:endParaRPr lang="en-US"/>
        </a:p>
      </dgm:t>
    </dgm:pt>
    <dgm:pt modelId="{C9D01D35-AC4B-411C-BE64-0351D0BCA13E}" type="pres">
      <dgm:prSet presAssocID="{84A7DE37-205B-43A4-9B9E-C28DE23285DC}" presName="childText" presStyleLbl="revTx" presStyleIdx="1" presStyleCnt="2">
        <dgm:presLayoutVars>
          <dgm:bulletEnabled val="1"/>
        </dgm:presLayoutVars>
      </dgm:prSet>
      <dgm:spPr/>
      <dgm:t>
        <a:bodyPr/>
        <a:lstStyle/>
        <a:p>
          <a:endParaRPr lang="en-US"/>
        </a:p>
      </dgm:t>
    </dgm:pt>
  </dgm:ptLst>
  <dgm:cxnLst>
    <dgm:cxn modelId="{13989F7E-D547-45C0-B80B-3AE603FCDA3B}" type="presOf" srcId="{AC6C6719-D2BE-4EC4-9C7D-85B495231024}" destId="{323CBB51-A27C-414F-8E25-00C38A2EEF5E}" srcOrd="0" destOrd="1" presId="urn:microsoft.com/office/officeart/2005/8/layout/vList2"/>
    <dgm:cxn modelId="{46F51BAB-A701-4564-AD39-6B513922486E}" type="presOf" srcId="{E1D0BCBF-C990-440C-A1B1-6A68ED1F0710}" destId="{323CBB51-A27C-414F-8E25-00C38A2EEF5E}" srcOrd="0" destOrd="0" presId="urn:microsoft.com/office/officeart/2005/8/layout/vList2"/>
    <dgm:cxn modelId="{88830BF5-9CDD-4CA3-B8A4-9F8E9A74868F}" srcId="{63BEA279-6E50-4D33-B17D-CE2644C2F8B1}" destId="{E1D0BCBF-C990-440C-A1B1-6A68ED1F0710}" srcOrd="0" destOrd="0" parTransId="{17F68E6D-E205-403B-8743-2CC0EB78E701}" sibTransId="{054B6395-8423-41C9-BAC9-282A8705D782}"/>
    <dgm:cxn modelId="{1A036A3A-878D-46F9-BCD4-478ECFD1A960}" srcId="{84A7DE37-205B-43A4-9B9E-C28DE23285DC}" destId="{BAC44756-5457-40C8-9855-251CFE147A56}" srcOrd="0" destOrd="0" parTransId="{1E9510C1-C55C-442E-843F-F82FA4949FF0}" sibTransId="{6C0C06B7-BF03-4834-8CA4-3543199F892E}"/>
    <dgm:cxn modelId="{031F4257-2AB8-4C46-87B2-10C9C954ED9B}" type="presOf" srcId="{3523B8AE-B730-403E-A3B0-B3523CC4CBE0}" destId="{AE270C79-0200-484E-88FA-8AFB1BF63950}" srcOrd="0" destOrd="0" presId="urn:microsoft.com/office/officeart/2005/8/layout/vList2"/>
    <dgm:cxn modelId="{60B1DD4C-B9EE-4237-89D0-AEFE6A7B558B}" srcId="{63BEA279-6E50-4D33-B17D-CE2644C2F8B1}" destId="{AC6C6719-D2BE-4EC4-9C7D-85B495231024}" srcOrd="1" destOrd="0" parTransId="{87B15FE5-8828-4591-A476-D563806C781C}" sibTransId="{563DE331-4B89-4607-9C24-E35A6C2E66FA}"/>
    <dgm:cxn modelId="{D14BCEAE-15D2-4190-BDC3-474DC9F4EDFB}" srcId="{3523B8AE-B730-403E-A3B0-B3523CC4CBE0}" destId="{63BEA279-6E50-4D33-B17D-CE2644C2F8B1}" srcOrd="0" destOrd="0" parTransId="{FDAF4325-8DE0-4C6D-8A30-0F9980DA816C}" sibTransId="{AC4F8264-0581-4455-BF45-BE0367FC96FD}"/>
    <dgm:cxn modelId="{6E361057-3852-482F-81BB-E4DF541AFC0A}" type="presOf" srcId="{84A7DE37-205B-43A4-9B9E-C28DE23285DC}" destId="{CEA7315B-16C8-40C2-9E38-D6187E3E3816}" srcOrd="0" destOrd="0" presId="urn:microsoft.com/office/officeart/2005/8/layout/vList2"/>
    <dgm:cxn modelId="{D6CDAB7D-2148-4E46-B6D5-3C232751CFAF}" srcId="{3523B8AE-B730-403E-A3B0-B3523CC4CBE0}" destId="{84A7DE37-205B-43A4-9B9E-C28DE23285DC}" srcOrd="1" destOrd="0" parTransId="{1D5B1960-7DFF-46C9-9E9E-79A5B6B49EF9}" sibTransId="{09A80CE7-8BC0-48FA-8DBE-5E5F877E5152}"/>
    <dgm:cxn modelId="{B6490171-76F6-4515-AEC2-7FF46EB46A95}" type="presOf" srcId="{BAC44756-5457-40C8-9855-251CFE147A56}" destId="{C9D01D35-AC4B-411C-BE64-0351D0BCA13E}" srcOrd="0" destOrd="0" presId="urn:microsoft.com/office/officeart/2005/8/layout/vList2"/>
    <dgm:cxn modelId="{78437F9F-A7E5-48BE-AAFA-BEECC3EF22DE}" srcId="{84A7DE37-205B-43A4-9B9E-C28DE23285DC}" destId="{DB87A1F0-63F6-4BD5-8F81-A70DD6A6087E}" srcOrd="1" destOrd="0" parTransId="{B4B8895F-47C0-49F8-8634-C13200BB8E27}" sibTransId="{1F795FC7-F916-493D-B586-02EE20DFA754}"/>
    <dgm:cxn modelId="{F06BF087-62C1-4E5B-9F5D-02CA8562B492}" type="presOf" srcId="{DB87A1F0-63F6-4BD5-8F81-A70DD6A6087E}" destId="{C9D01D35-AC4B-411C-BE64-0351D0BCA13E}" srcOrd="0" destOrd="1" presId="urn:microsoft.com/office/officeart/2005/8/layout/vList2"/>
    <dgm:cxn modelId="{A0B9B461-09D0-428F-9F34-22336420CF76}" type="presOf" srcId="{63BEA279-6E50-4D33-B17D-CE2644C2F8B1}" destId="{A7791706-CE3B-40BE-91D1-231A76818C60}" srcOrd="0" destOrd="0" presId="urn:microsoft.com/office/officeart/2005/8/layout/vList2"/>
    <dgm:cxn modelId="{01C45C50-5085-4FB2-AB87-C6757976A424}" type="presParOf" srcId="{AE270C79-0200-484E-88FA-8AFB1BF63950}" destId="{A7791706-CE3B-40BE-91D1-231A76818C60}" srcOrd="0" destOrd="0" presId="urn:microsoft.com/office/officeart/2005/8/layout/vList2"/>
    <dgm:cxn modelId="{3EBBB70C-6044-40E0-9D75-986833480EA1}" type="presParOf" srcId="{AE270C79-0200-484E-88FA-8AFB1BF63950}" destId="{323CBB51-A27C-414F-8E25-00C38A2EEF5E}" srcOrd="1" destOrd="0" presId="urn:microsoft.com/office/officeart/2005/8/layout/vList2"/>
    <dgm:cxn modelId="{D5B4C8E2-25DF-4253-A4D5-05DCD05DF669}" type="presParOf" srcId="{AE270C79-0200-484E-88FA-8AFB1BF63950}" destId="{CEA7315B-16C8-40C2-9E38-D6187E3E3816}" srcOrd="2" destOrd="0" presId="urn:microsoft.com/office/officeart/2005/8/layout/vList2"/>
    <dgm:cxn modelId="{DDF3AC91-067A-4687-A62C-74DE73C51FA3}" type="presParOf" srcId="{AE270C79-0200-484E-88FA-8AFB1BF63950}" destId="{C9D01D35-AC4B-411C-BE64-0351D0BCA13E}" srcOrd="3"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791706-CE3B-40BE-91D1-231A76818C60}">
      <dsp:nvSpPr>
        <dsp:cNvPr id="0" name=""/>
        <dsp:cNvSpPr/>
      </dsp:nvSpPr>
      <dsp:spPr>
        <a:xfrm>
          <a:off x="0" y="2441"/>
          <a:ext cx="8504238" cy="77220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err="1" smtClean="0"/>
            <a:t>Arthralgia</a:t>
          </a:r>
          <a:r>
            <a:rPr lang="en-US" sz="3300" kern="1200" dirty="0" smtClean="0"/>
            <a:t> </a:t>
          </a:r>
          <a:endParaRPr lang="en-US" sz="3300" kern="1200" dirty="0"/>
        </a:p>
      </dsp:txBody>
      <dsp:txXfrm>
        <a:off x="0" y="2441"/>
        <a:ext cx="8504238" cy="772200"/>
      </dsp:txXfrm>
    </dsp:sp>
    <dsp:sp modelId="{323CBB51-A27C-414F-8E25-00C38A2EEF5E}">
      <dsp:nvSpPr>
        <dsp:cNvPr id="0" name=""/>
        <dsp:cNvSpPr/>
      </dsp:nvSpPr>
      <dsp:spPr>
        <a:xfrm>
          <a:off x="0" y="774641"/>
          <a:ext cx="8504238" cy="83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smtClean="0"/>
            <a:t>Non-steroidal anti-inflammatory drugs </a:t>
          </a:r>
          <a:endParaRPr lang="en-US" sz="2600" kern="1200" dirty="0"/>
        </a:p>
        <a:p>
          <a:pPr marL="228600" lvl="1" indent="-228600" algn="l" defTabSz="1155700">
            <a:lnSpc>
              <a:spcPct val="90000"/>
            </a:lnSpc>
            <a:spcBef>
              <a:spcPct val="0"/>
            </a:spcBef>
            <a:spcAft>
              <a:spcPct val="20000"/>
            </a:spcAft>
            <a:buChar char="••"/>
          </a:pPr>
          <a:r>
            <a:rPr lang="en-US" sz="2600" kern="1200" dirty="0" smtClean="0"/>
            <a:t>No special recommendations </a:t>
          </a:r>
          <a:endParaRPr lang="en-US" sz="2600" kern="1200" dirty="0"/>
        </a:p>
      </dsp:txBody>
      <dsp:txXfrm>
        <a:off x="0" y="774641"/>
        <a:ext cx="8504238" cy="836797"/>
      </dsp:txXfrm>
    </dsp:sp>
    <dsp:sp modelId="{CEA7315B-16C8-40C2-9E38-D6187E3E3816}">
      <dsp:nvSpPr>
        <dsp:cNvPr id="0" name=""/>
        <dsp:cNvSpPr/>
      </dsp:nvSpPr>
      <dsp:spPr>
        <a:xfrm>
          <a:off x="0" y="1611438"/>
          <a:ext cx="8504238" cy="77220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err="1" smtClean="0"/>
            <a:t>Myalgia</a:t>
          </a:r>
          <a:r>
            <a:rPr lang="en-US" sz="3300" kern="1200" dirty="0" smtClean="0"/>
            <a:t>, Lethargy, </a:t>
          </a:r>
          <a:r>
            <a:rPr lang="en-US" sz="3300" kern="1200" dirty="0" err="1" smtClean="0"/>
            <a:t>Arthralgia</a:t>
          </a:r>
          <a:r>
            <a:rPr lang="en-US" sz="3300" kern="1200" dirty="0" smtClean="0"/>
            <a:t>  </a:t>
          </a:r>
          <a:endParaRPr lang="en-US" sz="3300" kern="1200" dirty="0"/>
        </a:p>
      </dsp:txBody>
      <dsp:txXfrm>
        <a:off x="0" y="1611438"/>
        <a:ext cx="8504238" cy="772200"/>
      </dsp:txXfrm>
    </dsp:sp>
    <dsp:sp modelId="{C9D01D35-AC4B-411C-BE64-0351D0BCA13E}">
      <dsp:nvSpPr>
        <dsp:cNvPr id="0" name=""/>
        <dsp:cNvSpPr/>
      </dsp:nvSpPr>
      <dsp:spPr>
        <a:xfrm>
          <a:off x="0" y="2383638"/>
          <a:ext cx="8504238" cy="218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err="1" smtClean="0"/>
            <a:t>Hydroxychloroquine</a:t>
          </a:r>
          <a:r>
            <a:rPr lang="en-US" sz="2600" kern="1200" dirty="0" smtClean="0"/>
            <a:t> </a:t>
          </a:r>
          <a:endParaRPr lang="en-US" sz="2600" kern="1200" dirty="0"/>
        </a:p>
        <a:p>
          <a:pPr marL="228600" lvl="1" indent="-228600" algn="l" defTabSz="1155700">
            <a:lnSpc>
              <a:spcPct val="90000"/>
            </a:lnSpc>
            <a:spcBef>
              <a:spcPct val="0"/>
            </a:spcBef>
            <a:spcAft>
              <a:spcPct val="20000"/>
            </a:spcAft>
            <a:buChar char="••"/>
          </a:pPr>
          <a:r>
            <a:rPr lang="en-US" sz="2600" kern="1200" dirty="0" smtClean="0"/>
            <a:t>Start 400 mg/day for 3–4 months then reduce to 200 mg/day for 3–4 months, then to 200 mg five times week for 3–4 </a:t>
          </a:r>
          <a:r>
            <a:rPr lang="en-US" sz="2600" kern="1200" dirty="0" err="1" smtClean="0"/>
            <a:t>months;repeat</a:t>
          </a:r>
          <a:r>
            <a:rPr lang="en-US" sz="2600" kern="1200" dirty="0" smtClean="0"/>
            <a:t> courses may be necessary and retinal checks every 6–9 months are generally recommended </a:t>
          </a:r>
          <a:endParaRPr lang="en-US" sz="2600" kern="1200" dirty="0"/>
        </a:p>
      </dsp:txBody>
      <dsp:txXfrm>
        <a:off x="0" y="2383638"/>
        <a:ext cx="8504238" cy="21859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791706-CE3B-40BE-91D1-231A76818C60}">
      <dsp:nvSpPr>
        <dsp:cNvPr id="0" name=""/>
        <dsp:cNvSpPr/>
      </dsp:nvSpPr>
      <dsp:spPr>
        <a:xfrm>
          <a:off x="0" y="49488"/>
          <a:ext cx="8504238" cy="1006931"/>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Arthritis, </a:t>
          </a:r>
          <a:r>
            <a:rPr lang="en-US" sz="2700" kern="1200" dirty="0" err="1" smtClean="0"/>
            <a:t>Pleuritis</a:t>
          </a:r>
          <a:r>
            <a:rPr lang="en-US" sz="2700" kern="1200" dirty="0" smtClean="0"/>
            <a:t>, </a:t>
          </a:r>
          <a:r>
            <a:rPr lang="en-US" sz="2700" kern="1200" dirty="0" err="1" smtClean="0"/>
            <a:t>Pericarditis</a:t>
          </a:r>
          <a:r>
            <a:rPr lang="en-US" sz="2700" kern="1200" dirty="0" smtClean="0"/>
            <a:t> </a:t>
          </a:r>
          <a:endParaRPr lang="en-US" sz="2700" kern="1200" dirty="0"/>
        </a:p>
      </dsp:txBody>
      <dsp:txXfrm>
        <a:off x="0" y="49488"/>
        <a:ext cx="8504238" cy="1006931"/>
      </dsp:txXfrm>
    </dsp:sp>
    <dsp:sp modelId="{323CBB51-A27C-414F-8E25-00C38A2EEF5E}">
      <dsp:nvSpPr>
        <dsp:cNvPr id="0" name=""/>
        <dsp:cNvSpPr/>
      </dsp:nvSpPr>
      <dsp:spPr>
        <a:xfrm>
          <a:off x="0" y="1056420"/>
          <a:ext cx="8504238" cy="1229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err="1" smtClean="0"/>
            <a:t>Prednisolone</a:t>
          </a:r>
          <a:r>
            <a:rPr lang="en-US" sz="2100" kern="1200" dirty="0" smtClean="0"/>
            <a:t> </a:t>
          </a:r>
          <a:endParaRPr lang="en-US" sz="2100" kern="1200" dirty="0"/>
        </a:p>
        <a:p>
          <a:pPr marL="228600" lvl="1" indent="-228600" algn="l" defTabSz="933450">
            <a:lnSpc>
              <a:spcPct val="90000"/>
            </a:lnSpc>
            <a:spcBef>
              <a:spcPct val="0"/>
            </a:spcBef>
            <a:spcAft>
              <a:spcPct val="20000"/>
            </a:spcAft>
            <a:buChar char="••"/>
          </a:pPr>
          <a:r>
            <a:rPr lang="en-US" sz="2100" kern="1200" dirty="0" smtClean="0"/>
            <a:t>20–40 mg per day initially for 2–4 weeks, reducing in 5–10 mg increments per week, if patient is responding; treatment is likely to be required for several months </a:t>
          </a:r>
          <a:endParaRPr lang="en-US" sz="2100" kern="1200" dirty="0"/>
        </a:p>
      </dsp:txBody>
      <dsp:txXfrm>
        <a:off x="0" y="1056420"/>
        <a:ext cx="8504238" cy="1229579"/>
      </dsp:txXfrm>
    </dsp:sp>
    <dsp:sp modelId="{CEA7315B-16C8-40C2-9E38-D6187E3E3816}">
      <dsp:nvSpPr>
        <dsp:cNvPr id="0" name=""/>
        <dsp:cNvSpPr/>
      </dsp:nvSpPr>
      <dsp:spPr>
        <a:xfrm>
          <a:off x="0" y="2286000"/>
          <a:ext cx="8504238" cy="1006931"/>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smtClean="0"/>
            <a:t>Autoimmune haemolytic anaemia/thrombocytopaenia </a:t>
          </a:r>
          <a:endParaRPr lang="en-US" sz="2700" kern="1200" dirty="0"/>
        </a:p>
      </dsp:txBody>
      <dsp:txXfrm>
        <a:off x="0" y="2286000"/>
        <a:ext cx="8504238" cy="1006931"/>
      </dsp:txXfrm>
    </dsp:sp>
    <dsp:sp modelId="{C9D01D35-AC4B-411C-BE64-0351D0BCA13E}">
      <dsp:nvSpPr>
        <dsp:cNvPr id="0" name=""/>
        <dsp:cNvSpPr/>
      </dsp:nvSpPr>
      <dsp:spPr>
        <a:xfrm>
          <a:off x="0" y="3292931"/>
          <a:ext cx="8504238" cy="1229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err="1" smtClean="0"/>
            <a:t>Prednisolone</a:t>
          </a:r>
          <a:r>
            <a:rPr lang="en-US" sz="2100" kern="1200" dirty="0" smtClean="0"/>
            <a:t> often accompanied by </a:t>
          </a:r>
          <a:r>
            <a:rPr lang="en-US" sz="2100" kern="1200" dirty="0" err="1" smtClean="0"/>
            <a:t>azathioprine</a:t>
          </a:r>
          <a:r>
            <a:rPr lang="en-US" sz="2100" kern="1200" dirty="0" smtClean="0"/>
            <a:t> </a:t>
          </a:r>
          <a:endParaRPr lang="en-US" sz="2100" kern="1200" dirty="0"/>
        </a:p>
        <a:p>
          <a:pPr marL="228600" lvl="1" indent="-228600" algn="l" defTabSz="933450">
            <a:lnSpc>
              <a:spcPct val="90000"/>
            </a:lnSpc>
            <a:spcBef>
              <a:spcPct val="0"/>
            </a:spcBef>
            <a:spcAft>
              <a:spcPct val="20000"/>
            </a:spcAft>
            <a:buChar char="••"/>
          </a:pPr>
          <a:r>
            <a:rPr lang="en-US" sz="2100" kern="1200" smtClean="0"/>
            <a:t>60–80 mg prednisolone for 1–2 weeks reducing in 10 mg increments in response to the blood test results; aim for 2.5–3 mg/kg azathioprine; treatment will last for several months </a:t>
          </a:r>
          <a:endParaRPr lang="en-US" sz="2100" kern="1200" dirty="0"/>
        </a:p>
      </dsp:txBody>
      <dsp:txXfrm>
        <a:off x="0" y="3292931"/>
        <a:ext cx="8504238" cy="122957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791706-CE3B-40BE-91D1-231A76818C60}">
      <dsp:nvSpPr>
        <dsp:cNvPr id="0" name=""/>
        <dsp:cNvSpPr/>
      </dsp:nvSpPr>
      <dsp:spPr>
        <a:xfrm>
          <a:off x="0" y="221580"/>
          <a:ext cx="8504238" cy="561599"/>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Renal </a:t>
          </a:r>
          <a:endParaRPr lang="en-US" sz="2400" kern="1200" dirty="0"/>
        </a:p>
      </dsp:txBody>
      <dsp:txXfrm>
        <a:off x="0" y="221580"/>
        <a:ext cx="8504238" cy="561599"/>
      </dsp:txXfrm>
    </dsp:sp>
    <dsp:sp modelId="{323CBB51-A27C-414F-8E25-00C38A2EEF5E}">
      <dsp:nvSpPr>
        <dsp:cNvPr id="0" name=""/>
        <dsp:cNvSpPr/>
      </dsp:nvSpPr>
      <dsp:spPr>
        <a:xfrm>
          <a:off x="0" y="783180"/>
          <a:ext cx="8504238" cy="16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err="1" smtClean="0"/>
            <a:t>Prednisolone</a:t>
          </a:r>
          <a:r>
            <a:rPr lang="en-US" sz="1900" kern="1200" dirty="0" smtClean="0"/>
            <a:t> plus </a:t>
          </a:r>
          <a:r>
            <a:rPr lang="en-US" sz="1900" kern="1200" dirty="0" err="1" smtClean="0"/>
            <a:t>azathioprine</a:t>
          </a:r>
          <a:r>
            <a:rPr lang="en-US" sz="1900" kern="1200" dirty="0" smtClean="0"/>
            <a:t> or </a:t>
          </a:r>
          <a:r>
            <a:rPr lang="en-US" sz="1900" kern="1200" dirty="0" err="1" smtClean="0"/>
            <a:t>cyclophosphamide</a:t>
          </a:r>
          <a:r>
            <a:rPr lang="en-US" sz="1900" kern="1200" dirty="0" smtClean="0"/>
            <a:t> </a:t>
          </a:r>
          <a:endParaRPr lang="en-US" sz="1900" kern="1200" dirty="0"/>
        </a:p>
        <a:p>
          <a:pPr marL="171450" lvl="1" indent="-171450" algn="l" defTabSz="844550">
            <a:lnSpc>
              <a:spcPct val="90000"/>
            </a:lnSpc>
            <a:spcBef>
              <a:spcPct val="0"/>
            </a:spcBef>
            <a:spcAft>
              <a:spcPct val="20000"/>
            </a:spcAft>
            <a:buChar char="••"/>
          </a:pPr>
          <a:r>
            <a:rPr lang="en-US" sz="1900" kern="1200" smtClean="0"/>
            <a:t>Depending upon the severity of the renal lesion, anything from 30–80 mg/day is required; cyclophosphamide can be given by intravenous boluses (750 mg–1 g) monthly for 6 months, then every 3 months for 2 years; some groups prefer prednisolone and azathioprine at 2–3 mg/kg in the first instance; treatment is likely to be required for several years </a:t>
          </a:r>
          <a:endParaRPr lang="en-US" sz="1900" kern="1200" dirty="0"/>
        </a:p>
      </dsp:txBody>
      <dsp:txXfrm>
        <a:off x="0" y="783180"/>
        <a:ext cx="8504238" cy="1639440"/>
      </dsp:txXfrm>
    </dsp:sp>
    <dsp:sp modelId="{CEA7315B-16C8-40C2-9E38-D6187E3E3816}">
      <dsp:nvSpPr>
        <dsp:cNvPr id="0" name=""/>
        <dsp:cNvSpPr/>
      </dsp:nvSpPr>
      <dsp:spPr>
        <a:xfrm>
          <a:off x="0" y="2422620"/>
          <a:ext cx="8504238" cy="561599"/>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Central nervous system </a:t>
          </a:r>
          <a:endParaRPr lang="en-US" sz="2400" kern="1200" dirty="0"/>
        </a:p>
      </dsp:txBody>
      <dsp:txXfrm>
        <a:off x="0" y="2422620"/>
        <a:ext cx="8504238" cy="561599"/>
      </dsp:txXfrm>
    </dsp:sp>
    <dsp:sp modelId="{C9D01D35-AC4B-411C-BE64-0351D0BCA13E}">
      <dsp:nvSpPr>
        <dsp:cNvPr id="0" name=""/>
        <dsp:cNvSpPr/>
      </dsp:nvSpPr>
      <dsp:spPr>
        <a:xfrm>
          <a:off x="0" y="2984220"/>
          <a:ext cx="8504238" cy="136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01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fr-FR" sz="1900" kern="1200" dirty="0" err="1" smtClean="0"/>
            <a:t>Prednisolone</a:t>
          </a:r>
          <a:r>
            <a:rPr lang="fr-FR" sz="1900" kern="1200" dirty="0" smtClean="0"/>
            <a:t> plus an </a:t>
          </a:r>
          <a:r>
            <a:rPr lang="fr-FR" sz="1900" kern="1200" dirty="0" err="1" smtClean="0"/>
            <a:t>appropriate</a:t>
          </a:r>
          <a:r>
            <a:rPr lang="fr-FR" sz="1900" kern="1200" dirty="0" smtClean="0"/>
            <a:t> </a:t>
          </a:r>
          <a:r>
            <a:rPr lang="fr-FR" sz="1900" kern="1200" dirty="0" err="1" smtClean="0"/>
            <a:t>drug</a:t>
          </a:r>
          <a:r>
            <a:rPr lang="fr-FR" sz="1900" kern="1200" dirty="0" smtClean="0"/>
            <a:t>, </a:t>
          </a:r>
          <a:r>
            <a:rPr lang="fr-FR" sz="1900" kern="1200" dirty="0" err="1" smtClean="0"/>
            <a:t>e.g</a:t>
          </a:r>
          <a:r>
            <a:rPr lang="fr-FR" sz="1900" kern="1200" dirty="0" smtClean="0"/>
            <a:t>. an </a:t>
          </a:r>
          <a:r>
            <a:rPr lang="fr-FR" sz="1900" kern="1200" dirty="0" err="1" smtClean="0"/>
            <a:t>antidepressant</a:t>
          </a:r>
          <a:r>
            <a:rPr lang="fr-FR" sz="1900" kern="1200" dirty="0" smtClean="0"/>
            <a:t>, </a:t>
          </a:r>
          <a:r>
            <a:rPr lang="fr-FR" sz="1900" kern="1200" dirty="0" err="1" smtClean="0"/>
            <a:t>anticonvulsant</a:t>
          </a:r>
          <a:r>
            <a:rPr lang="fr-FR" sz="1900" kern="1200" dirty="0" smtClean="0"/>
            <a:t>, etc. </a:t>
          </a:r>
          <a:endParaRPr lang="en-US" sz="1900" kern="1200" dirty="0"/>
        </a:p>
        <a:p>
          <a:pPr marL="171450" lvl="1" indent="-171450" algn="l" defTabSz="844550">
            <a:lnSpc>
              <a:spcPct val="90000"/>
            </a:lnSpc>
            <a:spcBef>
              <a:spcPct val="0"/>
            </a:spcBef>
            <a:spcAft>
              <a:spcPct val="20000"/>
            </a:spcAft>
            <a:buChar char="••"/>
          </a:pPr>
          <a:r>
            <a:rPr lang="en-US" sz="1900" kern="1200" smtClean="0"/>
            <a:t>Controversial—but 20–100 mg prednisolone have been prescribed (sometimes accompanied by azathioprine or intravenous cyclophosphamide pulses); treatment is likely to be required for months </a:t>
          </a:r>
          <a:endParaRPr lang="en-US" sz="1900" kern="1200" dirty="0"/>
        </a:p>
      </dsp:txBody>
      <dsp:txXfrm>
        <a:off x="0" y="2984220"/>
        <a:ext cx="8504238" cy="1366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4318A7-AC2C-41C7-8CDB-9E6430A981CA}" type="datetimeFigureOut">
              <a:rPr lang="en-US" smtClean="0"/>
              <a:pPr/>
              <a:t>4/9/2016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E25EDF9-2911-483A-9FFB-E9A5ACAE73C6}"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318A7-AC2C-41C7-8CDB-9E6430A981CA}" type="datetimeFigureOut">
              <a:rPr lang="en-US" smtClean="0"/>
              <a:pPr/>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5EDF9-2911-483A-9FFB-E9A5ACAE73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E25EDF9-2911-483A-9FFB-E9A5ACAE73C6}"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4318A7-AC2C-41C7-8CDB-9E6430A981CA}" type="datetimeFigureOut">
              <a:rPr lang="en-US" smtClean="0"/>
              <a:pPr/>
              <a:t>4/9/2016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4318A7-AC2C-41C7-8CDB-9E6430A981CA}" type="datetimeFigureOut">
              <a:rPr lang="en-US" smtClean="0"/>
              <a:pPr/>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E25EDF9-2911-483A-9FFB-E9A5ACAE73C6}"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D4318A7-AC2C-41C7-8CDB-9E6430A981CA}" type="datetimeFigureOut">
              <a:rPr lang="en-US" smtClean="0"/>
              <a:pPr/>
              <a:t>4/9/2016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E25EDF9-2911-483A-9FFB-E9A5ACAE73C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4318A7-AC2C-41C7-8CDB-9E6430A981CA}" type="datetimeFigureOut">
              <a:rPr lang="en-US" smtClean="0"/>
              <a:pPr/>
              <a:t>4/9/2016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5EDF9-2911-483A-9FFB-E9A5ACAE73C6}"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4318A7-AC2C-41C7-8CDB-9E6430A981CA}" type="datetimeFigureOut">
              <a:rPr lang="en-US" smtClean="0"/>
              <a:pPr/>
              <a:t>4/9/2016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E25EDF9-2911-483A-9FFB-E9A5ACAE73C6}"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4318A7-AC2C-41C7-8CDB-9E6430A981CA}" type="datetimeFigureOut">
              <a:rPr lang="en-US" smtClean="0"/>
              <a:pPr/>
              <a:t>4/9/2016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E25EDF9-2911-483A-9FFB-E9A5ACAE73C6}"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4318A7-AC2C-41C7-8CDB-9E6430A981CA}" type="datetimeFigureOut">
              <a:rPr lang="en-US" smtClean="0"/>
              <a:pPr/>
              <a:t>4/9/2016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E25EDF9-2911-483A-9FFB-E9A5ACAE73C6}"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E25EDF9-2911-483A-9FFB-E9A5ACAE73C6}"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4318A7-AC2C-41C7-8CDB-9E6430A981CA}" type="datetimeFigureOut">
              <a:rPr lang="en-US" smtClean="0"/>
              <a:pPr/>
              <a:t>4/9/2016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E25EDF9-2911-483A-9FFB-E9A5ACAE73C6}"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4318A7-AC2C-41C7-8CDB-9E6430A981CA}" type="datetimeFigureOut">
              <a:rPr lang="en-US" smtClean="0"/>
              <a:pPr/>
              <a:t>4/9/2016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4318A7-AC2C-41C7-8CDB-9E6430A981CA}" type="datetimeFigureOut">
              <a:rPr lang="en-US" smtClean="0"/>
              <a:pPr/>
              <a:t>4/9/2016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E25EDF9-2911-483A-9FFB-E9A5ACAE73C6}"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Management of SLE</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Recommendations for drug usage in lupus </a:t>
            </a:r>
            <a:endParaRPr lang="en-US" dirty="0"/>
          </a:p>
        </p:txBody>
      </p:sp>
      <p:graphicFrame>
        <p:nvGraphicFramePr>
          <p:cNvPr id="4" name="Content Placeholder 3"/>
          <p:cNvGraphicFramePr>
            <a:graphicFrameLocks noGrp="1"/>
          </p:cNvGraphicFramePr>
          <p:nvPr>
            <p:ph sz="quarter" idx="1"/>
          </p:nvPr>
        </p:nvGraphicFramePr>
        <p:xfrm>
          <a:off x="301625" y="1066800"/>
          <a:ext cx="8504238"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606020x001.jpg"/>
          <p:cNvPicPr>
            <a:picLocks noGrp="1" noChangeAspect="1"/>
          </p:cNvPicPr>
          <p:nvPr>
            <p:ph sz="quarter" idx="1"/>
          </p:nvPr>
        </p:nvPicPr>
        <p:blipFill>
          <a:blip r:embed="rId2" cstate="print"/>
          <a:stretch>
            <a:fillRect/>
          </a:stretch>
        </p:blipFill>
        <p:spPr>
          <a:xfrm>
            <a:off x="304800" y="228600"/>
            <a:ext cx="8534400" cy="6367743"/>
          </a:xfr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606020x002.jpg"/>
          <p:cNvPicPr>
            <a:picLocks noGrp="1" noChangeAspect="1"/>
          </p:cNvPicPr>
          <p:nvPr>
            <p:ph sz="quarter" idx="1"/>
          </p:nvPr>
        </p:nvPicPr>
        <p:blipFill>
          <a:blip r:embed="rId2" cstate="print"/>
          <a:stretch>
            <a:fillRect/>
          </a:stretch>
        </p:blipFill>
        <p:spPr>
          <a:xfrm>
            <a:off x="228600" y="0"/>
            <a:ext cx="8686800" cy="6857999"/>
          </a:xfr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2362200"/>
            <a:ext cx="3124200" cy="1905000"/>
          </a:xfrm>
        </p:spPr>
        <p:txBody>
          <a:bodyPr>
            <a:normAutofit/>
          </a:bodyPr>
          <a:lstStyle/>
          <a:p>
            <a:r>
              <a:rPr lang="en-US" sz="2800" b="1" dirty="0" smtClean="0">
                <a:effectLst>
                  <a:outerShdw blurRad="38100" dist="38100" dir="2700000" algn="tl">
                    <a:srgbClr val="000000">
                      <a:alpha val="43137"/>
                    </a:srgbClr>
                  </a:outerShdw>
                </a:effectLst>
              </a:rPr>
              <a:t>Management in special situations-Pregnancy </a:t>
            </a:r>
            <a:endParaRPr lang="en-US" sz="2800" dirty="0">
              <a:effectLst>
                <a:outerShdw blurRad="38100" dist="38100" dir="2700000" algn="tl">
                  <a:srgbClr val="000000">
                    <a:alpha val="43137"/>
                  </a:srgbClr>
                </a:outerShdw>
              </a:effectLst>
            </a:endParaRPr>
          </a:p>
        </p:txBody>
      </p:sp>
      <p:pic>
        <p:nvPicPr>
          <p:cNvPr id="4" name="Content Placeholder 3" descr="o606020x003.jpg"/>
          <p:cNvPicPr>
            <a:picLocks noGrp="1" noChangeAspect="1"/>
          </p:cNvPicPr>
          <p:nvPr>
            <p:ph sz="quarter" idx="1"/>
          </p:nvPr>
        </p:nvPicPr>
        <p:blipFill>
          <a:blip r:embed="rId2" cstate="print"/>
          <a:stretch>
            <a:fillRect/>
          </a:stretch>
        </p:blipFill>
        <p:spPr>
          <a:xfrm>
            <a:off x="0" y="264301"/>
            <a:ext cx="6045879" cy="6569039"/>
          </a:xfrm>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Prognosis and survival </a:t>
            </a:r>
            <a:endParaRPr lang="en-US" dirty="0"/>
          </a:p>
        </p:txBody>
      </p:sp>
      <p:sp>
        <p:nvSpPr>
          <p:cNvPr id="3" name="Content Placeholder 2"/>
          <p:cNvSpPr>
            <a:spLocks noGrp="1"/>
          </p:cNvSpPr>
          <p:nvPr>
            <p:ph sz="quarter" idx="1"/>
          </p:nvPr>
        </p:nvSpPr>
        <p:spPr>
          <a:xfrm>
            <a:off x="301752" y="1676400"/>
            <a:ext cx="8503920" cy="4800600"/>
          </a:xfrm>
        </p:spPr>
        <p:txBody>
          <a:bodyPr>
            <a:normAutofit/>
          </a:bodyPr>
          <a:lstStyle/>
          <a:p>
            <a:r>
              <a:rPr lang="en-US" dirty="0" smtClean="0"/>
              <a:t>Studies on duration of disease and overall survival rates have frequently been confounded by the numbers of patients lost to follow-up and inadequate attention paid to the ethnic group, age of onset, and socio-economic status of individual patients. </a:t>
            </a:r>
          </a:p>
          <a:p>
            <a:r>
              <a:rPr lang="en-US" dirty="0" smtClean="0"/>
              <a:t>With these possible confounding factors in mind, and the division of lupus patients into those with overt nephritis and those without, it is reasonable to state that the five year survival in lupus is presently 90 per cent or greater,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301752" y="1981200"/>
            <a:ext cx="8503920" cy="4117848"/>
          </a:xfrm>
        </p:spPr>
        <p:txBody>
          <a:bodyPr/>
          <a:lstStyle/>
          <a:p>
            <a:r>
              <a:rPr lang="en-US" dirty="0" smtClean="0"/>
              <a:t>but at 15 years only 60 per cent of those with nephritis will still be alive compared to around 85 per cent of those without nephritis.</a:t>
            </a:r>
          </a:p>
          <a:p>
            <a:r>
              <a:rPr lang="en-US" dirty="0" smtClean="0"/>
              <a:t>In the United States, it has been claimed that black lupus patients, males, those from poorer socio-economic groups and possibly children, have poorer survival, especially if nephritis is present. </a:t>
            </a:r>
          </a:p>
          <a:p>
            <a:endParaRPr lang="en-GB"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Prognosis and survival </a:t>
            </a:r>
            <a:endParaRPr lang="en-US" dirty="0"/>
          </a:p>
        </p:txBody>
      </p:sp>
      <p:sp>
        <p:nvSpPr>
          <p:cNvPr id="3" name="Content Placeholder 2"/>
          <p:cNvSpPr>
            <a:spLocks noGrp="1"/>
          </p:cNvSpPr>
          <p:nvPr>
            <p:ph sz="quarter" idx="1"/>
          </p:nvPr>
        </p:nvSpPr>
        <p:spPr/>
        <p:txBody>
          <a:bodyPr>
            <a:normAutofit/>
          </a:bodyPr>
          <a:lstStyle/>
          <a:p>
            <a:r>
              <a:rPr lang="en-US" dirty="0" smtClean="0"/>
              <a:t>It has also been suggested that there exists a bimodal mortality curve. </a:t>
            </a:r>
          </a:p>
          <a:p>
            <a:r>
              <a:rPr lang="en-US" dirty="0" smtClean="0"/>
              <a:t>Patients who die within 5 years usually have very active disease, with a requirement for substantial doses of steroids and other </a:t>
            </a:r>
            <a:r>
              <a:rPr lang="en-US" dirty="0" err="1" smtClean="0"/>
              <a:t>immunosuppressives</a:t>
            </a:r>
            <a:r>
              <a:rPr lang="en-US" dirty="0" smtClean="0"/>
              <a:t>. </a:t>
            </a:r>
          </a:p>
          <a:p>
            <a:r>
              <a:rPr lang="en-US" dirty="0" smtClean="0"/>
              <a:t>Those patients dying much later tend to do so from cardiovascular disease and possibly infection. Overall, most lupus patients die from active generalized disease, malignancy, sepsis, nephritis, and cardiovascular disease. </a:t>
            </a: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Investigations</a:t>
            </a:r>
            <a:endParaRPr lang="en-US"/>
          </a:p>
        </p:txBody>
      </p:sp>
      <p:graphicFrame>
        <p:nvGraphicFramePr>
          <p:cNvPr id="4" name="Content Placeholder 3"/>
          <p:cNvGraphicFramePr>
            <a:graphicFrameLocks noGrp="1"/>
          </p:cNvGraphicFramePr>
          <p:nvPr>
            <p:ph sz="quarter" idx="1"/>
          </p:nvPr>
        </p:nvGraphicFramePr>
        <p:xfrm>
          <a:off x="228600" y="914400"/>
          <a:ext cx="8504240" cy="4770120"/>
        </p:xfrm>
        <a:graphic>
          <a:graphicData uri="http://schemas.openxmlformats.org/drawingml/2006/table">
            <a:tbl>
              <a:tblPr firstRow="1" bandRow="1">
                <a:tableStyleId>{5C22544A-7EE6-4342-B048-85BDC9FD1C3A}</a:tableStyleId>
              </a:tblPr>
              <a:tblGrid>
                <a:gridCol w="1527175"/>
                <a:gridCol w="1752600"/>
                <a:gridCol w="1676400"/>
                <a:gridCol w="3548065"/>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Antibody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Antigen/</a:t>
                      </a:r>
                      <a:r>
                        <a:rPr kumimoji="0" lang="en-US" sz="1800" b="1" kern="1200" dirty="0" err="1" smtClean="0">
                          <a:solidFill>
                            <a:schemeClr val="lt1"/>
                          </a:solidFill>
                          <a:latin typeface="+mn-lt"/>
                          <a:ea typeface="+mn-ea"/>
                          <a:cs typeface="+mn-cs"/>
                        </a:rPr>
                        <a:t>epitope</a:t>
                      </a:r>
                      <a:r>
                        <a:rPr kumimoji="0" lang="en-US" sz="1800" b="1" kern="1200" dirty="0" smtClean="0">
                          <a:solidFill>
                            <a:schemeClr val="lt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Prevalence (%)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Clinical and other associations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i="1" kern="1200" dirty="0" smtClean="0">
                          <a:solidFill>
                            <a:schemeClr val="dk1"/>
                          </a:solidFill>
                          <a:latin typeface="+mn-lt"/>
                          <a:ea typeface="+mn-ea"/>
                          <a:cs typeface="+mn-cs"/>
                        </a:rPr>
                        <a:t>Intracellular </a:t>
                      </a:r>
                      <a:endParaRPr kumimoji="0"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DNA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dsDNA</a:t>
                      </a:r>
                      <a:r>
                        <a:rPr kumimoji="0" lang="en-US" sz="180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a:t>
                      </a:r>
                      <a:r>
                        <a:rPr kumimoji="0" lang="en-US" sz="1800" kern="1200" dirty="0" err="1" smtClean="0">
                          <a:solidFill>
                            <a:schemeClr val="dk1"/>
                          </a:solidFill>
                          <a:latin typeface="+mn-lt"/>
                          <a:ea typeface="+mn-ea"/>
                          <a:cs typeface="+mn-cs"/>
                        </a:rPr>
                        <a:t>ssDNA</a:t>
                      </a:r>
                      <a:r>
                        <a:rPr kumimoji="0" lang="en-US" sz="1800" kern="1200" dirty="0" smtClean="0">
                          <a:solidFill>
                            <a:schemeClr val="dk1"/>
                          </a:solidFill>
                          <a:latin typeface="+mn-lt"/>
                          <a:ea typeface="+mn-ea"/>
                          <a:cs typeface="+mn-cs"/>
                        </a:rPr>
                        <a:t>)</a:t>
                      </a:r>
                      <a:endParaRPr kumimoji="0" lang="en-US" sz="1800" b="1" kern="1200" dirty="0" smtClean="0">
                        <a:solidFill>
                          <a:schemeClr val="lt1"/>
                        </a:solidFill>
                        <a:latin typeface="+mn-lt"/>
                        <a:ea typeface="+mn-ea"/>
                        <a:cs typeface="+mn-cs"/>
                      </a:endParaRPr>
                    </a:p>
                  </a:txBody>
                  <a:tcPr/>
                </a:tc>
                <a:tc>
                  <a:txBody>
                    <a:bodyPr/>
                    <a:lstStyle/>
                    <a:p>
                      <a:r>
                        <a:rPr kumimoji="0" lang="en-US" sz="1800" kern="1200" dirty="0" smtClean="0">
                          <a:solidFill>
                            <a:schemeClr val="dk1"/>
                          </a:solidFill>
                          <a:latin typeface="+mn-lt"/>
                          <a:ea typeface="+mn-ea"/>
                          <a:cs typeface="+mn-cs"/>
                        </a:rPr>
                        <a:t>40–90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present in renal </a:t>
                      </a:r>
                      <a:r>
                        <a:rPr kumimoji="0" lang="en-US" sz="1800" kern="1200" dirty="0" err="1" smtClean="0">
                          <a:solidFill>
                            <a:schemeClr val="dk1"/>
                          </a:solidFill>
                          <a:latin typeface="+mn-lt"/>
                          <a:ea typeface="+mn-ea"/>
                          <a:cs typeface="+mn-cs"/>
                        </a:rPr>
                        <a:t>eluates</a:t>
                      </a:r>
                      <a:r>
                        <a:rPr kumimoji="0" lang="en-US" sz="1800" kern="1200" dirty="0" smtClean="0">
                          <a:solidFill>
                            <a:schemeClr val="dk1"/>
                          </a:solidFill>
                          <a:latin typeface="+mn-lt"/>
                          <a:ea typeface="+mn-ea"/>
                          <a:cs typeface="+mn-cs"/>
                        </a:rPr>
                        <a:t>. Pathogenic cross-reactions: LAMP/</a:t>
                      </a:r>
                      <a:r>
                        <a:rPr kumimoji="0" lang="en-US" sz="1800" kern="1200" dirty="0" err="1" smtClean="0">
                          <a:solidFill>
                            <a:schemeClr val="dk1"/>
                          </a:solidFill>
                          <a:latin typeface="+mn-lt"/>
                          <a:ea typeface="+mn-ea"/>
                          <a:cs typeface="+mn-cs"/>
                        </a:rPr>
                        <a:t>glomerular</a:t>
                      </a:r>
                      <a:r>
                        <a:rPr kumimoji="0" lang="en-US" sz="1800" kern="1200" dirty="0" smtClean="0">
                          <a:solidFill>
                            <a:schemeClr val="dk1"/>
                          </a:solidFill>
                          <a:latin typeface="+mn-lt"/>
                          <a:ea typeface="+mn-ea"/>
                          <a:cs typeface="+mn-cs"/>
                        </a:rPr>
                        <a:t> heparin sulfate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Histone</a:t>
                      </a: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pt-BR" sz="1800" kern="1200" dirty="0" smtClean="0">
                          <a:solidFill>
                            <a:schemeClr val="dk1"/>
                          </a:solidFill>
                          <a:latin typeface="+mn-lt"/>
                          <a:ea typeface="+mn-ea"/>
                          <a:cs typeface="+mn-cs"/>
                        </a:rPr>
                        <a:t>H1, 2A, 2B, 3, 4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30–80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Drug induced lupus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Sm</a:t>
                      </a: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A, B/B′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Overall ~35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SLE specific Afro-Caribbean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U1RNP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ribonucleoprotein</a:t>
                      </a: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20–35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Mild disease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Ro/SS-A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protein bound to </a:t>
                      </a:r>
                      <a:r>
                        <a:rPr kumimoji="0" lang="en-US" sz="1800" kern="1200" dirty="0" err="1" smtClean="0">
                          <a:solidFill>
                            <a:schemeClr val="dk1"/>
                          </a:solidFill>
                          <a:latin typeface="+mn-lt"/>
                          <a:ea typeface="+mn-ea"/>
                          <a:cs typeface="+mn-cs"/>
                        </a:rPr>
                        <a:t>cytoplasmic</a:t>
                      </a:r>
                      <a:r>
                        <a:rPr kumimoji="0" lang="en-US" sz="1800" kern="1200" dirty="0" smtClean="0">
                          <a:solidFill>
                            <a:schemeClr val="dk1"/>
                          </a:solidFill>
                          <a:latin typeface="+mn-lt"/>
                          <a:ea typeface="+mn-ea"/>
                          <a:cs typeface="+mn-cs"/>
                        </a:rPr>
                        <a:t> RNA  )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25–40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Renal involvement </a:t>
                      </a:r>
                    </a:p>
                  </a:txBody>
                  <a:tcPr/>
                </a:tc>
              </a:tr>
            </a:tbl>
          </a:graphicData>
        </a:graphic>
      </p:graphicFrame>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sz="quarter" idx="1"/>
          </p:nvPr>
        </p:nvGraphicFramePr>
        <p:xfrm>
          <a:off x="152402" y="665480"/>
          <a:ext cx="8915398" cy="5506719"/>
        </p:xfrm>
        <a:graphic>
          <a:graphicData uri="http://schemas.openxmlformats.org/drawingml/2006/table">
            <a:tbl>
              <a:tblPr firstRow="1" bandRow="1">
                <a:tableStyleId>{5C22544A-7EE6-4342-B048-85BDC9FD1C3A}</a:tableStyleId>
              </a:tblPr>
              <a:tblGrid>
                <a:gridCol w="1601010"/>
                <a:gridCol w="2201807"/>
                <a:gridCol w="1149995"/>
                <a:gridCol w="3962586"/>
              </a:tblGrid>
              <a:tr h="8191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Antibody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Antigen</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err="1" smtClean="0">
                          <a:solidFill>
                            <a:schemeClr val="lt1"/>
                          </a:solidFill>
                          <a:latin typeface="+mn-lt"/>
                          <a:ea typeface="+mn-ea"/>
                          <a:cs typeface="+mn-cs"/>
                        </a:rPr>
                        <a:t>epitope</a:t>
                      </a:r>
                      <a:r>
                        <a:rPr kumimoji="0" lang="en-US" sz="1800" b="1" kern="1200" dirty="0" smtClean="0">
                          <a:solidFill>
                            <a:schemeClr val="lt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smtClean="0">
                          <a:solidFill>
                            <a:schemeClr val="lt1"/>
                          </a:solidFill>
                          <a:latin typeface="+mn-lt"/>
                          <a:ea typeface="+mn-ea"/>
                          <a:cs typeface="+mn-cs"/>
                        </a:rPr>
                        <a:t>Prevalence </a:t>
                      </a:r>
                      <a:r>
                        <a:rPr kumimoji="0" lang="en-US" sz="1800" b="1" kern="1200" dirty="0" smtClean="0">
                          <a:solidFill>
                            <a:schemeClr val="lt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lt1"/>
                          </a:solidFill>
                          <a:latin typeface="+mn-lt"/>
                          <a:ea typeface="+mn-ea"/>
                          <a:cs typeface="+mn-cs"/>
                        </a:rPr>
                        <a:t>Clinical and other associations </a:t>
                      </a:r>
                    </a:p>
                  </a:txBody>
                  <a:tcPr/>
                </a:tc>
              </a:tr>
              <a:tr h="474605">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i="1" kern="1200" dirty="0" smtClean="0">
                          <a:solidFill>
                            <a:schemeClr val="dk1"/>
                          </a:solidFill>
                          <a:latin typeface="+mn-lt"/>
                          <a:ea typeface="+mn-ea"/>
                          <a:cs typeface="+mn-cs"/>
                        </a:rPr>
                        <a:t>Intracellular  (Cont.)</a:t>
                      </a:r>
                      <a:endParaRPr kumimoji="0" lang="en-US" sz="1800" kern="1200" dirty="0" smtClean="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c hMerge="1">
                  <a:txBody>
                    <a:bodyPr/>
                    <a:lstStyle/>
                    <a:p>
                      <a:endParaRPr lang="en-US"/>
                    </a:p>
                  </a:txBody>
                  <a:tcPr/>
                </a:tc>
                <a:tc hMerge="1">
                  <a:txBody>
                    <a:bodyPr/>
                    <a:lstStyle/>
                    <a:p>
                      <a:endParaRPr lang="en-US"/>
                    </a:p>
                  </a:txBody>
                  <a:tcPr/>
                </a:tc>
              </a:tr>
              <a:tr h="11702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La/SS-B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10–15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b="1" kern="120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Secondary</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Sjogren’s</a:t>
                      </a:r>
                      <a:r>
                        <a:rPr kumimoji="0" lang="en-US" sz="1800" kern="1200" dirty="0" smtClean="0">
                          <a:solidFill>
                            <a:schemeClr val="dk1"/>
                          </a:solidFill>
                          <a:latin typeface="+mn-lt"/>
                          <a:ea typeface="+mn-ea"/>
                          <a:cs typeface="+mn-cs"/>
                        </a:rPr>
                        <a:t> (2° SS)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r>
              <a:tr h="468104">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Heatshock</a:t>
                      </a:r>
                      <a:r>
                        <a:rPr kumimoji="0" lang="en-US" sz="1800" kern="1200" dirty="0" smtClean="0">
                          <a:solidFill>
                            <a:schemeClr val="dk1"/>
                          </a:solidFill>
                          <a:latin typeface="+mn-lt"/>
                          <a:ea typeface="+mn-ea"/>
                          <a:cs typeface="+mn-cs"/>
                        </a:rPr>
                        <a:t> proteins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40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IgM</a:t>
                      </a:r>
                      <a:r>
                        <a:rPr kumimoji="0" lang="en-US" sz="1800" kern="1200" dirty="0" smtClean="0">
                          <a:solidFill>
                            <a:schemeClr val="dk1"/>
                          </a:solidFill>
                          <a:latin typeface="+mn-lt"/>
                          <a:ea typeface="+mn-ea"/>
                          <a:cs typeface="+mn-cs"/>
                        </a:rPr>
                        <a:t> &gt; </a:t>
                      </a:r>
                      <a:r>
                        <a:rPr kumimoji="0" lang="en-US" sz="1800" kern="1200" dirty="0" err="1" smtClean="0">
                          <a:solidFill>
                            <a:schemeClr val="dk1"/>
                          </a:solidFill>
                          <a:latin typeface="+mn-lt"/>
                          <a:ea typeface="+mn-ea"/>
                          <a:cs typeface="+mn-cs"/>
                        </a:rPr>
                        <a:t>IgG</a:t>
                      </a:r>
                      <a:r>
                        <a:rPr kumimoji="0" lang="en-US" sz="1800" kern="1200" dirty="0" smtClean="0">
                          <a:solidFill>
                            <a:schemeClr val="dk1"/>
                          </a:solidFill>
                          <a:latin typeface="+mn-lt"/>
                          <a:ea typeface="+mn-ea"/>
                          <a:cs typeface="+mn-cs"/>
                        </a:rPr>
                        <a:t> </a:t>
                      </a:r>
                    </a:p>
                  </a:txBody>
                  <a:tcPr/>
                </a:tc>
              </a:tr>
              <a:tr h="468104">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 </a:t>
                      </a:r>
                    </a:p>
                  </a:txBody>
                  <a:tcPr/>
                </a:tc>
              </a:tr>
              <a:tr h="468104">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i="1" kern="1200" dirty="0" smtClean="0">
                          <a:solidFill>
                            <a:schemeClr val="dk1"/>
                          </a:solidFill>
                          <a:latin typeface="+mn-lt"/>
                          <a:ea typeface="+mn-ea"/>
                          <a:cs typeface="+mn-cs"/>
                        </a:rPr>
                        <a:t>Cell membrane </a:t>
                      </a:r>
                      <a:endParaRPr kumimoji="0" lang="en-US" sz="1800" kern="1200" dirty="0" smtClean="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r>
              <a:tr h="8191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Cardiolipin</a:t>
                      </a:r>
                      <a:r>
                        <a:rPr kumimoji="0" lang="en-US" sz="1800" kern="120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Phospholipids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DNA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Recurrent abortion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Thrombosis </a:t>
                      </a:r>
                    </a:p>
                  </a:txBody>
                  <a:tcPr/>
                </a:tc>
              </a:tr>
              <a:tr h="8191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Red cell Platelet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Non-</a:t>
                      </a:r>
                      <a:r>
                        <a:rPr kumimoji="0" lang="en-US" sz="1800" kern="1200" dirty="0" err="1" smtClean="0">
                          <a:solidFill>
                            <a:schemeClr val="dk1"/>
                          </a:solidFill>
                          <a:latin typeface="+mn-lt"/>
                          <a:ea typeface="+mn-ea"/>
                          <a:cs typeface="+mn-cs"/>
                        </a:rPr>
                        <a:t>Rh</a:t>
                      </a:r>
                      <a:r>
                        <a:rPr kumimoji="0" lang="en-US" sz="1800" kern="1200" dirty="0" smtClean="0">
                          <a:solidFill>
                            <a:schemeClr val="dk1"/>
                          </a:solidFill>
                          <a:latin typeface="+mn-lt"/>
                          <a:ea typeface="+mn-ea"/>
                          <a:cs typeface="+mn-cs"/>
                        </a:rPr>
                        <a:t> related </a:t>
                      </a: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err="1" smtClean="0">
                          <a:solidFill>
                            <a:schemeClr val="dk1"/>
                          </a:solidFill>
                          <a:latin typeface="+mn-lt"/>
                          <a:ea typeface="+mn-ea"/>
                          <a:cs typeface="+mn-cs"/>
                        </a:rPr>
                        <a:t>Haemolytic</a:t>
                      </a: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anaemia</a:t>
                      </a:r>
                      <a:r>
                        <a:rPr kumimoji="0" lang="en-US" sz="180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ITP </a:t>
                      </a:r>
                    </a:p>
                  </a:txBody>
                  <a:tcPr/>
                </a:tc>
              </a:tr>
            </a:tbl>
          </a:graphicData>
        </a:graphic>
      </p:graphicFrame>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Non-pharmacological management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General measures which may be useful for patients with SLE include the avoidance of excessive sunlight. </a:t>
            </a:r>
          </a:p>
          <a:p>
            <a:r>
              <a:rPr lang="en-US" dirty="0" smtClean="0"/>
              <a:t>This is particularly important in fair-skinned people since solar radiation may not only cause photosensitive rash, but also a more general flare of symptoms. </a:t>
            </a:r>
          </a:p>
          <a:p>
            <a:r>
              <a:rPr lang="en-US" dirty="0" smtClean="0"/>
              <a:t>Rest as appropriate, a low-fat diet with added fish oil, and avoidance of </a:t>
            </a:r>
            <a:r>
              <a:rPr lang="en-US" dirty="0" err="1" smtClean="0"/>
              <a:t>oestrogen</a:t>
            </a:r>
            <a:r>
              <a:rPr lang="en-US" dirty="0" smtClean="0"/>
              <a:t>-containing contraceptive pills are also advised. </a:t>
            </a:r>
          </a:p>
          <a:p>
            <a:r>
              <a:rPr lang="en-US" dirty="0" smtClean="0"/>
              <a:t>Vaccinations apart from 'live' vaccines in patients on greater than 10 mg </a:t>
            </a:r>
            <a:r>
              <a:rPr lang="en-US" dirty="0" err="1" smtClean="0"/>
              <a:t>prednisolone</a:t>
            </a:r>
            <a:r>
              <a:rPr lang="en-US" dirty="0" smtClean="0"/>
              <a:t> and/or </a:t>
            </a:r>
            <a:r>
              <a:rPr lang="en-US" dirty="0" err="1" smtClean="0"/>
              <a:t>immunosuppressives</a:t>
            </a:r>
            <a:r>
              <a:rPr lang="en-US" dirty="0" smtClean="0"/>
              <a:t> are safe but the use of hormone replacement in patients past the menopause is still controversial</a:t>
            </a:r>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Pharmacological management </a:t>
            </a:r>
            <a:endParaRPr lang="en-US" dirty="0"/>
          </a:p>
        </p:txBody>
      </p:sp>
      <p:sp>
        <p:nvSpPr>
          <p:cNvPr id="3" name="Content Placeholder 2"/>
          <p:cNvSpPr>
            <a:spLocks noGrp="1"/>
          </p:cNvSpPr>
          <p:nvPr>
            <p:ph sz="quarter" idx="1"/>
          </p:nvPr>
        </p:nvSpPr>
        <p:spPr/>
        <p:txBody>
          <a:bodyPr/>
          <a:lstStyle/>
          <a:p>
            <a:r>
              <a:rPr lang="en-US" dirty="0" smtClean="0"/>
              <a:t>Patients with SLE are treated with four main groups of drugs, often in combination. These are: </a:t>
            </a:r>
          </a:p>
          <a:p>
            <a:pPr lvl="1"/>
            <a:r>
              <a:rPr lang="en-US" sz="2800" dirty="0" smtClean="0"/>
              <a:t>Non-steroidal anti-inflammatory drugs (NSAIDs), </a:t>
            </a:r>
          </a:p>
          <a:p>
            <a:pPr lvl="1"/>
            <a:r>
              <a:rPr lang="en-US" sz="2800" dirty="0" err="1" smtClean="0"/>
              <a:t>Antimalarials</a:t>
            </a:r>
            <a:r>
              <a:rPr lang="en-US" sz="2800" dirty="0" smtClean="0"/>
              <a:t> </a:t>
            </a:r>
          </a:p>
          <a:p>
            <a:pPr lvl="1"/>
            <a:r>
              <a:rPr lang="en-US" sz="2800" dirty="0" smtClean="0"/>
              <a:t>Corticosteroids </a:t>
            </a:r>
          </a:p>
          <a:p>
            <a:pPr lvl="1"/>
            <a:r>
              <a:rPr lang="en-US" sz="2800" dirty="0" err="1" smtClean="0"/>
              <a:t>Cytotoxic</a:t>
            </a:r>
            <a:r>
              <a:rPr lang="en-US" sz="2800" dirty="0" smtClean="0"/>
              <a:t> drugs. </a:t>
            </a:r>
          </a:p>
          <a:p>
            <a:endParaRPr lang="en-US" sz="32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Drug therapy in systemic lupus </a:t>
            </a:r>
            <a:endParaRPr lang="en-US" dirty="0"/>
          </a:p>
        </p:txBody>
      </p:sp>
      <p:graphicFrame>
        <p:nvGraphicFramePr>
          <p:cNvPr id="4" name="Content Placeholder 3"/>
          <p:cNvGraphicFramePr>
            <a:graphicFrameLocks noGrp="1"/>
          </p:cNvGraphicFramePr>
          <p:nvPr>
            <p:ph sz="quarter" idx="1"/>
          </p:nvPr>
        </p:nvGraphicFramePr>
        <p:xfrm>
          <a:off x="228600" y="1143000"/>
          <a:ext cx="8686800" cy="5523744"/>
        </p:xfrm>
        <a:graphic>
          <a:graphicData uri="http://schemas.openxmlformats.org/drawingml/2006/table">
            <a:tbl>
              <a:tblPr>
                <a:tableStyleId>{08FB837D-C827-4EFA-A057-4D05807E0F7C}</a:tableStyleId>
              </a:tblPr>
              <a:tblGrid>
                <a:gridCol w="1737360"/>
                <a:gridCol w="1082041"/>
                <a:gridCol w="1905000"/>
                <a:gridCol w="2225039"/>
                <a:gridCol w="1737360"/>
              </a:tblGrid>
              <a:tr h="534024">
                <a:tc>
                  <a:txBody>
                    <a:bodyPr/>
                    <a:lstStyle/>
                    <a:p>
                      <a:endParaRPr lang="en-US" sz="2000" b="1" dirty="0">
                        <a:solidFill>
                          <a:schemeClr val="bg1"/>
                        </a:solidFill>
                        <a:effectLst>
                          <a:outerShdw blurRad="38100" dist="38100" dir="2700000" algn="tl">
                            <a:srgbClr val="000000">
                              <a:alpha val="43137"/>
                            </a:srgbClr>
                          </a:outerShdw>
                        </a:effectLst>
                      </a:endParaRPr>
                    </a:p>
                  </a:txBody>
                  <a:tcPr marL="63207" marR="63207" marT="31604" marB="31604" anchor="ctr">
                    <a:solidFill>
                      <a:schemeClr val="accent1"/>
                    </a:solidFill>
                  </a:tcPr>
                </a:tc>
                <a:tc>
                  <a:txBody>
                    <a:bodyPr/>
                    <a:lstStyle/>
                    <a:p>
                      <a:r>
                        <a:rPr lang="en-US" sz="2000" b="1" dirty="0">
                          <a:solidFill>
                            <a:schemeClr val="bg1"/>
                          </a:solidFill>
                          <a:effectLst>
                            <a:outerShdw blurRad="38100" dist="38100" dir="2700000" algn="tl">
                              <a:srgbClr val="000000">
                                <a:alpha val="43137"/>
                              </a:srgbClr>
                            </a:outerShdw>
                          </a:effectLst>
                        </a:rPr>
                        <a:t>NSAID </a:t>
                      </a:r>
                    </a:p>
                  </a:txBody>
                  <a:tcPr marL="63207" marR="63207" marT="31604" marB="31604" anchor="ctr">
                    <a:solidFill>
                      <a:schemeClr val="accent1"/>
                    </a:solidFill>
                  </a:tcPr>
                </a:tc>
                <a:tc>
                  <a:txBody>
                    <a:bodyPr/>
                    <a:lstStyle/>
                    <a:p>
                      <a:r>
                        <a:rPr lang="en-US" sz="2000" b="1" dirty="0" err="1">
                          <a:solidFill>
                            <a:schemeClr val="bg1"/>
                          </a:solidFill>
                          <a:effectLst>
                            <a:outerShdw blurRad="38100" dist="38100" dir="2700000" algn="tl">
                              <a:srgbClr val="000000">
                                <a:alpha val="43137"/>
                              </a:srgbClr>
                            </a:outerShdw>
                          </a:effectLst>
                        </a:rPr>
                        <a:t>Antimalarial</a:t>
                      </a:r>
                      <a:r>
                        <a:rPr lang="en-US" sz="2000" b="1" dirty="0">
                          <a:solidFill>
                            <a:schemeClr val="bg1"/>
                          </a:solidFill>
                          <a:effectLst>
                            <a:outerShdw blurRad="38100" dist="38100" dir="2700000" algn="tl">
                              <a:srgbClr val="000000">
                                <a:alpha val="43137"/>
                              </a:srgbClr>
                            </a:outerShdw>
                          </a:effectLst>
                        </a:rPr>
                        <a:t> </a:t>
                      </a:r>
                    </a:p>
                  </a:txBody>
                  <a:tcPr marL="63207" marR="63207" marT="31604" marB="31604" anchor="ctr">
                    <a:solidFill>
                      <a:schemeClr val="accent1"/>
                    </a:solidFill>
                  </a:tcPr>
                </a:tc>
                <a:tc>
                  <a:txBody>
                    <a:bodyPr/>
                    <a:lstStyle/>
                    <a:p>
                      <a:r>
                        <a:rPr lang="en-US" sz="2000" b="1" dirty="0">
                          <a:solidFill>
                            <a:schemeClr val="bg1"/>
                          </a:solidFill>
                          <a:effectLst>
                            <a:outerShdw blurRad="38100" dist="38100" dir="2700000" algn="tl">
                              <a:srgbClr val="000000">
                                <a:alpha val="43137"/>
                              </a:srgbClr>
                            </a:outerShdw>
                          </a:effectLst>
                        </a:rPr>
                        <a:t>Corticosteroids </a:t>
                      </a:r>
                    </a:p>
                  </a:txBody>
                  <a:tcPr marL="63207" marR="63207" marT="31604" marB="31604" anchor="ctr">
                    <a:solidFill>
                      <a:schemeClr val="accent1"/>
                    </a:solidFill>
                  </a:tcPr>
                </a:tc>
                <a:tc>
                  <a:txBody>
                    <a:bodyPr/>
                    <a:lstStyle/>
                    <a:p>
                      <a:r>
                        <a:rPr lang="en-US" sz="2000" b="1" dirty="0" err="1">
                          <a:solidFill>
                            <a:schemeClr val="bg1"/>
                          </a:solidFill>
                          <a:effectLst>
                            <a:outerShdw blurRad="38100" dist="38100" dir="2700000" algn="tl">
                              <a:srgbClr val="000000">
                                <a:alpha val="43137"/>
                              </a:srgbClr>
                            </a:outerShdw>
                          </a:effectLst>
                        </a:rPr>
                        <a:t>Cytotoxic</a:t>
                      </a:r>
                      <a:r>
                        <a:rPr lang="en-US" sz="2000" b="1" dirty="0">
                          <a:solidFill>
                            <a:schemeClr val="bg1"/>
                          </a:solidFill>
                          <a:effectLst>
                            <a:outerShdw blurRad="38100" dist="38100" dir="2700000" algn="tl">
                              <a:srgbClr val="000000">
                                <a:alpha val="43137"/>
                              </a:srgbClr>
                            </a:outerShdw>
                          </a:effectLst>
                        </a:rPr>
                        <a:t> agents </a:t>
                      </a:r>
                    </a:p>
                  </a:txBody>
                  <a:tcPr marL="63207" marR="63207" marT="31604" marB="31604" anchor="ctr">
                    <a:solidFill>
                      <a:schemeClr val="accent1"/>
                    </a:solidFill>
                  </a:tcPr>
                </a:tc>
              </a:tr>
              <a:tr h="335164">
                <a:tc>
                  <a:txBody>
                    <a:bodyPr/>
                    <a:lstStyle/>
                    <a:p>
                      <a:r>
                        <a:rPr lang="en-US" sz="2000" dirty="0"/>
                        <a:t>Malaise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335164">
                <a:tc>
                  <a:txBody>
                    <a:bodyPr/>
                    <a:lstStyle/>
                    <a:p>
                      <a:r>
                        <a:rPr lang="en-US" sz="2000"/>
                        <a:t>Fever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335164">
                <a:tc>
                  <a:txBody>
                    <a:bodyPr/>
                    <a:lstStyle/>
                    <a:p>
                      <a:r>
                        <a:rPr lang="en-US" sz="2000"/>
                        <a:t>Serositis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r h="335164">
                <a:tc>
                  <a:txBody>
                    <a:bodyPr/>
                    <a:lstStyle/>
                    <a:p>
                      <a:r>
                        <a:rPr lang="en-US" sz="2000" dirty="0" err="1"/>
                        <a:t>Arthralgia</a:t>
                      </a:r>
                      <a:r>
                        <a:rPr lang="en-US" sz="2000" dirty="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335164">
                <a:tc>
                  <a:txBody>
                    <a:bodyPr/>
                    <a:lstStyle/>
                    <a:p>
                      <a:r>
                        <a:rPr lang="en-US" sz="2000"/>
                        <a:t>Arthritis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335164">
                <a:tc>
                  <a:txBody>
                    <a:bodyPr/>
                    <a:lstStyle/>
                    <a:p>
                      <a:r>
                        <a:rPr lang="en-US" sz="2000"/>
                        <a:t>Myalgia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335164">
                <a:tc>
                  <a:txBody>
                    <a:bodyPr/>
                    <a:lstStyle/>
                    <a:p>
                      <a:r>
                        <a:rPr lang="en-US" sz="2000"/>
                        <a:t>Myositis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r>
              <a:tr h="534024">
                <a:tc>
                  <a:txBody>
                    <a:bodyPr/>
                    <a:lstStyle/>
                    <a:p>
                      <a:r>
                        <a:rPr lang="en-US" sz="2000" dirty="0" err="1"/>
                        <a:t>Malar</a:t>
                      </a:r>
                      <a:r>
                        <a:rPr lang="en-US" sz="2000" dirty="0"/>
                        <a:t>/discoid rash </a:t>
                      </a:r>
                    </a:p>
                  </a:txBody>
                  <a:tcPr marL="63207" marR="63207" marT="31604" marB="31604"/>
                </a:tc>
                <a:tc>
                  <a:txBody>
                    <a:bodyPr/>
                    <a:lstStyle/>
                    <a:p>
                      <a:r>
                        <a:rPr lang="en-US" sz="2000" dirty="0"/>
                        <a:t>− </a:t>
                      </a:r>
                    </a:p>
                  </a:txBody>
                  <a:tcPr marL="63207" marR="63207" marT="31604" marB="31604"/>
                </a:tc>
                <a:tc>
                  <a:txBody>
                    <a:bodyPr/>
                    <a:lstStyle/>
                    <a:p>
                      <a:r>
                        <a:rPr lang="en-US" sz="2000" dirty="0"/>
                        <a:t>+ </a:t>
                      </a:r>
                    </a:p>
                  </a:txBody>
                  <a:tcPr marL="63207" marR="63207" marT="31604" marB="31604"/>
                </a:tc>
                <a:tc>
                  <a:txBody>
                    <a:bodyPr/>
                    <a:lstStyle/>
                    <a:p>
                      <a:r>
                        <a:rPr lang="en-US" sz="2000" dirty="0"/>
                        <a:t>+ </a:t>
                      </a:r>
                    </a:p>
                  </a:txBody>
                  <a:tcPr marL="63207" marR="63207" marT="31604" marB="31604"/>
                </a:tc>
                <a:tc>
                  <a:txBody>
                    <a:bodyPr/>
                    <a:lstStyle/>
                    <a:p>
                      <a:r>
                        <a:rPr lang="en-US" sz="2000" dirty="0"/>
                        <a:t>− </a:t>
                      </a:r>
                    </a:p>
                  </a:txBody>
                  <a:tcPr marL="63207" marR="63207" marT="31604" marB="31604"/>
                </a:tc>
              </a:tr>
              <a:tr h="534024">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Pneumonitis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r>
              <a:tr h="534024">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Carditis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r>
              <a:tr h="534024">
                <a:tc>
                  <a:txBody>
                    <a:bodyPr/>
                    <a:lstStyle/>
                    <a:p>
                      <a:pPr marL="0" algn="l" rtl="0" eaLnBrk="1" fontAlgn="t" latinLnBrk="0" hangingPunct="1">
                        <a:spcBef>
                          <a:spcPts val="0"/>
                        </a:spcBef>
                        <a:spcAft>
                          <a:spcPts val="0"/>
                        </a:spcAft>
                      </a:pPr>
                      <a:r>
                        <a:rPr lang="en-US" sz="2000" b="0" i="0" u="none" strike="noStrike" kern="1200" dirty="0" err="1">
                          <a:solidFill>
                            <a:schemeClr val="dk1"/>
                          </a:solidFill>
                          <a:latin typeface="Georgia"/>
                        </a:rPr>
                        <a:t>Vasculitis</a:t>
                      </a:r>
                      <a:r>
                        <a:rPr lang="en-US" sz="2000" b="0" i="0" u="none" strike="noStrike" kern="1200" dirty="0">
                          <a:solidFill>
                            <a:schemeClr val="dk1"/>
                          </a:solidFill>
                          <a:latin typeface="Georgia"/>
                        </a:rPr>
                        <a:t> </a:t>
                      </a:r>
                      <a:endParaRPr lang="en-US" sz="1800" b="0" i="0" u="none" strike="noStrike" dirty="0">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a:solidFill>
                            <a:schemeClr val="dk1"/>
                          </a:solidFill>
                          <a:latin typeface="Georgia"/>
                        </a:rPr>
                        <a:t>+ </a:t>
                      </a:r>
                      <a:endParaRPr lang="en-US" sz="1800" b="0" i="0" u="none" strike="noStrike">
                        <a:latin typeface="Arial"/>
                      </a:endParaRPr>
                    </a:p>
                  </a:txBody>
                  <a:tcPr marL="63246" marR="63246" marT="31623" marB="31623"/>
                </a:tc>
                <a:tc>
                  <a:txBody>
                    <a:bodyPr/>
                    <a:lstStyle/>
                    <a:p>
                      <a:pPr marL="0" algn="l" rtl="0" eaLnBrk="1" fontAlgn="t" latinLnBrk="0" hangingPunct="1">
                        <a:spcBef>
                          <a:spcPts val="0"/>
                        </a:spcBef>
                        <a:spcAft>
                          <a:spcPts val="0"/>
                        </a:spcAft>
                      </a:pPr>
                      <a:r>
                        <a:rPr lang="en-US" sz="2000" b="0" i="0" u="none" strike="noStrike" kern="1200" dirty="0">
                          <a:solidFill>
                            <a:schemeClr val="dk1"/>
                          </a:solidFill>
                          <a:latin typeface="Georgia"/>
                        </a:rPr>
                        <a:t>+ </a:t>
                      </a:r>
                      <a:endParaRPr lang="en-US" sz="1800" b="0" i="0" u="none" strike="noStrike" dirty="0">
                        <a:latin typeface="Arial"/>
                      </a:endParaRPr>
                    </a:p>
                  </a:txBody>
                  <a:tcPr marL="63246" marR="63246" marT="31623" marB="31623"/>
                </a:tc>
              </a:tr>
            </a:tbl>
          </a:graphicData>
        </a:graphic>
      </p:graphicFrame>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lstStyle/>
          <a:p>
            <a:r>
              <a:rPr lang="en-US" b="1" dirty="0" smtClean="0"/>
              <a:t>Drug therapy in systemic lupus </a:t>
            </a:r>
            <a:endParaRPr lang="en-US" dirty="0"/>
          </a:p>
        </p:txBody>
      </p:sp>
      <p:graphicFrame>
        <p:nvGraphicFramePr>
          <p:cNvPr id="4" name="Content Placeholder 3"/>
          <p:cNvGraphicFramePr>
            <a:graphicFrameLocks noGrp="1"/>
          </p:cNvGraphicFramePr>
          <p:nvPr>
            <p:ph sz="quarter" idx="1"/>
          </p:nvPr>
        </p:nvGraphicFramePr>
        <p:xfrm>
          <a:off x="152401" y="914400"/>
          <a:ext cx="8763000" cy="4343402"/>
        </p:xfrm>
        <a:graphic>
          <a:graphicData uri="http://schemas.openxmlformats.org/drawingml/2006/table">
            <a:tbl>
              <a:tblPr>
                <a:tableStyleId>{08FB837D-C827-4EFA-A057-4D05807E0F7C}</a:tableStyleId>
              </a:tblPr>
              <a:tblGrid>
                <a:gridCol w="1752600"/>
                <a:gridCol w="1322137"/>
                <a:gridCol w="1691105"/>
                <a:gridCol w="2244558"/>
                <a:gridCol w="1752600"/>
              </a:tblGrid>
              <a:tr h="647550">
                <a:tc>
                  <a:txBody>
                    <a:bodyPr/>
                    <a:lstStyle/>
                    <a:p>
                      <a:endParaRPr lang="en-US" sz="1800" b="1" dirty="0"/>
                    </a:p>
                  </a:txBody>
                  <a:tcPr marL="63207" marR="63207" marT="31604" marB="31604" anchor="ctr">
                    <a:solidFill>
                      <a:schemeClr val="accent1"/>
                    </a:solidFill>
                  </a:tcPr>
                </a:tc>
                <a:tc>
                  <a:txBody>
                    <a:bodyPr/>
                    <a:lstStyle/>
                    <a:p>
                      <a:r>
                        <a:rPr lang="en-US" sz="1800" b="1" dirty="0">
                          <a:solidFill>
                            <a:schemeClr val="bg1"/>
                          </a:solidFill>
                          <a:effectLst>
                            <a:outerShdw blurRad="38100" dist="38100" dir="2700000" algn="tl">
                              <a:srgbClr val="000000">
                                <a:alpha val="43137"/>
                              </a:srgbClr>
                            </a:outerShdw>
                          </a:effectLst>
                        </a:rPr>
                        <a:t>NSAID </a:t>
                      </a:r>
                    </a:p>
                  </a:txBody>
                  <a:tcPr marL="63207" marR="63207" marT="31604" marB="31604" anchor="ctr">
                    <a:solidFill>
                      <a:schemeClr val="accent1"/>
                    </a:solidFill>
                  </a:tcPr>
                </a:tc>
                <a:tc>
                  <a:txBody>
                    <a:bodyPr/>
                    <a:lstStyle/>
                    <a:p>
                      <a:r>
                        <a:rPr lang="en-US" sz="1800" b="1" dirty="0" err="1">
                          <a:solidFill>
                            <a:schemeClr val="bg1"/>
                          </a:solidFill>
                          <a:effectLst>
                            <a:outerShdw blurRad="38100" dist="38100" dir="2700000" algn="tl">
                              <a:srgbClr val="000000">
                                <a:alpha val="43137"/>
                              </a:srgbClr>
                            </a:outerShdw>
                          </a:effectLst>
                        </a:rPr>
                        <a:t>Antimalarial</a:t>
                      </a:r>
                      <a:r>
                        <a:rPr lang="en-US" sz="1800" b="1" dirty="0">
                          <a:solidFill>
                            <a:schemeClr val="bg1"/>
                          </a:solidFill>
                          <a:effectLst>
                            <a:outerShdw blurRad="38100" dist="38100" dir="2700000" algn="tl">
                              <a:srgbClr val="000000">
                                <a:alpha val="43137"/>
                              </a:srgbClr>
                            </a:outerShdw>
                          </a:effectLst>
                        </a:rPr>
                        <a:t> </a:t>
                      </a:r>
                    </a:p>
                  </a:txBody>
                  <a:tcPr marL="63207" marR="63207" marT="31604" marB="31604" anchor="ctr">
                    <a:solidFill>
                      <a:schemeClr val="accent1"/>
                    </a:solidFill>
                  </a:tcPr>
                </a:tc>
                <a:tc>
                  <a:txBody>
                    <a:bodyPr/>
                    <a:lstStyle/>
                    <a:p>
                      <a:r>
                        <a:rPr lang="en-US" sz="1800" b="1" dirty="0">
                          <a:solidFill>
                            <a:schemeClr val="bg1"/>
                          </a:solidFill>
                          <a:effectLst>
                            <a:outerShdw blurRad="38100" dist="38100" dir="2700000" algn="tl">
                              <a:srgbClr val="000000">
                                <a:alpha val="43137"/>
                              </a:srgbClr>
                            </a:outerShdw>
                          </a:effectLst>
                        </a:rPr>
                        <a:t>Corticosteroids </a:t>
                      </a:r>
                    </a:p>
                  </a:txBody>
                  <a:tcPr marL="63207" marR="63207" marT="31604" marB="31604" anchor="ctr">
                    <a:solidFill>
                      <a:schemeClr val="accent1"/>
                    </a:solidFill>
                  </a:tcPr>
                </a:tc>
                <a:tc>
                  <a:txBody>
                    <a:bodyPr/>
                    <a:lstStyle/>
                    <a:p>
                      <a:r>
                        <a:rPr lang="en-US" sz="1800" b="1" dirty="0" err="1">
                          <a:solidFill>
                            <a:schemeClr val="bg1"/>
                          </a:solidFill>
                          <a:effectLst>
                            <a:outerShdw blurRad="38100" dist="38100" dir="2700000" algn="tl">
                              <a:srgbClr val="000000">
                                <a:alpha val="43137"/>
                              </a:srgbClr>
                            </a:outerShdw>
                          </a:effectLst>
                        </a:rPr>
                        <a:t>Cytotoxic</a:t>
                      </a:r>
                      <a:r>
                        <a:rPr lang="en-US" sz="1800" b="1" dirty="0">
                          <a:solidFill>
                            <a:schemeClr val="bg1"/>
                          </a:solidFill>
                          <a:effectLst>
                            <a:outerShdw blurRad="38100" dist="38100" dir="2700000" algn="tl">
                              <a:srgbClr val="000000">
                                <a:alpha val="43137"/>
                              </a:srgbClr>
                            </a:outerShdw>
                          </a:effectLst>
                        </a:rPr>
                        <a:t> agents </a:t>
                      </a:r>
                    </a:p>
                  </a:txBody>
                  <a:tcPr marL="63207" marR="63207" marT="31604" marB="31604" anchor="ctr">
                    <a:solidFill>
                      <a:schemeClr val="accent1"/>
                    </a:solidFill>
                  </a:tcPr>
                </a:tc>
              </a:tr>
              <a:tr h="514267">
                <a:tc>
                  <a:txBody>
                    <a:bodyPr/>
                    <a:lstStyle/>
                    <a:p>
                      <a:r>
                        <a:rPr lang="en-US" sz="2000" dirty="0"/>
                        <a:t>CNS disease </a:t>
                      </a:r>
                    </a:p>
                  </a:txBody>
                  <a:tcPr marL="63207" marR="63207" marT="31604" marB="31604"/>
                </a:tc>
                <a:tc>
                  <a:txBody>
                    <a:bodyPr/>
                    <a:lstStyle/>
                    <a:p>
                      <a:r>
                        <a:rPr lang="en-US" sz="2000" dirty="0"/>
                        <a:t>− </a:t>
                      </a:r>
                    </a:p>
                  </a:txBody>
                  <a:tcPr marL="63207" marR="63207" marT="31604" marB="31604"/>
                </a:tc>
                <a:tc>
                  <a:txBody>
                    <a:bodyPr/>
                    <a:lstStyle/>
                    <a:p>
                      <a:r>
                        <a:rPr lang="en-US" sz="2000"/>
                        <a:t>− </a:t>
                      </a:r>
                    </a:p>
                  </a:txBody>
                  <a:tcPr marL="63207" marR="63207" marT="31604" marB="31604"/>
                </a:tc>
                <a:tc>
                  <a:txBody>
                    <a:bodyPr/>
                    <a:lstStyle/>
                    <a:p>
                      <a:r>
                        <a:rPr lang="en-US" sz="2000"/>
                        <a:t>? </a:t>
                      </a:r>
                      <a:r>
                        <a:rPr lang="en-US" sz="2000" baseline="30000"/>
                        <a:t>a </a:t>
                      </a:r>
                      <a:endParaRPr lang="en-US" sz="2000"/>
                    </a:p>
                  </a:txBody>
                  <a:tcPr marL="63207" marR="63207" marT="31604" marB="31604"/>
                </a:tc>
                <a:tc>
                  <a:txBody>
                    <a:bodyPr/>
                    <a:lstStyle/>
                    <a:p>
                      <a:r>
                        <a:rPr lang="en-US" sz="2000" dirty="0"/>
                        <a:t>? </a:t>
                      </a:r>
                    </a:p>
                  </a:txBody>
                  <a:tcPr marL="63207" marR="63207" marT="31604" marB="31604"/>
                </a:tc>
              </a:tr>
              <a:tr h="514267">
                <a:tc>
                  <a:txBody>
                    <a:bodyPr/>
                    <a:lstStyle/>
                    <a:p>
                      <a:r>
                        <a:rPr lang="en-US" sz="2000"/>
                        <a:t>Renal </a:t>
                      </a:r>
                    </a:p>
                  </a:txBody>
                  <a:tcPr marL="63207" marR="63207" marT="31604" marB="31604"/>
                </a:tc>
                <a:tc>
                  <a:txBody>
                    <a:bodyPr/>
                    <a:lstStyle/>
                    <a:p>
                      <a:r>
                        <a:rPr lang="en-US" sz="2000" dirty="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r h="819392">
                <a:tc>
                  <a:txBody>
                    <a:bodyPr/>
                    <a:lstStyle/>
                    <a:p>
                      <a:r>
                        <a:rPr lang="en-US" sz="2000"/>
                        <a:t>Haemolytic anaemia </a:t>
                      </a:r>
                    </a:p>
                  </a:txBody>
                  <a:tcPr marL="63207" marR="63207" marT="31604" marB="31604"/>
                </a:tc>
                <a:tc>
                  <a:txBody>
                    <a:bodyPr/>
                    <a:lstStyle/>
                    <a:p>
                      <a:r>
                        <a:rPr lang="en-US" sz="2000" dirty="0"/>
                        <a:t>− </a:t>
                      </a:r>
                    </a:p>
                  </a:txBody>
                  <a:tcPr marL="63207" marR="63207" marT="31604" marB="31604"/>
                </a:tc>
                <a:tc>
                  <a:txBody>
                    <a:bodyPr/>
                    <a:lstStyle/>
                    <a:p>
                      <a:r>
                        <a:rPr lang="en-US" sz="2000" dirty="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r h="819392">
                <a:tc>
                  <a:txBody>
                    <a:bodyPr/>
                    <a:lstStyle/>
                    <a:p>
                      <a:r>
                        <a:rPr lang="en-US" sz="2000"/>
                        <a:t>Thrombocytopaenia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r h="514267">
                <a:tc>
                  <a:txBody>
                    <a:bodyPr/>
                    <a:lstStyle/>
                    <a:p>
                      <a:r>
                        <a:rPr lang="en-US" sz="2000"/>
                        <a:t>Raynaud's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r h="514267">
                <a:tc>
                  <a:txBody>
                    <a:bodyPr/>
                    <a:lstStyle/>
                    <a:p>
                      <a:r>
                        <a:rPr lang="en-US" sz="2000" dirty="0"/>
                        <a:t>Alopecia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a:t>? </a:t>
                      </a:r>
                    </a:p>
                  </a:txBody>
                  <a:tcPr marL="63207" marR="63207" marT="31604" marB="31604"/>
                </a:tc>
                <a:tc>
                  <a:txBody>
                    <a:bodyPr/>
                    <a:lstStyle/>
                    <a:p>
                      <a:r>
                        <a:rPr lang="en-US" sz="2000" dirty="0"/>
                        <a:t>? </a:t>
                      </a:r>
                    </a:p>
                  </a:txBody>
                  <a:tcPr marL="63207" marR="63207" marT="31604" marB="31604"/>
                </a:tc>
              </a:tr>
            </a:tbl>
          </a:graphicData>
        </a:graphic>
      </p:graphicFrame>
      <p:sp>
        <p:nvSpPr>
          <p:cNvPr id="6" name="TextBox 5"/>
          <p:cNvSpPr txBox="1"/>
          <p:nvPr/>
        </p:nvSpPr>
        <p:spPr>
          <a:xfrm>
            <a:off x="152400" y="5410200"/>
            <a:ext cx="8839200" cy="923330"/>
          </a:xfrm>
          <a:prstGeom prst="rect">
            <a:avLst/>
          </a:prstGeom>
          <a:noFill/>
          <a:ln>
            <a:solidFill>
              <a:schemeClr val="accent1"/>
            </a:solidFill>
          </a:ln>
        </p:spPr>
        <p:txBody>
          <a:bodyPr wrap="square" rtlCol="0">
            <a:spAutoFit/>
          </a:bodyPr>
          <a:lstStyle/>
          <a:p>
            <a:r>
              <a:rPr lang="en-US" b="1" baseline="30000" dirty="0">
                <a:solidFill>
                  <a:schemeClr val="accent2">
                    <a:lumMod val="50000"/>
                  </a:schemeClr>
                </a:solidFill>
                <a:effectLst>
                  <a:outerShdw blurRad="38100" dist="38100" dir="2700000" algn="tl">
                    <a:srgbClr val="000000">
                      <a:alpha val="43137"/>
                    </a:srgbClr>
                  </a:outerShdw>
                </a:effectLst>
              </a:rPr>
              <a:t>a </a:t>
            </a:r>
            <a:r>
              <a:rPr lang="en-US" b="1" dirty="0">
                <a:solidFill>
                  <a:schemeClr val="accent2">
                    <a:lumMod val="50000"/>
                  </a:schemeClr>
                </a:solidFill>
                <a:effectLst>
                  <a:outerShdw blurRad="38100" dist="38100" dir="2700000" algn="tl">
                    <a:srgbClr val="000000">
                      <a:alpha val="43137"/>
                    </a:srgbClr>
                  </a:outerShdw>
                </a:effectLst>
              </a:rPr>
              <a:t>Widely prescribed but doubts remain that steroids are beneficial in many cases. </a:t>
            </a:r>
            <a:endParaRPr lang="en-US" b="1" dirty="0" smtClean="0">
              <a:solidFill>
                <a:schemeClr val="accent2">
                  <a:lumMod val="50000"/>
                </a:schemeClr>
              </a:solidFill>
              <a:effectLst>
                <a:outerShdw blurRad="38100" dist="38100" dir="2700000" algn="tl">
                  <a:srgbClr val="000000">
                    <a:alpha val="43137"/>
                  </a:srgbClr>
                </a:outerShdw>
              </a:effectLst>
            </a:endParaRPr>
          </a:p>
          <a:p>
            <a:r>
              <a:rPr lang="en-US" b="1" i="1" dirty="0">
                <a:solidFill>
                  <a:schemeClr val="accent2">
                    <a:lumMod val="50000"/>
                  </a:schemeClr>
                </a:solidFill>
                <a:effectLst>
                  <a:outerShdw blurRad="38100" dist="38100" dir="2700000" algn="tl">
                    <a:srgbClr val="000000">
                      <a:alpha val="43137"/>
                    </a:srgbClr>
                  </a:outerShdw>
                </a:effectLst>
              </a:rPr>
              <a:t>Note: </a:t>
            </a:r>
            <a:r>
              <a:rPr lang="en-US" b="1" dirty="0">
                <a:solidFill>
                  <a:schemeClr val="accent2">
                    <a:lumMod val="50000"/>
                  </a:schemeClr>
                </a:solidFill>
                <a:effectLst>
                  <a:outerShdw blurRad="38100" dist="38100" dir="2700000" algn="tl">
                    <a:srgbClr val="000000">
                      <a:alpha val="43137"/>
                    </a:srgbClr>
                  </a:outerShdw>
                </a:effectLst>
              </a:rPr>
              <a:t>+ = usually beneficial; − = not beneficial; ? = dubious/controversial. </a:t>
            </a:r>
            <a:endParaRPr lang="en-US" b="1" dirty="0" smtClean="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Recommendations for drug usage in lupus </a:t>
            </a:r>
            <a:endParaRPr lang="en-US"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Recommendations for drug usage in lupus </a:t>
            </a:r>
            <a:endParaRPr lang="en-US" dirty="0"/>
          </a:p>
        </p:txBody>
      </p:sp>
      <p:graphicFrame>
        <p:nvGraphicFramePr>
          <p:cNvPr id="4" name="Content Placeholder 3"/>
          <p:cNvGraphicFramePr>
            <a:graphicFrameLocks noGrp="1"/>
          </p:cNvGraphicFramePr>
          <p:nvPr>
            <p:ph sz="quarter" idx="1"/>
          </p:nvPr>
        </p:nvGraphicFramePr>
        <p:xfrm>
          <a:off x="301625" y="990600"/>
          <a:ext cx="8504238"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2184</TotalTime>
  <Words>880</Words>
  <Application>Microsoft Office PowerPoint</Application>
  <PresentationFormat>On-screen Show (4:3)</PresentationFormat>
  <Paragraphs>193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Management of SLE</vt:lpstr>
      <vt:lpstr>Investigations</vt:lpstr>
      <vt:lpstr>Slide 3</vt:lpstr>
      <vt:lpstr>Non-pharmacological management </vt:lpstr>
      <vt:lpstr>Pharmacological management </vt:lpstr>
      <vt:lpstr>Drug therapy in systemic lupus </vt:lpstr>
      <vt:lpstr>Drug therapy in systemic lupus </vt:lpstr>
      <vt:lpstr>Recommendations for drug usage in lupus </vt:lpstr>
      <vt:lpstr>Recommendations for drug usage in lupus </vt:lpstr>
      <vt:lpstr>Recommendations for drug usage in lupus </vt:lpstr>
      <vt:lpstr>Slide 11</vt:lpstr>
      <vt:lpstr>Slide 12</vt:lpstr>
      <vt:lpstr>Management in special situations-Pregnancy </vt:lpstr>
      <vt:lpstr>Prognosis and survival </vt:lpstr>
      <vt:lpstr>Slide 15</vt:lpstr>
      <vt:lpstr>Prognosis and survival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SLE</dc:title>
  <dc:creator>alteeb</dc:creator>
  <cp:lastModifiedBy>hp</cp:lastModifiedBy>
  <cp:revision>22</cp:revision>
  <dcterms:created xsi:type="dcterms:W3CDTF">2010-12-06T14:50:09Z</dcterms:created>
  <dcterms:modified xsi:type="dcterms:W3CDTF">2016-04-11T04:05:51Z</dcterms:modified>
</cp:coreProperties>
</file>