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18"/>
  </p:notesMasterIdLst>
  <p:sldIdLst>
    <p:sldId id="259" r:id="rId2"/>
    <p:sldId id="311" r:id="rId3"/>
    <p:sldId id="294" r:id="rId4"/>
    <p:sldId id="301" r:id="rId5"/>
    <p:sldId id="302" r:id="rId6"/>
    <p:sldId id="303" r:id="rId7"/>
    <p:sldId id="312" r:id="rId8"/>
    <p:sldId id="304" r:id="rId9"/>
    <p:sldId id="306" r:id="rId10"/>
    <p:sldId id="315" r:id="rId11"/>
    <p:sldId id="305" r:id="rId12"/>
    <p:sldId id="316" r:id="rId13"/>
    <p:sldId id="307" r:id="rId14"/>
    <p:sldId id="309" r:id="rId15"/>
    <p:sldId id="308" r:id="rId16"/>
    <p:sldId id="297"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1" autoAdjust="0"/>
    <p:restoredTop sz="89418" autoAdjust="0"/>
  </p:normalViewPr>
  <p:slideViewPr>
    <p:cSldViewPr>
      <p:cViewPr>
        <p:scale>
          <a:sx n="53" d="100"/>
          <a:sy n="53" d="100"/>
        </p:scale>
        <p:origin x="-1866"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5555D-70D6-4C98-96B0-73614D396904}" type="datetimeFigureOut">
              <a:rPr lang="en-US" smtClean="0"/>
              <a:pPr/>
              <a:t>11/11/2017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B0DC8-6DC4-40DF-8BAB-BE375CC55FB8}" type="slidenum">
              <a:rPr lang="en-US" smtClean="0"/>
              <a:pPr/>
              <a:t>‹#›</a:t>
            </a:fld>
            <a:endParaRPr lang="en-US"/>
          </a:p>
        </p:txBody>
      </p:sp>
    </p:spTree>
    <p:extLst>
      <p:ext uri="{BB962C8B-B14F-4D97-AF65-F5344CB8AC3E}">
        <p14:creationId xmlns:p14="http://schemas.microsoft.com/office/powerpoint/2010/main" xmlns="" val="163119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FB0DC8-6DC4-40DF-8BAB-BE375CC55FB8}" type="slidenum">
              <a:rPr lang="en-US" smtClean="0"/>
              <a:pPr/>
              <a:t>1</a:t>
            </a:fld>
            <a:endParaRPr lang="en-US"/>
          </a:p>
        </p:txBody>
      </p:sp>
    </p:spTree>
    <p:extLst>
      <p:ext uri="{BB962C8B-B14F-4D97-AF65-F5344CB8AC3E}">
        <p14:creationId xmlns:p14="http://schemas.microsoft.com/office/powerpoint/2010/main" xmlns="" val="263144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463D7-1F8F-426B-BFCE-760E1031C63E}" type="slidenum">
              <a:rPr lang="en-US"/>
              <a:pPr/>
              <a:t>14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130275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567A3C7F-FED0-497E-9657-93D1ABEB9FBC}" type="datetimeFigureOut">
              <a:rPr lang="ar-SA" smtClean="0"/>
              <a:pPr/>
              <a:t>22/02/1439</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1C4B7848-AE86-4506-9E92-0AA764CC878F}"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spd="med">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67A3C7F-FED0-497E-9657-93D1ABEB9FBC}" type="datetimeFigureOut">
              <a:rPr lang="ar-SA" smtClean="0"/>
              <a:pPr/>
              <a:t>22/02/1439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67A3C7F-FED0-497E-9657-93D1ABEB9FBC}" type="datetimeFigureOut">
              <a:rPr lang="ar-SA" smtClean="0"/>
              <a:pPr/>
              <a:t>22/02/1439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hu-HU"/>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hu-HU"/>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FC65295-05AE-4767-944C-3C086298E317}" type="slidenum">
              <a:rPr lang="hu-HU"/>
              <a:pPr/>
              <a:t>‹#›</a:t>
            </a:fld>
            <a:endParaRPr lang="hu-HU"/>
          </a:p>
        </p:txBody>
      </p:sp>
    </p:spTree>
  </p:cSld>
  <p:clrMapOvr>
    <a:masterClrMapping/>
  </p:clrMapOvr>
  <p:transition spd="med">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67A3C7F-FED0-497E-9657-93D1ABEB9FBC}" type="datetimeFigureOut">
              <a:rPr lang="ar-SA" smtClean="0"/>
              <a:pPr/>
              <a:t>22/02/1439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67A3C7F-FED0-497E-9657-93D1ABEB9FBC}" type="datetimeFigureOut">
              <a:rPr lang="ar-SA" smtClean="0"/>
              <a:pPr/>
              <a:t>22/02/1439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C4B7848-AE86-4506-9E92-0AA764CC878F}"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spd="med">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567A3C7F-FED0-497E-9657-93D1ABEB9FBC}" type="datetimeFigureOut">
              <a:rPr lang="ar-SA" smtClean="0"/>
              <a:pPr/>
              <a:t>22/02/1439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567A3C7F-FED0-497E-9657-93D1ABEB9FBC}" type="datetimeFigureOut">
              <a:rPr lang="ar-SA" smtClean="0"/>
              <a:pPr/>
              <a:t>22/02/1439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567A3C7F-FED0-497E-9657-93D1ABEB9FBC}" type="datetimeFigureOut">
              <a:rPr lang="ar-SA" smtClean="0"/>
              <a:pPr/>
              <a:t>22/02/1439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67A3C7F-FED0-497E-9657-93D1ABEB9FBC}" type="datetimeFigureOut">
              <a:rPr lang="ar-SA" smtClean="0"/>
              <a:pPr/>
              <a:t>22/02/1439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567A3C7F-FED0-497E-9657-93D1ABEB9FBC}" type="datetimeFigureOut">
              <a:rPr lang="ar-SA" smtClean="0"/>
              <a:pPr/>
              <a:t>22/02/1439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C4B7848-AE86-4506-9E92-0AA764CC878F}" type="slidenum">
              <a:rPr lang="ar-SA" smtClean="0"/>
              <a:pPr/>
              <a:t>‹#›</a:t>
            </a:fld>
            <a:endParaRPr lang="ar-SA"/>
          </a:p>
        </p:txBody>
      </p:sp>
    </p:spTree>
  </p:cSld>
  <p:clrMapOvr>
    <a:masterClrMapping/>
  </p:clrMapOvr>
  <p:transition spd="med">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67A3C7F-FED0-497E-9657-93D1ABEB9FBC}" type="datetimeFigureOut">
              <a:rPr lang="ar-SA" smtClean="0"/>
              <a:pPr/>
              <a:t>22/02/1439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1C4B7848-AE86-4506-9E92-0AA764CC878F}"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7A3C7F-FED0-497E-9657-93D1ABEB9FBC}" type="datetimeFigureOut">
              <a:rPr lang="ar-SA" smtClean="0"/>
              <a:pPr/>
              <a:t>22/02/1439</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4B7848-AE86-4506-9E92-0AA764CC878F}"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med">
    <p:wheel spokes="8"/>
    <p:sndAc>
      <p:stSnd>
        <p:snd r:embed="rId14" name="chimes.wav"/>
      </p:stSnd>
    </p:sndAc>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57200" y="228600"/>
            <a:ext cx="826717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875" algn="l"/>
              </a:tabLst>
            </a:pPr>
            <a:r>
              <a:rPr kumimoji="0" lang="en-US" sz="4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Anatomical landmarks of the Mandible and </a:t>
            </a:r>
            <a:r>
              <a:rPr kumimoji="0" lang="en-US" sz="4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mandibular</a:t>
            </a:r>
            <a:r>
              <a:rPr kumimoji="0" lang="en-US" sz="4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arch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5"/>
          <p:cNvPicPr>
            <a:picLocks noChangeAspect="1" noChangeArrowheads="1"/>
          </p:cNvPicPr>
          <p:nvPr/>
        </p:nvPicPr>
        <p:blipFill>
          <a:blip r:embed="rId3"/>
          <a:srcRect/>
          <a:stretch>
            <a:fillRect/>
          </a:stretch>
        </p:blipFill>
        <p:spPr bwMode="auto">
          <a:xfrm>
            <a:off x="1219200" y="1676400"/>
            <a:ext cx="6781800" cy="4648200"/>
          </a:xfrm>
          <a:prstGeom prst="rect">
            <a:avLst/>
          </a:prstGeom>
          <a:noFill/>
        </p:spPr>
      </p:pic>
      <p:sp>
        <p:nvSpPr>
          <p:cNvPr id="4" name="مربع نص 3"/>
          <p:cNvSpPr txBox="1"/>
          <p:nvPr/>
        </p:nvSpPr>
        <p:spPr>
          <a:xfrm>
            <a:off x="304800" y="6400800"/>
            <a:ext cx="2286000" cy="369332"/>
          </a:xfrm>
          <a:prstGeom prst="rect">
            <a:avLst/>
          </a:prstGeom>
          <a:noFill/>
        </p:spPr>
        <p:txBody>
          <a:bodyPr wrap="square" rtlCol="1">
            <a:spAutoFit/>
          </a:bodyPr>
          <a:lstStyle/>
          <a:p>
            <a:pPr algn="l" rtl="0"/>
            <a:endParaRPr lang="ar-IQ" b="1" i="1" dirty="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ox(in)">
                                      <p:cBhvr>
                                        <p:cTn id="7" dur="1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685801"/>
            <a:ext cx="4038600" cy="3276600"/>
          </a:xfrm>
        </p:spPr>
        <p:txBody>
          <a:bodyPr>
            <a:normAutofit fontScale="77500" lnSpcReduction="20000"/>
          </a:bodyPr>
          <a:lstStyle/>
          <a:p>
            <a:pPr algn="just" rtl="0">
              <a:buNone/>
            </a:pPr>
            <a:r>
              <a:rPr lang="en-US" b="1" i="1" dirty="0" smtClean="0"/>
              <a:t>¨ Mental Foramen</a:t>
            </a:r>
          </a:p>
          <a:p>
            <a:pPr algn="just" rtl="0"/>
            <a:r>
              <a:rPr lang="en-US" i="1" dirty="0" smtClean="0"/>
              <a:t>As described previously, the mental foramen is a hole in bone ordinarily found on the </a:t>
            </a:r>
            <a:r>
              <a:rPr lang="en-US" i="1" dirty="0" err="1" smtClean="0"/>
              <a:t>buccal</a:t>
            </a:r>
            <a:r>
              <a:rPr lang="en-US" i="1" dirty="0" smtClean="0"/>
              <a:t> surface of the alveolar ridge. It is located between and slightly below the root tips of the first and second bicuspid teeth. There is no tissue bump over the hole as in the case of the incisive foramen. </a:t>
            </a:r>
          </a:p>
        </p:txBody>
      </p:sp>
      <p:pic>
        <p:nvPicPr>
          <p:cNvPr id="5" name="Content Placeholder 4"/>
          <p:cNvPicPr>
            <a:picLocks noGrp="1" noChangeAspect="1" noChangeArrowheads="1"/>
          </p:cNvPicPr>
          <p:nvPr>
            <p:ph sz="half" idx="2"/>
          </p:nvPr>
        </p:nvPicPr>
        <p:blipFill>
          <a:blip r:embed="rId3"/>
          <a:srcRect l="11382" t="19511" r="8940"/>
          <a:stretch>
            <a:fillRect/>
          </a:stretch>
        </p:blipFill>
        <p:spPr bwMode="auto">
          <a:xfrm>
            <a:off x="4876800" y="1066800"/>
            <a:ext cx="4038600" cy="2719805"/>
          </a:xfrm>
          <a:prstGeom prst="rect">
            <a:avLst/>
          </a:prstGeom>
          <a:noFill/>
          <a:effectLst>
            <a:outerShdw dist="107763" dir="2700000" algn="ctr" rotWithShape="0">
              <a:schemeClr val="bg2"/>
            </a:outerShdw>
          </a:effectLst>
        </p:spPr>
      </p:pic>
      <p:sp>
        <p:nvSpPr>
          <p:cNvPr id="6" name="مستطيل 5"/>
          <p:cNvSpPr/>
          <p:nvPr/>
        </p:nvSpPr>
        <p:spPr>
          <a:xfrm>
            <a:off x="685800" y="3962400"/>
            <a:ext cx="8229600" cy="2031325"/>
          </a:xfrm>
          <a:prstGeom prst="rect">
            <a:avLst/>
          </a:prstGeom>
        </p:spPr>
        <p:txBody>
          <a:bodyPr wrap="square">
            <a:spAutoFit/>
          </a:bodyPr>
          <a:lstStyle/>
          <a:p>
            <a:pPr algn="just" rtl="0">
              <a:buNone/>
            </a:pPr>
            <a:r>
              <a:rPr lang="en-US" i="1" dirty="0" smtClean="0"/>
              <a:t>When </a:t>
            </a:r>
            <a:r>
              <a:rPr lang="en-US" i="1" dirty="0" err="1" smtClean="0"/>
              <a:t>resorption</a:t>
            </a:r>
            <a:r>
              <a:rPr lang="en-US" i="1" dirty="0" smtClean="0"/>
              <a:t> of the alveolar ridge is drastic, the mental foramen is found below the oral mucosa on the crest of the alveolar process. In these cases, relief of the denture is necessary to avoid excessive pressure on the nerve fibers which exit from this foramen, compression results in loss of feeling in the lower lip. </a:t>
            </a:r>
          </a:p>
          <a:p>
            <a:pPr algn="just" rtl="0">
              <a:buNone/>
            </a:pPr>
            <a:r>
              <a:rPr lang="en-US" i="1" dirty="0" smtClean="0">
                <a:solidFill>
                  <a:srgbClr val="FF0000"/>
                </a:solidFill>
              </a:rPr>
              <a:t>Relief </a:t>
            </a:r>
            <a:r>
              <a:rPr lang="en-US" i="1" dirty="0" smtClean="0"/>
              <a:t>in this case is defined as space provided between the under surface of the denture and the soft tissue to reduce or eliminate pressure on certain anatomical structures.</a:t>
            </a:r>
            <a:endParaRPr lang="ar-IQ" dirty="0"/>
          </a:p>
        </p:txBody>
      </p:sp>
      <p:sp>
        <p:nvSpPr>
          <p:cNvPr id="7" name="شكل بيضاوي 6"/>
          <p:cNvSpPr/>
          <p:nvPr/>
        </p:nvSpPr>
        <p:spPr>
          <a:xfrm>
            <a:off x="5562600" y="2743200"/>
            <a:ext cx="533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5800" y="914400"/>
            <a:ext cx="8153400" cy="2286000"/>
          </a:xfrm>
        </p:spPr>
        <p:txBody>
          <a:bodyPr>
            <a:noAutofit/>
          </a:bodyPr>
          <a:lstStyle/>
          <a:p>
            <a:pPr algn="just" rtl="0">
              <a:buNone/>
            </a:pPr>
            <a:r>
              <a:rPr lang="en-US" sz="2400" b="1" i="1" dirty="0" smtClean="0"/>
              <a:t>¨ </a:t>
            </a:r>
            <a:r>
              <a:rPr lang="en-US" sz="2400" b="1" i="1" dirty="0" err="1" smtClean="0"/>
              <a:t>Retromolar</a:t>
            </a:r>
            <a:r>
              <a:rPr lang="en-US" sz="2400" b="1" i="1" dirty="0" smtClean="0"/>
              <a:t> Pad</a:t>
            </a:r>
          </a:p>
          <a:p>
            <a:pPr algn="just" rtl="0"/>
            <a:r>
              <a:rPr lang="en-US" sz="2400" i="1" dirty="0" smtClean="0"/>
              <a:t>A pear-shaped mass of soft tissue located at the posterior end of the mandibular alveolar ridge.</a:t>
            </a:r>
          </a:p>
          <a:p>
            <a:pPr algn="just" rtl="0">
              <a:buNone/>
            </a:pPr>
            <a:r>
              <a:rPr lang="en-US" sz="1600" i="1" dirty="0" smtClean="0"/>
              <a:t> </a:t>
            </a:r>
            <a:endParaRPr lang="en-US" sz="1800" i="1" dirty="0" smtClean="0"/>
          </a:p>
        </p:txBody>
      </p:sp>
      <p:pic>
        <p:nvPicPr>
          <p:cNvPr id="5" name="Picture 9"/>
          <p:cNvPicPr>
            <a:picLocks noGrp="1" noChangeAspect="1" noChangeArrowheads="1"/>
          </p:cNvPicPr>
          <p:nvPr>
            <p:ph sz="half" idx="1"/>
          </p:nvPr>
        </p:nvPicPr>
        <p:blipFill>
          <a:blip r:embed="rId3"/>
          <a:srcRect l="52885" t="5164" r="26012" b="48911"/>
          <a:stretch>
            <a:fillRect/>
          </a:stretch>
        </p:blipFill>
        <p:spPr bwMode="auto">
          <a:xfrm>
            <a:off x="990600" y="3276600"/>
            <a:ext cx="2743200" cy="2789393"/>
          </a:xfrm>
          <a:prstGeom prst="rect">
            <a:avLst/>
          </a:prstGeom>
          <a:noFill/>
          <a:ln w="9525">
            <a:solidFill>
              <a:schemeClr val="tx1"/>
            </a:solidFill>
            <a:miter lim="800000"/>
            <a:headEnd/>
            <a:tailEnd/>
          </a:ln>
          <a:effectLst>
            <a:outerShdw dist="35921" dir="2700000" algn="ctr" rotWithShape="0">
              <a:schemeClr val="bg2"/>
            </a:outerShdw>
          </a:effectLst>
        </p:spPr>
      </p:pic>
      <p:pic>
        <p:nvPicPr>
          <p:cNvPr id="8" name="Picture 4"/>
          <p:cNvPicPr>
            <a:picLocks noChangeAspect="1" noChangeArrowheads="1"/>
          </p:cNvPicPr>
          <p:nvPr/>
        </p:nvPicPr>
        <p:blipFill>
          <a:blip r:embed="rId4"/>
          <a:srcRect/>
          <a:stretch>
            <a:fillRect/>
          </a:stretch>
        </p:blipFill>
        <p:spPr bwMode="auto">
          <a:xfrm>
            <a:off x="4724400" y="3429000"/>
            <a:ext cx="3695700" cy="2463800"/>
          </a:xfrm>
          <a:prstGeom prst="rect">
            <a:avLst/>
          </a:prstGeom>
          <a:noFill/>
        </p:spPr>
      </p:pic>
      <p:sp>
        <p:nvSpPr>
          <p:cNvPr id="9" name="Oval 5"/>
          <p:cNvSpPr>
            <a:spLocks noChangeArrowheads="1"/>
          </p:cNvSpPr>
          <p:nvPr/>
        </p:nvSpPr>
        <p:spPr bwMode="auto">
          <a:xfrm>
            <a:off x="7315200" y="3733800"/>
            <a:ext cx="457200" cy="457200"/>
          </a:xfrm>
          <a:prstGeom prst="ellipse">
            <a:avLst/>
          </a:prstGeom>
          <a:noFill/>
          <a:ln w="38100">
            <a:solidFill>
              <a:srgbClr val="FF0000"/>
            </a:solidFill>
            <a:round/>
            <a:headEnd/>
            <a:tailEnd/>
          </a:ln>
          <a:effectLst/>
        </p:spPr>
        <p:txBody>
          <a:bodyPr wrap="none" anchor="ctr"/>
          <a:lstStyle/>
          <a:p>
            <a:endParaRPr lang="ar-SA"/>
          </a:p>
        </p:txBody>
      </p:sp>
      <p:sp>
        <p:nvSpPr>
          <p:cNvPr id="10" name="Oval 5"/>
          <p:cNvSpPr>
            <a:spLocks noChangeArrowheads="1"/>
          </p:cNvSpPr>
          <p:nvPr/>
        </p:nvSpPr>
        <p:spPr bwMode="auto">
          <a:xfrm>
            <a:off x="1905000" y="3733800"/>
            <a:ext cx="1066800" cy="990600"/>
          </a:xfrm>
          <a:prstGeom prst="ellipse">
            <a:avLst/>
          </a:prstGeom>
          <a:noFill/>
          <a:ln w="38100">
            <a:solidFill>
              <a:srgbClr val="FF0000"/>
            </a:solidFill>
            <a:round/>
            <a:headEnd/>
            <a:tailEnd/>
          </a:ln>
          <a:effectLst/>
        </p:spPr>
        <p:txBody>
          <a:bodyPr wrap="none" anchor="ctr"/>
          <a:lstStyle/>
          <a:p>
            <a:endParaRPr lang="ar-SA"/>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304800" y="609600"/>
            <a:ext cx="4495800" cy="4038600"/>
          </a:xfrm>
        </p:spPr>
        <p:txBody>
          <a:bodyPr>
            <a:normAutofit fontScale="62500" lnSpcReduction="20000"/>
          </a:bodyPr>
          <a:lstStyle/>
          <a:p>
            <a:pPr algn="just" rtl="0">
              <a:buNone/>
            </a:pPr>
            <a:r>
              <a:rPr lang="en-US" sz="2900" i="1" dirty="0" smtClean="0">
                <a:solidFill>
                  <a:srgbClr val="FF0000"/>
                </a:solidFill>
              </a:rPr>
              <a:t>The </a:t>
            </a:r>
            <a:r>
              <a:rPr lang="en-US" sz="2900" i="1" dirty="0" err="1" smtClean="0">
                <a:solidFill>
                  <a:srgbClr val="FF0000"/>
                </a:solidFill>
              </a:rPr>
              <a:t>retromolar</a:t>
            </a:r>
            <a:r>
              <a:rPr lang="en-US" sz="2900" i="1" dirty="0" smtClean="0">
                <a:solidFill>
                  <a:srgbClr val="FF0000"/>
                </a:solidFill>
              </a:rPr>
              <a:t> pads are important for these reasons:</a:t>
            </a:r>
          </a:p>
          <a:p>
            <a:pPr algn="just" rtl="0"/>
            <a:r>
              <a:rPr lang="en-US" sz="2800" i="1" dirty="0" smtClean="0"/>
              <a:t>When maxillary and </a:t>
            </a:r>
            <a:r>
              <a:rPr lang="en-US" sz="2800" i="1" dirty="0" err="1" smtClean="0"/>
              <a:t>mandibular</a:t>
            </a:r>
            <a:r>
              <a:rPr lang="en-US" sz="2800" i="1" dirty="0" smtClean="0"/>
              <a:t> natural teeth are brought together, a plane of contact automatically forms between the </a:t>
            </a:r>
            <a:r>
              <a:rPr lang="en-US" sz="2800" i="1" dirty="0" err="1" smtClean="0"/>
              <a:t>occlusal</a:t>
            </a:r>
            <a:r>
              <a:rPr lang="en-US" sz="2800" i="1" dirty="0" smtClean="0"/>
              <a:t> surfaces of the upper and lower teeth (</a:t>
            </a:r>
            <a:r>
              <a:rPr lang="en-US" sz="2800" i="1" dirty="0" err="1" smtClean="0">
                <a:solidFill>
                  <a:srgbClr val="FF0000"/>
                </a:solidFill>
              </a:rPr>
              <a:t>occlusal</a:t>
            </a:r>
            <a:r>
              <a:rPr lang="en-US" sz="2800" i="1" dirty="0" smtClean="0">
                <a:solidFill>
                  <a:srgbClr val="FF0000"/>
                </a:solidFill>
              </a:rPr>
              <a:t> plane</a:t>
            </a:r>
            <a:r>
              <a:rPr lang="en-US" sz="2800" i="1" dirty="0" smtClean="0"/>
              <a:t>).</a:t>
            </a:r>
          </a:p>
          <a:p>
            <a:pPr algn="just" rtl="0"/>
            <a:r>
              <a:rPr lang="en-US" sz="2800" i="1" dirty="0" smtClean="0"/>
              <a:t> When this plane of contact is projected </a:t>
            </a:r>
            <a:r>
              <a:rPr lang="en-US" sz="2800" i="1" dirty="0" err="1" smtClean="0">
                <a:solidFill>
                  <a:srgbClr val="FF0000"/>
                </a:solidFill>
              </a:rPr>
              <a:t>posteriorly</a:t>
            </a:r>
            <a:r>
              <a:rPr lang="en-US" sz="2800" i="1" dirty="0" smtClean="0"/>
              <a:t>, it intersects with the mandible at two points; one point is on each side of the arch. These points are about two-thirds of the way up the height of the </a:t>
            </a:r>
            <a:r>
              <a:rPr lang="en-US" sz="2800" i="1" dirty="0" err="1" smtClean="0"/>
              <a:t>retromolar</a:t>
            </a:r>
            <a:r>
              <a:rPr lang="en-US" sz="2800" i="1" dirty="0" smtClean="0"/>
              <a:t> pads. The position of the pads remains constant, even after the natural teeth are extracted.</a:t>
            </a:r>
          </a:p>
          <a:p>
            <a:endParaRPr lang="ar-IQ" dirty="0"/>
          </a:p>
        </p:txBody>
      </p:sp>
      <p:pic>
        <p:nvPicPr>
          <p:cNvPr id="5" name="Picture 2" descr="H:\aliaa w alomari\anatomy_files\page39.2.gif"/>
          <p:cNvPicPr>
            <a:picLocks noGrp="1" noChangeAspect="1" noChangeArrowheads="1"/>
          </p:cNvPicPr>
          <p:nvPr>
            <p:ph sz="half" idx="1"/>
          </p:nvPr>
        </p:nvPicPr>
        <p:blipFill>
          <a:blip r:embed="rId3"/>
          <a:srcRect/>
          <a:stretch>
            <a:fillRect/>
          </a:stretch>
        </p:blipFill>
        <p:spPr bwMode="auto">
          <a:xfrm>
            <a:off x="4800600" y="609600"/>
            <a:ext cx="4038600" cy="2861458"/>
          </a:xfrm>
          <a:prstGeom prst="rect">
            <a:avLst/>
          </a:prstGeom>
          <a:noFill/>
        </p:spPr>
      </p:pic>
      <p:sp>
        <p:nvSpPr>
          <p:cNvPr id="6" name="مستطيل 5"/>
          <p:cNvSpPr/>
          <p:nvPr/>
        </p:nvSpPr>
        <p:spPr>
          <a:xfrm>
            <a:off x="533400" y="4343401"/>
            <a:ext cx="8153400" cy="1200329"/>
          </a:xfrm>
          <a:prstGeom prst="rect">
            <a:avLst/>
          </a:prstGeom>
        </p:spPr>
        <p:txBody>
          <a:bodyPr wrap="square">
            <a:spAutoFit/>
          </a:bodyPr>
          <a:lstStyle/>
          <a:p>
            <a:pPr algn="just" rtl="0">
              <a:buFont typeface="Arial" pitchFamily="34" charset="0"/>
              <a:buChar char="•"/>
            </a:pPr>
            <a:r>
              <a:rPr lang="en-US" i="1" dirty="0" smtClean="0"/>
              <a:t> </a:t>
            </a:r>
            <a:r>
              <a:rPr lang="en-US" i="1" dirty="0" smtClean="0">
                <a:solidFill>
                  <a:srgbClr val="FF0000"/>
                </a:solidFill>
              </a:rPr>
              <a:t>These facts ensure that the pads are an excellent guide for determining and setting the plane of occlusion between upper and lower denture teeth.</a:t>
            </a:r>
          </a:p>
          <a:p>
            <a:pPr algn="just" rtl="0">
              <a:buFont typeface="Arial" pitchFamily="34" charset="0"/>
              <a:buChar char="•"/>
            </a:pPr>
            <a:r>
              <a:rPr lang="en-US" i="1" dirty="0" smtClean="0"/>
              <a:t>The pads serve as bilateral, distal </a:t>
            </a:r>
            <a:r>
              <a:rPr lang="en-US" i="1" dirty="0" smtClean="0">
                <a:solidFill>
                  <a:srgbClr val="FF0000"/>
                </a:solidFill>
              </a:rPr>
              <a:t>support</a:t>
            </a:r>
            <a:r>
              <a:rPr lang="en-US" i="1" dirty="0" smtClean="0"/>
              <a:t> for a </a:t>
            </a:r>
            <a:r>
              <a:rPr lang="en-US" i="1" dirty="0" err="1" smtClean="0"/>
              <a:t>mandibular</a:t>
            </a:r>
            <a:r>
              <a:rPr lang="en-US" i="1" dirty="0" smtClean="0"/>
              <a:t> denture. Covering the pads with the denture base helps reduce the rate of alveolar ridge </a:t>
            </a:r>
            <a:r>
              <a:rPr lang="en-US" i="1" dirty="0" err="1" smtClean="0"/>
              <a:t>resorption</a:t>
            </a:r>
            <a:r>
              <a:rPr lang="en-US" i="1" dirty="0" smtClean="0"/>
              <a:t>.</a:t>
            </a:r>
          </a:p>
        </p:txBody>
      </p:sp>
      <p:cxnSp>
        <p:nvCxnSpPr>
          <p:cNvPr id="8" name="رابط مستقيم 7"/>
          <p:cNvCxnSpPr/>
          <p:nvPr/>
        </p:nvCxnSpPr>
        <p:spPr>
          <a:xfrm flipV="1">
            <a:off x="4953000" y="2040329"/>
            <a:ext cx="3886200" cy="1707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شكل بيضاوي 12"/>
          <p:cNvSpPr/>
          <p:nvPr/>
        </p:nvSpPr>
        <p:spPr>
          <a:xfrm>
            <a:off x="5562600" y="1676400"/>
            <a:ext cx="457200" cy="6096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4">
                                            <p:txEl>
                                              <p:pRg st="1" end="1"/>
                                            </p:txEl>
                                          </p:spTgt>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ppt_x"/>
                                          </p:val>
                                        </p:tav>
                                        <p:tav tm="100000">
                                          <p:val>
                                            <p:strVal val="#ppt_x"/>
                                          </p:val>
                                        </p:tav>
                                      </p:tavLst>
                                    </p:anim>
                                    <p:anim calcmode="lin" valueType="num">
                                      <p:cBhvr additive="base">
                                        <p:cTn id="1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9"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0" dur="2000"/>
                                        <p:tgtEl>
                                          <p:spTgt spid="4">
                                            <p:txEl>
                                              <p:pRg st="2" end="2"/>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2000" fill="hold"/>
                                        <p:tgtEl>
                                          <p:spTgt spid="13"/>
                                        </p:tgtEl>
                                        <p:attrNameLst>
                                          <p:attrName>ppt_w</p:attrName>
                                        </p:attrNameLst>
                                      </p:cBhvr>
                                      <p:tavLst>
                                        <p:tav tm="0">
                                          <p:val>
                                            <p:fltVal val="0"/>
                                          </p:val>
                                        </p:tav>
                                        <p:tav tm="100000">
                                          <p:val>
                                            <p:strVal val="#ppt_w"/>
                                          </p:val>
                                        </p:tav>
                                      </p:tavLst>
                                    </p:anim>
                                    <p:anim calcmode="lin" valueType="num">
                                      <p:cBhvr>
                                        <p:cTn id="24" dur="2000" fill="hold"/>
                                        <p:tgtEl>
                                          <p:spTgt spid="13"/>
                                        </p:tgtEl>
                                        <p:attrNameLst>
                                          <p:attrName>ppt_h</p:attrName>
                                        </p:attrNameLst>
                                      </p:cBhvr>
                                      <p:tavLst>
                                        <p:tav tm="0">
                                          <p:val>
                                            <p:fltVal val="0"/>
                                          </p:val>
                                        </p:tav>
                                        <p:tav tm="100000">
                                          <p:val>
                                            <p:strVal val="#ppt_h"/>
                                          </p:val>
                                        </p:tav>
                                      </p:tavLst>
                                    </p:anim>
                                    <p:animEffect transition="in" filter="fade">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1"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8"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9"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685800"/>
            <a:ext cx="4038600" cy="5943600"/>
          </a:xfrm>
        </p:spPr>
        <p:txBody>
          <a:bodyPr>
            <a:normAutofit fontScale="62500" lnSpcReduction="20000"/>
          </a:bodyPr>
          <a:lstStyle/>
          <a:p>
            <a:pPr algn="just" rtl="0"/>
            <a:endParaRPr lang="en-US" i="1" dirty="0" smtClean="0"/>
          </a:p>
          <a:p>
            <a:pPr algn="just" rtl="0">
              <a:buNone/>
            </a:pPr>
            <a:r>
              <a:rPr lang="en-US" sz="3200" b="1" i="1" dirty="0" smtClean="0"/>
              <a:t>¨ </a:t>
            </a:r>
            <a:r>
              <a:rPr lang="en-US" sz="3200" b="1" i="1" dirty="0" err="1" smtClean="0"/>
              <a:t>Frena</a:t>
            </a:r>
            <a:endParaRPr lang="en-US" sz="3200" b="1" i="1" dirty="0" smtClean="0"/>
          </a:p>
          <a:p>
            <a:pPr algn="just" rtl="0"/>
            <a:r>
              <a:rPr lang="en-US" b="1" i="1" dirty="0" smtClean="0"/>
              <a:t>The labial and </a:t>
            </a:r>
            <a:r>
              <a:rPr lang="en-US" b="1" i="1" dirty="0" err="1" smtClean="0"/>
              <a:t>buccal</a:t>
            </a:r>
            <a:r>
              <a:rPr lang="en-US" b="1" i="1" dirty="0" smtClean="0"/>
              <a:t> </a:t>
            </a:r>
            <a:r>
              <a:rPr lang="en-US" b="1" i="1" dirty="0" err="1" smtClean="0"/>
              <a:t>frena</a:t>
            </a:r>
            <a:r>
              <a:rPr lang="en-US" b="1" i="1" dirty="0" smtClean="0"/>
              <a:t> of the mandible are in corresponding positions to their counterparts in the upper jaw. Also, a lingual </a:t>
            </a:r>
            <a:r>
              <a:rPr lang="en-US" b="1" i="1" dirty="0" err="1" smtClean="0"/>
              <a:t>frenum</a:t>
            </a:r>
            <a:r>
              <a:rPr lang="en-US" b="1" i="1" dirty="0" smtClean="0"/>
              <a:t> can be seen in the floor of the mouth when the tongue is raised. The lingual </a:t>
            </a:r>
            <a:r>
              <a:rPr lang="en-US" b="1" i="1" dirty="0" err="1" smtClean="0"/>
              <a:t>frenum</a:t>
            </a:r>
            <a:r>
              <a:rPr lang="en-US" b="1" i="1" dirty="0" smtClean="0"/>
              <a:t> is present in the approximate midline and extends from the floor of the mouth to the lingual surface of the alveolar ridge.</a:t>
            </a:r>
          </a:p>
          <a:p>
            <a:pPr algn="just" rtl="0">
              <a:buNone/>
            </a:pPr>
            <a:r>
              <a:rPr lang="en-US" b="1" i="1" dirty="0" smtClean="0"/>
              <a:t>¨ </a:t>
            </a:r>
            <a:r>
              <a:rPr lang="en-US" b="1" i="1" dirty="0" err="1" smtClean="0"/>
              <a:t>Sulci</a:t>
            </a:r>
            <a:endParaRPr lang="en-US" b="1" i="1" dirty="0" smtClean="0"/>
          </a:p>
          <a:p>
            <a:pPr algn="just" rtl="0"/>
            <a:r>
              <a:rPr lang="en-US" b="1" i="1" dirty="0" smtClean="0"/>
              <a:t>Labial </a:t>
            </a:r>
            <a:r>
              <a:rPr lang="en-US" b="1" i="1" dirty="0" err="1" smtClean="0"/>
              <a:t>Sulcus</a:t>
            </a:r>
            <a:r>
              <a:rPr lang="en-US" b="1" i="1" dirty="0" smtClean="0"/>
              <a:t>. The labial </a:t>
            </a:r>
            <a:r>
              <a:rPr lang="en-US" b="1" i="1" dirty="0" err="1" smtClean="0"/>
              <a:t>sulcus</a:t>
            </a:r>
            <a:r>
              <a:rPr lang="en-US" b="1" i="1" dirty="0" smtClean="0"/>
              <a:t> of the lower jaw lies at the base of the alveolar ridge between labial and </a:t>
            </a:r>
            <a:r>
              <a:rPr lang="en-US" b="1" i="1" dirty="0" err="1" smtClean="0"/>
              <a:t>buccal</a:t>
            </a:r>
            <a:r>
              <a:rPr lang="en-US" b="1" i="1" dirty="0" smtClean="0"/>
              <a:t> </a:t>
            </a:r>
            <a:r>
              <a:rPr lang="en-US" b="1" i="1" dirty="0" err="1" smtClean="0"/>
              <a:t>frena</a:t>
            </a:r>
            <a:r>
              <a:rPr lang="en-US" b="1" i="1" dirty="0" smtClean="0"/>
              <a:t>.</a:t>
            </a:r>
          </a:p>
          <a:p>
            <a:pPr algn="just" rtl="0"/>
            <a:r>
              <a:rPr lang="en-US" b="1" i="1" dirty="0" smtClean="0"/>
              <a:t>Buccal </a:t>
            </a:r>
            <a:r>
              <a:rPr lang="en-US" b="1" i="1" dirty="0" err="1" smtClean="0"/>
              <a:t>Sulcus</a:t>
            </a:r>
            <a:r>
              <a:rPr lang="en-US" b="1" i="1" dirty="0" smtClean="0"/>
              <a:t>. The </a:t>
            </a:r>
            <a:r>
              <a:rPr lang="en-US" b="1" i="1" dirty="0" err="1" smtClean="0"/>
              <a:t>buccal</a:t>
            </a:r>
            <a:r>
              <a:rPr lang="en-US" b="1" i="1" dirty="0" smtClean="0"/>
              <a:t> </a:t>
            </a:r>
            <a:r>
              <a:rPr lang="en-US" b="1" i="1" dirty="0" err="1" smtClean="0"/>
              <a:t>sulcus</a:t>
            </a:r>
            <a:r>
              <a:rPr lang="en-US" b="1" i="1" dirty="0" smtClean="0"/>
              <a:t> extends </a:t>
            </a:r>
            <a:r>
              <a:rPr lang="en-US" b="1" i="1" dirty="0" err="1" smtClean="0"/>
              <a:t>posteriorly</a:t>
            </a:r>
            <a:r>
              <a:rPr lang="en-US" b="1" i="1" dirty="0" smtClean="0"/>
              <a:t> from the </a:t>
            </a:r>
            <a:r>
              <a:rPr lang="en-US" b="1" i="1" dirty="0" err="1" smtClean="0"/>
              <a:t>buccal</a:t>
            </a:r>
            <a:r>
              <a:rPr lang="en-US" b="1" i="1" dirty="0" smtClean="0"/>
              <a:t> </a:t>
            </a:r>
            <a:r>
              <a:rPr lang="en-US" b="1" i="1" dirty="0" err="1" smtClean="0"/>
              <a:t>frenum</a:t>
            </a:r>
            <a:r>
              <a:rPr lang="en-US" b="1" i="1" dirty="0" smtClean="0"/>
              <a:t> to the </a:t>
            </a:r>
            <a:r>
              <a:rPr lang="en-US" b="1" i="1" dirty="0" err="1" smtClean="0"/>
              <a:t>buccal</a:t>
            </a:r>
            <a:r>
              <a:rPr lang="en-US" b="1" i="1" dirty="0" smtClean="0"/>
              <a:t> aspect of the </a:t>
            </a:r>
            <a:r>
              <a:rPr lang="en-US" b="1" i="1" dirty="0" err="1" smtClean="0"/>
              <a:t>retromolar</a:t>
            </a:r>
            <a:r>
              <a:rPr lang="en-US" b="1" i="1" dirty="0" smtClean="0"/>
              <a:t> pad.</a:t>
            </a:r>
          </a:p>
          <a:p>
            <a:pPr algn="just" rtl="0"/>
            <a:r>
              <a:rPr lang="en-US" b="1" i="1" dirty="0" smtClean="0"/>
              <a:t>Lingual </a:t>
            </a:r>
            <a:r>
              <a:rPr lang="en-US" b="1" i="1" dirty="0" err="1" smtClean="0"/>
              <a:t>Sulcus</a:t>
            </a:r>
            <a:r>
              <a:rPr lang="en-US" b="1" i="1" dirty="0" smtClean="0"/>
              <a:t>. The lingual </a:t>
            </a:r>
            <a:r>
              <a:rPr lang="en-US" b="1" i="1" dirty="0" err="1" smtClean="0"/>
              <a:t>sulcus</a:t>
            </a:r>
            <a:r>
              <a:rPr lang="en-US" b="1" i="1" dirty="0" smtClean="0"/>
              <a:t> is the groove formed by the floor of the mouth as it turns up onto the lingual aspect of the alveolar ridge.</a:t>
            </a:r>
          </a:p>
          <a:p>
            <a:pPr algn="just" rtl="0"/>
            <a:r>
              <a:rPr lang="en-US" b="1" i="1" dirty="0" err="1" smtClean="0"/>
              <a:t>Sulci</a:t>
            </a:r>
            <a:r>
              <a:rPr lang="en-US" b="1" i="1" dirty="0" smtClean="0"/>
              <a:t> rise and fall with facial expressions and tongue movements.</a:t>
            </a:r>
          </a:p>
          <a:p>
            <a:pPr algn="just" rtl="0"/>
            <a:endParaRPr lang="en-US" b="1" i="1" dirty="0" smtClean="0"/>
          </a:p>
          <a:p>
            <a:pPr algn="just" rtl="0"/>
            <a:endParaRPr lang="ar-SA" dirty="0"/>
          </a:p>
        </p:txBody>
      </p:sp>
      <p:pic>
        <p:nvPicPr>
          <p:cNvPr id="5" name="Content Placeholder 4"/>
          <p:cNvPicPr>
            <a:picLocks noGrp="1" noChangeAspect="1" noChangeArrowheads="1"/>
          </p:cNvPicPr>
          <p:nvPr>
            <p:ph sz="half" idx="1"/>
          </p:nvPr>
        </p:nvPicPr>
        <p:blipFill>
          <a:blip r:embed="rId3"/>
          <a:srcRect l="11940" t="22813" r="5971" b="21318"/>
          <a:stretch>
            <a:fillRect/>
          </a:stretch>
        </p:blipFill>
        <p:spPr bwMode="auto">
          <a:xfrm>
            <a:off x="457200" y="990600"/>
            <a:ext cx="4038600" cy="2057400"/>
          </a:xfrm>
          <a:prstGeom prst="rect">
            <a:avLst/>
          </a:prstGeom>
          <a:noFill/>
          <a:ln w="9525">
            <a:solidFill>
              <a:schemeClr val="tx1"/>
            </a:solidFill>
            <a:miter lim="800000"/>
            <a:headEnd/>
            <a:tailEnd/>
          </a:ln>
          <a:effectLst/>
        </p:spPr>
      </p:pic>
      <p:pic>
        <p:nvPicPr>
          <p:cNvPr id="6" name="Picture 4"/>
          <p:cNvPicPr>
            <a:picLocks noChangeAspect="1" noChangeArrowheads="1"/>
          </p:cNvPicPr>
          <p:nvPr/>
        </p:nvPicPr>
        <p:blipFill>
          <a:blip r:embed="rId4"/>
          <a:srcRect l="11382" t="19511" r="8940"/>
          <a:stretch>
            <a:fillRect/>
          </a:stretch>
        </p:blipFill>
        <p:spPr bwMode="auto">
          <a:xfrm>
            <a:off x="381000" y="3505200"/>
            <a:ext cx="4038600" cy="2514600"/>
          </a:xfrm>
          <a:prstGeom prst="rect">
            <a:avLst/>
          </a:prstGeom>
          <a:noFill/>
          <a:effectLst>
            <a:outerShdw dist="107763" dir="2700000" algn="ctr" rotWithShape="0">
              <a:schemeClr val="bg2"/>
            </a:outerShdw>
          </a:effectLst>
        </p:spPr>
      </p:pic>
      <p:cxnSp>
        <p:nvCxnSpPr>
          <p:cNvPr id="8" name="رابط كسهم مستقيم 7"/>
          <p:cNvCxnSpPr/>
          <p:nvPr/>
        </p:nvCxnSpPr>
        <p:spPr>
          <a:xfrm flipV="1">
            <a:off x="609600" y="5486400"/>
            <a:ext cx="457200" cy="228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V="1">
            <a:off x="457200" y="2667000"/>
            <a:ext cx="457200" cy="228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V="1">
            <a:off x="3352800" y="2590800"/>
            <a:ext cx="457200" cy="228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V="1">
            <a:off x="3124200" y="5410200"/>
            <a:ext cx="457200" cy="228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V="1">
            <a:off x="1905000" y="5029200"/>
            <a:ext cx="457200" cy="228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شكل بيضاوي 12"/>
          <p:cNvSpPr/>
          <p:nvPr/>
        </p:nvSpPr>
        <p:spPr>
          <a:xfrm>
            <a:off x="1219200" y="2743200"/>
            <a:ext cx="2362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شكل بيضاوي 13"/>
          <p:cNvSpPr/>
          <p:nvPr/>
        </p:nvSpPr>
        <p:spPr>
          <a:xfrm rot="17810763">
            <a:off x="3387004" y="4472515"/>
            <a:ext cx="1314131" cy="3719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شكل بيضاوي 14"/>
          <p:cNvSpPr/>
          <p:nvPr/>
        </p:nvSpPr>
        <p:spPr>
          <a:xfrm rot="14707172">
            <a:off x="116964" y="4549882"/>
            <a:ext cx="1314131" cy="3719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8" name="قمر 17"/>
          <p:cNvSpPr/>
          <p:nvPr/>
        </p:nvSpPr>
        <p:spPr>
          <a:xfrm rot="16200000">
            <a:off x="2209802" y="4038601"/>
            <a:ext cx="533400" cy="1752598"/>
          </a:xfrm>
          <a:prstGeom prst="mo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4">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par>
                                <p:cTn id="15" presetID="53"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000" fill="hold"/>
                                        <p:tgtEl>
                                          <p:spTgt spid="10"/>
                                        </p:tgtEl>
                                        <p:attrNameLst>
                                          <p:attrName>ppt_w</p:attrName>
                                        </p:attrNameLst>
                                      </p:cBhvr>
                                      <p:tavLst>
                                        <p:tav tm="0">
                                          <p:val>
                                            <p:fltVal val="0"/>
                                          </p:val>
                                        </p:tav>
                                        <p:tav tm="100000">
                                          <p:val>
                                            <p:strVal val="#ppt_w"/>
                                          </p:val>
                                        </p:tav>
                                      </p:tavLst>
                                    </p:anim>
                                    <p:anim calcmode="lin" valueType="num">
                                      <p:cBhvr>
                                        <p:cTn id="18" dur="2000" fill="hold"/>
                                        <p:tgtEl>
                                          <p:spTgt spid="10"/>
                                        </p:tgtEl>
                                        <p:attrNameLst>
                                          <p:attrName>ppt_h</p:attrName>
                                        </p:attrNameLst>
                                      </p:cBhvr>
                                      <p:tavLst>
                                        <p:tav tm="0">
                                          <p:val>
                                            <p:fltVal val="0"/>
                                          </p:val>
                                        </p:tav>
                                        <p:tav tm="100000">
                                          <p:val>
                                            <p:strVal val="#ppt_h"/>
                                          </p:val>
                                        </p:tav>
                                      </p:tavLst>
                                    </p:anim>
                                    <p:animEffect transition="in" filter="fade">
                                      <p:cBhvr>
                                        <p:cTn id="19" dur="2000"/>
                                        <p:tgtEl>
                                          <p:spTgt spid="10"/>
                                        </p:tgtEl>
                                      </p:cBhvr>
                                    </p:animEffect>
                                  </p:childTnLst>
                                </p:cTn>
                              </p:par>
                              <p:par>
                                <p:cTn id="20" presetID="53"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2000" fill="hold"/>
                                        <p:tgtEl>
                                          <p:spTgt spid="12"/>
                                        </p:tgtEl>
                                        <p:attrNameLst>
                                          <p:attrName>ppt_w</p:attrName>
                                        </p:attrNameLst>
                                      </p:cBhvr>
                                      <p:tavLst>
                                        <p:tav tm="0">
                                          <p:val>
                                            <p:fltVal val="0"/>
                                          </p:val>
                                        </p:tav>
                                        <p:tav tm="100000">
                                          <p:val>
                                            <p:strVal val="#ppt_w"/>
                                          </p:val>
                                        </p:tav>
                                      </p:tavLst>
                                    </p:anim>
                                    <p:anim calcmode="lin" valueType="num">
                                      <p:cBhvr>
                                        <p:cTn id="23" dur="2000" fill="hold"/>
                                        <p:tgtEl>
                                          <p:spTgt spid="12"/>
                                        </p:tgtEl>
                                        <p:attrNameLst>
                                          <p:attrName>ppt_h</p:attrName>
                                        </p:attrNameLst>
                                      </p:cBhvr>
                                      <p:tavLst>
                                        <p:tav tm="0">
                                          <p:val>
                                            <p:fltVal val="0"/>
                                          </p:val>
                                        </p:tav>
                                        <p:tav tm="100000">
                                          <p:val>
                                            <p:strVal val="#ppt_h"/>
                                          </p:val>
                                        </p:tav>
                                      </p:tavLst>
                                    </p:anim>
                                    <p:animEffect transition="in" filter="fade">
                                      <p:cBhvr>
                                        <p:cTn id="24" dur="2000"/>
                                        <p:tgtEl>
                                          <p:spTgt spid="12"/>
                                        </p:tgtEl>
                                      </p:cBhvr>
                                    </p:animEffect>
                                  </p:childTnLst>
                                </p:cTn>
                              </p:par>
                              <p:par>
                                <p:cTn id="25" presetID="53"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fltVal val="0"/>
                                          </p:val>
                                        </p:tav>
                                        <p:tav tm="100000">
                                          <p:val>
                                            <p:strVal val="#ppt_w"/>
                                          </p:val>
                                        </p:tav>
                                      </p:tavLst>
                                    </p:anim>
                                    <p:anim calcmode="lin" valueType="num">
                                      <p:cBhvr>
                                        <p:cTn id="28" dur="2000" fill="hold"/>
                                        <p:tgtEl>
                                          <p:spTgt spid="8"/>
                                        </p:tgtEl>
                                        <p:attrNameLst>
                                          <p:attrName>ppt_h</p:attrName>
                                        </p:attrNameLst>
                                      </p:cBhvr>
                                      <p:tavLst>
                                        <p:tav tm="0">
                                          <p:val>
                                            <p:fltVal val="0"/>
                                          </p:val>
                                        </p:tav>
                                        <p:tav tm="100000">
                                          <p:val>
                                            <p:strVal val="#ppt_h"/>
                                          </p:val>
                                        </p:tav>
                                      </p:tavLst>
                                    </p:anim>
                                    <p:animEffect transition="in" filter="fade">
                                      <p:cBhvr>
                                        <p:cTn id="29" dur="2000"/>
                                        <p:tgtEl>
                                          <p:spTgt spid="8"/>
                                        </p:tgtEl>
                                      </p:cBhvr>
                                    </p:animEffect>
                                  </p:childTnLst>
                                </p:cTn>
                              </p:par>
                              <p:par>
                                <p:cTn id="30" presetID="53"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2000" fill="hold"/>
                                        <p:tgtEl>
                                          <p:spTgt spid="11"/>
                                        </p:tgtEl>
                                        <p:attrNameLst>
                                          <p:attrName>ppt_w</p:attrName>
                                        </p:attrNameLst>
                                      </p:cBhvr>
                                      <p:tavLst>
                                        <p:tav tm="0">
                                          <p:val>
                                            <p:fltVal val="0"/>
                                          </p:val>
                                        </p:tav>
                                        <p:tav tm="100000">
                                          <p:val>
                                            <p:strVal val="#ppt_w"/>
                                          </p:val>
                                        </p:tav>
                                      </p:tavLst>
                                    </p:anim>
                                    <p:anim calcmode="lin" valueType="num">
                                      <p:cBhvr>
                                        <p:cTn id="33" dur="2000" fill="hold"/>
                                        <p:tgtEl>
                                          <p:spTgt spid="11"/>
                                        </p:tgtEl>
                                        <p:attrNameLst>
                                          <p:attrName>ppt_h</p:attrName>
                                        </p:attrNameLst>
                                      </p:cBhvr>
                                      <p:tavLst>
                                        <p:tav tm="0">
                                          <p:val>
                                            <p:fltVal val="0"/>
                                          </p:val>
                                        </p:tav>
                                        <p:tav tm="100000">
                                          <p:val>
                                            <p:strVal val="#ppt_h"/>
                                          </p:val>
                                        </p:tav>
                                      </p:tavLst>
                                    </p:anim>
                                    <p:animEffect transition="in" filter="fade">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4">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4" end="4"/>
                                            </p:txEl>
                                          </p:spTgt>
                                        </p:tgtEl>
                                        <p:attrNameLst>
                                          <p:attrName>ppt_y</p:attrName>
                                        </p:attrNameLst>
                                      </p:cBhvr>
                                      <p:tavLst>
                                        <p:tav tm="0">
                                          <p:val>
                                            <p:strVal val="1+#ppt_h/2"/>
                                          </p:val>
                                        </p:tav>
                                        <p:tav tm="100000">
                                          <p:val>
                                            <p:strVal val="#ppt_y"/>
                                          </p:val>
                                        </p:tav>
                                      </p:tavLst>
                                    </p:anim>
                                  </p:childTnLst>
                                </p:cTn>
                              </p:par>
                              <p:par>
                                <p:cTn id="45" presetID="53"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2000" fill="hold"/>
                                        <p:tgtEl>
                                          <p:spTgt spid="13"/>
                                        </p:tgtEl>
                                        <p:attrNameLst>
                                          <p:attrName>ppt_w</p:attrName>
                                        </p:attrNameLst>
                                      </p:cBhvr>
                                      <p:tavLst>
                                        <p:tav tm="0">
                                          <p:val>
                                            <p:fltVal val="0"/>
                                          </p:val>
                                        </p:tav>
                                        <p:tav tm="100000">
                                          <p:val>
                                            <p:strVal val="#ppt_w"/>
                                          </p:val>
                                        </p:tav>
                                      </p:tavLst>
                                    </p:anim>
                                    <p:anim calcmode="lin" valueType="num">
                                      <p:cBhvr>
                                        <p:cTn id="48" dur="2000" fill="hold"/>
                                        <p:tgtEl>
                                          <p:spTgt spid="13"/>
                                        </p:tgtEl>
                                        <p:attrNameLst>
                                          <p:attrName>ppt_h</p:attrName>
                                        </p:attrNameLst>
                                      </p:cBhvr>
                                      <p:tavLst>
                                        <p:tav tm="0">
                                          <p:val>
                                            <p:fltVal val="0"/>
                                          </p:val>
                                        </p:tav>
                                        <p:tav tm="100000">
                                          <p:val>
                                            <p:strVal val="#ppt_h"/>
                                          </p:val>
                                        </p:tav>
                                      </p:tavLst>
                                    </p:anim>
                                    <p:animEffect transition="in" filter="fade">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additive="base">
                                        <p:cTn id="54"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4">
                                            <p:txEl>
                                              <p:pRg st="5" end="5"/>
                                            </p:txEl>
                                          </p:spTgt>
                                        </p:tgtEl>
                                        <p:attrNameLst>
                                          <p:attrName>ppt_y</p:attrName>
                                        </p:attrNameLst>
                                      </p:cBhvr>
                                      <p:tavLst>
                                        <p:tav tm="0">
                                          <p:val>
                                            <p:strVal val="1+#ppt_h/2"/>
                                          </p:val>
                                        </p:tav>
                                        <p:tav tm="100000">
                                          <p:val>
                                            <p:strVal val="#ppt_y"/>
                                          </p:val>
                                        </p:tav>
                                      </p:tavLst>
                                    </p:anim>
                                  </p:childTnLst>
                                </p:cTn>
                              </p:par>
                              <p:par>
                                <p:cTn id="56" presetID="53"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2000" fill="hold"/>
                                        <p:tgtEl>
                                          <p:spTgt spid="14"/>
                                        </p:tgtEl>
                                        <p:attrNameLst>
                                          <p:attrName>ppt_w</p:attrName>
                                        </p:attrNameLst>
                                      </p:cBhvr>
                                      <p:tavLst>
                                        <p:tav tm="0">
                                          <p:val>
                                            <p:fltVal val="0"/>
                                          </p:val>
                                        </p:tav>
                                        <p:tav tm="100000">
                                          <p:val>
                                            <p:strVal val="#ppt_w"/>
                                          </p:val>
                                        </p:tav>
                                      </p:tavLst>
                                    </p:anim>
                                    <p:anim calcmode="lin" valueType="num">
                                      <p:cBhvr>
                                        <p:cTn id="59" dur="2000" fill="hold"/>
                                        <p:tgtEl>
                                          <p:spTgt spid="14"/>
                                        </p:tgtEl>
                                        <p:attrNameLst>
                                          <p:attrName>ppt_h</p:attrName>
                                        </p:attrNameLst>
                                      </p:cBhvr>
                                      <p:tavLst>
                                        <p:tav tm="0">
                                          <p:val>
                                            <p:fltVal val="0"/>
                                          </p:val>
                                        </p:tav>
                                        <p:tav tm="100000">
                                          <p:val>
                                            <p:strVal val="#ppt_h"/>
                                          </p:val>
                                        </p:tav>
                                      </p:tavLst>
                                    </p:anim>
                                    <p:animEffect transition="in" filter="fade">
                                      <p:cBhvr>
                                        <p:cTn id="60" dur="2000"/>
                                        <p:tgtEl>
                                          <p:spTgt spid="14"/>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2000" fill="hold"/>
                                        <p:tgtEl>
                                          <p:spTgt spid="15"/>
                                        </p:tgtEl>
                                        <p:attrNameLst>
                                          <p:attrName>ppt_w</p:attrName>
                                        </p:attrNameLst>
                                      </p:cBhvr>
                                      <p:tavLst>
                                        <p:tav tm="0">
                                          <p:val>
                                            <p:fltVal val="0"/>
                                          </p:val>
                                        </p:tav>
                                        <p:tav tm="100000">
                                          <p:val>
                                            <p:strVal val="#ppt_w"/>
                                          </p:val>
                                        </p:tav>
                                      </p:tavLst>
                                    </p:anim>
                                    <p:anim calcmode="lin" valueType="num">
                                      <p:cBhvr>
                                        <p:cTn id="64" dur="2000" fill="hold"/>
                                        <p:tgtEl>
                                          <p:spTgt spid="15"/>
                                        </p:tgtEl>
                                        <p:attrNameLst>
                                          <p:attrName>ppt_h</p:attrName>
                                        </p:attrNameLst>
                                      </p:cBhvr>
                                      <p:tavLst>
                                        <p:tav tm="0">
                                          <p:val>
                                            <p:fltVal val="0"/>
                                          </p:val>
                                        </p:tav>
                                        <p:tav tm="100000">
                                          <p:val>
                                            <p:strVal val="#ppt_h"/>
                                          </p:val>
                                        </p:tav>
                                      </p:tavLst>
                                    </p:anim>
                                    <p:animEffect transition="in" filter="fade">
                                      <p:cBhvr>
                                        <p:cTn id="65" dur="2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 calcmode="lin" valueType="num">
                                      <p:cBhvr additive="base">
                                        <p:cTn id="70"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1" dur="2000" fill="hold"/>
                                        <p:tgtEl>
                                          <p:spTgt spid="4">
                                            <p:txEl>
                                              <p:pRg st="6" end="6"/>
                                            </p:txEl>
                                          </p:spTgt>
                                        </p:tgtEl>
                                        <p:attrNameLst>
                                          <p:attrName>ppt_y</p:attrName>
                                        </p:attrNameLst>
                                      </p:cBhvr>
                                      <p:tavLst>
                                        <p:tav tm="0">
                                          <p:val>
                                            <p:strVal val="1+#ppt_h/2"/>
                                          </p:val>
                                        </p:tav>
                                        <p:tav tm="100000">
                                          <p:val>
                                            <p:strVal val="#ppt_y"/>
                                          </p:val>
                                        </p:tav>
                                      </p:tavLst>
                                    </p:anim>
                                  </p:childTnLst>
                                </p:cTn>
                              </p:par>
                              <p:par>
                                <p:cTn id="72" presetID="53"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
                                            <p:txEl>
                                              <p:pRg st="7" end="7"/>
                                            </p:txEl>
                                          </p:spTgt>
                                        </p:tgtEl>
                                        <p:attrNameLst>
                                          <p:attrName>style.visibility</p:attrName>
                                        </p:attrNameLst>
                                      </p:cBhvr>
                                      <p:to>
                                        <p:strVal val="visible"/>
                                      </p:to>
                                    </p:set>
                                    <p:anim calcmode="lin" valueType="num">
                                      <p:cBhvr additive="base">
                                        <p:cTn id="8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4"/>
          <a:srcRect l="11382" t="19511" r="8940"/>
          <a:stretch>
            <a:fillRect/>
          </a:stretch>
        </p:blipFill>
        <p:spPr bwMode="auto">
          <a:xfrm>
            <a:off x="5181600" y="1143000"/>
            <a:ext cx="3733800" cy="2514600"/>
          </a:xfrm>
          <a:prstGeom prst="rect">
            <a:avLst/>
          </a:prstGeom>
          <a:noFill/>
          <a:effectLst>
            <a:outerShdw dist="107763" dir="2700000" algn="ctr" rotWithShape="0">
              <a:schemeClr val="bg2"/>
            </a:outerShdw>
          </a:effectLst>
        </p:spPr>
      </p:pic>
      <p:sp>
        <p:nvSpPr>
          <p:cNvPr id="5" name="Rectangle 6"/>
          <p:cNvSpPr>
            <a:spLocks noChangeArrowheads="1"/>
          </p:cNvSpPr>
          <p:nvPr/>
        </p:nvSpPr>
        <p:spPr bwMode="auto">
          <a:xfrm>
            <a:off x="381000" y="4114800"/>
            <a:ext cx="8458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It form the anterior attachment of tongue, it may exist as either abroad band of T or V - shape attachment, it may be close to the crest of alveolar ridge  specially in sever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resorption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so interfere with denture retention ,relief must made, but if its attachment is low ,it is desirable to extend denture boarder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posteriorly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this area.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3"/>
          <p:cNvPicPr>
            <a:picLocks noGrp="1" noChangeAspect="1" noChangeArrowheads="1"/>
          </p:cNvPicPr>
          <p:nvPr>
            <p:ph idx="1"/>
          </p:nvPr>
        </p:nvPicPr>
        <p:blipFill>
          <a:blip r:embed="rId5">
            <a:lum bright="6000" contrast="6000"/>
          </a:blip>
          <a:srcRect l="2083" t="22858" r="8333" b="876"/>
          <a:stretch>
            <a:fillRect/>
          </a:stretch>
        </p:blipFill>
        <p:spPr bwMode="auto">
          <a:xfrm>
            <a:off x="304800" y="1143000"/>
            <a:ext cx="4572000" cy="2514600"/>
          </a:xfrm>
          <a:prstGeom prst="rect">
            <a:avLst/>
          </a:prstGeom>
          <a:noFill/>
          <a:ln w="9525">
            <a:solidFill>
              <a:schemeClr val="tx1"/>
            </a:solidFill>
            <a:miter lim="800000"/>
            <a:headEnd/>
            <a:tailEnd/>
          </a:ln>
          <a:effectLst/>
        </p:spPr>
      </p:pic>
      <p:sp>
        <p:nvSpPr>
          <p:cNvPr id="10" name="Line 9"/>
          <p:cNvSpPr>
            <a:spLocks noChangeShapeType="1"/>
          </p:cNvSpPr>
          <p:nvPr/>
        </p:nvSpPr>
        <p:spPr bwMode="auto">
          <a:xfrm>
            <a:off x="1714500" y="1131887"/>
            <a:ext cx="896938" cy="1230313"/>
          </a:xfrm>
          <a:prstGeom prst="line">
            <a:avLst/>
          </a:prstGeom>
          <a:noFill/>
          <a:ln w="28575">
            <a:solidFill>
              <a:srgbClr val="FF1512"/>
            </a:solidFill>
            <a:round/>
            <a:headEnd/>
            <a:tailEnd type="triangle" w="med" len="med"/>
          </a:ln>
          <a:effectLst/>
        </p:spPr>
        <p:txBody>
          <a:bodyPr/>
          <a:lstStyle/>
          <a:p>
            <a:endParaRPr lang="en-US"/>
          </a:p>
        </p:txBody>
      </p:sp>
      <p:sp>
        <p:nvSpPr>
          <p:cNvPr id="11" name="Text Box 8"/>
          <p:cNvSpPr txBox="1">
            <a:spLocks noChangeArrowheads="1"/>
          </p:cNvSpPr>
          <p:nvPr/>
        </p:nvSpPr>
        <p:spPr bwMode="auto">
          <a:xfrm>
            <a:off x="381000" y="304800"/>
            <a:ext cx="2893741" cy="584775"/>
          </a:xfrm>
          <a:prstGeom prst="rect">
            <a:avLst/>
          </a:prstGeom>
          <a:noFill/>
          <a:ln w="9525">
            <a:noFill/>
            <a:miter lim="800000"/>
            <a:headEnd/>
            <a:tailEnd/>
          </a:ln>
          <a:effectLst/>
        </p:spPr>
        <p:txBody>
          <a:bodyPr wrap="none">
            <a:spAutoFit/>
          </a:bodyPr>
          <a:lstStyle/>
          <a:p>
            <a:pPr algn="l" eaLnBrk="1" hangingPunct="1"/>
            <a:r>
              <a:rPr lang="en-US" sz="3200" dirty="0">
                <a:effectLst>
                  <a:outerShdw blurRad="38100" dist="38100" dir="2700000" algn="tl">
                    <a:srgbClr val="000000"/>
                  </a:outerShdw>
                </a:effectLst>
                <a:latin typeface="Arial" charset="0"/>
              </a:rPr>
              <a:t>Lingual</a:t>
            </a:r>
            <a:r>
              <a:rPr lang="en-US" sz="3200" b="1" i="0" dirty="0">
                <a:effectLst>
                  <a:outerShdw blurRad="38100" dist="38100" dir="2700000" algn="tl">
                    <a:srgbClr val="000000"/>
                  </a:outerShdw>
                </a:effectLst>
                <a:latin typeface="Arial" charset="0"/>
              </a:rPr>
              <a:t> </a:t>
            </a:r>
            <a:r>
              <a:rPr lang="en-US" sz="3200" i="0" dirty="0" err="1">
                <a:effectLst>
                  <a:outerShdw blurRad="38100" dist="38100" dir="2700000" algn="tl">
                    <a:srgbClr val="000000"/>
                  </a:outerShdw>
                </a:effectLst>
                <a:latin typeface="Arial" charset="0"/>
              </a:rPr>
              <a:t>frenum</a:t>
            </a:r>
            <a:endParaRPr lang="en-US" sz="3200" b="1" i="0" dirty="0">
              <a:effectLst>
                <a:outerShdw blurRad="38100" dist="38100" dir="2700000" algn="tl">
                  <a:srgbClr val="000000"/>
                </a:outerShdw>
              </a:effectLst>
              <a:latin typeface="Arial" charset="0"/>
            </a:endParaRPr>
          </a:p>
        </p:txBody>
      </p:sp>
    </p:spTree>
  </p:cSld>
  <p:clrMapOvr>
    <a:masterClrMapping/>
  </p:clrMapOvr>
  <p:transition spd="med">
    <p:wheel spokes="8"/>
    <p:sndAc>
      <p:stSnd>
        <p:snd r:embed="rId3"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505200"/>
            <a:ext cx="8229600" cy="2849725"/>
          </a:xfrm>
        </p:spPr>
        <p:txBody>
          <a:bodyPr>
            <a:normAutofit fontScale="92500" lnSpcReduction="20000"/>
          </a:bodyPr>
          <a:lstStyle/>
          <a:p>
            <a:pPr algn="just" rtl="0"/>
            <a:r>
              <a:rPr lang="en-US" b="1" i="1" dirty="0" smtClean="0"/>
              <a:t>¨ Floor of the Mouth</a:t>
            </a:r>
          </a:p>
          <a:p>
            <a:pPr algn="just" rtl="0"/>
            <a:r>
              <a:rPr lang="en-US" b="1" i="1" dirty="0" smtClean="0"/>
              <a:t>The anterior two-thirds of the floor of the mouth is formed by the union of the right and left </a:t>
            </a:r>
            <a:r>
              <a:rPr lang="en-US" b="1" i="1" dirty="0" err="1" smtClean="0"/>
              <a:t>mylohyoid</a:t>
            </a:r>
            <a:r>
              <a:rPr lang="en-US" b="1" i="1" dirty="0" smtClean="0"/>
              <a:t> muscles in the midline.</a:t>
            </a:r>
          </a:p>
          <a:p>
            <a:pPr algn="just" rtl="0"/>
            <a:r>
              <a:rPr lang="en-US" b="1" i="1" dirty="0" smtClean="0"/>
              <a:t>The depth of the floor of the mouth in relation to the mandibular alveolar ridge constantly changes due to factors such as </a:t>
            </a:r>
            <a:r>
              <a:rPr lang="en-US" b="1" i="1" dirty="0" err="1" smtClean="0"/>
              <a:t>mylohyoid</a:t>
            </a:r>
            <a:r>
              <a:rPr lang="en-US" b="1" i="1" dirty="0" smtClean="0"/>
              <a:t> muscle contractions, tongue movements, and swallowing activities.</a:t>
            </a:r>
          </a:p>
        </p:txBody>
      </p:sp>
      <p:pic>
        <p:nvPicPr>
          <p:cNvPr id="5" name="Picture 6"/>
          <p:cNvPicPr>
            <a:picLocks noGrp="1" noChangeAspect="1" noChangeArrowheads="1"/>
          </p:cNvPicPr>
          <p:nvPr>
            <p:ph sz="half" idx="2"/>
          </p:nvPr>
        </p:nvPicPr>
        <p:blipFill>
          <a:blip r:embed="rId3"/>
          <a:srcRect/>
          <a:stretch>
            <a:fillRect/>
          </a:stretch>
        </p:blipFill>
        <p:spPr bwMode="auto">
          <a:xfrm>
            <a:off x="4648200" y="609600"/>
            <a:ext cx="4038600" cy="2692400"/>
          </a:xfrm>
          <a:prstGeom prst="rect">
            <a:avLst/>
          </a:prstGeom>
          <a:noFill/>
        </p:spPr>
      </p:pic>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type="body" idx="1"/>
          </p:nvPr>
        </p:nvPicPr>
        <p:blipFill>
          <a:blip r:embed="rId3"/>
          <a:srcRect/>
          <a:stretch>
            <a:fillRect/>
          </a:stretch>
        </p:blipFill>
        <p:spPr/>
      </p:pic>
      <p:sp>
        <p:nvSpPr>
          <p:cNvPr id="35843" name="Rectangle 3"/>
          <p:cNvSpPr>
            <a:spLocks noGrp="1" noChangeArrowheads="1"/>
          </p:cNvSpPr>
          <p:nvPr>
            <p:ph type="title"/>
          </p:nvPr>
        </p:nvSpPr>
        <p:spPr/>
        <p:txBody>
          <a:bodyPr/>
          <a:lstStyle/>
          <a:p>
            <a:r>
              <a:rPr lang="hu-HU">
                <a:solidFill>
                  <a:schemeClr val="tx1"/>
                </a:solidFill>
              </a:rPr>
              <a:t>Landmarks of the lower jaw</a:t>
            </a:r>
          </a:p>
        </p:txBody>
      </p:sp>
      <p:sp>
        <p:nvSpPr>
          <p:cNvPr id="4" name="شكل بيضاوي 3"/>
          <p:cNvSpPr/>
          <p:nvPr/>
        </p:nvSpPr>
        <p:spPr>
          <a:xfrm rot="2460446">
            <a:off x="1332696" y="4296280"/>
            <a:ext cx="1025016" cy="437511"/>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6" name="رابط كسهم مستقيم 5"/>
          <p:cNvCxnSpPr/>
          <p:nvPr/>
        </p:nvCxnSpPr>
        <p:spPr>
          <a:xfrm rot="5400000" flipH="1" flipV="1">
            <a:off x="952500" y="4533900"/>
            <a:ext cx="838200" cy="762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مربع نص 6"/>
          <p:cNvSpPr txBox="1"/>
          <p:nvPr/>
        </p:nvSpPr>
        <p:spPr>
          <a:xfrm>
            <a:off x="0" y="5345668"/>
            <a:ext cx="1981200" cy="369332"/>
          </a:xfrm>
          <a:prstGeom prst="rect">
            <a:avLst/>
          </a:prstGeom>
          <a:noFill/>
        </p:spPr>
        <p:txBody>
          <a:bodyPr wrap="square" rtlCol="1">
            <a:spAutoFit/>
          </a:bodyPr>
          <a:lstStyle/>
          <a:p>
            <a:pPr algn="just" rtl="0"/>
            <a:r>
              <a:rPr lang="en-US" dirty="0" err="1" smtClean="0"/>
              <a:t>Buccal</a:t>
            </a:r>
            <a:r>
              <a:rPr lang="en-US" dirty="0" smtClean="0"/>
              <a:t> shelf area</a:t>
            </a:r>
            <a:endParaRPr lang="ar-IQ" dirty="0"/>
          </a:p>
        </p:txBody>
      </p:sp>
      <p:sp>
        <p:nvSpPr>
          <p:cNvPr id="8" name="شكل بيضاوي 7"/>
          <p:cNvSpPr/>
          <p:nvPr/>
        </p:nvSpPr>
        <p:spPr>
          <a:xfrm>
            <a:off x="4495800" y="2514600"/>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10" name="رابط كسهم مستقيم 9"/>
          <p:cNvCxnSpPr/>
          <p:nvPr/>
        </p:nvCxnSpPr>
        <p:spPr>
          <a:xfrm rot="10800000">
            <a:off x="5334000" y="4267200"/>
            <a:ext cx="121920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6553200" y="4191000"/>
            <a:ext cx="1981200" cy="381000"/>
          </a:xfrm>
          <a:prstGeom prst="rect">
            <a:avLst/>
          </a:prstGeom>
          <a:noFill/>
        </p:spPr>
        <p:txBody>
          <a:bodyPr wrap="square" rtlCol="1">
            <a:spAutoFit/>
          </a:bodyPr>
          <a:lstStyle/>
          <a:p>
            <a:pPr algn="just" rtl="0"/>
            <a:r>
              <a:rPr lang="en-US" dirty="0" smtClean="0"/>
              <a:t>Crest of the ridge</a:t>
            </a:r>
            <a:endParaRPr lang="ar-IQ" dirty="0"/>
          </a:p>
        </p:txBody>
      </p:sp>
      <p:cxnSp>
        <p:nvCxnSpPr>
          <p:cNvPr id="12" name="رابط كسهم مستقيم 11"/>
          <p:cNvCxnSpPr/>
          <p:nvPr/>
        </p:nvCxnSpPr>
        <p:spPr>
          <a:xfrm flipV="1">
            <a:off x="3962400" y="3657600"/>
            <a:ext cx="91440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2209800" y="3516868"/>
            <a:ext cx="1981200" cy="369332"/>
          </a:xfrm>
          <a:prstGeom prst="rect">
            <a:avLst/>
          </a:prstGeom>
          <a:noFill/>
        </p:spPr>
        <p:txBody>
          <a:bodyPr wrap="square" rtlCol="1">
            <a:spAutoFit/>
          </a:bodyPr>
          <a:lstStyle/>
          <a:p>
            <a:pPr algn="just" rtl="0"/>
            <a:r>
              <a:rPr lang="en-US" dirty="0" err="1" smtClean="0"/>
              <a:t>Mylohyoid</a:t>
            </a:r>
            <a:r>
              <a:rPr lang="en-US" dirty="0" smtClean="0"/>
              <a:t> ridge</a:t>
            </a:r>
            <a:endParaRPr lang="ar-IQ" dirty="0"/>
          </a:p>
        </p:txBody>
      </p:sp>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just" rtl="0"/>
            <a:r>
              <a:rPr lang="en-US" dirty="0" err="1" smtClean="0"/>
              <a:t>Mandibular</a:t>
            </a:r>
            <a:r>
              <a:rPr lang="en-US" dirty="0" smtClean="0"/>
              <a:t> anatomical land marks</a:t>
            </a:r>
            <a:endParaRPr lang="ar-IQ" dirty="0"/>
          </a:p>
        </p:txBody>
      </p:sp>
      <p:sp>
        <p:nvSpPr>
          <p:cNvPr id="3" name="عنصر نائب للمحتوى 2"/>
          <p:cNvSpPr>
            <a:spLocks noGrp="1"/>
          </p:cNvSpPr>
          <p:nvPr>
            <p:ph sz="half" idx="1"/>
          </p:nvPr>
        </p:nvSpPr>
        <p:spPr/>
        <p:txBody>
          <a:bodyPr/>
          <a:lstStyle/>
          <a:p>
            <a:pPr algn="l" rtl="0"/>
            <a:r>
              <a:rPr lang="en-US" dirty="0" smtClean="0"/>
              <a:t>Supporting structures</a:t>
            </a:r>
          </a:p>
          <a:p>
            <a:pPr marL="514350" indent="-514350" algn="l" rtl="0">
              <a:buFont typeface="+mj-lt"/>
              <a:buAutoNum type="arabicPeriod"/>
            </a:pPr>
            <a:r>
              <a:rPr lang="en-US" dirty="0" smtClean="0"/>
              <a:t>Residual alveolar ridge</a:t>
            </a:r>
          </a:p>
          <a:p>
            <a:pPr marL="514350" indent="-514350" algn="l" rtl="0">
              <a:buFont typeface="+mj-lt"/>
              <a:buAutoNum type="arabicPeriod"/>
            </a:pPr>
            <a:r>
              <a:rPr lang="en-US" dirty="0" err="1" smtClean="0"/>
              <a:t>Buccal</a:t>
            </a:r>
            <a:r>
              <a:rPr lang="en-US" dirty="0" smtClean="0"/>
              <a:t> shelf area</a:t>
            </a:r>
          </a:p>
          <a:p>
            <a:pPr marL="514350" indent="-514350" algn="l" rtl="0">
              <a:buFont typeface="+mj-lt"/>
              <a:buAutoNum type="arabicPeriod"/>
            </a:pPr>
            <a:r>
              <a:rPr lang="en-US" dirty="0" smtClean="0"/>
              <a:t>Mental foramen</a:t>
            </a:r>
          </a:p>
          <a:p>
            <a:pPr marL="514350" indent="-514350" algn="l" rtl="0">
              <a:buFont typeface="+mj-lt"/>
              <a:buAutoNum type="arabicPeriod"/>
            </a:pPr>
            <a:r>
              <a:rPr lang="en-US" dirty="0" err="1" smtClean="0"/>
              <a:t>Mylohyoid</a:t>
            </a:r>
            <a:r>
              <a:rPr lang="en-US" dirty="0" smtClean="0"/>
              <a:t> ridge</a:t>
            </a:r>
          </a:p>
          <a:p>
            <a:pPr marL="514350" indent="-514350" algn="l" rtl="0">
              <a:buFont typeface="+mj-lt"/>
              <a:buAutoNum type="arabicPeriod"/>
            </a:pPr>
            <a:r>
              <a:rPr lang="en-US" dirty="0" smtClean="0"/>
              <a:t>Genial tubercles</a:t>
            </a:r>
          </a:p>
          <a:p>
            <a:pPr marL="514350" indent="-514350" algn="l" rtl="0">
              <a:buNone/>
            </a:pPr>
            <a:endParaRPr lang="en-US" dirty="0" smtClean="0">
              <a:solidFill>
                <a:srgbClr val="FF0000"/>
              </a:solidFill>
            </a:endParaRPr>
          </a:p>
          <a:p>
            <a:pPr marL="514350" indent="-514350" algn="l" rtl="0">
              <a:buNone/>
            </a:pPr>
            <a:r>
              <a:rPr lang="en-US" dirty="0" smtClean="0">
                <a:solidFill>
                  <a:srgbClr val="FF0000"/>
                </a:solidFill>
              </a:rPr>
              <a:t>Torus </a:t>
            </a:r>
            <a:r>
              <a:rPr lang="en-US" dirty="0" err="1" smtClean="0">
                <a:solidFill>
                  <a:srgbClr val="FF0000"/>
                </a:solidFill>
              </a:rPr>
              <a:t>mandibularis</a:t>
            </a:r>
            <a:endParaRPr lang="ar-IQ" dirty="0">
              <a:solidFill>
                <a:srgbClr val="FF0000"/>
              </a:solidFill>
            </a:endParaRPr>
          </a:p>
        </p:txBody>
      </p:sp>
      <p:sp>
        <p:nvSpPr>
          <p:cNvPr id="4" name="عنصر نائب للمحتوى 3"/>
          <p:cNvSpPr>
            <a:spLocks noGrp="1"/>
          </p:cNvSpPr>
          <p:nvPr>
            <p:ph sz="half" idx="2"/>
          </p:nvPr>
        </p:nvSpPr>
        <p:spPr/>
        <p:txBody>
          <a:bodyPr/>
          <a:lstStyle/>
          <a:p>
            <a:pPr algn="l" rtl="0"/>
            <a:r>
              <a:rPr lang="en-US" dirty="0" smtClean="0"/>
              <a:t>Limiting or peripheral structures</a:t>
            </a:r>
          </a:p>
          <a:p>
            <a:pPr marL="514350" indent="-514350" algn="l" rtl="0">
              <a:buFont typeface="+mj-lt"/>
              <a:buAutoNum type="arabicPeriod"/>
            </a:pPr>
            <a:r>
              <a:rPr lang="en-US" dirty="0" smtClean="0"/>
              <a:t>Labial </a:t>
            </a:r>
            <a:r>
              <a:rPr lang="en-US" dirty="0" err="1" smtClean="0"/>
              <a:t>frenum</a:t>
            </a:r>
            <a:r>
              <a:rPr lang="en-US" dirty="0" smtClean="0"/>
              <a:t> </a:t>
            </a:r>
          </a:p>
          <a:p>
            <a:pPr marL="514350" indent="-514350" algn="l" rtl="0">
              <a:buFont typeface="+mj-lt"/>
              <a:buAutoNum type="arabicPeriod"/>
            </a:pPr>
            <a:r>
              <a:rPr lang="en-US" dirty="0" smtClean="0"/>
              <a:t>Labial vestibule</a:t>
            </a:r>
          </a:p>
          <a:p>
            <a:pPr marL="514350" indent="-514350" algn="l" rtl="0">
              <a:buFont typeface="+mj-lt"/>
              <a:buAutoNum type="arabicPeriod"/>
            </a:pPr>
            <a:r>
              <a:rPr lang="en-US" dirty="0" err="1" smtClean="0"/>
              <a:t>Buccal</a:t>
            </a:r>
            <a:r>
              <a:rPr lang="en-US" dirty="0" smtClean="0"/>
              <a:t> </a:t>
            </a:r>
            <a:r>
              <a:rPr lang="en-US" dirty="0" err="1" smtClean="0"/>
              <a:t>frenum</a:t>
            </a:r>
            <a:endParaRPr lang="en-US" dirty="0" smtClean="0"/>
          </a:p>
          <a:p>
            <a:pPr marL="514350" indent="-514350" algn="l" rtl="0">
              <a:buFont typeface="+mj-lt"/>
              <a:buAutoNum type="arabicPeriod"/>
            </a:pPr>
            <a:r>
              <a:rPr lang="en-US" dirty="0" err="1" smtClean="0"/>
              <a:t>Buccal</a:t>
            </a:r>
            <a:r>
              <a:rPr lang="en-US" dirty="0" smtClean="0"/>
              <a:t> vestibule</a:t>
            </a:r>
          </a:p>
          <a:p>
            <a:pPr marL="514350" indent="-514350" algn="l" rtl="0">
              <a:buFont typeface="+mj-lt"/>
              <a:buAutoNum type="arabicPeriod"/>
            </a:pPr>
            <a:r>
              <a:rPr lang="en-US" dirty="0" smtClean="0"/>
              <a:t>Lingual </a:t>
            </a:r>
            <a:r>
              <a:rPr lang="en-US" dirty="0" err="1" smtClean="0"/>
              <a:t>frenum</a:t>
            </a:r>
            <a:endParaRPr lang="en-US" dirty="0" smtClean="0"/>
          </a:p>
          <a:p>
            <a:pPr marL="514350" indent="-514350" algn="l" rtl="0">
              <a:buFont typeface="+mj-lt"/>
              <a:buAutoNum type="arabicPeriod"/>
            </a:pPr>
            <a:r>
              <a:rPr lang="en-US" dirty="0" err="1" smtClean="0"/>
              <a:t>Retromolar</a:t>
            </a:r>
            <a:r>
              <a:rPr lang="en-US" dirty="0" smtClean="0"/>
              <a:t> pad area</a:t>
            </a:r>
            <a:endParaRPr lang="ar-IQ" dirty="0"/>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4">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4">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additive="base">
                                        <p:cTn id="5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 calcmode="lin" valueType="num">
                                      <p:cBhvr additive="base">
                                        <p:cTn id="57"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4">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 calcmode="lin" valueType="num">
                                      <p:cBhvr additive="base">
                                        <p:cTn id="61"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rtl="0"/>
            <a:r>
              <a:rPr lang="en-US" sz="3600" i="1" dirty="0" smtClean="0"/>
              <a:t>The important external surface landmarks of the mandible are:</a:t>
            </a:r>
          </a:p>
        </p:txBody>
      </p:sp>
      <p:sp>
        <p:nvSpPr>
          <p:cNvPr id="6" name="Content Placeholder 5"/>
          <p:cNvSpPr>
            <a:spLocks noGrp="1"/>
          </p:cNvSpPr>
          <p:nvPr>
            <p:ph sz="quarter" idx="2"/>
          </p:nvPr>
        </p:nvSpPr>
        <p:spPr>
          <a:xfrm>
            <a:off x="4648200" y="1600200"/>
            <a:ext cx="4038600" cy="1143000"/>
          </a:xfrm>
        </p:spPr>
        <p:txBody>
          <a:bodyPr>
            <a:normAutofit fontScale="70000" lnSpcReduction="20000"/>
          </a:bodyPr>
          <a:lstStyle/>
          <a:p>
            <a:pPr algn="just" rtl="0"/>
            <a:r>
              <a:rPr lang="en-US" i="1" dirty="0" smtClean="0"/>
              <a:t>Mental Protuberance. A roughly triangular prominence occurring in the midline near the inferior border of the mandible (chin point).</a:t>
            </a:r>
          </a:p>
        </p:txBody>
      </p:sp>
      <p:sp>
        <p:nvSpPr>
          <p:cNvPr id="7" name="Content Placeholder 6"/>
          <p:cNvSpPr>
            <a:spLocks noGrp="1"/>
          </p:cNvSpPr>
          <p:nvPr>
            <p:ph sz="quarter" idx="3"/>
          </p:nvPr>
        </p:nvSpPr>
        <p:spPr>
          <a:xfrm>
            <a:off x="4648200" y="2667000"/>
            <a:ext cx="4038600" cy="3459163"/>
          </a:xfrm>
        </p:spPr>
        <p:txBody>
          <a:bodyPr>
            <a:normAutofit fontScale="70000" lnSpcReduction="20000"/>
          </a:bodyPr>
          <a:lstStyle/>
          <a:p>
            <a:pPr algn="just" rtl="0"/>
            <a:r>
              <a:rPr lang="en-US" i="1" dirty="0" smtClean="0"/>
              <a:t>Mental Foramen. The anterior opening of the mandibular canal.</a:t>
            </a:r>
          </a:p>
          <a:p>
            <a:pPr algn="just" rtl="0">
              <a:buNone/>
            </a:pPr>
            <a:r>
              <a:rPr lang="en-US" i="1" dirty="0" smtClean="0"/>
              <a:t>The foramen is usually found between and slightly below the first and second bicuspid root tips.</a:t>
            </a:r>
          </a:p>
          <a:p>
            <a:pPr algn="just" rtl="0">
              <a:buNone/>
            </a:pPr>
            <a:r>
              <a:rPr lang="en-US" i="1" dirty="0" smtClean="0"/>
              <a:t>The inferior alveolar nerve passes within the mandibular canal and exits onto the exterior surface of the mandible through the mental foramen to become the mental nerve.</a:t>
            </a:r>
          </a:p>
          <a:p>
            <a:pPr algn="just" rtl="0">
              <a:buNone/>
            </a:pPr>
            <a:r>
              <a:rPr lang="en-US" i="1" dirty="0" smtClean="0"/>
              <a:t>Compression of the mental nerve by artificial dental replacements must be avoided. It causes a feeling of pain or numbness.</a:t>
            </a:r>
          </a:p>
        </p:txBody>
      </p:sp>
      <p:pic>
        <p:nvPicPr>
          <p:cNvPr id="5" name="Picture 1" descr="J:\Picture 016.jpg"/>
          <p:cNvPicPr>
            <a:picLocks noChangeAspect="1" noChangeArrowheads="1"/>
          </p:cNvPicPr>
          <p:nvPr/>
        </p:nvPicPr>
        <p:blipFill>
          <a:blip r:embed="rId3"/>
          <a:srcRect/>
          <a:stretch>
            <a:fillRect/>
          </a:stretch>
        </p:blipFill>
        <p:spPr bwMode="auto">
          <a:xfrm>
            <a:off x="457200" y="2514600"/>
            <a:ext cx="3886200" cy="2667000"/>
          </a:xfrm>
          <a:prstGeom prst="rect">
            <a:avLst/>
          </a:prstGeom>
          <a:noFill/>
        </p:spPr>
      </p:pic>
      <p:sp>
        <p:nvSpPr>
          <p:cNvPr id="8" name="شكل بيضاوي 7"/>
          <p:cNvSpPr/>
          <p:nvPr/>
        </p:nvSpPr>
        <p:spPr>
          <a:xfrm>
            <a:off x="533400" y="4800600"/>
            <a:ext cx="457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شكل بيضاوي 8"/>
          <p:cNvSpPr/>
          <p:nvPr/>
        </p:nvSpPr>
        <p:spPr>
          <a:xfrm>
            <a:off x="1143000" y="44958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2000"/>
                                        <p:tgtEl>
                                          <p:spTgt spid="6">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ox(in)">
                                      <p:cBhvr>
                                        <p:cTn id="16" dur="2000"/>
                                        <p:tgtEl>
                                          <p:spTgt spid="7">
                                            <p:txEl>
                                              <p:pRg st="0" end="0"/>
                                            </p:txEl>
                                          </p:spTgt>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ox(in)">
                                      <p:cBhvr>
                                        <p:cTn id="24" dur="2000"/>
                                        <p:tgtEl>
                                          <p:spTgt spid="7">
                                            <p:txEl>
                                              <p:pRg st="1" end="1"/>
                                            </p:txEl>
                                          </p:spTgt>
                                        </p:tgtEl>
                                      </p:cBhvr>
                                    </p:animEffect>
                                  </p:childTnLst>
                                </p:cTn>
                              </p:par>
                            </p:childTnLst>
                          </p:cTn>
                        </p:par>
                        <p:par>
                          <p:cTn id="25" fill="hold">
                            <p:stCondLst>
                              <p:cond delay="4000"/>
                            </p:stCondLst>
                            <p:childTnLst>
                              <p:par>
                                <p:cTn id="26" presetID="4" presetClass="entr" presetSubtype="16"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ox(in)">
                                      <p:cBhvr>
                                        <p:cTn id="28" dur="2000"/>
                                        <p:tgtEl>
                                          <p:spTgt spid="7">
                                            <p:txEl>
                                              <p:pRg st="2" end="2"/>
                                            </p:txEl>
                                          </p:spTgt>
                                        </p:tgtEl>
                                      </p:cBhvr>
                                    </p:animEffect>
                                  </p:childTnLst>
                                </p:cTn>
                              </p:par>
                            </p:childTnLst>
                          </p:cTn>
                        </p:par>
                        <p:par>
                          <p:cTn id="29" fill="hold">
                            <p:stCondLst>
                              <p:cond delay="6000"/>
                            </p:stCondLst>
                            <p:childTnLst>
                              <p:par>
                                <p:cTn id="30" presetID="4" presetClass="entr" presetSubtype="16" fill="hold" nodeType="after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ox(in)">
                                      <p:cBhvr>
                                        <p:cTn id="3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211925"/>
          </a:xfrm>
        </p:spPr>
        <p:txBody>
          <a:bodyPr>
            <a:normAutofit fontScale="85000" lnSpcReduction="20000"/>
          </a:bodyPr>
          <a:lstStyle/>
          <a:p>
            <a:pPr algn="just" rtl="0"/>
            <a:r>
              <a:rPr lang="en-US" i="1" dirty="0" smtClean="0"/>
              <a:t>External Oblique Ridge (Line). The external oblique ridge extends at an oblique angle across the external surface of the body of the mandible.</a:t>
            </a:r>
          </a:p>
          <a:p>
            <a:pPr algn="just" rtl="0"/>
            <a:r>
              <a:rPr lang="en-US" i="1" dirty="0" smtClean="0"/>
              <a:t>This ridge begins at the lower anterior edge of the </a:t>
            </a:r>
            <a:r>
              <a:rPr lang="en-US" i="1" dirty="0" err="1" smtClean="0"/>
              <a:t>ramus</a:t>
            </a:r>
            <a:r>
              <a:rPr lang="en-US" i="1" dirty="0" smtClean="0"/>
              <a:t>, continues onto the body, and progressively thins out to end near the mental foramen. </a:t>
            </a:r>
          </a:p>
          <a:p>
            <a:pPr algn="just" rtl="0"/>
            <a:r>
              <a:rPr lang="en-US" i="1" dirty="0" smtClean="0"/>
              <a:t>The external oblique ridge is most prominent in the molar area and forms a distinct ledge with relation to the base of the alveolar process. </a:t>
            </a:r>
            <a:r>
              <a:rPr lang="en-US" i="1" dirty="0" smtClean="0">
                <a:solidFill>
                  <a:srgbClr val="FF0000"/>
                </a:solidFill>
              </a:rPr>
              <a:t>This ledge is called the </a:t>
            </a:r>
            <a:r>
              <a:rPr lang="en-US" i="1" dirty="0" err="1" smtClean="0">
                <a:solidFill>
                  <a:srgbClr val="FF0000"/>
                </a:solidFill>
              </a:rPr>
              <a:t>buccal</a:t>
            </a:r>
            <a:r>
              <a:rPr lang="en-US" i="1" dirty="0" smtClean="0">
                <a:solidFill>
                  <a:srgbClr val="FF0000"/>
                </a:solidFill>
              </a:rPr>
              <a:t> shelf</a:t>
            </a:r>
            <a:r>
              <a:rPr lang="en-US" i="1" dirty="0" smtClean="0"/>
              <a:t>.</a:t>
            </a:r>
          </a:p>
          <a:p>
            <a:pPr algn="just" rtl="0"/>
            <a:endParaRPr lang="ar-SA" dirty="0"/>
          </a:p>
        </p:txBody>
      </p:sp>
      <p:pic>
        <p:nvPicPr>
          <p:cNvPr id="6" name="Picture 1" descr="J:\Picture 016.jpg"/>
          <p:cNvPicPr>
            <a:picLocks noGrp="1" noChangeAspect="1" noChangeArrowheads="1"/>
          </p:cNvPicPr>
          <p:nvPr>
            <p:ph sz="half" idx="2"/>
          </p:nvPr>
        </p:nvPicPr>
        <p:blipFill>
          <a:blip r:embed="rId3"/>
          <a:srcRect/>
          <a:stretch>
            <a:fillRect/>
          </a:stretch>
        </p:blipFill>
        <p:spPr bwMode="auto">
          <a:xfrm>
            <a:off x="5317236" y="2209800"/>
            <a:ext cx="3445764" cy="2924715"/>
          </a:xfrm>
          <a:prstGeom prst="rect">
            <a:avLst/>
          </a:prstGeom>
          <a:noFill/>
        </p:spPr>
      </p:pic>
      <p:sp>
        <p:nvSpPr>
          <p:cNvPr id="5" name="شكل بيضاوي 4"/>
          <p:cNvSpPr/>
          <p:nvPr/>
        </p:nvSpPr>
        <p:spPr>
          <a:xfrm rot="19401637">
            <a:off x="6266164" y="3931087"/>
            <a:ext cx="936826" cy="3809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53"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p:cTn id="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3600" i="1" dirty="0" smtClean="0"/>
              <a:t>The significant internal landmarks of the mandible</a:t>
            </a:r>
            <a:endParaRPr lang="ar-SA" sz="3600" dirty="0"/>
          </a:p>
        </p:txBody>
      </p:sp>
      <p:sp>
        <p:nvSpPr>
          <p:cNvPr id="4" name="Content Placeholder 3"/>
          <p:cNvSpPr>
            <a:spLocks noGrp="1"/>
          </p:cNvSpPr>
          <p:nvPr>
            <p:ph sz="half" idx="2"/>
          </p:nvPr>
        </p:nvSpPr>
        <p:spPr>
          <a:xfrm>
            <a:off x="4267200" y="1920085"/>
            <a:ext cx="4419600" cy="4434840"/>
          </a:xfrm>
        </p:spPr>
        <p:txBody>
          <a:bodyPr>
            <a:noAutofit/>
          </a:bodyPr>
          <a:lstStyle/>
          <a:p>
            <a:pPr algn="just" rtl="0"/>
            <a:r>
              <a:rPr lang="en-US" sz="1600" i="1" dirty="0" err="1" smtClean="0"/>
              <a:t>Mylohyoid</a:t>
            </a:r>
            <a:r>
              <a:rPr lang="en-US" sz="1600" i="1" dirty="0" smtClean="0"/>
              <a:t> Ridge. Located on the internal surface of the mandible, the </a:t>
            </a:r>
            <a:r>
              <a:rPr lang="en-US" sz="1600" i="1" dirty="0" err="1" smtClean="0"/>
              <a:t>mylohyoid</a:t>
            </a:r>
            <a:r>
              <a:rPr lang="en-US" sz="1600" i="1" dirty="0" smtClean="0"/>
              <a:t> ridge occupies a position similar to the external oblique ridge on the external surface. The </a:t>
            </a:r>
            <a:r>
              <a:rPr lang="en-US" sz="1600" i="1" dirty="0" err="1" smtClean="0"/>
              <a:t>mylohyoid</a:t>
            </a:r>
            <a:r>
              <a:rPr lang="en-US" sz="1600" i="1" dirty="0" smtClean="0"/>
              <a:t> ridge passes forward and downward from the internal aspects of the </a:t>
            </a:r>
            <a:r>
              <a:rPr lang="en-US" sz="1600" i="1" dirty="0" err="1" smtClean="0"/>
              <a:t>ramus</a:t>
            </a:r>
            <a:r>
              <a:rPr lang="en-US" sz="1600" i="1" dirty="0" smtClean="0"/>
              <a:t> onto the body of the mandible and fades out near the midline. This ridge serves as the lateral line of origin for the </a:t>
            </a:r>
            <a:r>
              <a:rPr lang="en-US" sz="1600" i="1" dirty="0" err="1" smtClean="0"/>
              <a:t>mylohyoid</a:t>
            </a:r>
            <a:r>
              <a:rPr lang="en-US" sz="1600" i="1" dirty="0" smtClean="0"/>
              <a:t> muscle (the </a:t>
            </a:r>
            <a:r>
              <a:rPr lang="en-US" sz="1600" i="1" dirty="0" err="1" smtClean="0"/>
              <a:t>mylohyoid</a:t>
            </a:r>
            <a:r>
              <a:rPr lang="en-US" sz="1600" i="1" dirty="0" smtClean="0"/>
              <a:t> muscle forms the major portion of the floor of the mouth).</a:t>
            </a:r>
          </a:p>
          <a:p>
            <a:pPr algn="just" rtl="0"/>
            <a:r>
              <a:rPr lang="en-US" sz="1600" i="1" dirty="0" smtClean="0"/>
              <a:t>Genial Tubercles. Slightly above the lower border of the mandible in the midline, the bone is elevated to a more or less sharply defined prominence forming the genial tubercles.</a:t>
            </a:r>
          </a:p>
        </p:txBody>
      </p:sp>
      <p:pic>
        <p:nvPicPr>
          <p:cNvPr id="5" name="Content Placeholder 4"/>
          <p:cNvPicPr>
            <a:picLocks noGrp="1" noChangeAspect="1" noChangeArrowheads="1"/>
          </p:cNvPicPr>
          <p:nvPr>
            <p:ph sz="half" idx="1"/>
          </p:nvPr>
        </p:nvPicPr>
        <p:blipFill>
          <a:blip r:embed="rId3"/>
          <a:srcRect/>
          <a:stretch>
            <a:fillRect/>
          </a:stretch>
        </p:blipFill>
        <p:spPr bwMode="auto">
          <a:xfrm>
            <a:off x="457200" y="2791619"/>
            <a:ext cx="3657600" cy="2692400"/>
          </a:xfrm>
          <a:prstGeom prst="rect">
            <a:avLst/>
          </a:prstGeom>
          <a:noFill/>
        </p:spPr>
      </p:pic>
      <p:sp>
        <p:nvSpPr>
          <p:cNvPr id="6" name="شكل بيضاوي 5"/>
          <p:cNvSpPr/>
          <p:nvPr/>
        </p:nvSpPr>
        <p:spPr>
          <a:xfrm rot="18489280">
            <a:off x="2882141" y="3769514"/>
            <a:ext cx="914400" cy="440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شكل بيضاوي 6"/>
          <p:cNvSpPr/>
          <p:nvPr/>
        </p:nvSpPr>
        <p:spPr>
          <a:xfrm>
            <a:off x="2362200" y="41910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2000"/>
                                        <p:tgtEl>
                                          <p:spTgt spid="4">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2000"/>
                                        <p:tgtEl>
                                          <p:spTgt spid="4">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5364325"/>
          </a:xfrm>
        </p:spPr>
        <p:txBody>
          <a:bodyPr>
            <a:normAutofit fontScale="77500" lnSpcReduction="20000"/>
          </a:bodyPr>
          <a:lstStyle/>
          <a:p>
            <a:pPr algn="just" rtl="0"/>
            <a:r>
              <a:rPr lang="en-US" i="1" dirty="0" smtClean="0"/>
              <a:t>Sublingual </a:t>
            </a:r>
            <a:r>
              <a:rPr lang="en-US" i="1" dirty="0" err="1" smtClean="0"/>
              <a:t>Fossa</a:t>
            </a:r>
            <a:r>
              <a:rPr lang="en-US" i="1" dirty="0" smtClean="0"/>
              <a:t>. A shallow concavity which houses a portion of the sublingual gland, this depression occurs just above the anterior part of the </a:t>
            </a:r>
            <a:r>
              <a:rPr lang="en-US" i="1" dirty="0" err="1" smtClean="0"/>
              <a:t>mylohyoid</a:t>
            </a:r>
            <a:r>
              <a:rPr lang="en-US" i="1" dirty="0" smtClean="0"/>
              <a:t> ridge.</a:t>
            </a:r>
          </a:p>
          <a:p>
            <a:pPr algn="just" rtl="0"/>
            <a:r>
              <a:rPr lang="en-US" i="1" dirty="0" smtClean="0"/>
              <a:t>Mandibular Foramen. The foramen is located in almost the exact center of the inner surface of the mandibular </a:t>
            </a:r>
            <a:r>
              <a:rPr lang="en-US" i="1" dirty="0" err="1" smtClean="0"/>
              <a:t>ramus</a:t>
            </a:r>
            <a:r>
              <a:rPr lang="en-US" i="1" dirty="0" smtClean="0"/>
              <a:t>. It opens into the mandibular canal.</a:t>
            </a:r>
          </a:p>
          <a:p>
            <a:pPr algn="just" rtl="0"/>
            <a:r>
              <a:rPr lang="en-US" i="1" dirty="0" err="1" smtClean="0"/>
              <a:t>Lingula</a:t>
            </a:r>
            <a:r>
              <a:rPr lang="en-US" i="1" dirty="0" smtClean="0"/>
              <a:t>. A bony prominence on the anterior border of the mandibular foramen.</a:t>
            </a:r>
          </a:p>
          <a:p>
            <a:pPr algn="just" rtl="0"/>
            <a:r>
              <a:rPr lang="en-US" i="1" dirty="0" err="1" smtClean="0"/>
              <a:t>Digastric</a:t>
            </a:r>
            <a:r>
              <a:rPr lang="en-US" i="1" dirty="0" smtClean="0"/>
              <a:t> Fovea. A depression found on both sides of the midline near the inferior lingual border of the mandible.</a:t>
            </a:r>
          </a:p>
          <a:p>
            <a:endParaRPr lang="ar-SA" dirty="0" smtClean="0"/>
          </a:p>
          <a:p>
            <a:pPr algn="l" rtl="0"/>
            <a:endParaRPr lang="ar-SA" dirty="0" smtClean="0"/>
          </a:p>
          <a:p>
            <a:endParaRPr lang="ar-SA" dirty="0"/>
          </a:p>
        </p:txBody>
      </p:sp>
      <p:pic>
        <p:nvPicPr>
          <p:cNvPr id="5" name="Content Placeholder 4"/>
          <p:cNvPicPr>
            <a:picLocks noGrp="1" noChangeAspect="1" noChangeArrowheads="1"/>
          </p:cNvPicPr>
          <p:nvPr>
            <p:ph sz="half" idx="2"/>
          </p:nvPr>
        </p:nvPicPr>
        <p:blipFill>
          <a:blip r:embed="rId3"/>
          <a:srcRect/>
          <a:stretch>
            <a:fillRect/>
          </a:stretch>
        </p:blipFill>
        <p:spPr bwMode="auto">
          <a:xfrm>
            <a:off x="4724400" y="3505200"/>
            <a:ext cx="4038600" cy="2692400"/>
          </a:xfrm>
          <a:prstGeom prst="rect">
            <a:avLst/>
          </a:prstGeom>
          <a:noFill/>
        </p:spPr>
      </p:pic>
      <p:pic>
        <p:nvPicPr>
          <p:cNvPr id="2050" name="Picture 2" descr="H:\aliaa w alomari\anatomy_files\page20.2.gif"/>
          <p:cNvPicPr>
            <a:picLocks noChangeAspect="1" noChangeArrowheads="1"/>
          </p:cNvPicPr>
          <p:nvPr/>
        </p:nvPicPr>
        <p:blipFill>
          <a:blip r:embed="rId4"/>
          <a:srcRect/>
          <a:stretch>
            <a:fillRect/>
          </a:stretch>
        </p:blipFill>
        <p:spPr bwMode="auto">
          <a:xfrm>
            <a:off x="4876800" y="762000"/>
            <a:ext cx="3657600" cy="2632543"/>
          </a:xfrm>
          <a:prstGeom prst="rect">
            <a:avLst/>
          </a:prstGeom>
          <a:noFill/>
        </p:spPr>
      </p:pic>
      <p:sp>
        <p:nvSpPr>
          <p:cNvPr id="6" name="شكل بيضاوي 5"/>
          <p:cNvSpPr/>
          <p:nvPr/>
        </p:nvSpPr>
        <p:spPr>
          <a:xfrm>
            <a:off x="5791200" y="2362200"/>
            <a:ext cx="3048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شكل بيضاوي 6"/>
          <p:cNvSpPr/>
          <p:nvPr/>
        </p:nvSpPr>
        <p:spPr>
          <a:xfrm>
            <a:off x="6934200" y="15240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شكل بيضاوي 7"/>
          <p:cNvSpPr/>
          <p:nvPr/>
        </p:nvSpPr>
        <p:spPr>
          <a:xfrm>
            <a:off x="8305800" y="3657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شكل بيضاوي 8"/>
          <p:cNvSpPr/>
          <p:nvPr/>
        </p:nvSpPr>
        <p:spPr>
          <a:xfrm>
            <a:off x="5562600" y="2590800"/>
            <a:ext cx="2286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935480"/>
            <a:ext cx="8229600" cy="2331720"/>
          </a:xfrm>
        </p:spPr>
        <p:txBody>
          <a:bodyPr/>
          <a:lstStyle/>
          <a:p>
            <a:pPr algn="l" rtl="0"/>
            <a:r>
              <a:rPr lang="en-US" b="1" dirty="0" smtClean="0"/>
              <a:t>Torus </a:t>
            </a:r>
            <a:r>
              <a:rPr lang="en-US" b="1" dirty="0" err="1" smtClean="0"/>
              <a:t>mandibularis</a:t>
            </a:r>
            <a:endParaRPr lang="en-US" b="1" dirty="0" smtClean="0"/>
          </a:p>
          <a:p>
            <a:pPr algn="just" rtl="0"/>
            <a:r>
              <a:rPr lang="en-US" i="1" dirty="0" smtClean="0"/>
              <a:t>is a bony growth in the mandible along the surface nearest to the tongue. </a:t>
            </a:r>
            <a:r>
              <a:rPr lang="en-US" i="1" dirty="0" err="1" smtClean="0"/>
              <a:t>Mandibular</a:t>
            </a:r>
            <a:r>
              <a:rPr lang="en-US" i="1" dirty="0" smtClean="0"/>
              <a:t> </a:t>
            </a:r>
            <a:r>
              <a:rPr lang="en-US" i="1" dirty="0" err="1" smtClean="0"/>
              <a:t>tori</a:t>
            </a:r>
            <a:r>
              <a:rPr lang="en-US" i="1" dirty="0" smtClean="0"/>
              <a:t> are usually present near the premolars and above the location of the </a:t>
            </a:r>
            <a:r>
              <a:rPr lang="en-US" i="1" dirty="0" err="1" smtClean="0"/>
              <a:t>mylohyoid</a:t>
            </a:r>
            <a:r>
              <a:rPr lang="en-US" i="1" dirty="0" smtClean="0"/>
              <a:t> muscle's attachment to the mandible.</a:t>
            </a:r>
          </a:p>
          <a:p>
            <a:pPr algn="l" rtl="0"/>
            <a:endParaRPr lang="ar-IQ" dirty="0"/>
          </a:p>
        </p:txBody>
      </p:sp>
      <p:pic>
        <p:nvPicPr>
          <p:cNvPr id="1026" name="Picture 2"/>
          <p:cNvPicPr>
            <a:picLocks noChangeAspect="1" noChangeArrowheads="1"/>
          </p:cNvPicPr>
          <p:nvPr/>
        </p:nvPicPr>
        <p:blipFill>
          <a:blip r:embed="rId3"/>
          <a:srcRect/>
          <a:stretch>
            <a:fillRect/>
          </a:stretch>
        </p:blipFill>
        <p:spPr bwMode="auto">
          <a:xfrm>
            <a:off x="4876800" y="4419600"/>
            <a:ext cx="2580005"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371600" y="4419600"/>
            <a:ext cx="2590800" cy="2057400"/>
          </a:xfrm>
          <a:prstGeom prst="rect">
            <a:avLst/>
          </a:prstGeom>
          <a:noFill/>
          <a:ln w="9525">
            <a:noFill/>
            <a:miter lim="800000"/>
            <a:headEnd/>
            <a:tailEnd/>
          </a:ln>
          <a:effectLst/>
        </p:spPr>
      </p:pic>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4495800"/>
          </a:xfrm>
        </p:spPr>
        <p:txBody>
          <a:bodyPr>
            <a:normAutofit fontScale="85000" lnSpcReduction="20000"/>
          </a:bodyPr>
          <a:lstStyle/>
          <a:p>
            <a:pPr algn="just" rtl="0">
              <a:buNone/>
            </a:pPr>
            <a:r>
              <a:rPr lang="en-US" b="1" i="1" dirty="0" smtClean="0"/>
              <a:t>¨ Alveolar Process</a:t>
            </a:r>
          </a:p>
          <a:p>
            <a:pPr algn="just" rtl="0"/>
            <a:r>
              <a:rPr lang="en-US" i="1" dirty="0" smtClean="0"/>
              <a:t>The alveolar process is the process of the mandible that surrounds the roots of the natural teeth.</a:t>
            </a:r>
          </a:p>
          <a:p>
            <a:pPr algn="just" rtl="0">
              <a:buNone/>
            </a:pPr>
            <a:r>
              <a:rPr lang="en-US" i="1" dirty="0" smtClean="0"/>
              <a:t> The right and left alveolar processes combine to form the mandibular arch.</a:t>
            </a:r>
          </a:p>
          <a:p>
            <a:pPr algn="just" rtl="0">
              <a:buNone/>
            </a:pPr>
            <a:r>
              <a:rPr lang="en-US" i="1" dirty="0" smtClean="0"/>
              <a:t> After natural teeth are extracted, the remnant of the alveolar process is called the </a:t>
            </a:r>
            <a:r>
              <a:rPr lang="en-US" i="1" dirty="0" smtClean="0">
                <a:solidFill>
                  <a:srgbClr val="FF0000"/>
                </a:solidFill>
              </a:rPr>
              <a:t>alveolar or residual ridge</a:t>
            </a:r>
            <a:r>
              <a:rPr lang="en-US" i="1" dirty="0" smtClean="0"/>
              <a:t>.</a:t>
            </a:r>
          </a:p>
          <a:p>
            <a:pPr algn="just" rtl="0">
              <a:buNone/>
            </a:pPr>
            <a:r>
              <a:rPr lang="en-US" i="1" dirty="0" smtClean="0"/>
              <a:t> As time goes on, a residual ridge usually </a:t>
            </a:r>
            <a:r>
              <a:rPr lang="en-US" i="1" dirty="0" err="1" smtClean="0"/>
              <a:t>resorbs</a:t>
            </a:r>
            <a:r>
              <a:rPr lang="en-US" i="1" dirty="0" smtClean="0"/>
              <a:t> (gets smaller).</a:t>
            </a:r>
          </a:p>
        </p:txBody>
      </p:sp>
      <p:grpSp>
        <p:nvGrpSpPr>
          <p:cNvPr id="5" name="Group 6"/>
          <p:cNvGrpSpPr>
            <a:grpSpLocks noGrp="1"/>
          </p:cNvGrpSpPr>
          <p:nvPr/>
        </p:nvGrpSpPr>
        <p:grpSpPr bwMode="auto">
          <a:xfrm>
            <a:off x="4648200" y="1920875"/>
            <a:ext cx="4038600" cy="3794125"/>
            <a:chOff x="2880" y="672"/>
            <a:chExt cx="2448" cy="1536"/>
          </a:xfrm>
        </p:grpSpPr>
        <p:pic>
          <p:nvPicPr>
            <p:cNvPr id="6" name="Picture 7" descr="Image009"/>
            <p:cNvPicPr>
              <a:picLocks noChangeAspect="1" noChangeArrowheads="1"/>
            </p:cNvPicPr>
            <p:nvPr/>
          </p:nvPicPr>
          <p:blipFill>
            <a:blip r:embed="rId3">
              <a:lum bright="6000" contrast="6000"/>
            </a:blip>
            <a:srcRect b="2538"/>
            <a:stretch>
              <a:fillRect/>
            </a:stretch>
          </p:blipFill>
          <p:spPr bwMode="auto">
            <a:xfrm>
              <a:off x="2880" y="672"/>
              <a:ext cx="2448" cy="1536"/>
            </a:xfrm>
            <a:prstGeom prst="rect">
              <a:avLst/>
            </a:prstGeom>
            <a:noFill/>
            <a:ln w="9525">
              <a:solidFill>
                <a:schemeClr val="tx1"/>
              </a:solidFill>
              <a:miter lim="800000"/>
              <a:headEnd/>
              <a:tailEnd/>
            </a:ln>
            <a:effectLst>
              <a:outerShdw dist="35921" dir="2700000" algn="ctr" rotWithShape="0">
                <a:srgbClr val="808080"/>
              </a:outerShdw>
            </a:effectLst>
          </p:spPr>
        </p:pic>
        <p:sp>
          <p:nvSpPr>
            <p:cNvPr id="7" name="Text Box 8"/>
            <p:cNvSpPr txBox="1">
              <a:spLocks noChangeArrowheads="1"/>
            </p:cNvSpPr>
            <p:nvPr/>
          </p:nvSpPr>
          <p:spPr bwMode="auto">
            <a:xfrm>
              <a:off x="4942" y="1776"/>
              <a:ext cx="124" cy="244"/>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l" eaLnBrk="1" hangingPunct="1"/>
              <a:endParaRPr lang="en-US" b="1" i="0">
                <a:solidFill>
                  <a:schemeClr val="bg1"/>
                </a:solidFill>
                <a:effectLst>
                  <a:outerShdw blurRad="38100" dist="38100" dir="2700000" algn="tl">
                    <a:srgbClr val="000000"/>
                  </a:outerShdw>
                </a:effectLst>
              </a:endParaRPr>
            </a:p>
          </p:txBody>
        </p:sp>
      </p:gr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609600"/>
            <a:ext cx="4648200" cy="6096000"/>
          </a:xfrm>
        </p:spPr>
        <p:txBody>
          <a:bodyPr>
            <a:normAutofit/>
          </a:bodyPr>
          <a:lstStyle/>
          <a:p>
            <a:pPr algn="just" rtl="0">
              <a:buNone/>
            </a:pPr>
            <a:r>
              <a:rPr lang="en-US" b="1" i="1" dirty="0" smtClean="0"/>
              <a:t>¨ Buccal Shelf</a:t>
            </a:r>
          </a:p>
          <a:p>
            <a:pPr algn="just" rtl="0"/>
            <a:r>
              <a:rPr lang="en-US" i="1" dirty="0" smtClean="0"/>
              <a:t>The </a:t>
            </a:r>
            <a:r>
              <a:rPr lang="en-US" i="1" dirty="0" err="1" smtClean="0"/>
              <a:t>buccal</a:t>
            </a:r>
            <a:r>
              <a:rPr lang="en-US" i="1" dirty="0" smtClean="0"/>
              <a:t> shelf is a ledge located </a:t>
            </a:r>
            <a:r>
              <a:rPr lang="en-US" i="1" dirty="0" err="1" smtClean="0"/>
              <a:t>buccal</a:t>
            </a:r>
            <a:r>
              <a:rPr lang="en-US" i="1" dirty="0" smtClean="0"/>
              <a:t> to the base of the alveolar ridge in the bicuspid and molar regions.</a:t>
            </a:r>
          </a:p>
          <a:p>
            <a:pPr algn="just" rtl="0">
              <a:buNone/>
            </a:pPr>
            <a:r>
              <a:rPr lang="en-US" i="1" dirty="0" smtClean="0"/>
              <a:t> Laterally, the shelf extends from the alveolar ridge to the external oblique line.</a:t>
            </a:r>
          </a:p>
          <a:p>
            <a:pPr algn="just" rtl="0">
              <a:buNone/>
            </a:pPr>
            <a:r>
              <a:rPr lang="en-US" i="1" dirty="0" smtClean="0"/>
              <a:t>  The </a:t>
            </a:r>
            <a:r>
              <a:rPr lang="en-US" i="1" dirty="0" err="1" smtClean="0"/>
              <a:t>buccal</a:t>
            </a:r>
            <a:r>
              <a:rPr lang="en-US" i="1" dirty="0" smtClean="0"/>
              <a:t> shelf is a support area for a mandibular denture, especially when the remaining alveolar ridge is relatively small.</a:t>
            </a:r>
          </a:p>
          <a:p>
            <a:pPr algn="just" rtl="0">
              <a:buNone/>
            </a:pPr>
            <a:r>
              <a:rPr lang="en-US" b="1" i="1" dirty="0" smtClean="0"/>
              <a:t> </a:t>
            </a:r>
            <a:endParaRPr lang="en-US" i="1" dirty="0" smtClean="0"/>
          </a:p>
          <a:p>
            <a:endParaRPr lang="ar-SA" dirty="0"/>
          </a:p>
        </p:txBody>
      </p:sp>
      <p:pic>
        <p:nvPicPr>
          <p:cNvPr id="6" name="Picture 4"/>
          <p:cNvPicPr>
            <a:picLocks noChangeAspect="1" noChangeArrowheads="1"/>
          </p:cNvPicPr>
          <p:nvPr/>
        </p:nvPicPr>
        <p:blipFill>
          <a:blip r:embed="rId3"/>
          <a:srcRect l="11382" t="19511" r="8940"/>
          <a:stretch>
            <a:fillRect/>
          </a:stretch>
        </p:blipFill>
        <p:spPr bwMode="auto">
          <a:xfrm>
            <a:off x="5029200" y="1600200"/>
            <a:ext cx="3581400" cy="2514600"/>
          </a:xfrm>
          <a:prstGeom prst="rect">
            <a:avLst/>
          </a:prstGeom>
          <a:noFill/>
          <a:effectLst>
            <a:outerShdw dist="107763" dir="2700000" algn="ctr" rotWithShape="0">
              <a:schemeClr val="bg2"/>
            </a:outerShdw>
          </a:effectLst>
        </p:spPr>
      </p:pic>
      <p:sp>
        <p:nvSpPr>
          <p:cNvPr id="9" name="Oval 5"/>
          <p:cNvSpPr>
            <a:spLocks noChangeArrowheads="1"/>
          </p:cNvSpPr>
          <p:nvPr/>
        </p:nvSpPr>
        <p:spPr bwMode="auto">
          <a:xfrm>
            <a:off x="8077200" y="2057400"/>
            <a:ext cx="457200" cy="762000"/>
          </a:xfrm>
          <a:prstGeom prst="ellipse">
            <a:avLst/>
          </a:prstGeom>
          <a:noFill/>
          <a:ln w="38100">
            <a:solidFill>
              <a:srgbClr val="FF0000"/>
            </a:solidFill>
            <a:round/>
            <a:headEnd/>
            <a:tailEnd/>
          </a:ln>
          <a:effectLst/>
        </p:spPr>
        <p:txBody>
          <a:bodyPr wrap="none" anchor="ctr"/>
          <a:lstStyle/>
          <a:p>
            <a:endParaRPr lang="ar-SA"/>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777</TotalTime>
  <Words>1261</Words>
  <Application>Microsoft Office PowerPoint</Application>
  <PresentationFormat>On-screen Show (4:3)</PresentationFormat>
  <Paragraphs>77</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تدفق</vt:lpstr>
      <vt:lpstr>Slide 1</vt:lpstr>
      <vt:lpstr>Mandibular anatomical land marks</vt:lpstr>
      <vt:lpstr>The important external surface landmarks of the mandible are:</vt:lpstr>
      <vt:lpstr>Slide 4</vt:lpstr>
      <vt:lpstr>The significant internal landmarks of the mandible</vt:lpstr>
      <vt:lpstr>Slide 6</vt:lpstr>
      <vt:lpstr>Slide 7</vt:lpstr>
      <vt:lpstr>Slide 8</vt:lpstr>
      <vt:lpstr>Slide 9</vt:lpstr>
      <vt:lpstr>Slide 10</vt:lpstr>
      <vt:lpstr>Slide 11</vt:lpstr>
      <vt:lpstr>Slide 12</vt:lpstr>
      <vt:lpstr>Slide 13</vt:lpstr>
      <vt:lpstr>Slide 14</vt:lpstr>
      <vt:lpstr>Slide 15</vt:lpstr>
      <vt:lpstr>Landmarks of the lower jaw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تدريسيات الصناعة</dc:creator>
  <cp:lastModifiedBy>hassan</cp:lastModifiedBy>
  <cp:revision>134</cp:revision>
  <dcterms:created xsi:type="dcterms:W3CDTF">2009-03-19T20:09:51Z</dcterms:created>
  <dcterms:modified xsi:type="dcterms:W3CDTF">2017-11-11T10:07:49Z</dcterms:modified>
</cp:coreProperties>
</file>