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65" r:id="rId12"/>
    <p:sldId id="268" r:id="rId13"/>
    <p:sldId id="273" r:id="rId14"/>
    <p:sldId id="274" r:id="rId15"/>
    <p:sldId id="275" r:id="rId16"/>
    <p:sldId id="266" r:id="rId17"/>
    <p:sldId id="282" r:id="rId18"/>
    <p:sldId id="283" r:id="rId19"/>
    <p:sldId id="281" r:id="rId20"/>
    <p:sldId id="277" r:id="rId21"/>
    <p:sldId id="278" r:id="rId22"/>
    <p:sldId id="279" r:id="rId23"/>
    <p:sldId id="280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7" r:id="rId36"/>
    <p:sldId id="305" r:id="rId37"/>
    <p:sldId id="30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7" r:id="rId4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12" autoAdjust="0"/>
    <p:restoredTop sz="85663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77C5560-6B0C-46B9-8580-16706DF9BA00}" type="datetimeFigureOut">
              <a:rPr lang="ar-IQ" smtClean="0"/>
              <a:pPr/>
              <a:t>12/02/1439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31D1B2-463B-4B5D-AF79-65AD4D091C26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D1B2-463B-4B5D-AF79-65AD4D091C26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D1B2-463B-4B5D-AF79-65AD4D091C26}" type="slidenum">
              <a:rPr lang="ar-IQ" smtClean="0"/>
              <a:pPr/>
              <a:t>25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1CE5D5-3214-43F3-A472-88C0DE532582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2881B9-129F-48F3-9221-E9F6844848B3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472BC8-899D-40EB-BB58-B0FED982551A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786AF7-0FF2-4522-9A0F-07730556D4DA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67B8CC-D010-46F7-AE9E-54D83316F0D7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07BCA5-F054-4610-9CB7-3A5AC99B2284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98828D-BF31-4B9E-94C3-FB94AEDC1516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02D3E8-D896-4EC9-B6AA-F4C779EB70F1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1DC0E-50ED-45AE-8570-9169083D2D4C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8ACE29-470A-40BB-8BD1-8F9BB08E922D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38F92C-B740-4BD9-B922-4BBCA2D35C5D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3A6994D-A17A-4BA0-ABA1-EBF33298102E}" type="datetime8">
              <a:rPr lang="ar-IQ" smtClean="0"/>
              <a:pPr/>
              <a:t>01 تشرين الثاني، 17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A1E89D-9F39-4D81-9786-D2A2C801373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hf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Neer classification</a:t>
            </a:r>
            <a:endParaRPr lang="ar-IQ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Fracture of proximal humerus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</a:t>
            </a:fld>
            <a:endParaRPr lang="ar-IQ"/>
          </a:p>
        </p:txBody>
      </p:sp>
      <p:pic>
        <p:nvPicPr>
          <p:cNvPr id="6" name="صورة 5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G_9337.PNG"/>
          <p:cNvPicPr>
            <a:picLocks noGrp="1" noChangeAspect="1"/>
          </p:cNvPicPr>
          <p:nvPr>
            <p:ph idx="1"/>
          </p:nvPr>
        </p:nvPicPr>
        <p:blipFill>
          <a:blip r:embed="rId2"/>
          <a:srcRect l="2273" t="27253" r="10696" b="30130"/>
          <a:stretch>
            <a:fillRect/>
          </a:stretch>
        </p:blipFill>
        <p:spPr>
          <a:xfrm>
            <a:off x="285720" y="1428736"/>
            <a:ext cx="8286776" cy="4357718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10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CT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11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ar-IQ" dirty="0"/>
          </a:p>
        </p:txBody>
      </p:sp>
      <p:pic>
        <p:nvPicPr>
          <p:cNvPr id="7" name="عنصر نائب للمحتوى 6" descr="87961e039d839886e6c8b0c4128885_big_gall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81138"/>
            <a:ext cx="7072362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8800" dirty="0" smtClean="0"/>
              <a:t>Conservative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12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type one </a:t>
            </a:r>
            <a:endParaRPr lang="ar-IQ" dirty="0"/>
          </a:p>
        </p:txBody>
      </p:sp>
      <p:pic>
        <p:nvPicPr>
          <p:cNvPr id="5" name="صورة 4" descr="Adult_Humerus_Fractures_proximal_non-operative_treatmen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00438"/>
            <a:ext cx="4597391" cy="258603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 fracture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l" rtl="0"/>
            <a:r>
              <a:rPr lang="en-US" dirty="0" smtClean="0"/>
              <a:t>20% of proximal humeral fracture</a:t>
            </a:r>
          </a:p>
          <a:p>
            <a:pPr algn="l" rtl="0"/>
            <a:r>
              <a:rPr lang="en-US" dirty="0" smtClean="0"/>
              <a:t>Fracture lines involve 2-4 parts</a:t>
            </a:r>
          </a:p>
          <a:p>
            <a:pPr algn="l" rtl="0"/>
            <a:r>
              <a:rPr lang="en-US" dirty="0" smtClean="0"/>
              <a:t>One part is displaced(&gt;1cm&amp;&gt;45degree)</a:t>
            </a:r>
          </a:p>
          <a:p>
            <a:pPr algn="l" rtl="0"/>
            <a:endParaRPr lang="ar-IQ" dirty="0"/>
          </a:p>
        </p:txBody>
      </p:sp>
      <p:pic>
        <p:nvPicPr>
          <p:cNvPr id="8" name="عنصر نائب للمحتوى 7" descr="A-two-part-fracture-500x37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2357" r="46975"/>
          <a:stretch>
            <a:fillRect/>
          </a:stretch>
        </p:blipFill>
        <p:spPr>
          <a:xfrm>
            <a:off x="5286380" y="714356"/>
            <a:ext cx="3357586" cy="4550728"/>
          </a:xfrm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two part fracture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l" rtl="0"/>
            <a:r>
              <a:rPr lang="en-US" dirty="0" smtClean="0"/>
              <a:t>Anatomical neck</a:t>
            </a:r>
          </a:p>
          <a:p>
            <a:pPr algn="l" rtl="0"/>
            <a:r>
              <a:rPr lang="en-US" dirty="0" smtClean="0"/>
              <a:t>Surgical neck (most common)</a:t>
            </a:r>
          </a:p>
          <a:p>
            <a:pPr algn="l" rtl="0"/>
            <a:r>
              <a:rPr lang="en-US" dirty="0" smtClean="0"/>
              <a:t>Greater </a:t>
            </a:r>
            <a:r>
              <a:rPr lang="en-US" dirty="0" err="1" smtClean="0"/>
              <a:t>tuberosity</a:t>
            </a:r>
            <a:endParaRPr lang="en-US" dirty="0" smtClean="0"/>
          </a:p>
          <a:p>
            <a:pPr algn="l" rtl="0"/>
            <a:r>
              <a:rPr lang="en-US" dirty="0" smtClean="0"/>
              <a:t>Lesser </a:t>
            </a:r>
            <a:r>
              <a:rPr lang="en-US" dirty="0" err="1" smtClean="0"/>
              <a:t>tuberosity</a:t>
            </a:r>
            <a:endParaRPr lang="ar-IQ" dirty="0"/>
          </a:p>
        </p:txBody>
      </p:sp>
      <p:pic>
        <p:nvPicPr>
          <p:cNvPr id="8" name="عنصر نائب للمحتوى 7" descr="IMG_9339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10315" t="1409" r="41332" b="725"/>
          <a:stretch>
            <a:fillRect/>
          </a:stretch>
        </p:blipFill>
        <p:spPr>
          <a:xfrm>
            <a:off x="4143372" y="1126832"/>
            <a:ext cx="4786346" cy="4245281"/>
          </a:xfrm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G_93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14297"/>
            <a:ext cx="6072230" cy="5000785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15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16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</a:t>
            </a:r>
            <a:endParaRPr lang="ar-IQ" dirty="0"/>
          </a:p>
        </p:txBody>
      </p:sp>
      <p:pic>
        <p:nvPicPr>
          <p:cNvPr id="11" name="عنصر نائب للمحتوى 10" descr="IMG_9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6858048" cy="45259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G_9394.PNG"/>
          <p:cNvPicPr>
            <a:picLocks noGrp="1" noChangeAspect="1"/>
          </p:cNvPicPr>
          <p:nvPr>
            <p:ph idx="1"/>
          </p:nvPr>
        </p:nvPicPr>
        <p:blipFill>
          <a:blip r:embed="rId2"/>
          <a:srcRect t="14206" r="2198" b="16344"/>
          <a:stretch>
            <a:fillRect/>
          </a:stretch>
        </p:blipFill>
        <p:spPr>
          <a:xfrm>
            <a:off x="214282" y="1500174"/>
            <a:ext cx="8723742" cy="4214842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17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18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</a:t>
            </a:r>
            <a:endParaRPr lang="ar-IQ" dirty="0"/>
          </a:p>
        </p:txBody>
      </p:sp>
      <p:pic>
        <p:nvPicPr>
          <p:cNvPr id="7" name="عنصر نائب للمحتوى 6" descr="IMG_9398.PNG"/>
          <p:cNvPicPr>
            <a:picLocks noGrp="1" noChangeAspect="1"/>
          </p:cNvPicPr>
          <p:nvPr>
            <p:ph idx="1"/>
          </p:nvPr>
        </p:nvPicPr>
        <p:blipFill>
          <a:blip r:embed="rId2"/>
          <a:srcRect l="5081" t="9891" r="2273" b="20659"/>
          <a:stretch>
            <a:fillRect/>
          </a:stretch>
        </p:blipFill>
        <p:spPr>
          <a:xfrm>
            <a:off x="1500167" y="1357298"/>
            <a:ext cx="5786478" cy="452506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G_939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642918"/>
            <a:ext cx="7057008" cy="5519722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19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vert="horz" anchor="t" anchorCtr="0"/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Anatomy of proximal </a:t>
            </a:r>
            <a:r>
              <a:rPr lang="en-US" dirty="0" err="1" smtClean="0"/>
              <a:t>humerus</a:t>
            </a:r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Learn the epidemiology of proximal humeral fracture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Mechanism of injury and clinical feature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Understands the fracture patterns with </a:t>
            </a:r>
            <a:r>
              <a:rPr lang="en-US" dirty="0" err="1" smtClean="0"/>
              <a:t>majour</a:t>
            </a:r>
            <a:r>
              <a:rPr lang="en-US" dirty="0" smtClean="0"/>
              <a:t> emphasis on </a:t>
            </a:r>
            <a:r>
              <a:rPr lang="en-US" dirty="0" err="1" smtClean="0"/>
              <a:t>neer</a:t>
            </a:r>
            <a:r>
              <a:rPr lang="en-US" dirty="0" smtClean="0"/>
              <a:t> classification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Learn various treatment options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err="1" smtClean="0"/>
              <a:t>Majour</a:t>
            </a:r>
            <a:r>
              <a:rPr lang="en-US" dirty="0" smtClean="0"/>
              <a:t> complication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</a:t>
            </a:fld>
            <a:endParaRPr lang="ar-IQ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G_9341.PNG"/>
          <p:cNvPicPr>
            <a:picLocks noGrp="1" noChangeAspect="1"/>
          </p:cNvPicPr>
          <p:nvPr>
            <p:ph idx="1"/>
          </p:nvPr>
        </p:nvPicPr>
        <p:blipFill>
          <a:blip r:embed="rId2"/>
          <a:srcRect l="5081" t="13048" r="2273" b="36443"/>
          <a:stretch>
            <a:fillRect/>
          </a:stretch>
        </p:blipFill>
        <p:spPr>
          <a:xfrm>
            <a:off x="1571604" y="1285860"/>
            <a:ext cx="5929354" cy="4500594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20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CT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Close reduction (</a:t>
            </a:r>
            <a:r>
              <a:rPr lang="en-US" dirty="0" err="1" smtClean="0"/>
              <a:t>MUA&amp;sling</a:t>
            </a:r>
            <a:r>
              <a:rPr lang="en-US" dirty="0" smtClean="0"/>
              <a:t> ) 6weeks and active exercise later if failure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Open reduction &amp; internal fixation by </a:t>
            </a:r>
            <a:r>
              <a:rPr lang="en-US" dirty="0" err="1" smtClean="0"/>
              <a:t>percutaneous</a:t>
            </a:r>
            <a:r>
              <a:rPr lang="en-US" dirty="0" smtClean="0"/>
              <a:t> pinning plate and screws or </a:t>
            </a:r>
            <a:r>
              <a:rPr lang="en-US" dirty="0" err="1" smtClean="0"/>
              <a:t>intramedullary</a:t>
            </a:r>
            <a:r>
              <a:rPr lang="en-US" dirty="0" smtClean="0"/>
              <a:t> nailing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21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G_93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1"/>
            <a:ext cx="7572428" cy="4940129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22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and screws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G_93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811978" cy="4525962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23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AND SCREWS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24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part fracture</a:t>
            </a:r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Its account for 5%of proximal </a:t>
            </a:r>
          </a:p>
          <a:p>
            <a:pPr algn="l">
              <a:buNone/>
            </a:pPr>
            <a:r>
              <a:rPr lang="en-US" dirty="0" smtClean="0"/>
              <a:t>Humeral fracture</a:t>
            </a:r>
            <a:endParaRPr lang="ar-IQ" dirty="0" smtClean="0"/>
          </a:p>
          <a:p>
            <a:pPr algn="l">
              <a:buNone/>
            </a:pPr>
            <a:r>
              <a:rPr lang="en-US" dirty="0" smtClean="0"/>
              <a:t>Fracture line involve 3_4 part</a:t>
            </a:r>
          </a:p>
          <a:p>
            <a:pPr algn="l">
              <a:buNone/>
            </a:pPr>
            <a:r>
              <a:rPr lang="en-US" dirty="0" smtClean="0"/>
              <a:t>Two part are displaced more than</a:t>
            </a:r>
          </a:p>
          <a:p>
            <a:pPr algn="l">
              <a:buNone/>
            </a:pPr>
            <a:r>
              <a:rPr lang="en-US" dirty="0" smtClean="0"/>
              <a:t>1cm</a:t>
            </a:r>
          </a:p>
          <a:p>
            <a:pPr algn="l">
              <a:buNone/>
            </a:pPr>
            <a:r>
              <a:rPr lang="ar-IQ" dirty="0" smtClean="0"/>
              <a:t>  </a:t>
            </a:r>
            <a:r>
              <a:rPr lang="en-US" dirty="0" smtClean="0"/>
              <a:t>Or more than 45 degrees</a:t>
            </a:r>
          </a:p>
        </p:txBody>
      </p:sp>
      <p:pic>
        <p:nvPicPr>
          <p:cNvPr id="7" name="Picture 6" descr="23113783_747750512075363_38041913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714488"/>
            <a:ext cx="3214710" cy="478629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114900_747752855408462_264725155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85828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25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V="1">
            <a:off x="457200" y="-214337"/>
            <a:ext cx="8229600" cy="214337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114661_747755035408244_14884022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858180" cy="521497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26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US" dirty="0" smtClean="0"/>
              <a:t>X RAY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113503_747757408741340_86958933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6643734" cy="550072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27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</a:t>
            </a:r>
            <a:endParaRPr lang="ar-IQ" dirty="0"/>
          </a:p>
        </p:txBody>
      </p:sp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023901_747756812074733_157179180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81138"/>
            <a:ext cx="7929618" cy="452596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28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</a:t>
            </a:r>
            <a:endParaRPr lang="ar-IQ" dirty="0"/>
          </a:p>
        </p:txBody>
      </p:sp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113601_747766112073803_81238758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6730"/>
            <a:ext cx="8229600" cy="393477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29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ar-IQ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</a:t>
            </a:r>
            <a:r>
              <a:rPr lang="en-US" dirty="0" err="1" smtClean="0"/>
              <a:t>humerus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" name="عنصر نائب للمحتوى 7" descr="fractures web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41912" y="1562894"/>
            <a:ext cx="3048000" cy="3705225"/>
          </a:xfrm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</a:t>
            </a:fld>
            <a:endParaRPr lang="ar-IQ"/>
          </a:p>
        </p:txBody>
      </p:sp>
      <p:pic>
        <p:nvPicPr>
          <p:cNvPr id="11" name="عنصر نائب للمحتوى 10" descr="IMG_9442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2685" t="21345" r="558" b="23781"/>
          <a:stretch>
            <a:fillRect/>
          </a:stretch>
        </p:blipFill>
        <p:spPr>
          <a:xfrm>
            <a:off x="214282" y="1428736"/>
            <a:ext cx="4357718" cy="3767778"/>
          </a:xfrm>
          <a:solidFill>
            <a:schemeClr val="accent2"/>
          </a:solidFill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114686_747793032071111_164226992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81138"/>
            <a:ext cx="6286544" cy="487682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30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ORIF</a:t>
            </a:r>
            <a:endParaRPr lang="ar-IQ" dirty="0"/>
          </a:p>
        </p:txBody>
      </p:sp>
    </p:spTree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/>
            <a:r>
              <a:rPr lang="en-US" dirty="0" smtClean="0"/>
              <a:t>UNCOOMMON LESS THAN 1%</a:t>
            </a:r>
          </a:p>
          <a:p>
            <a:pPr lvl="1" algn="l">
              <a:buNone/>
            </a:pPr>
            <a:r>
              <a:rPr lang="en-US" dirty="0" smtClean="0"/>
              <a:t>Three parts are displaced</a:t>
            </a:r>
          </a:p>
          <a:p>
            <a:pPr lvl="1" algn="l">
              <a:buNone/>
            </a:pPr>
            <a:r>
              <a:rPr lang="en-US" dirty="0" smtClean="0"/>
              <a:t>More than 1cm</a:t>
            </a:r>
          </a:p>
          <a:p>
            <a:pPr lvl="1" algn="l">
              <a:buNone/>
            </a:pPr>
            <a:r>
              <a:rPr lang="en-US" dirty="0" smtClean="0"/>
              <a:t>Or more than 45degrees </a:t>
            </a:r>
            <a:endParaRPr lang="ar-IQ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31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PART FRACTURE</a:t>
            </a:r>
            <a:endParaRPr lang="ar-IQ" dirty="0"/>
          </a:p>
        </p:txBody>
      </p:sp>
      <p:pic>
        <p:nvPicPr>
          <p:cNvPr id="10" name="Picture 9" descr="23140392_747793382071076_172212677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143116"/>
            <a:ext cx="4714908" cy="440532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32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</a:t>
            </a:r>
            <a:endParaRPr lang="ar-IQ" dirty="0"/>
          </a:p>
        </p:txBody>
      </p:sp>
      <p:pic>
        <p:nvPicPr>
          <p:cNvPr id="7" name="Content Placeholder 6" descr="23140212_747800668737014_148541992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214422"/>
            <a:ext cx="5214974" cy="5643578"/>
          </a:xfrm>
        </p:spPr>
      </p:pic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33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</a:t>
            </a:r>
            <a:endParaRPr lang="ar-IQ" dirty="0"/>
          </a:p>
        </p:txBody>
      </p:sp>
      <p:pic>
        <p:nvPicPr>
          <p:cNvPr id="7" name="Content Placeholder 6" descr="23140237_747809792069435_65528713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7000924" cy="5429288"/>
          </a:xfrm>
        </p:spPr>
      </p:pic>
    </p:spTree>
  </p:cSld>
  <p:clrMapOvr>
    <a:masterClrMapping/>
  </p:clrMapOvr>
  <p:transition>
    <p:wheel spokes="8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3146263_747807478736333_82666852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481138"/>
            <a:ext cx="4357718" cy="473394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34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TRATMENT IN YOUNG</a:t>
            </a:r>
            <a:endParaRPr lang="ar-IQ" dirty="0"/>
          </a:p>
        </p:txBody>
      </p:sp>
    </p:spTree>
  </p:cSld>
  <p:clrMapOvr>
    <a:masterClrMapping/>
  </p:clrMapOvr>
  <p:transition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35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ARTHROPLASTY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81138"/>
            <a:ext cx="5429288" cy="50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36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37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1-VASCULAR INJURY</a:t>
            </a:r>
            <a:endParaRPr lang="ar-IQ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38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</a:t>
            </a:r>
            <a:endParaRPr lang="ar-IQ" dirty="0"/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96" y="2214554"/>
            <a:ext cx="7303008" cy="435771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39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2-STIFFNESS OF SHOULDER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2316" y="1481138"/>
            <a:ext cx="7679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5% of all fracture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Higher incidence in elderly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Female 2:1 greater incidence than male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85% are minimally or non displaced &amp; generally treated non operative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MECHANISM OF INJURY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 energy (most common)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Fall from a standing height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Outstretched arm</a:t>
            </a:r>
          </a:p>
          <a:p>
            <a:pPr marL="624078" indent="-514350" algn="l" rtl="0">
              <a:buFont typeface="Arial" pitchFamily="34" charset="0"/>
              <a:buChar char="•"/>
            </a:pPr>
            <a:r>
              <a:rPr lang="en-US" dirty="0" smtClean="0"/>
              <a:t>Elderly </a:t>
            </a:r>
            <a:r>
              <a:rPr lang="en-US" dirty="0" err="1" smtClean="0"/>
              <a:t>osteoprotic</a:t>
            </a:r>
            <a:r>
              <a:rPr lang="en-US" dirty="0" smtClean="0"/>
              <a:t> </a:t>
            </a:r>
          </a:p>
          <a:p>
            <a:pPr marL="624078" indent="-514350" algn="l" rtl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High energy (young )</a:t>
            </a:r>
          </a:p>
          <a:p>
            <a:pPr marL="624078" indent="-514350" algn="l" rtl="0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624078" indent="-514350" algn="l" rtl="0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624078" indent="-514350" algn="l" rtl="0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624078" indent="-514350" algn="l" rtl="0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624078" indent="-514350" algn="l" rtl="0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624078" indent="-514350" algn="l" rtl="0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624078" indent="-514350" algn="l" rtl="0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  <a:p>
            <a:pPr marL="624078" indent="-514350" algn="l" rtl="0">
              <a:buFont typeface="Wingdings" pitchFamily="2" charset="2"/>
              <a:buChar char="v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4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40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3-MALUNION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8229600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41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8711"/>
            <a:ext cx="8229600" cy="419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42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4_AVASCULAR NECROSIS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81138"/>
            <a:ext cx="571504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43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3159" y="1481138"/>
            <a:ext cx="6860741" cy="4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44</a:t>
            </a:fld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143668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a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33744"/>
            <a:ext cx="7772533" cy="4367024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45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842968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5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ar-IQ" dirty="0"/>
          </a:p>
        </p:txBody>
      </p:sp>
      <p:pic>
        <p:nvPicPr>
          <p:cNvPr id="7" name="صورة 6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143380"/>
            <a:ext cx="7500990" cy="154256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643866" cy="4599687"/>
          </a:xfr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6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</a:t>
            </a:r>
            <a:endParaRPr lang="ar-IQ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Two main components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Number of  fracture part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displacement</a:t>
            </a:r>
            <a:endParaRPr lang="ar-IQ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7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components off classification</a:t>
            </a:r>
            <a:endParaRPr lang="ar-IQ" dirty="0"/>
          </a:p>
        </p:txBody>
      </p:sp>
      <p:pic>
        <p:nvPicPr>
          <p:cNvPr id="5" name="صورة 4" descr="uuu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214422"/>
            <a:ext cx="4286280" cy="421484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accent1"/>
                </a:solidFill>
              </a:rPr>
              <a:t>One _part fracture</a:t>
            </a:r>
          </a:p>
          <a:p>
            <a:pPr algn="l" rtl="0"/>
            <a:r>
              <a:rPr lang="en-US" dirty="0" smtClean="0"/>
              <a:t>Fracture lines involve 1-4parts </a:t>
            </a:r>
          </a:p>
          <a:p>
            <a:pPr algn="l" rtl="0"/>
            <a:r>
              <a:rPr lang="en-US" dirty="0" smtClean="0"/>
              <a:t>Non of the parts are displaced (&lt;1cm&amp;&lt;45degree)</a:t>
            </a:r>
          </a:p>
          <a:p>
            <a:pPr algn="l" rtl="0"/>
            <a:r>
              <a:rPr lang="en-US" dirty="0" smtClean="0"/>
              <a:t>70_80% of all proximal humeral fracture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8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ar-IQ" dirty="0"/>
          </a:p>
        </p:txBody>
      </p:sp>
      <p:pic>
        <p:nvPicPr>
          <p:cNvPr id="5" name="صورة 4" descr="i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6830395" cy="2714644"/>
          </a:xfrm>
          <a:prstGeom prst="rect">
            <a:avLst/>
          </a:prstGeom>
        </p:spPr>
      </p:pic>
      <p:pic>
        <p:nvPicPr>
          <p:cNvPr id="6" name="صورة 5" descr="IMG_9338.PNG"/>
          <p:cNvPicPr>
            <a:picLocks noChangeAspect="1"/>
          </p:cNvPicPr>
          <p:nvPr/>
        </p:nvPicPr>
        <p:blipFill>
          <a:blip r:embed="rId3" cstate="print"/>
          <a:srcRect l="10915" t="12500" r="44153" b="11667"/>
          <a:stretch>
            <a:fillRect/>
          </a:stretch>
        </p:blipFill>
        <p:spPr>
          <a:xfrm>
            <a:off x="6858016" y="3071810"/>
            <a:ext cx="1143008" cy="336886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E89D-9F39-4D81-9786-D2A2C801373B}" type="slidenum">
              <a:rPr lang="ar-IQ" smtClean="0"/>
              <a:pPr/>
              <a:t>9</a:t>
            </a:fld>
            <a:endParaRPr lang="ar-IQ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RAY </a:t>
            </a:r>
            <a:endParaRPr lang="ar-IQ" dirty="0"/>
          </a:p>
        </p:txBody>
      </p:sp>
      <p:pic>
        <p:nvPicPr>
          <p:cNvPr id="7" name="عنصر نائب للمحتوى 6" descr="IMG_9335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696" t="35145" r="7888" b="19081"/>
          <a:stretch>
            <a:fillRect/>
          </a:stretch>
        </p:blipFill>
        <p:spPr>
          <a:xfrm>
            <a:off x="1000100" y="1714488"/>
            <a:ext cx="7143800" cy="435771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559</TotalTime>
  <Words>347</Words>
  <Application>Microsoft Office PowerPoint</Application>
  <PresentationFormat>عرض على الشاشة (3:4)‏</PresentationFormat>
  <Paragraphs>136</Paragraphs>
  <Slides>45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ملتقى</vt:lpstr>
      <vt:lpstr>Neer classification</vt:lpstr>
      <vt:lpstr>objectives</vt:lpstr>
      <vt:lpstr>Anatomy of the humerus</vt:lpstr>
      <vt:lpstr>epidemiology</vt:lpstr>
      <vt:lpstr>mechanism</vt:lpstr>
      <vt:lpstr>Clinical feature</vt:lpstr>
      <vt:lpstr>Main components off classification</vt:lpstr>
      <vt:lpstr>Classification </vt:lpstr>
      <vt:lpstr>X RAY </vt:lpstr>
      <vt:lpstr>3D CT</vt:lpstr>
      <vt:lpstr>MRI</vt:lpstr>
      <vt:lpstr>Treatment type one </vt:lpstr>
      <vt:lpstr>Two part fracture</vt:lpstr>
      <vt:lpstr>Types of two part fracture</vt:lpstr>
      <vt:lpstr>X RAY</vt:lpstr>
      <vt:lpstr>X RAY</vt:lpstr>
      <vt:lpstr>X RAY</vt:lpstr>
      <vt:lpstr>X RAY</vt:lpstr>
      <vt:lpstr>CT </vt:lpstr>
      <vt:lpstr>3D CT</vt:lpstr>
      <vt:lpstr>TREATMENT</vt:lpstr>
      <vt:lpstr>Plate and screws</vt:lpstr>
      <vt:lpstr>Plate AND SCREWS</vt:lpstr>
      <vt:lpstr>Three part fracture</vt:lpstr>
      <vt:lpstr>الشريحة 25</vt:lpstr>
      <vt:lpstr>X RAY</vt:lpstr>
      <vt:lpstr>X RAY</vt:lpstr>
      <vt:lpstr>CT</vt:lpstr>
      <vt:lpstr>TREATMENT</vt:lpstr>
      <vt:lpstr>ORIF</vt:lpstr>
      <vt:lpstr>FOUR PART FRACTURE</vt:lpstr>
      <vt:lpstr>X RAY</vt:lpstr>
      <vt:lpstr>CT</vt:lpstr>
      <vt:lpstr>TRATMENT IN YOUNG</vt:lpstr>
      <vt:lpstr>ARTHROPLASTY</vt:lpstr>
      <vt:lpstr>الشريحة 36</vt:lpstr>
      <vt:lpstr>الشريحة 37</vt:lpstr>
      <vt:lpstr>COMPLICATION</vt:lpstr>
      <vt:lpstr>2-STIFFNESS OF SHOULDER</vt:lpstr>
      <vt:lpstr>3-MALUNION</vt:lpstr>
      <vt:lpstr>الشريحة 41</vt:lpstr>
      <vt:lpstr>4_AVASCULAR NECROSIS</vt:lpstr>
      <vt:lpstr>الشريحة 43</vt:lpstr>
      <vt:lpstr>الشريحة 44</vt:lpstr>
      <vt:lpstr>الشريحة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Neer classification</dc:title>
  <dc:creator>WIN7</dc:creator>
  <cp:lastModifiedBy>WIN7</cp:lastModifiedBy>
  <cp:revision>59</cp:revision>
  <dcterms:created xsi:type="dcterms:W3CDTF">2017-10-26T19:46:25Z</dcterms:created>
  <dcterms:modified xsi:type="dcterms:W3CDTF">2017-11-01T05:32:56Z</dcterms:modified>
</cp:coreProperties>
</file>