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44"/>
  </p:notesMasterIdLst>
  <p:sldIdLst>
    <p:sldId id="257" r:id="rId3"/>
    <p:sldId id="295" r:id="rId4"/>
    <p:sldId id="297" r:id="rId5"/>
    <p:sldId id="333" r:id="rId6"/>
    <p:sldId id="302" r:id="rId7"/>
    <p:sldId id="304" r:id="rId8"/>
    <p:sldId id="260" r:id="rId9"/>
    <p:sldId id="293" r:id="rId10"/>
    <p:sldId id="270" r:id="rId11"/>
    <p:sldId id="258" r:id="rId12"/>
    <p:sldId id="326" r:id="rId13"/>
    <p:sldId id="327" r:id="rId14"/>
    <p:sldId id="328" r:id="rId15"/>
    <p:sldId id="329" r:id="rId16"/>
    <p:sldId id="330" r:id="rId17"/>
    <p:sldId id="335" r:id="rId18"/>
    <p:sldId id="336" r:id="rId19"/>
    <p:sldId id="323" r:id="rId20"/>
    <p:sldId id="271" r:id="rId21"/>
    <p:sldId id="273" r:id="rId22"/>
    <p:sldId id="292" r:id="rId23"/>
    <p:sldId id="276" r:id="rId24"/>
    <p:sldId id="312" r:id="rId25"/>
    <p:sldId id="313" r:id="rId26"/>
    <p:sldId id="310" r:id="rId27"/>
    <p:sldId id="311" r:id="rId28"/>
    <p:sldId id="324" r:id="rId29"/>
    <p:sldId id="277" r:id="rId30"/>
    <p:sldId id="316" r:id="rId31"/>
    <p:sldId id="317" r:id="rId32"/>
    <p:sldId id="318" r:id="rId33"/>
    <p:sldId id="319" r:id="rId34"/>
    <p:sldId id="280" r:id="rId35"/>
    <p:sldId id="320" r:id="rId36"/>
    <p:sldId id="322" r:id="rId37"/>
    <p:sldId id="321" r:id="rId38"/>
    <p:sldId id="283" r:id="rId39"/>
    <p:sldId id="325" r:id="rId40"/>
    <p:sldId id="286" r:id="rId41"/>
    <p:sldId id="287" r:id="rId42"/>
    <p:sldId id="288" r:id="rId43"/>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065A"/>
    <a:srgbClr val="9DB9DB"/>
    <a:srgbClr val="4B7FBD"/>
    <a:srgbClr val="4072AE"/>
    <a:srgbClr val="2010EE"/>
    <a:srgbClr val="201040"/>
    <a:srgbClr val="2A65AC"/>
    <a:srgbClr val="2E6EBC"/>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نمط ذو سمات 1 - تميي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7895DFC-84FD-42C0-A255-0CE960463384}" type="datetimeFigureOut">
              <a:rPr lang="ar-IQ" smtClean="0"/>
              <a:pPr/>
              <a:t>14/03/1439</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1E7A2EC-187F-4329-80D1-970EFFD587D8}" type="slidenum">
              <a:rPr lang="ar-IQ" smtClean="0"/>
              <a:pPr/>
              <a:t>‹#›</a:t>
            </a:fld>
            <a:endParaRPr lang="ar-IQ"/>
          </a:p>
        </p:txBody>
      </p:sp>
    </p:spTree>
    <p:extLst>
      <p:ext uri="{BB962C8B-B14F-4D97-AF65-F5344CB8AC3E}">
        <p14:creationId xmlns:p14="http://schemas.microsoft.com/office/powerpoint/2010/main" val="193997682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dirty="0"/>
          </a:p>
        </p:txBody>
      </p:sp>
      <p:sp>
        <p:nvSpPr>
          <p:cNvPr id="4" name="عنصر نائب لرقم الشريحة 3"/>
          <p:cNvSpPr>
            <a:spLocks noGrp="1"/>
          </p:cNvSpPr>
          <p:nvPr>
            <p:ph type="sldNum" sz="quarter" idx="10"/>
          </p:nvPr>
        </p:nvSpPr>
        <p:spPr/>
        <p:txBody>
          <a:bodyPr/>
          <a:lstStyle/>
          <a:p>
            <a:fld id="{A1E7A2EC-187F-4329-80D1-970EFFD587D8}" type="slidenum">
              <a:rPr lang="ar-IQ" smtClean="0"/>
              <a:pPr/>
              <a:t>12</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F5FF186F-780B-4EC5-B32A-7AA0E106DF65}" type="datetimeFigureOut">
              <a:rPr lang="ar-IQ" smtClean="0"/>
              <a:pPr/>
              <a:t>14/03/1439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2F77DF9-D7BA-4224-8AA5-F8A35A2E0E95}"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F5FF186F-780B-4EC5-B32A-7AA0E106DF65}" type="datetimeFigureOut">
              <a:rPr lang="ar-IQ" smtClean="0"/>
              <a:pPr/>
              <a:t>14/03/1439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2F77DF9-D7BA-4224-8AA5-F8A35A2E0E95}"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F5FF186F-780B-4EC5-B32A-7AA0E106DF65}" type="datetimeFigureOut">
              <a:rPr lang="ar-IQ" smtClean="0"/>
              <a:pPr/>
              <a:t>14/03/1439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2F77DF9-D7BA-4224-8AA5-F8A35A2E0E95}" type="slidenum">
              <a:rPr lang="ar-IQ" smtClean="0"/>
              <a:pPr/>
              <a:t>‹#›</a:t>
            </a:fld>
            <a:endParaRPr lang="ar-IQ"/>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14/03/1439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55152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14/03/1439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14211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14/03/1439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48249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14/03/1439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385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14/03/1439</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0631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14/03/1439</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40149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14/03/1439</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81294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14/03/1439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51610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F5FF186F-780B-4EC5-B32A-7AA0E106DF65}" type="datetimeFigureOut">
              <a:rPr lang="ar-IQ" smtClean="0"/>
              <a:pPr/>
              <a:t>14/03/1439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2F77DF9-D7BA-4224-8AA5-F8A35A2E0E95}" type="slidenum">
              <a:rPr lang="ar-IQ" smtClean="0"/>
              <a:pPr/>
              <a:t>‹#›</a:t>
            </a:fld>
            <a:endParaRPr lang="ar-IQ"/>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14/03/1439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643317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14/03/1439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295867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14/03/1439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71921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F5FF186F-780B-4EC5-B32A-7AA0E106DF65}" type="datetimeFigureOut">
              <a:rPr lang="ar-IQ" smtClean="0"/>
              <a:pPr/>
              <a:t>14/03/1439</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2F77DF9-D7BA-4224-8AA5-F8A35A2E0E95}"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F5FF186F-780B-4EC5-B32A-7AA0E106DF65}" type="datetimeFigureOut">
              <a:rPr lang="ar-IQ" smtClean="0"/>
              <a:pPr/>
              <a:t>14/03/1439</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D2F77DF9-D7BA-4224-8AA5-F8A35A2E0E95}"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F5FF186F-780B-4EC5-B32A-7AA0E106DF65}" type="datetimeFigureOut">
              <a:rPr lang="ar-IQ" smtClean="0"/>
              <a:pPr/>
              <a:t>14/03/1439</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D2F77DF9-D7BA-4224-8AA5-F8A35A2E0E95}"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F5FF186F-780B-4EC5-B32A-7AA0E106DF65}" type="datetimeFigureOut">
              <a:rPr lang="ar-IQ" smtClean="0"/>
              <a:pPr/>
              <a:t>14/03/1439</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D2F77DF9-D7BA-4224-8AA5-F8A35A2E0E95}"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5FF186F-780B-4EC5-B32A-7AA0E106DF65}" type="datetimeFigureOut">
              <a:rPr lang="ar-IQ" smtClean="0"/>
              <a:pPr/>
              <a:t>14/03/1439</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D2F77DF9-D7BA-4224-8AA5-F8A35A2E0E95}"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5FF186F-780B-4EC5-B32A-7AA0E106DF65}" type="datetimeFigureOut">
              <a:rPr lang="ar-IQ" smtClean="0"/>
              <a:pPr/>
              <a:t>14/03/1439</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D2F77DF9-D7BA-4224-8AA5-F8A35A2E0E95}"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5FF186F-780B-4EC5-B32A-7AA0E106DF65}" type="datetimeFigureOut">
              <a:rPr lang="ar-IQ" smtClean="0"/>
              <a:pPr/>
              <a:t>14/03/1439</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D2F77DF9-D7BA-4224-8AA5-F8A35A2E0E95}"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5FF186F-780B-4EC5-B32A-7AA0E106DF65}" type="datetimeFigureOut">
              <a:rPr lang="ar-IQ" smtClean="0"/>
              <a:pPr/>
              <a:t>14/03/1439</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2F77DF9-D7BA-4224-8AA5-F8A35A2E0E95}"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14/03/1439</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837061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135887"/>
            <a:ext cx="9144000" cy="6993887"/>
          </a:xfrm>
          <a:prstGeom prst="rect">
            <a:avLst/>
          </a:prstGeom>
          <a:noFill/>
          <a:ln w="9525">
            <a:noFill/>
            <a:miter lim="800000"/>
            <a:headEnd/>
            <a:tailEnd/>
          </a:ln>
          <a:effectLst/>
        </p:spPr>
      </p:pic>
      <p:sp>
        <p:nvSpPr>
          <p:cNvPr id="7" name="مستطيل 6"/>
          <p:cNvSpPr/>
          <p:nvPr/>
        </p:nvSpPr>
        <p:spPr>
          <a:xfrm>
            <a:off x="1214414" y="214290"/>
            <a:ext cx="6596678" cy="646331"/>
          </a:xfrm>
          <a:prstGeom prst="rect">
            <a:avLst/>
          </a:prstGeom>
          <a:solidFill>
            <a:srgbClr val="002060"/>
          </a:solidFill>
        </p:spPr>
        <p:txBody>
          <a:bodyPr wrap="none">
            <a:spAutoFit/>
          </a:bodyPr>
          <a:lstStyle/>
          <a:p>
            <a:pPr algn="ctr"/>
            <a:r>
              <a:rPr lang="en-US" sz="3600" kern="10" dirty="0" smtClean="0">
                <a:ln w="9525">
                  <a:round/>
                  <a:headEnd/>
                  <a:tailEnd/>
                </a:ln>
                <a:gradFill rotWithShape="1">
                  <a:gsLst>
                    <a:gs pos="0">
                      <a:srgbClr val="FFE701"/>
                    </a:gs>
                    <a:gs pos="100000">
                      <a:srgbClr val="FE3E02"/>
                    </a:gs>
                  </a:gsLst>
                  <a:lin ang="5400000" scaled="1"/>
                </a:gradFill>
                <a:latin typeface="Arial"/>
                <a:cs typeface="Arial"/>
              </a:rPr>
              <a:t>Dental Panoramic Radiography</a:t>
            </a:r>
            <a:endParaRPr lang="ar-IQ" sz="3600" kern="10" dirty="0">
              <a:ln w="9525">
                <a:round/>
                <a:headEnd/>
                <a:tailEnd/>
              </a:ln>
              <a:gradFill rotWithShape="1">
                <a:gsLst>
                  <a:gs pos="0">
                    <a:srgbClr val="FFE701"/>
                  </a:gs>
                  <a:gs pos="100000">
                    <a:srgbClr val="FE3E02"/>
                  </a:gs>
                </a:gsLst>
                <a:lin ang="5400000" scaled="1"/>
              </a:gradFill>
              <a:latin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714348" y="4143380"/>
            <a:ext cx="7500990" cy="2554545"/>
          </a:xfrm>
          <a:prstGeom prst="rect">
            <a:avLst/>
          </a:prstGeom>
        </p:spPr>
        <p:txBody>
          <a:bodyPr wrap="square">
            <a:spAutoFit/>
          </a:bodyPr>
          <a:lstStyle/>
          <a:p>
            <a:pPr algn="l"/>
            <a:r>
              <a:rPr lang="en-US" sz="2000" dirty="0">
                <a:latin typeface="Times New Roman" pitchFamily="18" charset="0"/>
                <a:cs typeface="Times New Roman" pitchFamily="18" charset="0"/>
              </a:rPr>
              <a:t>In a good panoramic </a:t>
            </a:r>
            <a:r>
              <a:rPr lang="en-US" sz="2000" dirty="0" smtClean="0">
                <a:latin typeface="Times New Roman" pitchFamily="18" charset="0"/>
                <a:cs typeface="Times New Roman" pitchFamily="18" charset="0"/>
              </a:rPr>
              <a:t>radiograph:</a:t>
            </a:r>
          </a:p>
          <a:p>
            <a:pPr algn="l" rtl="0">
              <a:buFont typeface="Arial" pitchFamily="34" charset="0"/>
              <a:buChar char="•"/>
            </a:pPr>
            <a:r>
              <a:rPr lang="en-US" sz="2000" dirty="0" smtClean="0">
                <a:latin typeface="Times New Roman" pitchFamily="18" charset="0"/>
                <a:cs typeface="Times New Roman" pitchFamily="18" charset="0"/>
              </a:rPr>
              <a:t> The </a:t>
            </a:r>
            <a:r>
              <a:rPr lang="en-US" sz="2000" dirty="0">
                <a:latin typeface="Times New Roman" pitchFamily="18" charset="0"/>
                <a:cs typeface="Times New Roman" pitchFamily="18" charset="0"/>
              </a:rPr>
              <a:t>mandible is “U” </a:t>
            </a:r>
            <a:r>
              <a:rPr lang="en-US" sz="2000" dirty="0" smtClean="0">
                <a:latin typeface="Times New Roman" pitchFamily="18" charset="0"/>
                <a:cs typeface="Times New Roman" pitchFamily="18" charset="0"/>
              </a:rPr>
              <a:t>shaped.</a:t>
            </a:r>
            <a:endParaRPr lang="en-US" sz="2000" dirty="0">
              <a:latin typeface="Times New Roman" pitchFamily="18" charset="0"/>
              <a:cs typeface="Times New Roman" pitchFamily="18" charset="0"/>
            </a:endParaRPr>
          </a:p>
          <a:p>
            <a:pPr algn="l" rtl="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condyles are positioned about equal distance from the </a:t>
            </a:r>
            <a:r>
              <a:rPr lang="en-US" sz="2000" dirty="0" smtClean="0">
                <a:latin typeface="Times New Roman" pitchFamily="18" charset="0"/>
                <a:cs typeface="Times New Roman" pitchFamily="18" charset="0"/>
              </a:rPr>
              <a:t>inside edges </a:t>
            </a:r>
            <a:r>
              <a:rPr lang="en-US" sz="2000" dirty="0">
                <a:latin typeface="Times New Roman" pitchFamily="18" charset="0"/>
                <a:cs typeface="Times New Roman" pitchFamily="18" charset="0"/>
              </a:rPr>
              <a:t>of the image and 1⁄3 of the way down from the top edge </a:t>
            </a:r>
            <a:r>
              <a:rPr lang="en-US" sz="2000" dirty="0" smtClean="0">
                <a:latin typeface="Times New Roman" pitchFamily="18" charset="0"/>
                <a:cs typeface="Times New Roman" pitchFamily="18" charset="0"/>
              </a:rPr>
              <a:t>of the </a:t>
            </a:r>
            <a:r>
              <a:rPr lang="en-US" sz="2000" dirty="0">
                <a:latin typeface="Times New Roman" pitchFamily="18" charset="0"/>
                <a:cs typeface="Times New Roman" pitchFamily="18" charset="0"/>
              </a:rPr>
              <a:t>image</a:t>
            </a:r>
            <a:r>
              <a:rPr lang="en-US" sz="2000" dirty="0" smtClean="0">
                <a:latin typeface="Times New Roman" pitchFamily="18" charset="0"/>
                <a:cs typeface="Times New Roman" pitchFamily="18" charset="0"/>
              </a:rPr>
              <a:t>.</a:t>
            </a:r>
          </a:p>
          <a:p>
            <a:pPr algn="l" rtl="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occlusal plane exhibits a slight curve or “</a:t>
            </a:r>
            <a:r>
              <a:rPr lang="en-US" sz="2000" dirty="0" smtClean="0">
                <a:latin typeface="Times New Roman" pitchFamily="18" charset="0"/>
                <a:cs typeface="Times New Roman" pitchFamily="18" charset="0"/>
              </a:rPr>
              <a:t>smile line</a:t>
            </a:r>
            <a:r>
              <a:rPr lang="en-US" sz="2000" dirty="0">
                <a:latin typeface="Times New Roman" pitchFamily="18" charset="0"/>
                <a:cs typeface="Times New Roman" pitchFamily="18" charset="0"/>
              </a:rPr>
              <a:t>,” upwards. </a:t>
            </a:r>
            <a:endParaRPr lang="en-US" sz="2000" dirty="0" smtClean="0">
              <a:latin typeface="Times New Roman" pitchFamily="18" charset="0"/>
              <a:cs typeface="Times New Roman" pitchFamily="18" charset="0"/>
            </a:endParaRPr>
          </a:p>
          <a:p>
            <a:pPr algn="l" rtl="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roots of the maxillary and </a:t>
            </a:r>
            <a:r>
              <a:rPr lang="en-US" sz="2000" dirty="0" smtClean="0">
                <a:latin typeface="Times New Roman" pitchFamily="18" charset="0"/>
                <a:cs typeface="Times New Roman" pitchFamily="18" charset="0"/>
              </a:rPr>
              <a:t>mandibular anterior </a:t>
            </a:r>
            <a:r>
              <a:rPr lang="en-US" sz="2000" dirty="0">
                <a:latin typeface="Times New Roman" pitchFamily="18" charset="0"/>
                <a:cs typeface="Times New Roman" pitchFamily="18" charset="0"/>
              </a:rPr>
              <a:t>teeth are readily visible with minimal distortion. </a:t>
            </a:r>
            <a:endParaRPr lang="ar-IQ" sz="2000" dirty="0" smtClean="0">
              <a:latin typeface="Times New Roman" pitchFamily="18" charset="0"/>
              <a:cs typeface="Times New Roman" pitchFamily="18" charset="0"/>
            </a:endParaRPr>
          </a:p>
          <a:p>
            <a:pPr algn="l" rtl="0">
              <a:buFont typeface="Arial" pitchFamily="34" charset="0"/>
              <a:buChar char="•"/>
            </a:pPr>
            <a:r>
              <a:rPr lang="ar-IQ"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Magnification is </a:t>
            </a:r>
            <a:r>
              <a:rPr lang="en-US" sz="2000" dirty="0">
                <a:latin typeface="Times New Roman" pitchFamily="18" charset="0"/>
                <a:cs typeface="Times New Roman" pitchFamily="18" charset="0"/>
              </a:rPr>
              <a:t>equal on both sides of the </a:t>
            </a:r>
            <a:r>
              <a:rPr lang="en-US" sz="2000" dirty="0" smtClean="0">
                <a:latin typeface="Times New Roman" pitchFamily="18" charset="0"/>
                <a:cs typeface="Times New Roman" pitchFamily="18" charset="0"/>
              </a:rPr>
              <a:t>midline.</a:t>
            </a:r>
            <a:endParaRPr lang="ar-IQ" sz="2000" dirty="0">
              <a:latin typeface="Times New Roman" pitchFamily="18" charset="0"/>
              <a:cs typeface="Times New Roman" pitchFamily="18" charset="0"/>
            </a:endParaRPr>
          </a:p>
        </p:txBody>
      </p:sp>
      <p:pic>
        <p:nvPicPr>
          <p:cNvPr id="3" name="Picture 2"/>
          <p:cNvPicPr>
            <a:picLocks noGrp="1" noChangeAspect="1" noChangeArrowheads="1"/>
          </p:cNvPicPr>
          <p:nvPr>
            <p:ph idx="1"/>
          </p:nvPr>
        </p:nvPicPr>
        <p:blipFill>
          <a:blip r:embed="rId2"/>
          <a:srcRect/>
          <a:stretch>
            <a:fillRect/>
          </a:stretch>
        </p:blipFill>
        <p:spPr bwMode="auto">
          <a:xfrm>
            <a:off x="1071538" y="0"/>
            <a:ext cx="6715172" cy="41067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474345"/>
            <a:ext cx="9144000" cy="5386090"/>
          </a:xfrm>
          <a:prstGeom prst="rect">
            <a:avLst/>
          </a:prstGeom>
        </p:spPr>
        <p:txBody>
          <a:bodyPr wrap="square">
            <a:spAutoFit/>
          </a:bodyPr>
          <a:lstStyle/>
          <a:p>
            <a:pPr algn="l"/>
            <a:r>
              <a:rPr lang="en-US" sz="3600" dirty="0" smtClean="0">
                <a:latin typeface="Times New Roman" pitchFamily="18" charset="0"/>
                <a:cs typeface="Times New Roman" pitchFamily="18" charset="0"/>
              </a:rPr>
              <a:t>Normal anatomy</a:t>
            </a:r>
          </a:p>
          <a:p>
            <a:pPr algn="l"/>
            <a:r>
              <a:rPr lang="ar-IQ"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The normal anatomical shadows can be subdivided  into:</a:t>
            </a:r>
          </a:p>
          <a:p>
            <a:pPr algn="l" rtl="0">
              <a:buFont typeface="Wingdings" pitchFamily="2" charset="2"/>
              <a:buChar char="Ø"/>
            </a:pPr>
            <a:r>
              <a:rPr lang="en-US" sz="2800" dirty="0" smtClean="0">
                <a:latin typeface="Times New Roman" pitchFamily="18" charset="0"/>
                <a:cs typeface="Times New Roman" pitchFamily="18" charset="0"/>
              </a:rPr>
              <a:t> True or actual image of structures in, or close to the focal                                                                                                                                                                      trough.</a:t>
            </a:r>
          </a:p>
          <a:p>
            <a:pPr algn="l" rtl="0">
              <a:buFont typeface="Wingdings" pitchFamily="2" charset="2"/>
              <a:buChar char="Ø"/>
            </a:pPr>
            <a:r>
              <a:rPr lang="en-US" sz="2800" dirty="0" smtClean="0">
                <a:latin typeface="Times New Roman" pitchFamily="18" charset="0"/>
                <a:cs typeface="Times New Roman" pitchFamily="18" charset="0"/>
              </a:rPr>
              <a:t> Ghost images created by the tomographic movement and cast by structures on the opposite side or a long way from the focal trough. The 8° upward angulation of these ghost shadows appear at a higher level than the structures that have caused them.</a:t>
            </a:r>
          </a:p>
          <a:p>
            <a:pPr lvl="1" algn="l" rtl="0">
              <a:buFont typeface="Wingdings" pitchFamily="2" charset="2"/>
              <a:buChar char="Ø"/>
            </a:pPr>
            <a:r>
              <a:rPr lang="en-US" sz="2800" dirty="0" smtClean="0">
                <a:solidFill>
                  <a:srgbClr val="231F20"/>
                </a:solidFill>
                <a:latin typeface="Times New Roman" pitchFamily="18" charset="0"/>
                <a:ea typeface="Times New Roman" pitchFamily="18" charset="0"/>
                <a:cs typeface="Times New Roman" pitchFamily="18" charset="0"/>
              </a:rPr>
              <a:t> Double images: structures that are </a:t>
            </a:r>
            <a:r>
              <a:rPr lang="en-US" sz="2800" dirty="0" smtClean="0">
                <a:latin typeface="Times New Roman" pitchFamily="18" charset="0"/>
                <a:ea typeface="Times New Roman" pitchFamily="18" charset="0"/>
                <a:cs typeface="Times New Roman" pitchFamily="18" charset="0"/>
              </a:rPr>
              <a:t>scanned twice by  </a:t>
            </a:r>
            <a:r>
              <a:rPr lang="en-US" sz="2800" dirty="0" smtClean="0">
                <a:solidFill>
                  <a:srgbClr val="231F20"/>
                </a:solidFill>
                <a:latin typeface="Times New Roman" pitchFamily="18" charset="0"/>
                <a:ea typeface="Times New Roman" pitchFamily="18" charset="0"/>
                <a:cs typeface="Times New Roman" pitchFamily="18" charset="0"/>
              </a:rPr>
              <a:t>the                   rotating X-ray beam.</a:t>
            </a:r>
          </a:p>
          <a:p>
            <a:pPr algn="l"/>
            <a:r>
              <a:rPr lang="en-US" sz="2800" dirty="0" smtClean="0">
                <a:solidFill>
                  <a:srgbClr val="231F20"/>
                </a:solidFill>
                <a:latin typeface="Times New Roman" pitchFamily="18" charset="0"/>
                <a:ea typeface="Times New Roman" pitchFamily="18" charset="0"/>
                <a:cs typeface="Times New Roman" pitchFamily="18" charset="0"/>
              </a:rPr>
              <a:t> </a:t>
            </a:r>
            <a:endParaRPr lang="en-US"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142852"/>
            <a:ext cx="9144000" cy="4401205"/>
          </a:xfrm>
          <a:prstGeom prst="rect">
            <a:avLst/>
          </a:prstGeom>
        </p:spPr>
        <p:txBody>
          <a:bodyPr wrap="square">
            <a:spAutoFit/>
          </a:bodyPr>
          <a:lstStyle/>
          <a:p>
            <a:pPr algn="l"/>
            <a:r>
              <a:rPr lang="ar-IQ" sz="2000" b="1" dirty="0" smtClean="0"/>
              <a:t>     </a:t>
            </a:r>
            <a:r>
              <a:rPr lang="en-US" sz="2000" b="1" dirty="0" smtClean="0"/>
              <a:t>Important hard tissue images):</a:t>
            </a:r>
            <a:r>
              <a:rPr lang="ar-IQ" sz="2000" b="1" dirty="0" smtClean="0"/>
              <a:t>)</a:t>
            </a:r>
            <a:r>
              <a:rPr lang="en-US" sz="2000" b="1" dirty="0" smtClean="0"/>
              <a:t>True or actual images </a:t>
            </a:r>
          </a:p>
          <a:p>
            <a:pPr algn="l"/>
            <a:r>
              <a:rPr lang="en-US" sz="2000" dirty="0" smtClean="0"/>
              <a:t>These include:</a:t>
            </a:r>
          </a:p>
          <a:p>
            <a:pPr algn="l"/>
            <a:r>
              <a:rPr lang="en-US" sz="2000" dirty="0" smtClean="0"/>
              <a:t>• Teeth.</a:t>
            </a:r>
          </a:p>
          <a:p>
            <a:pPr algn="l"/>
            <a:r>
              <a:rPr lang="en-US" sz="2000" dirty="0" smtClean="0"/>
              <a:t>• Mandible.</a:t>
            </a:r>
          </a:p>
          <a:p>
            <a:pPr algn="l"/>
            <a:r>
              <a:rPr lang="en-US" sz="2000" dirty="0" smtClean="0"/>
              <a:t>• Maxilla, including the floor, medial and posterior walls of the antra.</a:t>
            </a:r>
          </a:p>
          <a:p>
            <a:pPr algn="l"/>
            <a:r>
              <a:rPr lang="en-US" sz="2000" dirty="0" smtClean="0"/>
              <a:t>• Hard palate.</a:t>
            </a:r>
          </a:p>
          <a:p>
            <a:pPr algn="l"/>
            <a:r>
              <a:rPr lang="en-US" sz="2000" dirty="0" smtClean="0"/>
              <a:t>• Zygomatic arches.</a:t>
            </a:r>
          </a:p>
          <a:p>
            <a:pPr algn="l"/>
            <a:r>
              <a:rPr lang="en-US" sz="2000" dirty="0" smtClean="0"/>
              <a:t>• Styloid processes.</a:t>
            </a:r>
          </a:p>
          <a:p>
            <a:pPr algn="l"/>
            <a:r>
              <a:rPr lang="en-US" sz="2000" dirty="0" smtClean="0"/>
              <a:t>• Hyoid bone.</a:t>
            </a:r>
          </a:p>
          <a:p>
            <a:pPr algn="l"/>
            <a:r>
              <a:rPr lang="en-US" sz="2000" dirty="0" smtClean="0"/>
              <a:t>• Nasal septum and conchae.</a:t>
            </a:r>
          </a:p>
          <a:p>
            <a:pPr algn="l"/>
            <a:r>
              <a:rPr lang="en-US" sz="2000" dirty="0" smtClean="0"/>
              <a:t>• Orbital rim.</a:t>
            </a:r>
          </a:p>
          <a:p>
            <a:pPr algn="l"/>
            <a:r>
              <a:rPr lang="en-US" sz="2000" dirty="0" smtClean="0"/>
              <a:t>• Base of skull.</a:t>
            </a:r>
          </a:p>
          <a:p>
            <a:pPr algn="l"/>
            <a:endParaRPr lang="en-US" sz="2000" dirty="0" smtClean="0"/>
          </a:p>
          <a:p>
            <a:pPr algn="l"/>
            <a:endParaRPr lang="ar-IQ" sz="2000" dirty="0"/>
          </a:p>
        </p:txBody>
      </p:sp>
      <p:sp>
        <p:nvSpPr>
          <p:cNvPr id="5" name="مستطيل 4"/>
          <p:cNvSpPr/>
          <p:nvPr/>
        </p:nvSpPr>
        <p:spPr>
          <a:xfrm>
            <a:off x="0" y="4214818"/>
            <a:ext cx="4572000" cy="1015663"/>
          </a:xfrm>
          <a:prstGeom prst="rect">
            <a:avLst/>
          </a:prstGeom>
        </p:spPr>
        <p:txBody>
          <a:bodyPr>
            <a:spAutoFit/>
          </a:bodyPr>
          <a:lstStyle/>
          <a:p>
            <a:pPr algn="l"/>
            <a:r>
              <a:rPr lang="en-US" sz="2000" b="1" i="1" dirty="0" smtClean="0"/>
              <a:t>Air images</a:t>
            </a:r>
          </a:p>
          <a:p>
            <a:pPr algn="l"/>
            <a:r>
              <a:rPr lang="en-US" sz="2000" dirty="0" smtClean="0"/>
              <a:t>• Mouth/oral opening</a:t>
            </a:r>
          </a:p>
          <a:p>
            <a:pPr algn="l"/>
            <a:r>
              <a:rPr lang="en-US" sz="2000" dirty="0" smtClean="0"/>
              <a:t>• Oropharynx.</a:t>
            </a:r>
            <a:endParaRPr lang="ar-IQ" sz="2000" dirty="0"/>
          </a:p>
        </p:txBody>
      </p:sp>
      <p:sp>
        <p:nvSpPr>
          <p:cNvPr id="6" name="مستطيل 5"/>
          <p:cNvSpPr/>
          <p:nvPr/>
        </p:nvSpPr>
        <p:spPr>
          <a:xfrm>
            <a:off x="3214678" y="1928802"/>
            <a:ext cx="4572000" cy="2246769"/>
          </a:xfrm>
          <a:prstGeom prst="rect">
            <a:avLst/>
          </a:prstGeom>
        </p:spPr>
        <p:txBody>
          <a:bodyPr>
            <a:spAutoFit/>
          </a:bodyPr>
          <a:lstStyle/>
          <a:p>
            <a:pPr algn="l"/>
            <a:r>
              <a:rPr lang="en-US" sz="2000" b="1" i="1" dirty="0" smtClean="0"/>
              <a:t>Important soft tissue images</a:t>
            </a:r>
          </a:p>
          <a:p>
            <a:pPr algn="l"/>
            <a:r>
              <a:rPr lang="en-US" sz="2000" dirty="0" smtClean="0"/>
              <a:t>• Ear lobes</a:t>
            </a:r>
          </a:p>
          <a:p>
            <a:pPr algn="l"/>
            <a:r>
              <a:rPr lang="en-US" sz="2000" dirty="0" smtClean="0"/>
              <a:t>• Nasal cartilages</a:t>
            </a:r>
          </a:p>
          <a:p>
            <a:pPr algn="l"/>
            <a:r>
              <a:rPr lang="en-US" sz="2000" dirty="0" smtClean="0"/>
              <a:t>• Soft palate</a:t>
            </a:r>
          </a:p>
          <a:p>
            <a:pPr algn="l"/>
            <a:r>
              <a:rPr lang="en-US" sz="2000" dirty="0" smtClean="0"/>
              <a:t>• Dorsum of tongue</a:t>
            </a:r>
          </a:p>
          <a:p>
            <a:pPr algn="l"/>
            <a:r>
              <a:rPr lang="en-US" sz="2000" dirty="0" smtClean="0"/>
              <a:t>• Lips and cheeks</a:t>
            </a:r>
          </a:p>
          <a:p>
            <a:pPr algn="l"/>
            <a:r>
              <a:rPr lang="en-US" sz="2000" dirty="0" smtClean="0"/>
              <a:t>• Nasolabial folds.</a:t>
            </a:r>
            <a:endParaRPr lang="ar-IQ" sz="2000" dirty="0"/>
          </a:p>
        </p:txBody>
      </p:sp>
      <p:sp>
        <p:nvSpPr>
          <p:cNvPr id="7" name="مستطيل 6"/>
          <p:cNvSpPr/>
          <p:nvPr/>
        </p:nvSpPr>
        <p:spPr>
          <a:xfrm>
            <a:off x="3214678" y="4143380"/>
            <a:ext cx="5929322" cy="2246769"/>
          </a:xfrm>
          <a:prstGeom prst="rect">
            <a:avLst/>
          </a:prstGeom>
        </p:spPr>
        <p:txBody>
          <a:bodyPr wrap="square">
            <a:spAutoFit/>
          </a:bodyPr>
          <a:lstStyle/>
          <a:p>
            <a:pPr algn="l"/>
            <a:r>
              <a:rPr lang="en-US" sz="2000" b="1" dirty="0" smtClean="0"/>
              <a:t>Ghost images</a:t>
            </a:r>
          </a:p>
          <a:p>
            <a:pPr algn="l"/>
            <a:r>
              <a:rPr lang="ar-IQ" sz="2000" dirty="0" smtClean="0"/>
              <a:t>:</a:t>
            </a:r>
            <a:r>
              <a:rPr lang="en-US" sz="2000" dirty="0" smtClean="0"/>
              <a:t>The more important ghost shadows</a:t>
            </a:r>
          </a:p>
          <a:p>
            <a:pPr algn="l"/>
            <a:r>
              <a:rPr lang="en-US" sz="2000" dirty="0" smtClean="0"/>
              <a:t>• Cervical vertebrae.</a:t>
            </a:r>
          </a:p>
          <a:p>
            <a:pPr algn="l"/>
            <a:r>
              <a:rPr lang="en-US" sz="2000" dirty="0" smtClean="0"/>
              <a:t>• Body, angle and ramus of the contralateral side</a:t>
            </a:r>
          </a:p>
          <a:p>
            <a:pPr algn="l"/>
            <a:r>
              <a:rPr lang="en-US" sz="2000" dirty="0" smtClean="0"/>
              <a:t>of the mandible</a:t>
            </a:r>
          </a:p>
          <a:p>
            <a:pPr algn="l"/>
            <a:r>
              <a:rPr lang="en-US" sz="2000" dirty="0" smtClean="0"/>
              <a:t>• Palate.  </a:t>
            </a:r>
          </a:p>
          <a:p>
            <a:pPr algn="l">
              <a:buFont typeface="Arial" pitchFamily="34" charset="0"/>
              <a:buChar char="•"/>
            </a:pPr>
            <a:endParaRPr lang="ar-IQ" sz="2000" dirty="0"/>
          </a:p>
        </p:txBody>
      </p:sp>
      <p:sp>
        <p:nvSpPr>
          <p:cNvPr id="8" name="مستطيل 7"/>
          <p:cNvSpPr/>
          <p:nvPr/>
        </p:nvSpPr>
        <p:spPr>
          <a:xfrm>
            <a:off x="2928926" y="6000768"/>
            <a:ext cx="4714876" cy="707886"/>
          </a:xfrm>
          <a:prstGeom prst="rect">
            <a:avLst/>
          </a:prstGeom>
        </p:spPr>
        <p:txBody>
          <a:bodyPr wrap="square">
            <a:spAutoFit/>
          </a:bodyPr>
          <a:lstStyle/>
          <a:p>
            <a:pPr algn="l"/>
            <a:r>
              <a:rPr lang="en-US" sz="2000" dirty="0" smtClean="0">
                <a:solidFill>
                  <a:srgbClr val="231F20"/>
                </a:solidFill>
                <a:latin typeface="Simplified Arabic" pitchFamily="2" charset="-78"/>
                <a:ea typeface="Times New Roman" pitchFamily="18" charset="0"/>
                <a:cs typeface="Arial" pitchFamily="34" charset="0"/>
              </a:rPr>
              <a:t>  </a:t>
            </a:r>
            <a:r>
              <a:rPr lang="en-US" sz="2000" b="1" dirty="0" smtClean="0">
                <a:solidFill>
                  <a:srgbClr val="231F20"/>
                </a:solidFill>
                <a:latin typeface="Simplified Arabic" pitchFamily="2" charset="-78"/>
                <a:ea typeface="Times New Roman" pitchFamily="18" charset="0"/>
                <a:cs typeface="Arial" pitchFamily="34" charset="0"/>
              </a:rPr>
              <a:t>Double images</a:t>
            </a:r>
            <a:r>
              <a:rPr lang="en-US" sz="2000" dirty="0" smtClean="0">
                <a:solidFill>
                  <a:srgbClr val="231F20"/>
                </a:solidFill>
                <a:latin typeface="Simplified Arabic" pitchFamily="2" charset="-78"/>
                <a:ea typeface="Times New Roman" pitchFamily="18" charset="0"/>
                <a:cs typeface="Arial" pitchFamily="34" charset="0"/>
              </a:rPr>
              <a:t> </a:t>
            </a:r>
          </a:p>
          <a:p>
            <a:pPr algn="l"/>
            <a:r>
              <a:rPr lang="en-US" sz="2000" dirty="0" smtClean="0">
                <a:solidFill>
                  <a:srgbClr val="231F20"/>
                </a:solidFill>
                <a:latin typeface="Simplified Arabic" pitchFamily="2" charset="-78"/>
                <a:ea typeface="Times New Roman" pitchFamily="18" charset="0"/>
                <a:cs typeface="Arial" pitchFamily="34" charset="0"/>
              </a:rPr>
              <a:t>( hyoid bone, the hard palate, epiglottis). </a:t>
            </a:r>
            <a:endParaRPr lang="ar-IQ"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28596" y="285728"/>
            <a:ext cx="8143875" cy="4038600"/>
          </a:xfrm>
          <a:prstGeom prst="rect">
            <a:avLst/>
          </a:prstGeom>
          <a:noFill/>
          <a:ln w="9525">
            <a:noFill/>
            <a:miter lim="800000"/>
            <a:headEnd/>
            <a:tailEnd/>
          </a:ln>
          <a:effectLst/>
        </p:spPr>
      </p:pic>
      <p:sp>
        <p:nvSpPr>
          <p:cNvPr id="3" name="مستطيل 2"/>
          <p:cNvSpPr/>
          <p:nvPr/>
        </p:nvSpPr>
        <p:spPr>
          <a:xfrm>
            <a:off x="0" y="4286256"/>
            <a:ext cx="9144000" cy="1754326"/>
          </a:xfrm>
          <a:prstGeom prst="rect">
            <a:avLst/>
          </a:prstGeom>
        </p:spPr>
        <p:txBody>
          <a:bodyPr wrap="square">
            <a:spAutoFit/>
          </a:bodyPr>
          <a:lstStyle/>
          <a:p>
            <a:pPr algn="l"/>
            <a:r>
              <a:rPr lang="en-US" dirty="0" smtClean="0"/>
              <a:t>A dental panoramic </a:t>
            </a:r>
            <a:r>
              <a:rPr lang="en-US" dirty="0" err="1" smtClean="0"/>
              <a:t>tomograph</a:t>
            </a:r>
            <a:r>
              <a:rPr lang="en-US" dirty="0" smtClean="0"/>
              <a:t> showing the main </a:t>
            </a:r>
            <a:r>
              <a:rPr lang="en-US" b="1" dirty="0" smtClean="0"/>
              <a:t>real hard tissue shadows, including the </a:t>
            </a:r>
            <a:r>
              <a:rPr lang="ar-IQ" b="1" dirty="0" smtClean="0"/>
              <a:t> </a:t>
            </a:r>
            <a:r>
              <a:rPr lang="en-US" b="1" dirty="0" smtClean="0"/>
              <a:t>plastic head </a:t>
            </a:r>
            <a:r>
              <a:rPr lang="en-US" dirty="0" smtClean="0"/>
              <a:t>support, drawn in on one side of the radiograph, NS — nasal septum, </a:t>
            </a:r>
          </a:p>
          <a:p>
            <a:pPr algn="l"/>
            <a:r>
              <a:rPr lang="en-US" dirty="0" smtClean="0"/>
              <a:t>MIT — middle and inferior </a:t>
            </a:r>
            <a:r>
              <a:rPr lang="en-US" dirty="0" err="1" smtClean="0"/>
              <a:t>turbinates</a:t>
            </a:r>
            <a:r>
              <a:rPr lang="en-US" dirty="0" smtClean="0"/>
              <a:t>, O — orbital margin, HP — hard palate, A — floor of </a:t>
            </a:r>
            <a:r>
              <a:rPr lang="en-US" dirty="0" err="1" smtClean="0"/>
              <a:t>antrum</a:t>
            </a:r>
            <a:r>
              <a:rPr lang="en-US" dirty="0" smtClean="0"/>
              <a:t>, Z — </a:t>
            </a:r>
            <a:r>
              <a:rPr lang="en-US" dirty="0" err="1" smtClean="0"/>
              <a:t>zygomatic</a:t>
            </a:r>
            <a:r>
              <a:rPr lang="en-US" dirty="0" smtClean="0"/>
              <a:t> arch, EAM — external auditory </a:t>
            </a:r>
            <a:r>
              <a:rPr lang="en-US" dirty="0" err="1" smtClean="0"/>
              <a:t>meatus</a:t>
            </a:r>
            <a:r>
              <a:rPr lang="en-US" dirty="0" smtClean="0"/>
              <a:t>, MP — mastoid process,</a:t>
            </a:r>
          </a:p>
          <a:p>
            <a:pPr algn="l"/>
            <a:r>
              <a:rPr lang="en-US" dirty="0" smtClean="0"/>
              <a:t> SP — </a:t>
            </a:r>
            <a:r>
              <a:rPr lang="en-US" dirty="0" err="1" smtClean="0"/>
              <a:t>styloid</a:t>
            </a:r>
            <a:r>
              <a:rPr lang="en-US" dirty="0" smtClean="0"/>
              <a:t> process, H — hyoid, P — plastic head support.</a:t>
            </a:r>
          </a:p>
          <a:p>
            <a:pPr algn="l"/>
            <a:endParaRPr lang="ar-IQ"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428596" y="428604"/>
            <a:ext cx="7991475" cy="4238625"/>
          </a:xfrm>
          <a:prstGeom prst="rect">
            <a:avLst/>
          </a:prstGeom>
          <a:noFill/>
          <a:ln w="9525">
            <a:noFill/>
            <a:miter lim="800000"/>
            <a:headEnd/>
            <a:tailEnd/>
          </a:ln>
          <a:effectLst/>
        </p:spPr>
      </p:pic>
      <p:sp>
        <p:nvSpPr>
          <p:cNvPr id="3" name="مستطيل 2"/>
          <p:cNvSpPr/>
          <p:nvPr/>
        </p:nvSpPr>
        <p:spPr>
          <a:xfrm>
            <a:off x="0" y="4857760"/>
            <a:ext cx="9144000" cy="923330"/>
          </a:xfrm>
          <a:prstGeom prst="rect">
            <a:avLst/>
          </a:prstGeom>
        </p:spPr>
        <p:txBody>
          <a:bodyPr wrap="square">
            <a:spAutoFit/>
          </a:bodyPr>
          <a:lstStyle/>
          <a:p>
            <a:pPr algn="l"/>
            <a:r>
              <a:rPr lang="en-US" dirty="0" smtClean="0"/>
              <a:t>A dental panoramic </a:t>
            </a:r>
            <a:r>
              <a:rPr lang="en-US" dirty="0" err="1" smtClean="0"/>
              <a:t>tomograph</a:t>
            </a:r>
            <a:r>
              <a:rPr lang="en-US" dirty="0" smtClean="0"/>
              <a:t> showing the main </a:t>
            </a:r>
            <a:r>
              <a:rPr lang="en-US" b="1" dirty="0" smtClean="0"/>
              <a:t>real soft tissue and air shadows drawn in on</a:t>
            </a:r>
          </a:p>
          <a:p>
            <a:pPr algn="l"/>
            <a:r>
              <a:rPr lang="en-US" dirty="0" smtClean="0"/>
              <a:t>one side of the radiograph, NC — nasal cartilages, EL — ear lobe, SP — soft palate,</a:t>
            </a:r>
          </a:p>
          <a:p>
            <a:pPr algn="l"/>
            <a:r>
              <a:rPr lang="en-US" dirty="0" smtClean="0"/>
              <a:t> DT — dorsum of tongue, Or — </a:t>
            </a:r>
            <a:r>
              <a:rPr lang="en-US" dirty="0" err="1" smtClean="0"/>
              <a:t>oropharnyx</a:t>
            </a:r>
            <a:r>
              <a:rPr lang="en-US" dirty="0" smtClean="0"/>
              <a:t>, NF — </a:t>
            </a:r>
            <a:r>
              <a:rPr lang="en-US" dirty="0" err="1" smtClean="0"/>
              <a:t>naso</a:t>
            </a:r>
            <a:r>
              <a:rPr lang="en-US" dirty="0" smtClean="0"/>
              <a:t>-labial fold, M — mouth.</a:t>
            </a:r>
            <a:endParaRPr lang="ar-IQ"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85720" y="928670"/>
            <a:ext cx="7934325" cy="4067175"/>
          </a:xfrm>
          <a:prstGeom prst="rect">
            <a:avLst/>
          </a:prstGeom>
          <a:noFill/>
          <a:ln w="9525">
            <a:noFill/>
            <a:miter lim="800000"/>
            <a:headEnd/>
            <a:tailEnd/>
          </a:ln>
          <a:effectLst/>
        </p:spPr>
      </p:pic>
      <p:sp>
        <p:nvSpPr>
          <p:cNvPr id="3" name="مستطيل 2"/>
          <p:cNvSpPr/>
          <p:nvPr/>
        </p:nvSpPr>
        <p:spPr>
          <a:xfrm>
            <a:off x="571472" y="5214950"/>
            <a:ext cx="7858180" cy="923330"/>
          </a:xfrm>
          <a:prstGeom prst="rect">
            <a:avLst/>
          </a:prstGeom>
        </p:spPr>
        <p:txBody>
          <a:bodyPr wrap="square">
            <a:spAutoFit/>
          </a:bodyPr>
          <a:lstStyle/>
          <a:p>
            <a:pPr algn="l"/>
            <a:r>
              <a:rPr lang="en-US" dirty="0" smtClean="0"/>
              <a:t>A dental panoramic </a:t>
            </a:r>
            <a:r>
              <a:rPr lang="en-US" dirty="0" err="1" smtClean="0"/>
              <a:t>tomograph</a:t>
            </a:r>
            <a:r>
              <a:rPr lang="en-US" dirty="0" smtClean="0"/>
              <a:t> showing the main anatomical </a:t>
            </a:r>
            <a:r>
              <a:rPr lang="en-US" b="1" dirty="0" smtClean="0"/>
              <a:t>ghost or artefactual </a:t>
            </a:r>
            <a:r>
              <a:rPr lang="ar-IQ" b="1" dirty="0" smtClean="0"/>
              <a:t> </a:t>
            </a:r>
            <a:r>
              <a:rPr lang="en-US" b="1" dirty="0" smtClean="0"/>
              <a:t>shadows drawn in on one side </a:t>
            </a:r>
            <a:r>
              <a:rPr lang="en-US" dirty="0" smtClean="0"/>
              <a:t>of the radiograph, PI — palate, </a:t>
            </a:r>
            <a:r>
              <a:rPr lang="en-US" dirty="0" err="1" smtClean="0"/>
              <a:t>Md</a:t>
            </a:r>
            <a:r>
              <a:rPr lang="en-US" dirty="0" smtClean="0"/>
              <a:t> — mandible,  CV — cervical vertebrae.</a:t>
            </a:r>
            <a:endParaRPr lang="ar-IQ"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abdulkarim salih 56 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45" y="0"/>
            <a:ext cx="6505874" cy="350950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3"/>
          <a:srcRect/>
          <a:stretch>
            <a:fillRect/>
          </a:stretch>
        </p:blipFill>
        <p:spPr bwMode="auto">
          <a:xfrm>
            <a:off x="2384103" y="3645025"/>
            <a:ext cx="6727087" cy="3212976"/>
          </a:xfrm>
          <a:prstGeom prst="rect">
            <a:avLst/>
          </a:prstGeom>
          <a:noFill/>
          <a:ln w="9525">
            <a:noFill/>
            <a:miter lim="800000"/>
            <a:headEnd/>
            <a:tailEnd/>
          </a:ln>
          <a:effectLst/>
        </p:spPr>
      </p:pic>
    </p:spTree>
    <p:extLst>
      <p:ext uri="{BB962C8B-B14F-4D97-AF65-F5344CB8AC3E}">
        <p14:creationId xmlns:p14="http://schemas.microsoft.com/office/powerpoint/2010/main" val="38103970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styloid research\edentulous patients\qasm karem 58 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34" y="1"/>
            <a:ext cx="6217050" cy="335370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styloid research\edentulous patients\ali hamud 49 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2938081"/>
            <a:ext cx="7258000" cy="3915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2213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500166" y="1785926"/>
            <a:ext cx="6429420" cy="3154710"/>
          </a:xfrm>
          <a:prstGeom prst="rect">
            <a:avLst/>
          </a:prstGeom>
          <a:noFill/>
        </p:spPr>
        <p:txBody>
          <a:bodyPr wrap="square" rtlCol="1">
            <a:spAutoFit/>
          </a:bodyPr>
          <a:lstStyle/>
          <a:p>
            <a:pPr algn="ctr"/>
            <a:r>
              <a:rPr lang="en-US" sz="19900" dirty="0" smtClean="0"/>
              <a:t>Errors</a:t>
            </a:r>
            <a:endParaRPr lang="ar-IQ" sz="16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جدول 5"/>
          <p:cNvGraphicFramePr>
            <a:graphicFrameLocks noGrp="1"/>
          </p:cNvGraphicFramePr>
          <p:nvPr/>
        </p:nvGraphicFramePr>
        <p:xfrm>
          <a:off x="1524000" y="1397000"/>
          <a:ext cx="6096000" cy="1112520"/>
        </p:xfrm>
        <a:graphic>
          <a:graphicData uri="http://schemas.openxmlformats.org/drawingml/2006/table">
            <a:tbl>
              <a:tblPr rtl="1" firstRow="1" bandRow="1">
                <a:tableStyleId>{5C22544A-7EE6-4342-B048-85BDC9FD1C3A}</a:tableStyleId>
              </a:tblPr>
              <a:tblGrid>
                <a:gridCol w="2032000"/>
                <a:gridCol w="2032000"/>
                <a:gridCol w="2032000"/>
              </a:tblGrid>
              <a:tr h="370840">
                <a:tc>
                  <a:txBody>
                    <a:bodyPr/>
                    <a:lstStyle/>
                    <a:p>
                      <a:pPr rtl="1"/>
                      <a:endParaRPr lang="ar-IQ" dirty="0"/>
                    </a:p>
                  </a:txBody>
                  <a:tcPr>
                    <a:solidFill>
                      <a:schemeClr val="bg1"/>
                    </a:solidFill>
                  </a:tcPr>
                </a:tc>
                <a:tc>
                  <a:txBody>
                    <a:bodyPr/>
                    <a:lstStyle/>
                    <a:p>
                      <a:pPr rtl="1"/>
                      <a:endParaRPr lang="ar-IQ"/>
                    </a:p>
                  </a:txBody>
                  <a:tcPr>
                    <a:solidFill>
                      <a:schemeClr val="bg1"/>
                    </a:solidFill>
                  </a:tcPr>
                </a:tc>
                <a:tc>
                  <a:txBody>
                    <a:bodyPr/>
                    <a:lstStyle/>
                    <a:p>
                      <a:pPr rtl="1"/>
                      <a:endParaRPr lang="ar-IQ"/>
                    </a:p>
                  </a:txBody>
                  <a:tcPr>
                    <a:solidFill>
                      <a:schemeClr val="bg1"/>
                    </a:solidFill>
                  </a:tcPr>
                </a:tc>
              </a:tr>
              <a:tr h="370840">
                <a:tc>
                  <a:txBody>
                    <a:bodyPr/>
                    <a:lstStyle/>
                    <a:p>
                      <a:pPr rtl="1"/>
                      <a:endParaRPr lang="ar-IQ"/>
                    </a:p>
                  </a:txBody>
                  <a:tcPr>
                    <a:solidFill>
                      <a:schemeClr val="bg1"/>
                    </a:solidFill>
                  </a:tcPr>
                </a:tc>
                <a:tc>
                  <a:txBody>
                    <a:bodyPr/>
                    <a:lstStyle/>
                    <a:p>
                      <a:pPr rtl="1"/>
                      <a:endParaRPr lang="ar-IQ" dirty="0"/>
                    </a:p>
                  </a:txBody>
                  <a:tcPr>
                    <a:solidFill>
                      <a:schemeClr val="bg1"/>
                    </a:solidFill>
                  </a:tcPr>
                </a:tc>
                <a:tc>
                  <a:txBody>
                    <a:bodyPr/>
                    <a:lstStyle/>
                    <a:p>
                      <a:pPr rtl="1"/>
                      <a:endParaRPr lang="ar-IQ" dirty="0"/>
                    </a:p>
                  </a:txBody>
                  <a:tcPr>
                    <a:solidFill>
                      <a:schemeClr val="bg1"/>
                    </a:solidFill>
                  </a:tcPr>
                </a:tc>
              </a:tr>
              <a:tr h="370840">
                <a:tc>
                  <a:txBody>
                    <a:bodyPr/>
                    <a:lstStyle/>
                    <a:p>
                      <a:pPr rtl="1"/>
                      <a:endParaRPr lang="ar-IQ"/>
                    </a:p>
                  </a:txBody>
                  <a:tcPr>
                    <a:solidFill>
                      <a:schemeClr val="bg1"/>
                    </a:solidFill>
                  </a:tcPr>
                </a:tc>
                <a:tc>
                  <a:txBody>
                    <a:bodyPr/>
                    <a:lstStyle/>
                    <a:p>
                      <a:pPr rtl="1"/>
                      <a:endParaRPr lang="ar-IQ"/>
                    </a:p>
                  </a:txBody>
                  <a:tcPr>
                    <a:solidFill>
                      <a:schemeClr val="bg1"/>
                    </a:solidFill>
                  </a:tcPr>
                </a:tc>
                <a:tc>
                  <a:txBody>
                    <a:bodyPr/>
                    <a:lstStyle/>
                    <a:p>
                      <a:pPr rtl="1"/>
                      <a:endParaRPr lang="ar-IQ" dirty="0"/>
                    </a:p>
                  </a:txBody>
                  <a:tcPr>
                    <a:solidFill>
                      <a:schemeClr val="bg1"/>
                    </a:solidFill>
                  </a:tcPr>
                </a:tc>
              </a:tr>
            </a:tbl>
          </a:graphicData>
        </a:graphic>
      </p:graphicFrame>
      <p:graphicFrame>
        <p:nvGraphicFramePr>
          <p:cNvPr id="10" name="جدول 9"/>
          <p:cNvGraphicFramePr>
            <a:graphicFrameLocks noGrp="1"/>
          </p:cNvGraphicFramePr>
          <p:nvPr/>
        </p:nvGraphicFramePr>
        <p:xfrm>
          <a:off x="0" y="642918"/>
          <a:ext cx="9144000" cy="6180077"/>
        </p:xfrm>
        <a:graphic>
          <a:graphicData uri="http://schemas.openxmlformats.org/drawingml/2006/table">
            <a:tbl>
              <a:tblPr rtl="1" firstRow="1" bandRow="1">
                <a:tableStyleId>{5C22544A-7EE6-4342-B048-85BDC9FD1C3A}</a:tableStyleId>
              </a:tblPr>
              <a:tblGrid>
                <a:gridCol w="2286000"/>
                <a:gridCol w="2286000"/>
                <a:gridCol w="2286000"/>
                <a:gridCol w="2286000"/>
              </a:tblGrid>
              <a:tr h="853474">
                <a:tc>
                  <a:txBody>
                    <a:bodyPr/>
                    <a:lstStyle/>
                    <a:p>
                      <a:pPr algn="l" rtl="1"/>
                      <a:r>
                        <a:rPr lang="en-US" sz="1800" b="1" i="1" kern="1200" baseline="0" dirty="0" smtClean="0">
                          <a:solidFill>
                            <a:schemeClr val="lt1"/>
                          </a:solidFill>
                          <a:latin typeface="+mn-lt"/>
                          <a:ea typeface="+mn-ea"/>
                          <a:cs typeface="+mn-cs"/>
                        </a:rPr>
                        <a:t>Hints</a:t>
                      </a:r>
                      <a:endParaRPr lang="ar-IQ" dirty="0"/>
                    </a:p>
                  </a:txBody>
                  <a:tcPr/>
                </a:tc>
                <a:tc>
                  <a:txBody>
                    <a:bodyPr/>
                    <a:lstStyle/>
                    <a:p>
                      <a:pPr algn="l" rtl="1"/>
                      <a:r>
                        <a:rPr lang="en-US" sz="1800" b="1" i="1" kern="1200" baseline="0" dirty="0" smtClean="0">
                          <a:solidFill>
                            <a:schemeClr val="lt1"/>
                          </a:solidFill>
                          <a:latin typeface="+mn-lt"/>
                          <a:ea typeface="+mn-ea"/>
                          <a:cs typeface="+mn-cs"/>
                        </a:rPr>
                        <a:t>How to Correct</a:t>
                      </a:r>
                      <a:endParaRPr lang="ar-IQ" dirty="0"/>
                    </a:p>
                  </a:txBody>
                  <a:tcPr/>
                </a:tc>
                <a:tc>
                  <a:txBody>
                    <a:bodyPr/>
                    <a:lstStyle/>
                    <a:p>
                      <a:pPr algn="l" rtl="1"/>
                      <a:r>
                        <a:rPr lang="en-US" sz="1800" b="1" i="1" kern="1200" baseline="0" dirty="0" smtClean="0">
                          <a:solidFill>
                            <a:schemeClr val="lt1"/>
                          </a:solidFill>
                          <a:latin typeface="+mn-lt"/>
                          <a:ea typeface="+mn-ea"/>
                          <a:cs typeface="+mn-cs"/>
                        </a:rPr>
                        <a:t>Cause</a:t>
                      </a:r>
                      <a:endParaRPr lang="ar-IQ" dirty="0"/>
                    </a:p>
                  </a:txBody>
                  <a:tcPr/>
                </a:tc>
                <a:tc>
                  <a:txBody>
                    <a:bodyPr/>
                    <a:lstStyle/>
                    <a:p>
                      <a:pPr algn="l" rtl="1"/>
                      <a:r>
                        <a:rPr lang="en-US" sz="1800" b="1" i="1" kern="1200" baseline="0" dirty="0" smtClean="0">
                          <a:solidFill>
                            <a:schemeClr val="lt1"/>
                          </a:solidFill>
                          <a:latin typeface="+mn-lt"/>
                          <a:ea typeface="+mn-ea"/>
                          <a:cs typeface="+mn-cs"/>
                        </a:rPr>
                        <a:t>Problem</a:t>
                      </a:r>
                      <a:endParaRPr lang="ar-IQ" dirty="0"/>
                    </a:p>
                  </a:txBody>
                  <a:tcPr/>
                </a:tc>
              </a:tr>
              <a:tr h="2644258">
                <a:tc>
                  <a:txBody>
                    <a:bodyPr/>
                    <a:lstStyle/>
                    <a:p>
                      <a:pPr algn="l"/>
                      <a:r>
                        <a:rPr lang="en-US" sz="1800" i="1" kern="1200" baseline="0" dirty="0" smtClean="0">
                          <a:solidFill>
                            <a:schemeClr val="dk1"/>
                          </a:solidFill>
                          <a:latin typeface="+mn-lt"/>
                          <a:ea typeface="+mn-ea"/>
                          <a:cs typeface="+mn-cs"/>
                        </a:rPr>
                        <a:t>Do not confuse with  fogging (film), which is an overall grayness</a:t>
                      </a:r>
                      <a:endParaRPr lang="ar-IQ" dirty="0"/>
                    </a:p>
                  </a:txBody>
                  <a:tcPr/>
                </a:tc>
                <a:tc>
                  <a:txBody>
                    <a:bodyPr/>
                    <a:lstStyle/>
                    <a:p>
                      <a:pPr algn="l"/>
                      <a:r>
                        <a:rPr lang="en-US" sz="1800" i="1" kern="1200" baseline="0" dirty="0" smtClean="0">
                          <a:solidFill>
                            <a:schemeClr val="dk1"/>
                          </a:solidFill>
                          <a:latin typeface="+mn-lt"/>
                          <a:ea typeface="+mn-ea"/>
                          <a:cs typeface="+mn-cs"/>
                        </a:rPr>
                        <a:t>Increase </a:t>
                      </a:r>
                      <a:r>
                        <a:rPr lang="en-US" sz="1800" i="1" kern="1200" baseline="0" dirty="0" err="1" smtClean="0">
                          <a:solidFill>
                            <a:schemeClr val="dk1"/>
                          </a:solidFill>
                          <a:latin typeface="+mn-lt"/>
                          <a:ea typeface="+mn-ea"/>
                          <a:cs typeface="+mn-cs"/>
                        </a:rPr>
                        <a:t>mA</a:t>
                      </a:r>
                      <a:r>
                        <a:rPr lang="en-US" sz="1800" i="1" kern="1200" baseline="0" dirty="0" smtClean="0">
                          <a:solidFill>
                            <a:schemeClr val="dk1"/>
                          </a:solidFill>
                          <a:latin typeface="+mn-lt"/>
                          <a:ea typeface="+mn-ea"/>
                          <a:cs typeface="+mn-cs"/>
                        </a:rPr>
                        <a:t> or </a:t>
                      </a:r>
                      <a:r>
                        <a:rPr lang="en-US" sz="1800" i="1" kern="1200" baseline="0" dirty="0" err="1" smtClean="0">
                          <a:solidFill>
                            <a:schemeClr val="dk1"/>
                          </a:solidFill>
                          <a:latin typeface="+mn-lt"/>
                          <a:ea typeface="+mn-ea"/>
                          <a:cs typeface="+mn-cs"/>
                        </a:rPr>
                        <a:t>kVp</a:t>
                      </a:r>
                      <a:r>
                        <a:rPr lang="en-US" sz="1800" i="1" kern="1200" baseline="0" dirty="0" smtClean="0">
                          <a:solidFill>
                            <a:schemeClr val="dk1"/>
                          </a:solidFill>
                          <a:latin typeface="+mn-lt"/>
                          <a:ea typeface="+mn-ea"/>
                          <a:cs typeface="+mn-cs"/>
                        </a:rPr>
                        <a:t> or use next higher setting on machine</a:t>
                      </a:r>
                      <a:endParaRPr lang="ar-IQ" dirty="0"/>
                    </a:p>
                  </a:txBody>
                  <a:tcPr/>
                </a:tc>
                <a:tc>
                  <a:txBody>
                    <a:bodyPr/>
                    <a:lstStyle/>
                    <a:p>
                      <a:pPr algn="l" rtl="1"/>
                      <a:r>
                        <a:rPr lang="en-US" sz="1800" i="1" kern="1200" baseline="0" dirty="0" smtClean="0">
                          <a:solidFill>
                            <a:schemeClr val="dk1"/>
                          </a:solidFill>
                          <a:latin typeface="+mn-lt"/>
                          <a:ea typeface="+mn-ea"/>
                          <a:cs typeface="+mn-cs"/>
                        </a:rPr>
                        <a:t>Too little exposure</a:t>
                      </a:r>
                      <a:endParaRPr lang="ar-IQ" dirty="0"/>
                    </a:p>
                  </a:txBody>
                  <a:tcPr/>
                </a:tc>
                <a:tc>
                  <a:txBody>
                    <a:bodyPr/>
                    <a:lstStyle/>
                    <a:p>
                      <a:pPr algn="l"/>
                      <a:r>
                        <a:rPr lang="en-US" sz="1800" i="1" kern="1200" baseline="0" dirty="0" smtClean="0">
                          <a:solidFill>
                            <a:schemeClr val="dk1"/>
                          </a:solidFill>
                          <a:latin typeface="+mn-lt"/>
                          <a:ea typeface="+mn-ea"/>
                          <a:cs typeface="+mn-cs"/>
                        </a:rPr>
                        <a:t>Light, pale image with</a:t>
                      </a:r>
                    </a:p>
                    <a:p>
                      <a:pPr algn="l"/>
                      <a:r>
                        <a:rPr lang="en-US" sz="1800" i="1" kern="1200" baseline="0" dirty="0" smtClean="0">
                          <a:solidFill>
                            <a:schemeClr val="dk1"/>
                          </a:solidFill>
                          <a:latin typeface="+mn-lt"/>
                          <a:ea typeface="+mn-ea"/>
                          <a:cs typeface="+mn-cs"/>
                        </a:rPr>
                        <a:t>few dark areas</a:t>
                      </a:r>
                      <a:endParaRPr lang="ar-IQ" dirty="0"/>
                    </a:p>
                  </a:txBody>
                  <a:tcPr/>
                </a:tc>
              </a:tr>
              <a:tr h="2682345">
                <a:tc>
                  <a:txBody>
                    <a:bodyPr/>
                    <a:lstStyle/>
                    <a:p>
                      <a:pPr algn="l" rtl="1"/>
                      <a:endParaRPr lang="ar-IQ" dirty="0"/>
                    </a:p>
                  </a:txBody>
                  <a:tcPr/>
                </a:tc>
                <a:tc>
                  <a:txBody>
                    <a:bodyPr/>
                    <a:lstStyle/>
                    <a:p>
                      <a:pPr algn="l" rtl="1"/>
                      <a:r>
                        <a:rPr lang="en-US" sz="1800" i="1" kern="1200" baseline="0" dirty="0" smtClean="0">
                          <a:solidFill>
                            <a:schemeClr val="dk1"/>
                          </a:solidFill>
                          <a:latin typeface="+mn-lt"/>
                          <a:ea typeface="+mn-ea"/>
                          <a:cs typeface="+mn-cs"/>
                        </a:rPr>
                        <a:t>Decrease machine settings</a:t>
                      </a:r>
                      <a:endParaRPr lang="ar-IQ" dirty="0"/>
                    </a:p>
                  </a:txBody>
                  <a:tcPr/>
                </a:tc>
                <a:tc>
                  <a:txBody>
                    <a:bodyPr/>
                    <a:lstStyle/>
                    <a:p>
                      <a:pPr algn="l" rtl="1"/>
                      <a:r>
                        <a:rPr lang="en-US" sz="1800" i="1" kern="1200" baseline="0" dirty="0" smtClean="0">
                          <a:solidFill>
                            <a:schemeClr val="dk1"/>
                          </a:solidFill>
                          <a:latin typeface="+mn-lt"/>
                          <a:ea typeface="+mn-ea"/>
                          <a:cs typeface="+mn-cs"/>
                        </a:rPr>
                        <a:t>Too much exposure</a:t>
                      </a:r>
                      <a:endParaRPr lang="ar-IQ" dirty="0"/>
                    </a:p>
                  </a:txBody>
                  <a:tcPr/>
                </a:tc>
                <a:tc>
                  <a:txBody>
                    <a:bodyPr/>
                    <a:lstStyle/>
                    <a:p>
                      <a:pPr algn="l"/>
                      <a:r>
                        <a:rPr lang="en-US" sz="1800" i="1" kern="1200" baseline="0" dirty="0" smtClean="0">
                          <a:solidFill>
                            <a:schemeClr val="dk1"/>
                          </a:solidFill>
                          <a:latin typeface="+mn-lt"/>
                          <a:ea typeface="+mn-ea"/>
                          <a:cs typeface="+mn-cs"/>
                        </a:rPr>
                        <a:t>Dark image with loss </a:t>
                      </a:r>
                      <a:r>
                        <a:rPr lang="ar-IQ" sz="1800" i="1" kern="1200" baseline="0" dirty="0" smtClean="0">
                          <a:solidFill>
                            <a:schemeClr val="dk1"/>
                          </a:solidFill>
                          <a:latin typeface="+mn-lt"/>
                          <a:ea typeface="+mn-ea"/>
                          <a:cs typeface="+mn-cs"/>
                        </a:rPr>
                        <a:t>  </a:t>
                      </a:r>
                      <a:r>
                        <a:rPr lang="en-US" sz="1800" i="1" kern="1200" baseline="0" dirty="0" smtClean="0">
                          <a:solidFill>
                            <a:schemeClr val="dk1"/>
                          </a:solidFill>
                          <a:latin typeface="+mn-lt"/>
                          <a:ea typeface="+mn-ea"/>
                          <a:cs typeface="+mn-cs"/>
                        </a:rPr>
                        <a:t>of details, amalgams </a:t>
                      </a:r>
                      <a:r>
                        <a:rPr lang="ar-IQ" sz="1800" i="1" kern="1200" baseline="0" dirty="0" smtClean="0">
                          <a:solidFill>
                            <a:schemeClr val="dk1"/>
                          </a:solidFill>
                          <a:latin typeface="+mn-lt"/>
                          <a:ea typeface="+mn-ea"/>
                          <a:cs typeface="+mn-cs"/>
                        </a:rPr>
                        <a:t>  </a:t>
                      </a:r>
                      <a:r>
                        <a:rPr lang="en-US" sz="1800" i="1" kern="1200" baseline="0" dirty="0" smtClean="0">
                          <a:solidFill>
                            <a:schemeClr val="dk1"/>
                          </a:solidFill>
                          <a:latin typeface="+mn-lt"/>
                          <a:ea typeface="+mn-ea"/>
                          <a:cs typeface="+mn-cs"/>
                        </a:rPr>
                        <a:t>and unex posed areas are still clear</a:t>
                      </a:r>
                      <a:endParaRPr lang="ar-IQ" dirty="0"/>
                    </a:p>
                  </a:txBody>
                  <a:tcPr/>
                </a:tc>
              </a:tr>
            </a:tbl>
          </a:graphicData>
        </a:graphic>
      </p:graphicFrame>
      <p:sp>
        <p:nvSpPr>
          <p:cNvPr id="4" name="مربع نص 3"/>
          <p:cNvSpPr txBox="1"/>
          <p:nvPr/>
        </p:nvSpPr>
        <p:spPr>
          <a:xfrm>
            <a:off x="1214414" y="285728"/>
            <a:ext cx="6143668" cy="369332"/>
          </a:xfrm>
          <a:prstGeom prst="rect">
            <a:avLst/>
          </a:prstGeom>
          <a:noFill/>
        </p:spPr>
        <p:txBody>
          <a:bodyPr wrap="square" rtlCol="1">
            <a:spAutoFit/>
          </a:bodyPr>
          <a:lstStyle/>
          <a:p>
            <a:endParaRPr lang="ar-IQ" dirty="0"/>
          </a:p>
        </p:txBody>
      </p:sp>
      <p:sp>
        <p:nvSpPr>
          <p:cNvPr id="5" name="مربع نص 4"/>
          <p:cNvSpPr txBox="1"/>
          <p:nvPr/>
        </p:nvSpPr>
        <p:spPr>
          <a:xfrm>
            <a:off x="1366814" y="438128"/>
            <a:ext cx="6143668" cy="369332"/>
          </a:xfrm>
          <a:prstGeom prst="rect">
            <a:avLst/>
          </a:prstGeom>
          <a:noFill/>
        </p:spPr>
        <p:txBody>
          <a:bodyPr wrap="square" rtlCol="1">
            <a:spAutoFit/>
          </a:bodyPr>
          <a:lstStyle/>
          <a:p>
            <a:endParaRPr lang="ar-IQ" dirty="0"/>
          </a:p>
        </p:txBody>
      </p:sp>
      <p:sp>
        <p:nvSpPr>
          <p:cNvPr id="8" name="مربع نص 7"/>
          <p:cNvSpPr txBox="1"/>
          <p:nvPr/>
        </p:nvSpPr>
        <p:spPr>
          <a:xfrm>
            <a:off x="0" y="0"/>
            <a:ext cx="9144000" cy="646331"/>
          </a:xfrm>
          <a:prstGeom prst="rect">
            <a:avLst/>
          </a:prstGeom>
          <a:solidFill>
            <a:schemeClr val="tx2">
              <a:lumMod val="20000"/>
              <a:lumOff val="80000"/>
            </a:schemeClr>
          </a:solidFill>
        </p:spPr>
        <p:txBody>
          <a:bodyPr wrap="square" rtlCol="1">
            <a:spAutoFit/>
          </a:bodyPr>
          <a:lstStyle/>
          <a:p>
            <a:pPr algn="ctr"/>
            <a:r>
              <a:rPr lang="en-US" sz="3600" i="1" dirty="0" smtClean="0"/>
              <a:t>Step 1: Setting Exposure Factors</a:t>
            </a:r>
            <a:endParaRPr lang="ar-IQ" sz="3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500034" y="785794"/>
            <a:ext cx="8143932" cy="4862870"/>
          </a:xfrm>
          <a:prstGeom prst="rect">
            <a:avLst/>
          </a:prstGeom>
        </p:spPr>
        <p:txBody>
          <a:bodyPr wrap="square">
            <a:spAutoFit/>
          </a:bodyPr>
          <a:lstStyle/>
          <a:p>
            <a:pPr algn="l" rtl="0">
              <a:spcBef>
                <a:spcPct val="50000"/>
              </a:spcBef>
            </a:pPr>
            <a:r>
              <a:rPr lang="en-US" altLang="ar-SA" sz="3600" dirty="0" smtClean="0">
                <a:latin typeface="Times New Roman" pitchFamily="18" charset="0"/>
                <a:cs typeface="Times New Roman" pitchFamily="18" charset="0"/>
              </a:rPr>
              <a:t>Dental panoramic radiography has</a:t>
            </a:r>
            <a:r>
              <a:rPr lang="en-US" altLang="ar-SA" sz="4000" dirty="0" smtClean="0">
                <a:latin typeface="Times New Roman" pitchFamily="18" charset="0"/>
                <a:cs typeface="Times New Roman" pitchFamily="18" charset="0"/>
              </a:rPr>
              <a:t> </a:t>
            </a:r>
            <a:r>
              <a:rPr lang="en-US" altLang="ar-SA" sz="3600" dirty="0" smtClean="0">
                <a:latin typeface="Times New Roman" pitchFamily="18" charset="0"/>
                <a:cs typeface="Times New Roman" pitchFamily="18" charset="0"/>
              </a:rPr>
              <a:t>become a very popular</a:t>
            </a:r>
            <a:r>
              <a:rPr lang="en-US" altLang="ar-SA" sz="3200" dirty="0" smtClean="0">
                <a:latin typeface="Times New Roman" pitchFamily="18" charset="0"/>
                <a:cs typeface="Times New Roman" pitchFamily="18" charset="0"/>
              </a:rPr>
              <a:t> </a:t>
            </a:r>
            <a:r>
              <a:rPr lang="en-US" altLang="ar-SA" sz="3600" dirty="0" smtClean="0">
                <a:latin typeface="Times New Roman" pitchFamily="18" charset="0"/>
                <a:cs typeface="Times New Roman" pitchFamily="18" charset="0"/>
              </a:rPr>
              <a:t>radiographic technique in dentistry  because:</a:t>
            </a:r>
          </a:p>
          <a:p>
            <a:pPr lvl="1" algn="l" rtl="0">
              <a:spcBef>
                <a:spcPct val="50000"/>
              </a:spcBef>
              <a:buFont typeface="Wingdings" pitchFamily="2" charset="2"/>
              <a:buChar char="ü"/>
            </a:pPr>
            <a:r>
              <a:rPr lang="en-US" altLang="ar-SA" sz="3600" dirty="0" smtClean="0">
                <a:latin typeface="Times New Roman" pitchFamily="18" charset="0"/>
                <a:cs typeface="Times New Roman" pitchFamily="18" charset="0"/>
              </a:rPr>
              <a:t>All teeth &amp; their supporting structures are shown in one film .   </a:t>
            </a:r>
          </a:p>
          <a:p>
            <a:pPr algn="l" rtl="0">
              <a:spcBef>
                <a:spcPct val="50000"/>
              </a:spcBef>
              <a:buFont typeface="Wingdings" pitchFamily="2" charset="2"/>
              <a:buChar char="ü"/>
            </a:pPr>
            <a:r>
              <a:rPr lang="en-US" altLang="ar-SA" sz="3600" dirty="0" smtClean="0">
                <a:latin typeface="Times New Roman" pitchFamily="18" charset="0"/>
                <a:cs typeface="Times New Roman" pitchFamily="18" charset="0"/>
              </a:rPr>
              <a:t>      Simple technique  .</a:t>
            </a:r>
          </a:p>
          <a:p>
            <a:pPr algn="l" rtl="0">
              <a:spcBef>
                <a:spcPct val="50000"/>
              </a:spcBef>
              <a:buFont typeface="Wingdings" pitchFamily="2" charset="2"/>
              <a:buChar char="ü"/>
            </a:pPr>
            <a:r>
              <a:rPr lang="en-US" altLang="ar-SA" sz="3600" dirty="0" smtClean="0">
                <a:latin typeface="Times New Roman" pitchFamily="18" charset="0"/>
                <a:cs typeface="Times New Roman" pitchFamily="18" charset="0"/>
              </a:rPr>
              <a:t>    The radiation dose relatively low .</a:t>
            </a:r>
            <a:endParaRPr lang="en-US" altLang="ar-SA"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428596" y="785794"/>
            <a:ext cx="7929618" cy="49291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جدول 5"/>
          <p:cNvGraphicFramePr>
            <a:graphicFrameLocks noGrp="1"/>
          </p:cNvGraphicFramePr>
          <p:nvPr/>
        </p:nvGraphicFramePr>
        <p:xfrm>
          <a:off x="1524000" y="1397000"/>
          <a:ext cx="6096000" cy="1112520"/>
        </p:xfrm>
        <a:graphic>
          <a:graphicData uri="http://schemas.openxmlformats.org/drawingml/2006/table">
            <a:tbl>
              <a:tblPr rtl="1" firstRow="1" bandRow="1">
                <a:tableStyleId>{5C22544A-7EE6-4342-B048-85BDC9FD1C3A}</a:tableStyleId>
              </a:tblPr>
              <a:tblGrid>
                <a:gridCol w="2032000"/>
                <a:gridCol w="2032000"/>
                <a:gridCol w="2032000"/>
              </a:tblGrid>
              <a:tr h="370840">
                <a:tc>
                  <a:txBody>
                    <a:bodyPr/>
                    <a:lstStyle/>
                    <a:p>
                      <a:pPr rtl="1"/>
                      <a:endParaRPr lang="ar-IQ" dirty="0"/>
                    </a:p>
                  </a:txBody>
                  <a:tcPr>
                    <a:solidFill>
                      <a:schemeClr val="bg1"/>
                    </a:solidFill>
                  </a:tcPr>
                </a:tc>
                <a:tc>
                  <a:txBody>
                    <a:bodyPr/>
                    <a:lstStyle/>
                    <a:p>
                      <a:pPr rtl="1"/>
                      <a:endParaRPr lang="ar-IQ"/>
                    </a:p>
                  </a:txBody>
                  <a:tcPr>
                    <a:solidFill>
                      <a:schemeClr val="bg1"/>
                    </a:solidFill>
                  </a:tcPr>
                </a:tc>
                <a:tc>
                  <a:txBody>
                    <a:bodyPr/>
                    <a:lstStyle/>
                    <a:p>
                      <a:pPr rtl="1"/>
                      <a:endParaRPr lang="ar-IQ"/>
                    </a:p>
                  </a:txBody>
                  <a:tcPr>
                    <a:solidFill>
                      <a:schemeClr val="bg1"/>
                    </a:solidFill>
                  </a:tcPr>
                </a:tc>
              </a:tr>
              <a:tr h="370840">
                <a:tc>
                  <a:txBody>
                    <a:bodyPr/>
                    <a:lstStyle/>
                    <a:p>
                      <a:pPr rtl="1"/>
                      <a:endParaRPr lang="ar-IQ"/>
                    </a:p>
                  </a:txBody>
                  <a:tcPr>
                    <a:solidFill>
                      <a:schemeClr val="bg1"/>
                    </a:solidFill>
                  </a:tcPr>
                </a:tc>
                <a:tc>
                  <a:txBody>
                    <a:bodyPr/>
                    <a:lstStyle/>
                    <a:p>
                      <a:pPr rtl="1"/>
                      <a:endParaRPr lang="ar-IQ" dirty="0"/>
                    </a:p>
                  </a:txBody>
                  <a:tcPr>
                    <a:solidFill>
                      <a:schemeClr val="bg1"/>
                    </a:solidFill>
                  </a:tcPr>
                </a:tc>
                <a:tc>
                  <a:txBody>
                    <a:bodyPr/>
                    <a:lstStyle/>
                    <a:p>
                      <a:pPr rtl="1"/>
                      <a:endParaRPr lang="ar-IQ" dirty="0"/>
                    </a:p>
                  </a:txBody>
                  <a:tcPr>
                    <a:solidFill>
                      <a:schemeClr val="bg1"/>
                    </a:solidFill>
                  </a:tcPr>
                </a:tc>
              </a:tr>
              <a:tr h="370840">
                <a:tc>
                  <a:txBody>
                    <a:bodyPr/>
                    <a:lstStyle/>
                    <a:p>
                      <a:pPr rtl="1"/>
                      <a:endParaRPr lang="ar-IQ"/>
                    </a:p>
                  </a:txBody>
                  <a:tcPr>
                    <a:solidFill>
                      <a:schemeClr val="bg1"/>
                    </a:solidFill>
                  </a:tcPr>
                </a:tc>
                <a:tc>
                  <a:txBody>
                    <a:bodyPr/>
                    <a:lstStyle/>
                    <a:p>
                      <a:pPr rtl="1"/>
                      <a:endParaRPr lang="ar-IQ"/>
                    </a:p>
                  </a:txBody>
                  <a:tcPr>
                    <a:solidFill>
                      <a:schemeClr val="bg1"/>
                    </a:solidFill>
                  </a:tcPr>
                </a:tc>
                <a:tc>
                  <a:txBody>
                    <a:bodyPr/>
                    <a:lstStyle/>
                    <a:p>
                      <a:pPr rtl="1"/>
                      <a:endParaRPr lang="ar-IQ" dirty="0"/>
                    </a:p>
                  </a:txBody>
                  <a:tcPr>
                    <a:solidFill>
                      <a:schemeClr val="bg1"/>
                    </a:solidFill>
                  </a:tcPr>
                </a:tc>
              </a:tr>
            </a:tbl>
          </a:graphicData>
        </a:graphic>
      </p:graphicFrame>
      <p:graphicFrame>
        <p:nvGraphicFramePr>
          <p:cNvPr id="10" name="جدول 9"/>
          <p:cNvGraphicFramePr>
            <a:graphicFrameLocks noGrp="1"/>
          </p:cNvGraphicFramePr>
          <p:nvPr/>
        </p:nvGraphicFramePr>
        <p:xfrm>
          <a:off x="36170" y="1071546"/>
          <a:ext cx="9107830" cy="4067912"/>
        </p:xfrm>
        <a:graphic>
          <a:graphicData uri="http://schemas.openxmlformats.org/drawingml/2006/table">
            <a:tbl>
              <a:tblPr rtl="1" firstRow="1" bandRow="1">
                <a:tableStyleId>{5C22544A-7EE6-4342-B048-85BDC9FD1C3A}</a:tableStyleId>
              </a:tblPr>
              <a:tblGrid>
                <a:gridCol w="2286000"/>
                <a:gridCol w="2286000"/>
                <a:gridCol w="2286000"/>
                <a:gridCol w="2249830"/>
              </a:tblGrid>
              <a:tr h="386101">
                <a:tc>
                  <a:txBody>
                    <a:bodyPr/>
                    <a:lstStyle/>
                    <a:p>
                      <a:pPr algn="l" rtl="1"/>
                      <a:r>
                        <a:rPr lang="en-US" sz="1800" b="1" i="1" kern="1200" baseline="0" dirty="0" smtClean="0">
                          <a:solidFill>
                            <a:schemeClr val="lt1"/>
                          </a:solidFill>
                          <a:latin typeface="+mn-lt"/>
                          <a:ea typeface="+mn-ea"/>
                          <a:cs typeface="+mn-cs"/>
                        </a:rPr>
                        <a:t>Hints</a:t>
                      </a:r>
                      <a:endParaRPr lang="ar-IQ" dirty="0"/>
                    </a:p>
                  </a:txBody>
                  <a:tcPr/>
                </a:tc>
                <a:tc>
                  <a:txBody>
                    <a:bodyPr/>
                    <a:lstStyle/>
                    <a:p>
                      <a:pPr algn="l" rtl="1"/>
                      <a:r>
                        <a:rPr lang="en-US" sz="1800" b="1" i="1" kern="1200" baseline="0" dirty="0" smtClean="0">
                          <a:solidFill>
                            <a:schemeClr val="lt1"/>
                          </a:solidFill>
                          <a:latin typeface="+mn-lt"/>
                          <a:ea typeface="+mn-ea"/>
                          <a:cs typeface="+mn-cs"/>
                        </a:rPr>
                        <a:t>How to Correct</a:t>
                      </a:r>
                      <a:endParaRPr lang="ar-IQ" dirty="0"/>
                    </a:p>
                  </a:txBody>
                  <a:tcPr/>
                </a:tc>
                <a:tc>
                  <a:txBody>
                    <a:bodyPr/>
                    <a:lstStyle/>
                    <a:p>
                      <a:pPr algn="l" rtl="1"/>
                      <a:r>
                        <a:rPr lang="en-US" sz="1800" b="1" i="1" kern="1200" baseline="0" dirty="0" smtClean="0">
                          <a:solidFill>
                            <a:schemeClr val="lt1"/>
                          </a:solidFill>
                          <a:latin typeface="+mn-lt"/>
                          <a:ea typeface="+mn-ea"/>
                          <a:cs typeface="+mn-cs"/>
                        </a:rPr>
                        <a:t>Cause</a:t>
                      </a:r>
                      <a:endParaRPr lang="ar-IQ" dirty="0"/>
                    </a:p>
                  </a:txBody>
                  <a:tcPr/>
                </a:tc>
                <a:tc>
                  <a:txBody>
                    <a:bodyPr/>
                    <a:lstStyle/>
                    <a:p>
                      <a:pPr algn="l" rtl="1"/>
                      <a:r>
                        <a:rPr lang="en-US" sz="1800" b="1" i="1" kern="1200" baseline="0" dirty="0" smtClean="0">
                          <a:solidFill>
                            <a:schemeClr val="lt1"/>
                          </a:solidFill>
                          <a:latin typeface="+mn-lt"/>
                          <a:ea typeface="+mn-ea"/>
                          <a:cs typeface="+mn-cs"/>
                        </a:rPr>
                        <a:t>Problem</a:t>
                      </a:r>
                      <a:endParaRPr lang="ar-IQ" dirty="0"/>
                    </a:p>
                  </a:txBody>
                  <a:tcPr/>
                </a:tc>
              </a:tr>
              <a:tr h="1796537">
                <a:tc>
                  <a:txBody>
                    <a:bodyPr/>
                    <a:lstStyle/>
                    <a:p>
                      <a:pPr algn="l"/>
                      <a:r>
                        <a:rPr lang="en-US" sz="1800" i="1" kern="1200" baseline="0" dirty="0" smtClean="0">
                          <a:solidFill>
                            <a:schemeClr val="dk1"/>
                          </a:solidFill>
                          <a:latin typeface="+mn-lt"/>
                          <a:ea typeface="+mn-ea"/>
                          <a:cs typeface="+mn-cs"/>
                        </a:rPr>
                        <a:t>Watch out for necklaces</a:t>
                      </a:r>
                      <a:endParaRPr lang="ar-IQ" dirty="0"/>
                    </a:p>
                  </a:txBody>
                  <a:tcPr/>
                </a:tc>
                <a:tc>
                  <a:txBody>
                    <a:bodyPr/>
                    <a:lstStyle/>
                    <a:p>
                      <a:pPr algn="l"/>
                      <a:r>
                        <a:rPr lang="en-US" sz="1800" i="1" kern="1200" baseline="0" dirty="0" smtClean="0">
                          <a:solidFill>
                            <a:schemeClr val="dk1"/>
                          </a:solidFill>
                          <a:latin typeface="+mn-lt"/>
                          <a:ea typeface="+mn-ea"/>
                          <a:cs typeface="+mn-cs"/>
                        </a:rPr>
                        <a:t>Remove prior to exposure</a:t>
                      </a:r>
                      <a:endParaRPr lang="ar-IQ" dirty="0"/>
                    </a:p>
                  </a:txBody>
                  <a:tcPr/>
                </a:tc>
                <a:tc>
                  <a:txBody>
                    <a:bodyPr/>
                    <a:lstStyle/>
                    <a:p>
                      <a:pPr algn="l" rtl="1"/>
                      <a:r>
                        <a:rPr lang="en-US" sz="1800" i="1" kern="1200" baseline="0" dirty="0" smtClean="0">
                          <a:solidFill>
                            <a:schemeClr val="dk1"/>
                          </a:solidFill>
                          <a:latin typeface="+mn-lt"/>
                          <a:ea typeface="+mn-ea"/>
                          <a:cs typeface="+mn-cs"/>
                        </a:rPr>
                        <a:t>Ghosts of metal jewelry</a:t>
                      </a:r>
                      <a:endParaRPr lang="ar-IQ" dirty="0"/>
                    </a:p>
                  </a:txBody>
                  <a:tcPr/>
                </a:tc>
                <a:tc>
                  <a:txBody>
                    <a:bodyPr/>
                    <a:lstStyle/>
                    <a:p>
                      <a:pPr algn="l"/>
                      <a:r>
                        <a:rPr lang="en-US" sz="1800" i="1" kern="1200" baseline="0" dirty="0" smtClean="0">
                          <a:solidFill>
                            <a:schemeClr val="dk1"/>
                          </a:solidFill>
                          <a:latin typeface="+mn-lt"/>
                          <a:ea typeface="+mn-ea"/>
                          <a:cs typeface="+mn-cs"/>
                        </a:rPr>
                        <a:t>White opacities on image; little</a:t>
                      </a:r>
                    </a:p>
                    <a:p>
                      <a:pPr algn="l"/>
                      <a:r>
                        <a:rPr lang="en-US" sz="1800" i="1" kern="1200" baseline="0" dirty="0" smtClean="0">
                          <a:solidFill>
                            <a:schemeClr val="dk1"/>
                          </a:solidFill>
                          <a:latin typeface="+mn-lt"/>
                          <a:ea typeface="+mn-ea"/>
                          <a:cs typeface="+mn-cs"/>
                        </a:rPr>
                        <a:t>or no image is visible</a:t>
                      </a:r>
                      <a:endParaRPr lang="ar-IQ" dirty="0"/>
                    </a:p>
                  </a:txBody>
                  <a:tcPr/>
                </a:tc>
              </a:tr>
              <a:tr h="1885274">
                <a:tc>
                  <a:txBody>
                    <a:bodyPr/>
                    <a:lstStyle/>
                    <a:p>
                      <a:pPr algn="l"/>
                      <a:r>
                        <a:rPr lang="en-US" sz="1800" i="1" kern="1200" baseline="0" dirty="0" smtClean="0">
                          <a:solidFill>
                            <a:schemeClr val="dk1"/>
                          </a:solidFill>
                          <a:latin typeface="+mn-lt"/>
                          <a:ea typeface="+mn-ea"/>
                          <a:cs typeface="+mn-cs"/>
                        </a:rPr>
                        <a:t>Image is projected high onto</a:t>
                      </a:r>
                    </a:p>
                    <a:p>
                      <a:pPr algn="l"/>
                      <a:r>
                        <a:rPr lang="en-US" sz="1800" i="1" kern="1200" baseline="0" dirty="0" smtClean="0">
                          <a:solidFill>
                            <a:schemeClr val="dk1"/>
                          </a:solidFill>
                          <a:latin typeface="+mn-lt"/>
                          <a:ea typeface="+mn-ea"/>
                          <a:cs typeface="+mn-cs"/>
                        </a:rPr>
                        <a:t>palate instead of floor of mouth</a:t>
                      </a:r>
                      <a:endParaRPr lang="ar-IQ" dirty="0"/>
                    </a:p>
                  </a:txBody>
                  <a:tcPr/>
                </a:tc>
                <a:tc>
                  <a:txBody>
                    <a:bodyPr/>
                    <a:lstStyle/>
                    <a:p>
                      <a:pPr algn="l" rtl="1"/>
                      <a:r>
                        <a:rPr lang="en-US" sz="1800" i="1" kern="1200" baseline="0" dirty="0" smtClean="0">
                          <a:solidFill>
                            <a:schemeClr val="dk1"/>
                          </a:solidFill>
                          <a:latin typeface="+mn-lt"/>
                          <a:ea typeface="+mn-ea"/>
                          <a:cs typeface="+mn-cs"/>
                        </a:rPr>
                        <a:t> Remove prior to exposure</a:t>
                      </a:r>
                      <a:endParaRPr lang="ar-IQ" dirty="0"/>
                    </a:p>
                  </a:txBody>
                  <a:tcPr/>
                </a:tc>
                <a:tc>
                  <a:txBody>
                    <a:bodyPr/>
                    <a:lstStyle/>
                    <a:p>
                      <a:pPr algn="l" rtl="1"/>
                      <a:r>
                        <a:rPr lang="en-US" sz="1800" i="1" kern="1200" baseline="0" dirty="0" smtClean="0">
                          <a:solidFill>
                            <a:schemeClr val="dk1"/>
                          </a:solidFill>
                          <a:latin typeface="+mn-lt"/>
                          <a:ea typeface="+mn-ea"/>
                          <a:cs typeface="+mn-cs"/>
                        </a:rPr>
                        <a:t>Tongue bar</a:t>
                      </a:r>
                      <a:endParaRPr lang="ar-IQ" dirty="0"/>
                    </a:p>
                  </a:txBody>
                  <a:tcPr/>
                </a:tc>
                <a:tc>
                  <a:txBody>
                    <a:bodyPr/>
                    <a:lstStyle/>
                    <a:p>
                      <a:pPr algn="l"/>
                      <a:r>
                        <a:rPr lang="en-US" sz="1800" i="1" kern="1200" baseline="0" dirty="0" smtClean="0">
                          <a:solidFill>
                            <a:schemeClr val="dk1"/>
                          </a:solidFill>
                          <a:latin typeface="+mn-lt"/>
                          <a:ea typeface="+mn-ea"/>
                          <a:cs typeface="+mn-cs"/>
                        </a:rPr>
                        <a:t>White opacity in palate</a:t>
                      </a:r>
                    </a:p>
                  </a:txBody>
                  <a:tcPr/>
                </a:tc>
              </a:tr>
            </a:tbl>
          </a:graphicData>
        </a:graphic>
      </p:graphicFrame>
      <p:sp>
        <p:nvSpPr>
          <p:cNvPr id="11" name="مربع نص 10"/>
          <p:cNvSpPr txBox="1"/>
          <p:nvPr/>
        </p:nvSpPr>
        <p:spPr>
          <a:xfrm>
            <a:off x="0" y="0"/>
            <a:ext cx="9144000" cy="1077218"/>
          </a:xfrm>
          <a:prstGeom prst="rect">
            <a:avLst/>
          </a:prstGeom>
          <a:solidFill>
            <a:schemeClr val="accent1">
              <a:lumMod val="20000"/>
              <a:lumOff val="80000"/>
            </a:schemeClr>
          </a:solidFill>
        </p:spPr>
        <p:txBody>
          <a:bodyPr wrap="square" rtlCol="1">
            <a:spAutoFit/>
          </a:bodyPr>
          <a:lstStyle/>
          <a:p>
            <a:pPr algn="ctr"/>
            <a:r>
              <a:rPr lang="en-US" sz="3200" i="1" dirty="0" smtClean="0"/>
              <a:t>Step 2: Have Patient Remove Jewelry, Place Lead Apron on Patient</a:t>
            </a:r>
            <a:endParaRPr lang="ar-IQ" sz="3200" dirty="0"/>
          </a:p>
        </p:txBody>
      </p:sp>
      <p:graphicFrame>
        <p:nvGraphicFramePr>
          <p:cNvPr id="12" name="جدول 11"/>
          <p:cNvGraphicFramePr>
            <a:graphicFrameLocks noGrp="1"/>
          </p:cNvGraphicFramePr>
          <p:nvPr/>
        </p:nvGraphicFramePr>
        <p:xfrm>
          <a:off x="-1" y="5143512"/>
          <a:ext cx="9644099" cy="1889124"/>
        </p:xfrm>
        <a:graphic>
          <a:graphicData uri="http://schemas.openxmlformats.org/drawingml/2006/table">
            <a:tbl>
              <a:tblPr rtl="1" firstRow="1" bandRow="1">
                <a:tableStyleId>{5C22544A-7EE6-4342-B048-85BDC9FD1C3A}</a:tableStyleId>
              </a:tblPr>
              <a:tblGrid>
                <a:gridCol w="473236"/>
                <a:gridCol w="2312878"/>
                <a:gridCol w="2285984"/>
                <a:gridCol w="2285984"/>
                <a:gridCol w="2286017"/>
              </a:tblGrid>
              <a:tr h="1889124">
                <a:tc>
                  <a:txBody>
                    <a:bodyPr/>
                    <a:lstStyle/>
                    <a:p>
                      <a:pPr algn="l" rtl="1"/>
                      <a:endParaRPr lang="ar-IQ" b="0" dirty="0">
                        <a:solidFill>
                          <a:schemeClr val="tx1"/>
                        </a:solidFill>
                      </a:endParaRPr>
                    </a:p>
                  </a:txBody>
                  <a:tcPr>
                    <a:solidFill>
                      <a:schemeClr val="accent1">
                        <a:lumMod val="20000"/>
                        <a:lumOff val="80000"/>
                      </a:schemeClr>
                    </a:solidFill>
                  </a:tcPr>
                </a:tc>
                <a:tc>
                  <a:txBody>
                    <a:bodyPr/>
                    <a:lstStyle/>
                    <a:p>
                      <a:pPr algn="l"/>
                      <a:r>
                        <a:rPr lang="en-US" sz="1800" b="0" i="1" kern="1200" baseline="0" dirty="0" smtClean="0">
                          <a:solidFill>
                            <a:schemeClr val="tx1"/>
                          </a:solidFill>
                          <a:latin typeface="+mn-lt"/>
                          <a:ea typeface="+mn-ea"/>
                          <a:cs typeface="+mn-cs"/>
                        </a:rPr>
                        <a:t>Watch for bunching at</a:t>
                      </a:r>
                    </a:p>
                    <a:p>
                      <a:pPr algn="l"/>
                      <a:r>
                        <a:rPr lang="en-US" sz="1800" b="0" i="1" kern="1200" baseline="0" dirty="0" smtClean="0">
                          <a:solidFill>
                            <a:schemeClr val="tx1"/>
                          </a:solidFill>
                          <a:latin typeface="+mn-lt"/>
                          <a:ea typeface="+mn-ea"/>
                          <a:cs typeface="+mn-cs"/>
                        </a:rPr>
                        <a:t>back of neck</a:t>
                      </a:r>
                      <a:endParaRPr lang="ar-IQ" b="0" dirty="0">
                        <a:solidFill>
                          <a:schemeClr val="tx1"/>
                        </a:solidFill>
                      </a:endParaRPr>
                    </a:p>
                  </a:txBody>
                  <a:tcPr>
                    <a:solidFill>
                      <a:schemeClr val="accent1">
                        <a:lumMod val="20000"/>
                        <a:lumOff val="80000"/>
                      </a:schemeClr>
                    </a:solidFill>
                  </a:tcPr>
                </a:tc>
                <a:tc>
                  <a:txBody>
                    <a:bodyPr/>
                    <a:lstStyle/>
                    <a:p>
                      <a:pPr algn="l"/>
                      <a:r>
                        <a:rPr lang="en-US" sz="1800" b="0" i="1" kern="1200" baseline="0" dirty="0" smtClean="0">
                          <a:solidFill>
                            <a:schemeClr val="tx1"/>
                          </a:solidFill>
                          <a:latin typeface="+mn-lt"/>
                          <a:ea typeface="+mn-ea"/>
                          <a:cs typeface="+mn-cs"/>
                        </a:rPr>
                        <a:t>Adjust and properly</a:t>
                      </a:r>
                    </a:p>
                    <a:p>
                      <a:pPr algn="l"/>
                      <a:r>
                        <a:rPr lang="en-US" sz="1800" b="0" i="1" kern="1200" baseline="0" dirty="0" smtClean="0">
                          <a:solidFill>
                            <a:schemeClr val="tx1"/>
                          </a:solidFill>
                          <a:latin typeface="+mn-lt"/>
                          <a:ea typeface="+mn-ea"/>
                          <a:cs typeface="+mn-cs"/>
                        </a:rPr>
                        <a:t>place apron</a:t>
                      </a:r>
                      <a:endParaRPr lang="ar-IQ" b="0" dirty="0">
                        <a:solidFill>
                          <a:schemeClr val="tx1"/>
                        </a:solidFill>
                      </a:endParaRPr>
                    </a:p>
                  </a:txBody>
                  <a:tcPr>
                    <a:solidFill>
                      <a:schemeClr val="accent1">
                        <a:lumMod val="20000"/>
                        <a:lumOff val="80000"/>
                      </a:schemeClr>
                    </a:solidFill>
                  </a:tcPr>
                </a:tc>
                <a:tc>
                  <a:txBody>
                    <a:bodyPr/>
                    <a:lstStyle/>
                    <a:p>
                      <a:pPr algn="l"/>
                      <a:r>
                        <a:rPr lang="en-US" sz="1800" b="0" i="1" kern="1200" baseline="0" dirty="0" smtClean="0">
                          <a:solidFill>
                            <a:schemeClr val="tx1"/>
                          </a:solidFill>
                          <a:latin typeface="+mn-lt"/>
                          <a:ea typeface="+mn-ea"/>
                          <a:cs typeface="+mn-cs"/>
                        </a:rPr>
                        <a:t>Lead apron above collar line</a:t>
                      </a:r>
                    </a:p>
                    <a:p>
                      <a:pPr algn="l"/>
                      <a:r>
                        <a:rPr lang="en-US" sz="1800" b="0" i="1" kern="1200" baseline="0" dirty="0" smtClean="0">
                          <a:solidFill>
                            <a:schemeClr val="tx1"/>
                          </a:solidFill>
                          <a:latin typeface="+mn-lt"/>
                          <a:ea typeface="+mn-ea"/>
                          <a:cs typeface="+mn-cs"/>
                        </a:rPr>
                        <a:t>and in X-ray beam</a:t>
                      </a:r>
                      <a:endParaRPr lang="ar-IQ" b="0" dirty="0">
                        <a:solidFill>
                          <a:schemeClr val="tx1"/>
                        </a:solidFill>
                      </a:endParaRPr>
                    </a:p>
                  </a:txBody>
                  <a:tcPr>
                    <a:solidFill>
                      <a:schemeClr val="accent1">
                        <a:lumMod val="20000"/>
                        <a:lumOff val="80000"/>
                      </a:schemeClr>
                    </a:solidFill>
                  </a:tcPr>
                </a:tc>
                <a:tc>
                  <a:txBody>
                    <a:bodyPr/>
                    <a:lstStyle/>
                    <a:p>
                      <a:pPr algn="l"/>
                      <a:r>
                        <a:rPr lang="en-US" sz="1800" b="0" i="1" kern="1200" baseline="0" dirty="0" smtClean="0">
                          <a:solidFill>
                            <a:schemeClr val="tx1"/>
                          </a:solidFill>
                          <a:latin typeface="+mn-lt"/>
                          <a:ea typeface="+mn-ea"/>
                          <a:cs typeface="+mn-cs"/>
                        </a:rPr>
                        <a:t>White opacity at bottom of</a:t>
                      </a:r>
                    </a:p>
                    <a:p>
                      <a:pPr algn="l"/>
                      <a:r>
                        <a:rPr lang="en-US" sz="1800" b="0" i="1" kern="1200" baseline="0" dirty="0" smtClean="0">
                          <a:solidFill>
                            <a:schemeClr val="tx1"/>
                          </a:solidFill>
                          <a:latin typeface="+mn-lt"/>
                          <a:ea typeface="+mn-ea"/>
                          <a:cs typeface="+mn-cs"/>
                        </a:rPr>
                        <a:t>image shaped like inverted “V”</a:t>
                      </a:r>
                    </a:p>
                    <a:p>
                      <a:pPr algn="l"/>
                      <a:r>
                        <a:rPr lang="en-US" sz="1800" b="0" i="1" kern="1200" baseline="0" dirty="0" smtClean="0">
                          <a:solidFill>
                            <a:schemeClr val="tx1"/>
                          </a:solidFill>
                          <a:latin typeface="+mn-lt"/>
                          <a:ea typeface="+mn-ea"/>
                          <a:cs typeface="+mn-cs"/>
                        </a:rPr>
                        <a:t>or “shark fin”</a:t>
                      </a:r>
                      <a:endParaRPr lang="ar-IQ" b="0" dirty="0">
                        <a:solidFill>
                          <a:schemeClr val="tx1"/>
                        </a:solidFill>
                      </a:endParaRPr>
                    </a:p>
                  </a:txBody>
                  <a:tcPr>
                    <a:solidFill>
                      <a:schemeClr val="accent1">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1477728" y="4857760"/>
            <a:ext cx="5389616" cy="830997"/>
          </a:xfrm>
          <a:prstGeom prst="rect">
            <a:avLst/>
          </a:prstGeom>
        </p:spPr>
        <p:txBody>
          <a:bodyPr wrap="none">
            <a:spAutoFit/>
          </a:bodyPr>
          <a:lstStyle/>
          <a:p>
            <a:r>
              <a:rPr lang="en-US" sz="2400" dirty="0" smtClean="0">
                <a:latin typeface="Times New Roman" pitchFamily="18" charset="0"/>
                <a:cs typeface="Times New Roman" pitchFamily="18" charset="0"/>
              </a:rPr>
              <a:t>Stud earrings, real shadows (solid arrows) </a:t>
            </a:r>
          </a:p>
          <a:p>
            <a:r>
              <a:rPr lang="en-US" sz="2400" dirty="0" smtClean="0">
                <a:latin typeface="Times New Roman" pitchFamily="18" charset="0"/>
                <a:cs typeface="Times New Roman" pitchFamily="18" charset="0"/>
              </a:rPr>
              <a:t>with ghost shadows (open arrows).</a:t>
            </a:r>
            <a:endParaRPr lang="ar-IQ" sz="2400" dirty="0">
              <a:latin typeface="Times New Roman" pitchFamily="18" charset="0"/>
              <a:cs typeface="Times New Roman" pitchFamily="18" charset="0"/>
            </a:endParaRPr>
          </a:p>
        </p:txBody>
      </p:sp>
      <p:pic>
        <p:nvPicPr>
          <p:cNvPr id="4" name="صورة 3" descr="6.png"/>
          <p:cNvPicPr>
            <a:picLocks noChangeAspect="1"/>
          </p:cNvPicPr>
          <p:nvPr/>
        </p:nvPicPr>
        <p:blipFill>
          <a:blip r:embed="rId2"/>
          <a:stretch>
            <a:fillRect/>
          </a:stretch>
        </p:blipFill>
        <p:spPr>
          <a:xfrm>
            <a:off x="642910" y="785794"/>
            <a:ext cx="7818381" cy="3357586"/>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703631" y="714355"/>
            <a:ext cx="7736737" cy="54292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237252" y="0"/>
            <a:ext cx="9394786"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51520" y="0"/>
            <a:ext cx="7202347" cy="3735314"/>
          </a:xfrm>
          <a:prstGeom prst="rect">
            <a:avLst/>
          </a:prstGeom>
          <a:noFill/>
          <a:ln w="9525">
            <a:noFill/>
            <a:miter lim="800000"/>
            <a:headEnd/>
            <a:tailEnd/>
          </a:ln>
          <a:effectLst/>
        </p:spPr>
      </p:pic>
      <p:sp>
        <p:nvSpPr>
          <p:cNvPr id="5" name="مستطيل 4"/>
          <p:cNvSpPr/>
          <p:nvPr/>
        </p:nvSpPr>
        <p:spPr>
          <a:xfrm>
            <a:off x="-80678" y="4365104"/>
            <a:ext cx="4319067" cy="461665"/>
          </a:xfrm>
          <a:prstGeom prst="rect">
            <a:avLst/>
          </a:prstGeom>
        </p:spPr>
        <p:txBody>
          <a:bodyPr wrap="none">
            <a:spAutoFit/>
          </a:bodyPr>
          <a:lstStyle/>
          <a:p>
            <a:r>
              <a:rPr lang="en-US" sz="2400" dirty="0" smtClean="0"/>
              <a:t>Tongue bar projected over palate</a:t>
            </a:r>
            <a:endParaRPr lang="ar-IQ" sz="2400" dirty="0"/>
          </a:p>
        </p:txBody>
      </p:sp>
      <p:sp>
        <p:nvSpPr>
          <p:cNvPr id="2" name="AutoShape 2" descr="Image result for tongue bar piercing"/>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3" name="AutoShape 4" descr="Image result for tongue bar piercing"/>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2039" y="3501717"/>
            <a:ext cx="2353429" cy="3324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3501716"/>
            <a:ext cx="2205819" cy="330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214290"/>
            <a:ext cx="8929718" cy="4857784"/>
          </a:xfrm>
          <a:prstGeom prst="rect">
            <a:avLst/>
          </a:prstGeom>
          <a:noFill/>
          <a:ln w="9525">
            <a:noFill/>
            <a:miter lim="800000"/>
            <a:headEnd/>
            <a:tailEnd/>
          </a:ln>
          <a:effectLst/>
        </p:spPr>
      </p:pic>
      <p:sp>
        <p:nvSpPr>
          <p:cNvPr id="5" name="مستطيل 4"/>
          <p:cNvSpPr/>
          <p:nvPr/>
        </p:nvSpPr>
        <p:spPr>
          <a:xfrm>
            <a:off x="2241412" y="5572140"/>
            <a:ext cx="3698385" cy="646331"/>
          </a:xfrm>
          <a:prstGeom prst="rect">
            <a:avLst/>
          </a:prstGeom>
        </p:spPr>
        <p:txBody>
          <a:bodyPr wrap="none">
            <a:spAutoFit/>
          </a:bodyPr>
          <a:lstStyle/>
          <a:p>
            <a:r>
              <a:rPr lang="en-US" sz="3600" dirty="0" smtClean="0"/>
              <a:t>Neck collar artifact</a:t>
            </a:r>
            <a:endParaRPr lang="ar-IQ" sz="3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0" y="1071546"/>
            <a:ext cx="9155138" cy="4649007"/>
          </a:xfrm>
          <a:prstGeom prst="rect">
            <a:avLst/>
          </a:prstGeom>
          <a:noFill/>
          <a:ln w="9525">
            <a:noFill/>
            <a:miter lim="800000"/>
            <a:headEnd/>
            <a:tailEnd/>
          </a:ln>
          <a:effectLst/>
        </p:spPr>
      </p:pic>
      <p:sp>
        <p:nvSpPr>
          <p:cNvPr id="3" name="مستطيل 2"/>
          <p:cNvSpPr/>
          <p:nvPr/>
        </p:nvSpPr>
        <p:spPr>
          <a:xfrm>
            <a:off x="2879772" y="6072206"/>
            <a:ext cx="1999072" cy="584775"/>
          </a:xfrm>
          <a:prstGeom prst="rect">
            <a:avLst/>
          </a:prstGeom>
        </p:spPr>
        <p:txBody>
          <a:bodyPr wrap="none">
            <a:spAutoFit/>
          </a:bodyPr>
          <a:lstStyle/>
          <a:p>
            <a:r>
              <a:rPr lang="en-US" sz="3200" dirty="0" smtClean="0">
                <a:latin typeface="Times New Roman" pitchFamily="18" charset="0"/>
                <a:cs typeface="Times New Roman" pitchFamily="18" charset="0"/>
              </a:rPr>
              <a:t>A necklace</a:t>
            </a:r>
            <a:endParaRPr lang="ar-IQ"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0"/>
            <a:ext cx="9144000" cy="646331"/>
          </a:xfrm>
          <a:prstGeom prst="rect">
            <a:avLst/>
          </a:prstGeom>
          <a:solidFill>
            <a:schemeClr val="accent1">
              <a:lumMod val="20000"/>
              <a:lumOff val="80000"/>
            </a:schemeClr>
          </a:solidFill>
        </p:spPr>
        <p:txBody>
          <a:bodyPr wrap="square">
            <a:spAutoFit/>
          </a:bodyPr>
          <a:lstStyle/>
          <a:p>
            <a:pPr algn="ctr"/>
            <a:r>
              <a:rPr lang="en-US" sz="3600" i="1" dirty="0" smtClean="0"/>
              <a:t>Step 3: Bite on Rod</a:t>
            </a:r>
            <a:endParaRPr lang="ar-IQ" sz="3600" dirty="0"/>
          </a:p>
        </p:txBody>
      </p:sp>
      <p:graphicFrame>
        <p:nvGraphicFramePr>
          <p:cNvPr id="5" name="جدول 4"/>
          <p:cNvGraphicFramePr>
            <a:graphicFrameLocks noGrp="1"/>
          </p:cNvGraphicFramePr>
          <p:nvPr/>
        </p:nvGraphicFramePr>
        <p:xfrm>
          <a:off x="0" y="500042"/>
          <a:ext cx="9144000" cy="2643206"/>
        </p:xfrm>
        <a:graphic>
          <a:graphicData uri="http://schemas.openxmlformats.org/drawingml/2006/table">
            <a:tbl>
              <a:tblPr rtl="1" firstRow="1" bandRow="1">
                <a:tableStyleId>{5C22544A-7EE6-4342-B048-85BDC9FD1C3A}</a:tableStyleId>
              </a:tblPr>
              <a:tblGrid>
                <a:gridCol w="2286000"/>
                <a:gridCol w="2232212"/>
                <a:gridCol w="2339788"/>
                <a:gridCol w="2286000"/>
              </a:tblGrid>
              <a:tr h="830799">
                <a:tc>
                  <a:txBody>
                    <a:bodyPr/>
                    <a:lstStyle/>
                    <a:p>
                      <a:pPr algn="l" rtl="1"/>
                      <a:r>
                        <a:rPr lang="en-US" sz="1800" b="1" i="1" kern="1200" baseline="0" dirty="0" smtClean="0">
                          <a:solidFill>
                            <a:schemeClr val="lt1"/>
                          </a:solidFill>
                          <a:latin typeface="+mn-lt"/>
                          <a:ea typeface="+mn-ea"/>
                          <a:cs typeface="+mn-cs"/>
                        </a:rPr>
                        <a:t>Hints</a:t>
                      </a:r>
                      <a:endParaRPr lang="ar-IQ" dirty="0"/>
                    </a:p>
                  </a:txBody>
                  <a:tcPr>
                    <a:solidFill>
                      <a:srgbClr val="2A65AC"/>
                    </a:solidFill>
                  </a:tcPr>
                </a:tc>
                <a:tc>
                  <a:txBody>
                    <a:bodyPr/>
                    <a:lstStyle/>
                    <a:p>
                      <a:pPr algn="l" rtl="1"/>
                      <a:r>
                        <a:rPr lang="en-US" sz="1800" b="1" i="1" kern="1200" baseline="0" dirty="0" smtClean="0">
                          <a:solidFill>
                            <a:schemeClr val="lt1"/>
                          </a:solidFill>
                          <a:latin typeface="+mn-lt"/>
                          <a:ea typeface="+mn-ea"/>
                          <a:cs typeface="+mn-cs"/>
                        </a:rPr>
                        <a:t>How to Correct</a:t>
                      </a:r>
                      <a:endParaRPr lang="ar-IQ" dirty="0"/>
                    </a:p>
                  </a:txBody>
                  <a:tcPr/>
                </a:tc>
                <a:tc>
                  <a:txBody>
                    <a:bodyPr/>
                    <a:lstStyle/>
                    <a:p>
                      <a:pPr algn="l" rtl="1"/>
                      <a:r>
                        <a:rPr lang="en-US" sz="1800" b="1" i="1" kern="1200" baseline="0" dirty="0" smtClean="0">
                          <a:solidFill>
                            <a:schemeClr val="lt1"/>
                          </a:solidFill>
                          <a:latin typeface="+mn-lt"/>
                          <a:ea typeface="+mn-ea"/>
                          <a:cs typeface="+mn-cs"/>
                        </a:rPr>
                        <a:t>Cause</a:t>
                      </a:r>
                      <a:endParaRPr lang="ar-IQ" dirty="0"/>
                    </a:p>
                  </a:txBody>
                  <a:tcPr/>
                </a:tc>
                <a:tc>
                  <a:txBody>
                    <a:bodyPr/>
                    <a:lstStyle/>
                    <a:p>
                      <a:pPr algn="l" rtl="1"/>
                      <a:r>
                        <a:rPr lang="en-US" sz="1800" b="1" i="1" kern="1200" baseline="0" dirty="0" smtClean="0">
                          <a:solidFill>
                            <a:schemeClr val="lt1"/>
                          </a:solidFill>
                          <a:latin typeface="+mn-lt"/>
                          <a:ea typeface="+mn-ea"/>
                          <a:cs typeface="+mn-cs"/>
                        </a:rPr>
                        <a:t>Problem</a:t>
                      </a:r>
                      <a:endParaRPr lang="ar-IQ" dirty="0"/>
                    </a:p>
                  </a:txBody>
                  <a:tcPr/>
                </a:tc>
              </a:tr>
              <a:tr h="1812407">
                <a:tc>
                  <a:txBody>
                    <a:bodyPr/>
                    <a:lstStyle/>
                    <a:p>
                      <a:pPr algn="l"/>
                      <a:r>
                        <a:rPr lang="en-US" sz="1800" i="1" kern="1200" baseline="0" dirty="0" smtClean="0">
                          <a:solidFill>
                            <a:schemeClr val="dk1"/>
                          </a:solidFill>
                          <a:latin typeface="+mn-lt"/>
                          <a:ea typeface="+mn-ea"/>
                          <a:cs typeface="+mn-cs"/>
                        </a:rPr>
                        <a:t>Make sure mandibular </a:t>
                      </a:r>
                      <a:r>
                        <a:rPr lang="ar-IQ" sz="1800" i="1" kern="1200" baseline="0" dirty="0" smtClean="0">
                          <a:solidFill>
                            <a:schemeClr val="dk1"/>
                          </a:solidFill>
                          <a:latin typeface="+mn-lt"/>
                          <a:ea typeface="+mn-ea"/>
                          <a:cs typeface="+mn-cs"/>
                        </a:rPr>
                        <a:t>     </a:t>
                      </a:r>
                      <a:r>
                        <a:rPr lang="en-US" sz="1800" i="1" kern="1200" baseline="0" dirty="0" smtClean="0">
                          <a:solidFill>
                            <a:schemeClr val="dk1"/>
                          </a:solidFill>
                          <a:latin typeface="+mn-lt"/>
                          <a:ea typeface="+mn-ea"/>
                          <a:cs typeface="+mn-cs"/>
                        </a:rPr>
                        <a:t>incisors</a:t>
                      </a:r>
                    </a:p>
                    <a:p>
                      <a:pPr algn="l"/>
                      <a:r>
                        <a:rPr lang="en-US" sz="1800" i="1" kern="1200" baseline="0" dirty="0" smtClean="0">
                          <a:solidFill>
                            <a:schemeClr val="dk1"/>
                          </a:solidFill>
                          <a:latin typeface="+mn-lt"/>
                          <a:ea typeface="+mn-ea"/>
                          <a:cs typeface="+mn-cs"/>
                        </a:rPr>
                        <a:t>are in groove also, and bite rod</a:t>
                      </a:r>
                    </a:p>
                    <a:p>
                      <a:pPr algn="l"/>
                      <a:r>
                        <a:rPr lang="en-US" sz="1800" i="1" kern="1200" baseline="0" dirty="0" smtClean="0">
                          <a:solidFill>
                            <a:schemeClr val="dk1"/>
                          </a:solidFill>
                          <a:latin typeface="+mn-lt"/>
                          <a:ea typeface="+mn-ea"/>
                          <a:cs typeface="+mn-cs"/>
                        </a:rPr>
                        <a:t>is not being bent forward</a:t>
                      </a:r>
                      <a:endParaRPr lang="ar-IQ" dirty="0"/>
                    </a:p>
                  </a:txBody>
                  <a:tcPr>
                    <a:solidFill>
                      <a:schemeClr val="tx2">
                        <a:lumMod val="20000"/>
                        <a:lumOff val="80000"/>
                      </a:schemeClr>
                    </a:solidFill>
                  </a:tcPr>
                </a:tc>
                <a:tc>
                  <a:txBody>
                    <a:bodyPr/>
                    <a:lstStyle/>
                    <a:p>
                      <a:pPr algn="l"/>
                      <a:r>
                        <a:rPr lang="en-US" sz="1800" i="1" kern="1200" baseline="0" dirty="0" smtClean="0">
                          <a:solidFill>
                            <a:schemeClr val="dk1"/>
                          </a:solidFill>
                          <a:latin typeface="+mn-lt"/>
                          <a:ea typeface="+mn-ea"/>
                          <a:cs typeface="+mn-cs"/>
                        </a:rPr>
                        <a:t>Make sure anterior teeth are</a:t>
                      </a:r>
                    </a:p>
                    <a:p>
                      <a:pPr algn="l"/>
                      <a:r>
                        <a:rPr lang="en-US" sz="1800" i="1" kern="1200" baseline="0" dirty="0" smtClean="0">
                          <a:solidFill>
                            <a:schemeClr val="dk1"/>
                          </a:solidFill>
                          <a:latin typeface="+mn-lt"/>
                          <a:ea typeface="+mn-ea"/>
                          <a:cs typeface="+mn-cs"/>
                        </a:rPr>
                        <a:t>located in grooves on rod</a:t>
                      </a:r>
                      <a:endParaRPr lang="ar-IQ" dirty="0"/>
                    </a:p>
                  </a:txBody>
                  <a:tcPr/>
                </a:tc>
                <a:tc>
                  <a:txBody>
                    <a:bodyPr/>
                    <a:lstStyle/>
                    <a:p>
                      <a:pPr algn="l"/>
                      <a:r>
                        <a:rPr lang="en-US" sz="1800" i="1" kern="1200" baseline="0" dirty="0" smtClean="0">
                          <a:solidFill>
                            <a:schemeClr val="dk1"/>
                          </a:solidFill>
                          <a:latin typeface="+mn-lt"/>
                          <a:ea typeface="+mn-ea"/>
                          <a:cs typeface="+mn-cs"/>
                        </a:rPr>
                        <a:t>Patient biting too far forward</a:t>
                      </a:r>
                    </a:p>
                    <a:p>
                      <a:pPr algn="l"/>
                      <a:r>
                        <a:rPr lang="en-US" sz="1800" i="1" kern="1200" baseline="0" dirty="0" smtClean="0">
                          <a:solidFill>
                            <a:schemeClr val="dk1"/>
                          </a:solidFill>
                          <a:latin typeface="+mn-lt"/>
                          <a:ea typeface="+mn-ea"/>
                          <a:cs typeface="+mn-cs"/>
                        </a:rPr>
                        <a:t>on bite rod</a:t>
                      </a:r>
                      <a:endParaRPr lang="ar-IQ" dirty="0"/>
                    </a:p>
                  </a:txBody>
                  <a:tcPr/>
                </a:tc>
                <a:tc>
                  <a:txBody>
                    <a:bodyPr/>
                    <a:lstStyle/>
                    <a:p>
                      <a:pPr algn="l"/>
                      <a:r>
                        <a:rPr lang="en-US" sz="1800" i="1" kern="1200" baseline="0" dirty="0" smtClean="0">
                          <a:solidFill>
                            <a:schemeClr val="dk1"/>
                          </a:solidFill>
                          <a:latin typeface="+mn-lt"/>
                          <a:ea typeface="+mn-ea"/>
                          <a:cs typeface="+mn-cs"/>
                        </a:rPr>
                        <a:t>Anterior teeth blurry, too small</a:t>
                      </a:r>
                    </a:p>
                    <a:p>
                      <a:pPr algn="l"/>
                      <a:r>
                        <a:rPr lang="en-US" sz="1800" i="1" kern="1200" baseline="0" dirty="0" smtClean="0">
                          <a:solidFill>
                            <a:schemeClr val="dk1"/>
                          </a:solidFill>
                          <a:latin typeface="+mn-lt"/>
                          <a:ea typeface="+mn-ea"/>
                          <a:cs typeface="+mn-cs"/>
                        </a:rPr>
                        <a:t>and narrow, spine visible on</a:t>
                      </a:r>
                    </a:p>
                    <a:p>
                      <a:pPr algn="l"/>
                      <a:r>
                        <a:rPr lang="en-US" sz="1800" i="1" kern="1200" baseline="0" dirty="0" smtClean="0">
                          <a:solidFill>
                            <a:schemeClr val="dk1"/>
                          </a:solidFill>
                          <a:latin typeface="+mn-lt"/>
                          <a:ea typeface="+mn-ea"/>
                          <a:cs typeface="+mn-cs"/>
                        </a:rPr>
                        <a:t>sides of image</a:t>
                      </a:r>
                      <a:endParaRPr lang="ar-IQ" dirty="0"/>
                    </a:p>
                  </a:txBody>
                  <a:tcPr/>
                </a:tc>
              </a:tr>
            </a:tbl>
          </a:graphicData>
        </a:graphic>
      </p:graphicFrame>
      <p:pic>
        <p:nvPicPr>
          <p:cNvPr id="6" name="Picture 2"/>
          <p:cNvPicPr>
            <a:picLocks noChangeAspect="1" noChangeArrowheads="1"/>
          </p:cNvPicPr>
          <p:nvPr/>
        </p:nvPicPr>
        <p:blipFill>
          <a:blip r:embed="rId2"/>
          <a:srcRect/>
          <a:stretch>
            <a:fillRect/>
          </a:stretch>
        </p:blipFill>
        <p:spPr bwMode="auto">
          <a:xfrm>
            <a:off x="0" y="3214686"/>
            <a:ext cx="6215106" cy="2790828"/>
          </a:xfrm>
          <a:prstGeom prst="rect">
            <a:avLst/>
          </a:prstGeom>
          <a:noFill/>
          <a:ln w="9525">
            <a:noFill/>
            <a:miter lim="800000"/>
            <a:headEnd/>
            <a:tailEnd/>
          </a:ln>
          <a:effectLst/>
        </p:spPr>
      </p:pic>
      <p:sp>
        <p:nvSpPr>
          <p:cNvPr id="7" name="مستطيل 6"/>
          <p:cNvSpPr/>
          <p:nvPr/>
        </p:nvSpPr>
        <p:spPr>
          <a:xfrm>
            <a:off x="142844" y="6072206"/>
            <a:ext cx="9001156" cy="646331"/>
          </a:xfrm>
          <a:prstGeom prst="rect">
            <a:avLst/>
          </a:prstGeom>
        </p:spPr>
        <p:txBody>
          <a:bodyPr wrap="square">
            <a:spAutoFit/>
          </a:bodyPr>
          <a:lstStyle/>
          <a:p>
            <a:pPr algn="ctr"/>
            <a:r>
              <a:rPr lang="en-US" dirty="0" smtClean="0"/>
              <a:t>Patient too far forward; note spine superimposed over rami, blurring, and narrowing of anterior teeth</a:t>
            </a:r>
            <a:endParaRPr lang="ar-IQ" dirty="0"/>
          </a:p>
        </p:txBody>
      </p:sp>
      <p:pic>
        <p:nvPicPr>
          <p:cNvPr id="8" name="Picture 3" descr="Image3"/>
          <p:cNvPicPr>
            <a:picLocks noChangeAspect="1" noChangeArrowheads="1"/>
          </p:cNvPicPr>
          <p:nvPr/>
        </p:nvPicPr>
        <p:blipFill>
          <a:blip r:embed="rId3"/>
          <a:srcRect/>
          <a:stretch>
            <a:fillRect/>
          </a:stretch>
        </p:blipFill>
        <p:spPr bwMode="auto">
          <a:xfrm>
            <a:off x="6324600" y="3286124"/>
            <a:ext cx="2819400" cy="2714644"/>
          </a:xfrm>
          <a:prstGeom prst="rect">
            <a:avLst/>
          </a:prstGeom>
          <a:noFill/>
          <a:ln w="38100">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0"/>
            <a:ext cx="9144000" cy="584775"/>
          </a:xfrm>
          <a:prstGeom prst="rect">
            <a:avLst/>
          </a:prstGeom>
          <a:solidFill>
            <a:schemeClr val="accent1">
              <a:lumMod val="20000"/>
              <a:lumOff val="80000"/>
            </a:schemeClr>
          </a:solidFill>
        </p:spPr>
        <p:txBody>
          <a:bodyPr wrap="square">
            <a:spAutoFit/>
          </a:bodyPr>
          <a:lstStyle/>
          <a:p>
            <a:pPr algn="ctr"/>
            <a:r>
              <a:rPr lang="en-US" sz="3200" i="1" dirty="0" smtClean="0"/>
              <a:t>Step 3: Bite on Rod</a:t>
            </a:r>
            <a:endParaRPr lang="ar-IQ" sz="3200" dirty="0"/>
          </a:p>
        </p:txBody>
      </p:sp>
      <p:graphicFrame>
        <p:nvGraphicFramePr>
          <p:cNvPr id="5" name="جدول 4"/>
          <p:cNvGraphicFramePr>
            <a:graphicFrameLocks noGrp="1"/>
          </p:cNvGraphicFramePr>
          <p:nvPr/>
        </p:nvGraphicFramePr>
        <p:xfrm>
          <a:off x="0" y="428605"/>
          <a:ext cx="9144000" cy="2786081"/>
        </p:xfrm>
        <a:graphic>
          <a:graphicData uri="http://schemas.openxmlformats.org/drawingml/2006/table">
            <a:tbl>
              <a:tblPr rtl="1" firstRow="1" bandRow="1">
                <a:tableStyleId>{5C22544A-7EE6-4342-B048-85BDC9FD1C3A}</a:tableStyleId>
              </a:tblPr>
              <a:tblGrid>
                <a:gridCol w="2286000"/>
                <a:gridCol w="2286000"/>
                <a:gridCol w="2286000"/>
                <a:gridCol w="2286000"/>
              </a:tblGrid>
              <a:tr h="1025933">
                <a:tc>
                  <a:txBody>
                    <a:bodyPr/>
                    <a:lstStyle/>
                    <a:p>
                      <a:pPr algn="l" rtl="1"/>
                      <a:r>
                        <a:rPr lang="en-US" sz="1800" b="1" i="1" kern="1200" baseline="0" dirty="0" smtClean="0">
                          <a:solidFill>
                            <a:schemeClr val="lt1"/>
                          </a:solidFill>
                          <a:latin typeface="+mn-lt"/>
                          <a:ea typeface="+mn-ea"/>
                          <a:cs typeface="+mn-cs"/>
                        </a:rPr>
                        <a:t>Hints</a:t>
                      </a:r>
                      <a:endParaRPr lang="ar-IQ" dirty="0"/>
                    </a:p>
                  </a:txBody>
                  <a:tcPr/>
                </a:tc>
                <a:tc>
                  <a:txBody>
                    <a:bodyPr/>
                    <a:lstStyle/>
                    <a:p>
                      <a:pPr algn="l" rtl="1"/>
                      <a:r>
                        <a:rPr lang="en-US" sz="1800" b="1" i="1" kern="1200" baseline="0" dirty="0" smtClean="0">
                          <a:solidFill>
                            <a:schemeClr val="lt1"/>
                          </a:solidFill>
                          <a:latin typeface="+mn-lt"/>
                          <a:ea typeface="+mn-ea"/>
                          <a:cs typeface="+mn-cs"/>
                        </a:rPr>
                        <a:t>How to Correct</a:t>
                      </a:r>
                      <a:endParaRPr lang="ar-IQ" dirty="0"/>
                    </a:p>
                  </a:txBody>
                  <a:tcPr/>
                </a:tc>
                <a:tc>
                  <a:txBody>
                    <a:bodyPr/>
                    <a:lstStyle/>
                    <a:p>
                      <a:pPr algn="l" rtl="1"/>
                      <a:r>
                        <a:rPr lang="en-US" sz="1800" b="1" i="1" kern="1200" baseline="0" dirty="0" smtClean="0">
                          <a:solidFill>
                            <a:schemeClr val="lt1"/>
                          </a:solidFill>
                          <a:latin typeface="+mn-lt"/>
                          <a:ea typeface="+mn-ea"/>
                          <a:cs typeface="+mn-cs"/>
                        </a:rPr>
                        <a:t>Cause</a:t>
                      </a:r>
                      <a:endParaRPr lang="ar-IQ" dirty="0"/>
                    </a:p>
                  </a:txBody>
                  <a:tcPr/>
                </a:tc>
                <a:tc>
                  <a:txBody>
                    <a:bodyPr/>
                    <a:lstStyle/>
                    <a:p>
                      <a:pPr algn="l" rtl="1"/>
                      <a:r>
                        <a:rPr lang="en-US" sz="1800" b="1" i="1" kern="1200" baseline="0" dirty="0" smtClean="0">
                          <a:solidFill>
                            <a:schemeClr val="lt1"/>
                          </a:solidFill>
                          <a:latin typeface="+mn-lt"/>
                          <a:ea typeface="+mn-ea"/>
                          <a:cs typeface="+mn-cs"/>
                        </a:rPr>
                        <a:t>Problem</a:t>
                      </a:r>
                      <a:endParaRPr lang="ar-IQ" dirty="0"/>
                    </a:p>
                  </a:txBody>
                  <a:tcPr/>
                </a:tc>
              </a:tr>
              <a:tr h="1760148">
                <a:tc>
                  <a:txBody>
                    <a:bodyPr/>
                    <a:lstStyle/>
                    <a:p>
                      <a:pPr algn="l"/>
                      <a:r>
                        <a:rPr lang="en-US" sz="1800" i="1" kern="1200" baseline="0" dirty="0" smtClean="0">
                          <a:solidFill>
                            <a:schemeClr val="dk1"/>
                          </a:solidFill>
                          <a:latin typeface="+mn-lt"/>
                          <a:ea typeface="+mn-ea"/>
                          <a:cs typeface="+mn-cs"/>
                        </a:rPr>
                        <a:t>If anterior teeth are missing</a:t>
                      </a:r>
                    </a:p>
                    <a:p>
                      <a:pPr algn="l"/>
                      <a:r>
                        <a:rPr lang="en-US" sz="1800" i="1" kern="1200" baseline="0" dirty="0" smtClean="0">
                          <a:solidFill>
                            <a:schemeClr val="dk1"/>
                          </a:solidFill>
                          <a:latin typeface="+mn-lt"/>
                          <a:ea typeface="+mn-ea"/>
                          <a:cs typeface="+mn-cs"/>
                        </a:rPr>
                        <a:t>use edentulous guide</a:t>
                      </a:r>
                      <a:endParaRPr lang="ar-IQ" dirty="0"/>
                    </a:p>
                  </a:txBody>
                  <a:tcPr/>
                </a:tc>
                <a:tc>
                  <a:txBody>
                    <a:bodyPr/>
                    <a:lstStyle/>
                    <a:p>
                      <a:pPr algn="l"/>
                      <a:r>
                        <a:rPr lang="en-US" sz="1800" i="1" kern="1200" baseline="0" dirty="0" smtClean="0">
                          <a:solidFill>
                            <a:schemeClr val="dk1"/>
                          </a:solidFill>
                          <a:latin typeface="+mn-lt"/>
                          <a:ea typeface="+mn-ea"/>
                          <a:cs typeface="+mn-cs"/>
                        </a:rPr>
                        <a:t>Make sure anterior teeth are</a:t>
                      </a:r>
                    </a:p>
                    <a:p>
                      <a:pPr algn="l"/>
                      <a:r>
                        <a:rPr lang="en-US" sz="1800" i="1" kern="1200" baseline="0" dirty="0" smtClean="0">
                          <a:solidFill>
                            <a:schemeClr val="dk1"/>
                          </a:solidFill>
                          <a:latin typeface="+mn-lt"/>
                          <a:ea typeface="+mn-ea"/>
                          <a:cs typeface="+mn-cs"/>
                        </a:rPr>
                        <a:t>located in grooves on rod</a:t>
                      </a:r>
                      <a:endParaRPr lang="ar-IQ" dirty="0"/>
                    </a:p>
                  </a:txBody>
                  <a:tcPr/>
                </a:tc>
                <a:tc>
                  <a:txBody>
                    <a:bodyPr/>
                    <a:lstStyle/>
                    <a:p>
                      <a:pPr algn="l"/>
                      <a:r>
                        <a:rPr lang="en-US" sz="1800" i="1" kern="1200" baseline="0" dirty="0" smtClean="0">
                          <a:solidFill>
                            <a:schemeClr val="dk1"/>
                          </a:solidFill>
                          <a:latin typeface="+mn-lt"/>
                          <a:ea typeface="+mn-ea"/>
                          <a:cs typeface="+mn-cs"/>
                        </a:rPr>
                        <a:t>Patient is biting too far back</a:t>
                      </a:r>
                    </a:p>
                    <a:p>
                      <a:pPr algn="l"/>
                      <a:r>
                        <a:rPr lang="en-US" sz="1800" i="1" kern="1200" baseline="0" dirty="0" smtClean="0">
                          <a:solidFill>
                            <a:schemeClr val="dk1"/>
                          </a:solidFill>
                          <a:latin typeface="+mn-lt"/>
                          <a:ea typeface="+mn-ea"/>
                          <a:cs typeface="+mn-cs"/>
                        </a:rPr>
                        <a:t>on rod or not at all</a:t>
                      </a:r>
                      <a:endParaRPr lang="ar-IQ" dirty="0"/>
                    </a:p>
                  </a:txBody>
                  <a:tcPr/>
                </a:tc>
                <a:tc>
                  <a:txBody>
                    <a:bodyPr/>
                    <a:lstStyle/>
                    <a:p>
                      <a:pPr algn="l"/>
                      <a:r>
                        <a:rPr lang="en-US" sz="1800" i="1" kern="1200" baseline="0" dirty="0" smtClean="0">
                          <a:solidFill>
                            <a:schemeClr val="dk1"/>
                          </a:solidFill>
                          <a:latin typeface="+mn-lt"/>
                          <a:ea typeface="+mn-ea"/>
                          <a:cs typeface="+mn-cs"/>
                        </a:rPr>
                        <a:t>Anterior teeth blurry and wide,</a:t>
                      </a:r>
                    </a:p>
                    <a:p>
                      <a:pPr algn="l"/>
                      <a:r>
                        <a:rPr lang="en-US" sz="1800" i="1" kern="1200" baseline="0" dirty="0" smtClean="0">
                          <a:solidFill>
                            <a:schemeClr val="dk1"/>
                          </a:solidFill>
                          <a:latin typeface="+mn-lt"/>
                          <a:ea typeface="+mn-ea"/>
                          <a:cs typeface="+mn-cs"/>
                        </a:rPr>
                        <a:t>ghosting of mandible and spine,</a:t>
                      </a:r>
                    </a:p>
                    <a:p>
                      <a:pPr algn="l"/>
                      <a:r>
                        <a:rPr lang="en-US" sz="1800" i="1" kern="1200" baseline="0" dirty="0" smtClean="0">
                          <a:solidFill>
                            <a:schemeClr val="dk1"/>
                          </a:solidFill>
                          <a:latin typeface="+mn-lt"/>
                          <a:ea typeface="+mn-ea"/>
                          <a:cs typeface="+mn-cs"/>
                        </a:rPr>
                        <a:t>condyles close to edge of image</a:t>
                      </a:r>
                      <a:endParaRPr lang="ar-IQ" dirty="0"/>
                    </a:p>
                  </a:txBody>
                  <a:tcPr/>
                </a:tc>
              </a:tr>
            </a:tbl>
          </a:graphicData>
        </a:graphic>
      </p:graphicFrame>
      <p:pic>
        <p:nvPicPr>
          <p:cNvPr id="6" name="Picture 2"/>
          <p:cNvPicPr>
            <a:picLocks noChangeAspect="1" noChangeArrowheads="1"/>
          </p:cNvPicPr>
          <p:nvPr/>
        </p:nvPicPr>
        <p:blipFill>
          <a:blip r:embed="rId2"/>
          <a:srcRect/>
          <a:stretch>
            <a:fillRect/>
          </a:stretch>
        </p:blipFill>
        <p:spPr bwMode="auto">
          <a:xfrm>
            <a:off x="0" y="3286124"/>
            <a:ext cx="6143636" cy="2928958"/>
          </a:xfrm>
          <a:prstGeom prst="rect">
            <a:avLst/>
          </a:prstGeom>
          <a:noFill/>
          <a:ln w="9525">
            <a:noFill/>
            <a:miter lim="800000"/>
            <a:headEnd/>
            <a:tailEnd/>
          </a:ln>
          <a:effectLst/>
        </p:spPr>
      </p:pic>
      <p:sp>
        <p:nvSpPr>
          <p:cNvPr id="7" name="مستطيل 6"/>
          <p:cNvSpPr/>
          <p:nvPr/>
        </p:nvSpPr>
        <p:spPr>
          <a:xfrm>
            <a:off x="0" y="6143644"/>
            <a:ext cx="9144000" cy="646331"/>
          </a:xfrm>
          <a:prstGeom prst="rect">
            <a:avLst/>
          </a:prstGeom>
        </p:spPr>
        <p:txBody>
          <a:bodyPr wrap="square">
            <a:spAutoFit/>
          </a:bodyPr>
          <a:lstStyle/>
          <a:p>
            <a:pPr algn="l"/>
            <a:r>
              <a:rPr lang="en-US" dirty="0" smtClean="0"/>
              <a:t>Patient too far back; note ghosting of mandible and spine, condyles pushed to outside of film, blurring and widening of anterior teeth</a:t>
            </a:r>
            <a:endParaRPr lang="ar-IQ" dirty="0"/>
          </a:p>
        </p:txBody>
      </p:sp>
      <p:pic>
        <p:nvPicPr>
          <p:cNvPr id="8" name="Picture 3" descr="Image2"/>
          <p:cNvPicPr>
            <a:picLocks noChangeAspect="1" noChangeArrowheads="1"/>
          </p:cNvPicPr>
          <p:nvPr/>
        </p:nvPicPr>
        <p:blipFill>
          <a:blip r:embed="rId3"/>
          <a:srcRect/>
          <a:stretch>
            <a:fillRect/>
          </a:stretch>
        </p:blipFill>
        <p:spPr bwMode="auto">
          <a:xfrm>
            <a:off x="6286512" y="3286124"/>
            <a:ext cx="2857488" cy="2928958"/>
          </a:xfrm>
          <a:prstGeom prst="rect">
            <a:avLst/>
          </a:prstGeom>
          <a:noFill/>
          <a:ln w="38100">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WordArt 3"/>
          <p:cNvSpPr>
            <a:spLocks noChangeArrowheads="1" noChangeShapeType="1" noTextEdit="1"/>
          </p:cNvSpPr>
          <p:nvPr/>
        </p:nvSpPr>
        <p:spPr bwMode="auto">
          <a:xfrm>
            <a:off x="685800" y="304800"/>
            <a:ext cx="7696200" cy="13716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endParaRPr lang="ar-IQ" sz="3600" b="1" kern="10" dirty="0">
              <a:ln w="9525">
                <a:round/>
                <a:headEnd/>
                <a:tailEnd/>
              </a:ln>
              <a:gradFill rotWithShape="1">
                <a:gsLst>
                  <a:gs pos="0">
                    <a:srgbClr val="FFFFCC"/>
                  </a:gs>
                  <a:gs pos="100000">
                    <a:srgbClr val="FF9999"/>
                  </a:gs>
                </a:gsLst>
                <a:lin ang="5400000" scaled="1"/>
              </a:gradFill>
              <a:cs typeface="Arial"/>
            </a:endParaRPr>
          </a:p>
        </p:txBody>
      </p:sp>
      <p:sp>
        <p:nvSpPr>
          <p:cNvPr id="4100" name="Line 4"/>
          <p:cNvSpPr>
            <a:spLocks noChangeShapeType="1"/>
          </p:cNvSpPr>
          <p:nvPr/>
        </p:nvSpPr>
        <p:spPr bwMode="auto">
          <a:xfrm>
            <a:off x="609600" y="1905000"/>
            <a:ext cx="7848600" cy="0"/>
          </a:xfrm>
          <a:prstGeom prst="line">
            <a:avLst/>
          </a:prstGeom>
          <a:noFill/>
          <a:ln w="57150">
            <a:solidFill>
              <a:schemeClr val="accent2"/>
            </a:solidFill>
            <a:round/>
            <a:headEnd/>
            <a:tailEnd/>
          </a:ln>
        </p:spPr>
        <p:txBody>
          <a:bodyPr wrap="none" anchor="ctr"/>
          <a:lstStyle/>
          <a:p>
            <a:endParaRPr lang="ar-IQ" dirty="0"/>
          </a:p>
        </p:txBody>
      </p:sp>
      <p:sp>
        <p:nvSpPr>
          <p:cNvPr id="5125" name="Text Box 5"/>
          <p:cNvSpPr txBox="1">
            <a:spLocks noChangeArrowheads="1"/>
          </p:cNvSpPr>
          <p:nvPr/>
        </p:nvSpPr>
        <p:spPr bwMode="auto">
          <a:xfrm>
            <a:off x="0" y="948690"/>
            <a:ext cx="8915400" cy="5478423"/>
          </a:xfrm>
          <a:prstGeom prst="rect">
            <a:avLst/>
          </a:prstGeom>
          <a:solidFill>
            <a:schemeClr val="bg1"/>
          </a:solidFill>
          <a:ln w="9525">
            <a:noFill/>
            <a:miter lim="800000"/>
            <a:headEnd/>
            <a:tailEnd/>
          </a:ln>
        </p:spPr>
        <p:txBody>
          <a:bodyPr wrap="square">
            <a:spAutoFit/>
          </a:bodyPr>
          <a:lstStyle/>
          <a:p>
            <a:pPr algn="l">
              <a:spcBef>
                <a:spcPct val="50000"/>
              </a:spcBef>
            </a:pPr>
            <a:r>
              <a:rPr lang="en-US" altLang="en-US" sz="2800" dirty="0">
                <a:latin typeface="Times New Roman" pitchFamily="18" charset="0"/>
                <a:cs typeface="Times New Roman" pitchFamily="18" charset="0"/>
              </a:rPr>
              <a:t>1.</a:t>
            </a:r>
            <a:r>
              <a:rPr lang="en-US" altLang="ar-SA" sz="2800" dirty="0">
                <a:latin typeface="Times New Roman" pitchFamily="18" charset="0"/>
                <a:cs typeface="Times New Roman" pitchFamily="18" charset="0"/>
              </a:rPr>
              <a:t>Orthodontic assessment (presence &amp; position of developing teeth) .</a:t>
            </a:r>
          </a:p>
          <a:p>
            <a:pPr algn="l">
              <a:spcBef>
                <a:spcPct val="50000"/>
              </a:spcBef>
            </a:pPr>
            <a:r>
              <a:rPr lang="en-US" altLang="ar-SA" sz="2800" dirty="0">
                <a:latin typeface="Times New Roman" pitchFamily="18" charset="0"/>
                <a:cs typeface="Times New Roman" pitchFamily="18" charset="0"/>
              </a:rPr>
              <a:t>2.Lesion such as cysts ,tumors &amp; developmental anomalies in the body &amp; ramie of mandible to establish their size </a:t>
            </a:r>
            <a:r>
              <a:rPr lang="en-US" altLang="ar-SA" sz="2800" dirty="0" smtClean="0">
                <a:latin typeface="Times New Roman" pitchFamily="18" charset="0"/>
                <a:cs typeface="Times New Roman" pitchFamily="18" charset="0"/>
              </a:rPr>
              <a:t>&amp;site. </a:t>
            </a:r>
            <a:endParaRPr lang="en-US" altLang="ar-SA" sz="2800" dirty="0">
              <a:latin typeface="Times New Roman" pitchFamily="18" charset="0"/>
              <a:cs typeface="Times New Roman" pitchFamily="18" charset="0"/>
            </a:endParaRPr>
          </a:p>
          <a:p>
            <a:pPr algn="l">
              <a:spcBef>
                <a:spcPct val="50000"/>
              </a:spcBef>
            </a:pPr>
            <a:r>
              <a:rPr lang="en-US" altLang="ar-SA" sz="2800" dirty="0">
                <a:latin typeface="Times New Roman" pitchFamily="18" charset="0"/>
                <a:cs typeface="Times New Roman" pitchFamily="18" charset="0"/>
              </a:rPr>
              <a:t>3.Fractures of all parts of mandible except the anterior part .</a:t>
            </a:r>
          </a:p>
          <a:p>
            <a:pPr algn="l">
              <a:spcBef>
                <a:spcPct val="50000"/>
              </a:spcBef>
            </a:pPr>
            <a:r>
              <a:rPr lang="en-US" altLang="ar-SA" sz="2800" dirty="0">
                <a:latin typeface="Times New Roman" pitchFamily="18" charset="0"/>
                <a:cs typeface="Times New Roman" pitchFamily="18" charset="0"/>
              </a:rPr>
              <a:t>4.Investigation of maxillary antrum , to assess the floor, posterior &amp; anterior walls . </a:t>
            </a:r>
            <a:endParaRPr lang="en-US" altLang="ar-SA" sz="2800" dirty="0" smtClean="0">
              <a:latin typeface="Times New Roman" pitchFamily="18" charset="0"/>
              <a:cs typeface="Times New Roman" pitchFamily="18" charset="0"/>
            </a:endParaRPr>
          </a:p>
          <a:p>
            <a:pPr algn="l">
              <a:spcBef>
                <a:spcPct val="50000"/>
              </a:spcBef>
            </a:pPr>
            <a:r>
              <a:rPr lang="en-US" altLang="en-US" sz="2800" dirty="0" smtClean="0">
                <a:latin typeface="Times New Roman" pitchFamily="18" charset="0"/>
                <a:cs typeface="Times New Roman" pitchFamily="18" charset="0"/>
              </a:rPr>
              <a:t>5.Investigation of </a:t>
            </a:r>
            <a:r>
              <a:rPr lang="en-US" altLang="en-US" sz="2800" dirty="0" err="1" smtClean="0">
                <a:latin typeface="Times New Roman" pitchFamily="18" charset="0"/>
                <a:cs typeface="Times New Roman" pitchFamily="18" charset="0"/>
              </a:rPr>
              <a:t>articular</a:t>
            </a:r>
            <a:r>
              <a:rPr lang="en-US" altLang="en-US" sz="2800" dirty="0" smtClean="0">
                <a:latin typeface="Times New Roman" pitchFamily="18" charset="0"/>
                <a:cs typeface="Times New Roman" pitchFamily="18" charset="0"/>
              </a:rPr>
              <a:t> surface of the head of the </a:t>
            </a:r>
            <a:r>
              <a:rPr lang="en-US" altLang="en-US" sz="2800" dirty="0" err="1" smtClean="0">
                <a:latin typeface="Times New Roman" pitchFamily="18" charset="0"/>
                <a:cs typeface="Times New Roman" pitchFamily="18" charset="0"/>
              </a:rPr>
              <a:t>condyle</a:t>
            </a:r>
            <a:r>
              <a:rPr lang="en-US" altLang="en-US" sz="2800" dirty="0" smtClean="0">
                <a:latin typeface="Times New Roman" pitchFamily="18" charset="0"/>
                <a:cs typeface="Times New Roman" pitchFamily="18" charset="0"/>
              </a:rPr>
              <a:t> , specially if the patient with the mouth opening limitation .</a:t>
            </a:r>
          </a:p>
          <a:p>
            <a:pPr algn="l">
              <a:spcBef>
                <a:spcPct val="50000"/>
              </a:spcBef>
            </a:pPr>
            <a:endParaRPr lang="en-US" altLang="ar-SA" sz="2800" dirty="0">
              <a:latin typeface="Times New Roman" pitchFamily="18" charset="0"/>
              <a:cs typeface="Times New Roman" pitchFamily="18" charset="0"/>
            </a:endParaRPr>
          </a:p>
        </p:txBody>
      </p:sp>
      <p:sp>
        <p:nvSpPr>
          <p:cNvPr id="6" name="مربع نص 5"/>
          <p:cNvSpPr txBox="1"/>
          <p:nvPr/>
        </p:nvSpPr>
        <p:spPr>
          <a:xfrm>
            <a:off x="1000100" y="214290"/>
            <a:ext cx="6357982" cy="923330"/>
          </a:xfrm>
          <a:prstGeom prst="rect">
            <a:avLst/>
          </a:prstGeom>
          <a:noFill/>
        </p:spPr>
        <p:txBody>
          <a:bodyPr wrap="square" rtlCol="1">
            <a:spAutoFit/>
          </a:bodyPr>
          <a:lstStyle/>
          <a:p>
            <a:pPr algn="ctr"/>
            <a:r>
              <a:rPr lang="en-US" sz="5400" dirty="0" smtClean="0">
                <a:latin typeface="Times New Roman" pitchFamily="18" charset="0"/>
                <a:cs typeface="Times New Roman" pitchFamily="18" charset="0"/>
              </a:rPr>
              <a:t>Indication</a:t>
            </a:r>
            <a:endParaRPr lang="ar-IQ" sz="5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nodePh="1">
                                  <p:stCondLst>
                                    <p:cond delay="0"/>
                                  </p:stCondLst>
                                  <p:endCondLst>
                                    <p:cond evt="begin" delay="0">
                                      <p:tn val="5"/>
                                    </p:cond>
                                  </p:endCondLst>
                                  <p:childTnLst>
                                    <p:set>
                                      <p:cBhvr>
                                        <p:cTn id="6" dur="1" fill="hold">
                                          <p:stCondLst>
                                            <p:cond delay="0"/>
                                          </p:stCondLst>
                                        </p:cTn>
                                        <p:tgtEl>
                                          <p:spTgt spid="5123"/>
                                        </p:tgtEl>
                                        <p:attrNameLst>
                                          <p:attrName>style.visibility</p:attrName>
                                        </p:attrNameLst>
                                      </p:cBhvr>
                                      <p:to>
                                        <p:strVal val="visible"/>
                                      </p:to>
                                    </p:set>
                                    <p:animEffect transition="in" filter="barn(outVertical)">
                                      <p:cBhvr>
                                        <p:cTn id="7" dur="500"/>
                                        <p:tgtEl>
                                          <p:spTgt spid="5123"/>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5125">
                                            <p:txEl>
                                              <p:pRg st="0" end="0"/>
                                            </p:txEl>
                                          </p:spTgt>
                                        </p:tgtEl>
                                        <p:attrNameLst>
                                          <p:attrName>style.visibility</p:attrName>
                                        </p:attrNameLst>
                                      </p:cBhvr>
                                      <p:to>
                                        <p:strVal val="visible"/>
                                      </p:to>
                                    </p:set>
                                    <p:animEffect transition="in" filter="barn(outVertical)">
                                      <p:cBhvr>
                                        <p:cTn id="11" dur="500"/>
                                        <p:tgtEl>
                                          <p:spTgt spid="5125">
                                            <p:txEl>
                                              <p:pRg st="0" end="0"/>
                                            </p:txEl>
                                          </p:spTgt>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5125">
                                            <p:txEl>
                                              <p:pRg st="1" end="1"/>
                                            </p:txEl>
                                          </p:spTgt>
                                        </p:tgtEl>
                                        <p:attrNameLst>
                                          <p:attrName>style.visibility</p:attrName>
                                        </p:attrNameLst>
                                      </p:cBhvr>
                                      <p:to>
                                        <p:strVal val="visible"/>
                                      </p:to>
                                    </p:set>
                                    <p:animEffect transition="in" filter="barn(outVertical)">
                                      <p:cBhvr>
                                        <p:cTn id="15" dur="500"/>
                                        <p:tgtEl>
                                          <p:spTgt spid="5125">
                                            <p:txEl>
                                              <p:pRg st="1" end="1"/>
                                            </p:txEl>
                                          </p:spTgt>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5125">
                                            <p:txEl>
                                              <p:pRg st="2" end="2"/>
                                            </p:txEl>
                                          </p:spTgt>
                                        </p:tgtEl>
                                        <p:attrNameLst>
                                          <p:attrName>style.visibility</p:attrName>
                                        </p:attrNameLst>
                                      </p:cBhvr>
                                      <p:to>
                                        <p:strVal val="visible"/>
                                      </p:to>
                                    </p:set>
                                    <p:animEffect transition="in" filter="barn(outVertical)">
                                      <p:cBhvr>
                                        <p:cTn id="19" dur="500"/>
                                        <p:tgtEl>
                                          <p:spTgt spid="5125">
                                            <p:txEl>
                                              <p:pRg st="2" end="2"/>
                                            </p:txEl>
                                          </p:spTgt>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5125">
                                            <p:txEl>
                                              <p:pRg st="3" end="3"/>
                                            </p:txEl>
                                          </p:spTgt>
                                        </p:tgtEl>
                                        <p:attrNameLst>
                                          <p:attrName>style.visibility</p:attrName>
                                        </p:attrNameLst>
                                      </p:cBhvr>
                                      <p:to>
                                        <p:strVal val="visible"/>
                                      </p:to>
                                    </p:set>
                                    <p:animEffect transition="in" filter="barn(outVertical)">
                                      <p:cBhvr>
                                        <p:cTn id="23" dur="500"/>
                                        <p:tgtEl>
                                          <p:spTgt spid="5125">
                                            <p:txEl>
                                              <p:pRg st="3" end="3"/>
                                            </p:txEl>
                                          </p:spTgt>
                                        </p:tgtEl>
                                      </p:cBhvr>
                                    </p:animEffect>
                                  </p:childTnLst>
                                </p:cTn>
                              </p:par>
                            </p:childTnLst>
                          </p:cTn>
                        </p:par>
                        <p:par>
                          <p:cTn id="24" fill="hold">
                            <p:stCondLst>
                              <p:cond delay="2500"/>
                            </p:stCondLst>
                            <p:childTnLst>
                              <p:par>
                                <p:cTn id="25" presetID="16" presetClass="entr" presetSubtype="37" fill="hold" grpId="0" nodeType="afterEffect">
                                  <p:stCondLst>
                                    <p:cond delay="0"/>
                                  </p:stCondLst>
                                  <p:childTnLst>
                                    <p:set>
                                      <p:cBhvr>
                                        <p:cTn id="26" dur="1" fill="hold">
                                          <p:stCondLst>
                                            <p:cond delay="0"/>
                                          </p:stCondLst>
                                        </p:cTn>
                                        <p:tgtEl>
                                          <p:spTgt spid="5125">
                                            <p:txEl>
                                              <p:pRg st="4" end="4"/>
                                            </p:txEl>
                                          </p:spTgt>
                                        </p:tgtEl>
                                        <p:attrNameLst>
                                          <p:attrName>style.visibility</p:attrName>
                                        </p:attrNameLst>
                                      </p:cBhvr>
                                      <p:to>
                                        <p:strVal val="visible"/>
                                      </p:to>
                                    </p:set>
                                    <p:animEffect transition="in" filter="barn(outVertical)">
                                      <p:cBhvr>
                                        <p:cTn id="27" dur="500"/>
                                        <p:tgtEl>
                                          <p:spTgt spid="51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nimBg="1"/>
      <p:bldP spid="5125" grpId="0" build="p" autoUpdateAnimBg="0"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جدول 5"/>
          <p:cNvGraphicFramePr>
            <a:graphicFrameLocks noGrp="1"/>
          </p:cNvGraphicFramePr>
          <p:nvPr/>
        </p:nvGraphicFramePr>
        <p:xfrm>
          <a:off x="1524000" y="1397000"/>
          <a:ext cx="6096000" cy="1112520"/>
        </p:xfrm>
        <a:graphic>
          <a:graphicData uri="http://schemas.openxmlformats.org/drawingml/2006/table">
            <a:tbl>
              <a:tblPr rtl="1" firstRow="1" bandRow="1">
                <a:tableStyleId>{5C22544A-7EE6-4342-B048-85BDC9FD1C3A}</a:tableStyleId>
              </a:tblPr>
              <a:tblGrid>
                <a:gridCol w="2032000"/>
                <a:gridCol w="2032000"/>
                <a:gridCol w="2032000"/>
              </a:tblGrid>
              <a:tr h="370840">
                <a:tc>
                  <a:txBody>
                    <a:bodyPr/>
                    <a:lstStyle/>
                    <a:p>
                      <a:pPr rtl="1"/>
                      <a:endParaRPr lang="ar-IQ" dirty="0"/>
                    </a:p>
                  </a:txBody>
                  <a:tcPr>
                    <a:solidFill>
                      <a:schemeClr val="bg1"/>
                    </a:solidFill>
                  </a:tcPr>
                </a:tc>
                <a:tc>
                  <a:txBody>
                    <a:bodyPr/>
                    <a:lstStyle/>
                    <a:p>
                      <a:pPr rtl="1"/>
                      <a:endParaRPr lang="ar-IQ"/>
                    </a:p>
                  </a:txBody>
                  <a:tcPr>
                    <a:solidFill>
                      <a:schemeClr val="bg1"/>
                    </a:solidFill>
                  </a:tcPr>
                </a:tc>
                <a:tc>
                  <a:txBody>
                    <a:bodyPr/>
                    <a:lstStyle/>
                    <a:p>
                      <a:pPr rtl="1"/>
                      <a:endParaRPr lang="ar-IQ"/>
                    </a:p>
                  </a:txBody>
                  <a:tcPr>
                    <a:solidFill>
                      <a:schemeClr val="bg1"/>
                    </a:solidFill>
                  </a:tcPr>
                </a:tc>
              </a:tr>
              <a:tr h="370840">
                <a:tc>
                  <a:txBody>
                    <a:bodyPr/>
                    <a:lstStyle/>
                    <a:p>
                      <a:pPr rtl="1"/>
                      <a:endParaRPr lang="ar-IQ"/>
                    </a:p>
                  </a:txBody>
                  <a:tcPr>
                    <a:solidFill>
                      <a:schemeClr val="bg1"/>
                    </a:solidFill>
                  </a:tcPr>
                </a:tc>
                <a:tc>
                  <a:txBody>
                    <a:bodyPr/>
                    <a:lstStyle/>
                    <a:p>
                      <a:pPr rtl="1"/>
                      <a:endParaRPr lang="ar-IQ" dirty="0"/>
                    </a:p>
                  </a:txBody>
                  <a:tcPr>
                    <a:solidFill>
                      <a:schemeClr val="bg1"/>
                    </a:solidFill>
                  </a:tcPr>
                </a:tc>
                <a:tc>
                  <a:txBody>
                    <a:bodyPr/>
                    <a:lstStyle/>
                    <a:p>
                      <a:pPr rtl="1"/>
                      <a:endParaRPr lang="ar-IQ" dirty="0"/>
                    </a:p>
                  </a:txBody>
                  <a:tcPr>
                    <a:solidFill>
                      <a:schemeClr val="bg1"/>
                    </a:solidFill>
                  </a:tcPr>
                </a:tc>
              </a:tr>
              <a:tr h="370840">
                <a:tc>
                  <a:txBody>
                    <a:bodyPr/>
                    <a:lstStyle/>
                    <a:p>
                      <a:pPr rtl="1"/>
                      <a:endParaRPr lang="ar-IQ"/>
                    </a:p>
                  </a:txBody>
                  <a:tcPr>
                    <a:solidFill>
                      <a:schemeClr val="bg1"/>
                    </a:solidFill>
                  </a:tcPr>
                </a:tc>
                <a:tc>
                  <a:txBody>
                    <a:bodyPr/>
                    <a:lstStyle/>
                    <a:p>
                      <a:pPr rtl="1"/>
                      <a:endParaRPr lang="ar-IQ"/>
                    </a:p>
                  </a:txBody>
                  <a:tcPr>
                    <a:solidFill>
                      <a:schemeClr val="bg1"/>
                    </a:solidFill>
                  </a:tcPr>
                </a:tc>
                <a:tc>
                  <a:txBody>
                    <a:bodyPr/>
                    <a:lstStyle/>
                    <a:p>
                      <a:pPr rtl="1"/>
                      <a:endParaRPr lang="ar-IQ" dirty="0"/>
                    </a:p>
                  </a:txBody>
                  <a:tcPr>
                    <a:solidFill>
                      <a:schemeClr val="bg1"/>
                    </a:solidFill>
                  </a:tcPr>
                </a:tc>
              </a:tr>
            </a:tbl>
          </a:graphicData>
        </a:graphic>
      </p:graphicFrame>
      <p:graphicFrame>
        <p:nvGraphicFramePr>
          <p:cNvPr id="10" name="جدول 9"/>
          <p:cNvGraphicFramePr>
            <a:graphicFrameLocks noGrp="1"/>
          </p:cNvGraphicFramePr>
          <p:nvPr/>
        </p:nvGraphicFramePr>
        <p:xfrm>
          <a:off x="36170" y="428604"/>
          <a:ext cx="9107830" cy="2733126"/>
        </p:xfrm>
        <a:graphic>
          <a:graphicData uri="http://schemas.openxmlformats.org/drawingml/2006/table">
            <a:tbl>
              <a:tblPr rtl="1" firstRow="1" bandRow="1">
                <a:tableStyleId>{5C22544A-7EE6-4342-B048-85BDC9FD1C3A}</a:tableStyleId>
              </a:tblPr>
              <a:tblGrid>
                <a:gridCol w="2286000"/>
                <a:gridCol w="2286000"/>
                <a:gridCol w="2286000"/>
                <a:gridCol w="2249830"/>
              </a:tblGrid>
              <a:tr h="447126">
                <a:tc>
                  <a:txBody>
                    <a:bodyPr/>
                    <a:lstStyle/>
                    <a:p>
                      <a:pPr algn="l" rtl="1"/>
                      <a:r>
                        <a:rPr lang="en-US" sz="1800" b="1" i="1" kern="1200" baseline="0" dirty="0" smtClean="0">
                          <a:solidFill>
                            <a:schemeClr val="lt1"/>
                          </a:solidFill>
                          <a:latin typeface="+mn-lt"/>
                          <a:ea typeface="+mn-ea"/>
                          <a:cs typeface="+mn-cs"/>
                        </a:rPr>
                        <a:t>Hints</a:t>
                      </a:r>
                      <a:endParaRPr lang="ar-IQ" dirty="0"/>
                    </a:p>
                  </a:txBody>
                  <a:tcPr/>
                </a:tc>
                <a:tc>
                  <a:txBody>
                    <a:bodyPr/>
                    <a:lstStyle/>
                    <a:p>
                      <a:pPr algn="l" rtl="1"/>
                      <a:r>
                        <a:rPr lang="en-US" sz="1800" b="1" i="1" kern="1200" baseline="0" dirty="0" smtClean="0">
                          <a:solidFill>
                            <a:schemeClr val="lt1"/>
                          </a:solidFill>
                          <a:latin typeface="+mn-lt"/>
                          <a:ea typeface="+mn-ea"/>
                          <a:cs typeface="+mn-cs"/>
                        </a:rPr>
                        <a:t>How to Correct</a:t>
                      </a:r>
                      <a:endParaRPr lang="ar-IQ" dirty="0"/>
                    </a:p>
                  </a:txBody>
                  <a:tcPr/>
                </a:tc>
                <a:tc>
                  <a:txBody>
                    <a:bodyPr/>
                    <a:lstStyle/>
                    <a:p>
                      <a:pPr algn="l" rtl="1"/>
                      <a:r>
                        <a:rPr lang="en-US" sz="1800" b="1" i="1" kern="1200" baseline="0" dirty="0" smtClean="0">
                          <a:solidFill>
                            <a:schemeClr val="lt1"/>
                          </a:solidFill>
                          <a:latin typeface="+mn-lt"/>
                          <a:ea typeface="+mn-ea"/>
                          <a:cs typeface="+mn-cs"/>
                        </a:rPr>
                        <a:t>Cause</a:t>
                      </a:r>
                      <a:endParaRPr lang="ar-IQ" dirty="0"/>
                    </a:p>
                  </a:txBody>
                  <a:tcPr/>
                </a:tc>
                <a:tc>
                  <a:txBody>
                    <a:bodyPr/>
                    <a:lstStyle/>
                    <a:p>
                      <a:pPr algn="l" rtl="1"/>
                      <a:r>
                        <a:rPr lang="en-US" sz="1800" b="1" i="1" kern="1200" baseline="0" dirty="0" smtClean="0">
                          <a:solidFill>
                            <a:schemeClr val="lt1"/>
                          </a:solidFill>
                          <a:latin typeface="+mn-lt"/>
                          <a:ea typeface="+mn-ea"/>
                          <a:cs typeface="+mn-cs"/>
                        </a:rPr>
                        <a:t>Problem</a:t>
                      </a:r>
                      <a:endParaRPr lang="ar-IQ" dirty="0"/>
                    </a:p>
                  </a:txBody>
                  <a:tcPr/>
                </a:tc>
              </a:tr>
              <a:tr h="2080483">
                <a:tc>
                  <a:txBody>
                    <a:bodyPr/>
                    <a:lstStyle/>
                    <a:p>
                      <a:pPr algn="l"/>
                      <a:r>
                        <a:rPr lang="en-US" sz="1800" i="1" kern="1200" baseline="0" dirty="0" smtClean="0">
                          <a:solidFill>
                            <a:schemeClr val="dk1"/>
                          </a:solidFill>
                          <a:latin typeface="+mn-lt"/>
                          <a:ea typeface="+mn-ea"/>
                          <a:cs typeface="+mn-cs"/>
                        </a:rPr>
                        <a:t>Make sure patient does</a:t>
                      </a:r>
                    </a:p>
                    <a:p>
                      <a:pPr algn="l"/>
                      <a:r>
                        <a:rPr lang="en-US" sz="1800" i="1" kern="1200" baseline="0" dirty="0" smtClean="0">
                          <a:solidFill>
                            <a:schemeClr val="dk1"/>
                          </a:solidFill>
                          <a:latin typeface="+mn-lt"/>
                          <a:ea typeface="+mn-ea"/>
                          <a:cs typeface="+mn-cs"/>
                        </a:rPr>
                        <a:t>not have unusual occlusal</a:t>
                      </a:r>
                    </a:p>
                    <a:p>
                      <a:pPr algn="l"/>
                      <a:r>
                        <a:rPr lang="en-US" sz="1800" i="1" kern="1200" baseline="0" dirty="0" smtClean="0">
                          <a:solidFill>
                            <a:schemeClr val="dk1"/>
                          </a:solidFill>
                          <a:latin typeface="+mn-lt"/>
                          <a:ea typeface="+mn-ea"/>
                          <a:cs typeface="+mn-cs"/>
                        </a:rPr>
                        <a:t>plane orientation</a:t>
                      </a:r>
                      <a:endParaRPr lang="ar-IQ" dirty="0"/>
                    </a:p>
                  </a:txBody>
                  <a:tcPr/>
                </a:tc>
                <a:tc>
                  <a:txBody>
                    <a:bodyPr/>
                    <a:lstStyle/>
                    <a:p>
                      <a:pPr algn="l"/>
                      <a:r>
                        <a:rPr lang="en-US" sz="1800" i="1" kern="1200" baseline="0" dirty="0" smtClean="0">
                          <a:solidFill>
                            <a:schemeClr val="dk1"/>
                          </a:solidFill>
                          <a:latin typeface="+mn-lt"/>
                          <a:ea typeface="+mn-ea"/>
                          <a:cs typeface="+mn-cs"/>
                        </a:rPr>
                        <a:t>Reposition using proper</a:t>
                      </a:r>
                    </a:p>
                    <a:p>
                      <a:pPr algn="l"/>
                      <a:r>
                        <a:rPr lang="en-US" sz="1800" i="1" kern="1200" baseline="0" dirty="0" smtClean="0">
                          <a:solidFill>
                            <a:schemeClr val="dk1"/>
                          </a:solidFill>
                          <a:latin typeface="+mn-lt"/>
                          <a:ea typeface="+mn-ea"/>
                          <a:cs typeface="+mn-cs"/>
                        </a:rPr>
                        <a:t>guidelines for that machine,</a:t>
                      </a:r>
                    </a:p>
                    <a:p>
                      <a:pPr algn="l"/>
                      <a:r>
                        <a:rPr lang="en-US" sz="1800" i="1" kern="1200" baseline="0" dirty="0" smtClean="0">
                          <a:solidFill>
                            <a:schemeClr val="dk1"/>
                          </a:solidFill>
                          <a:latin typeface="+mn-lt"/>
                          <a:ea typeface="+mn-ea"/>
                          <a:cs typeface="+mn-cs"/>
                        </a:rPr>
                        <a:t>such as ala-tragus line</a:t>
                      </a:r>
                      <a:endParaRPr lang="ar-IQ" dirty="0"/>
                    </a:p>
                  </a:txBody>
                  <a:tcPr/>
                </a:tc>
                <a:tc>
                  <a:txBody>
                    <a:bodyPr/>
                    <a:lstStyle/>
                    <a:p>
                      <a:pPr algn="l"/>
                      <a:r>
                        <a:rPr lang="en-US" sz="1800" i="1" kern="1200" baseline="0" dirty="0" smtClean="0">
                          <a:solidFill>
                            <a:schemeClr val="dk1"/>
                          </a:solidFill>
                          <a:latin typeface="+mn-lt"/>
                          <a:ea typeface="+mn-ea"/>
                          <a:cs typeface="+mn-cs"/>
                        </a:rPr>
                        <a:t>Patient’s chin is tipped</a:t>
                      </a:r>
                    </a:p>
                    <a:p>
                      <a:pPr algn="l"/>
                      <a:r>
                        <a:rPr lang="en-US" sz="1800" i="1" kern="1200" baseline="0" dirty="0" smtClean="0">
                          <a:solidFill>
                            <a:schemeClr val="dk1"/>
                          </a:solidFill>
                          <a:latin typeface="+mn-lt"/>
                          <a:ea typeface="+mn-ea"/>
                          <a:cs typeface="+mn-cs"/>
                        </a:rPr>
                        <a:t>too far down</a:t>
                      </a:r>
                      <a:endParaRPr lang="ar-IQ" dirty="0"/>
                    </a:p>
                  </a:txBody>
                  <a:tcPr/>
                </a:tc>
                <a:tc>
                  <a:txBody>
                    <a:bodyPr/>
                    <a:lstStyle/>
                    <a:p>
                      <a:pPr algn="l"/>
                      <a:r>
                        <a:rPr lang="en-US" sz="1800" i="1" kern="1200" baseline="0" dirty="0" smtClean="0">
                          <a:solidFill>
                            <a:schemeClr val="dk1"/>
                          </a:solidFill>
                          <a:latin typeface="+mn-lt"/>
                          <a:ea typeface="+mn-ea"/>
                          <a:cs typeface="+mn-cs"/>
                        </a:rPr>
                        <a:t>Roots of lower incisors blurry,</a:t>
                      </a:r>
                    </a:p>
                    <a:p>
                      <a:pPr algn="l"/>
                      <a:r>
                        <a:rPr lang="en-US" sz="1800" i="1" kern="1200" baseline="0" dirty="0" smtClean="0">
                          <a:solidFill>
                            <a:schemeClr val="dk1"/>
                          </a:solidFill>
                          <a:latin typeface="+mn-lt"/>
                          <a:ea typeface="+mn-ea"/>
                          <a:cs typeface="+mn-cs"/>
                        </a:rPr>
                        <a:t>mandible shaped like a “V”,</a:t>
                      </a:r>
                    </a:p>
                    <a:p>
                      <a:pPr algn="l"/>
                      <a:r>
                        <a:rPr lang="en-US" sz="1800" i="1" kern="1200" baseline="0" dirty="0" smtClean="0">
                          <a:solidFill>
                            <a:schemeClr val="dk1"/>
                          </a:solidFill>
                          <a:latin typeface="+mn-lt"/>
                          <a:ea typeface="+mn-ea"/>
                          <a:cs typeface="+mn-cs"/>
                        </a:rPr>
                        <a:t>too much smile line, condyles at</a:t>
                      </a:r>
                    </a:p>
                    <a:p>
                      <a:pPr algn="l"/>
                      <a:r>
                        <a:rPr lang="en-US" sz="1800" i="1" kern="1200" baseline="0" dirty="0" smtClean="0">
                          <a:solidFill>
                            <a:schemeClr val="dk1"/>
                          </a:solidFill>
                          <a:latin typeface="+mn-lt"/>
                          <a:ea typeface="+mn-ea"/>
                          <a:cs typeface="+mn-cs"/>
                        </a:rPr>
                        <a:t>top of image, spine forms arch</a:t>
                      </a:r>
                    </a:p>
                  </a:txBody>
                  <a:tcPr/>
                </a:tc>
              </a:tr>
            </a:tbl>
          </a:graphicData>
        </a:graphic>
      </p:graphicFrame>
      <p:sp>
        <p:nvSpPr>
          <p:cNvPr id="11" name="مربع نص 10"/>
          <p:cNvSpPr txBox="1"/>
          <p:nvPr/>
        </p:nvSpPr>
        <p:spPr>
          <a:xfrm>
            <a:off x="0" y="0"/>
            <a:ext cx="9144000" cy="523220"/>
          </a:xfrm>
          <a:prstGeom prst="rect">
            <a:avLst/>
          </a:prstGeom>
          <a:solidFill>
            <a:schemeClr val="accent1">
              <a:lumMod val="20000"/>
              <a:lumOff val="80000"/>
            </a:schemeClr>
          </a:solidFill>
        </p:spPr>
        <p:txBody>
          <a:bodyPr wrap="square" rtlCol="1">
            <a:spAutoFit/>
          </a:bodyPr>
          <a:lstStyle/>
          <a:p>
            <a:pPr algn="ctr"/>
            <a:r>
              <a:rPr lang="en-US" sz="2800" i="1" dirty="0" smtClean="0"/>
              <a:t>Step 4: Adjust Chin Tilt</a:t>
            </a:r>
            <a:endParaRPr lang="ar-IQ" sz="2800" dirty="0"/>
          </a:p>
        </p:txBody>
      </p:sp>
      <p:pic>
        <p:nvPicPr>
          <p:cNvPr id="9218" name="Picture 2"/>
          <p:cNvPicPr>
            <a:picLocks noChangeAspect="1" noChangeArrowheads="1"/>
          </p:cNvPicPr>
          <p:nvPr/>
        </p:nvPicPr>
        <p:blipFill>
          <a:blip r:embed="rId2"/>
          <a:srcRect/>
          <a:stretch>
            <a:fillRect/>
          </a:stretch>
        </p:blipFill>
        <p:spPr bwMode="auto">
          <a:xfrm>
            <a:off x="142844" y="3437358"/>
            <a:ext cx="4929222" cy="2420534"/>
          </a:xfrm>
          <a:prstGeom prst="rect">
            <a:avLst/>
          </a:prstGeom>
          <a:noFill/>
          <a:ln w="9525">
            <a:noFill/>
            <a:miter lim="800000"/>
            <a:headEnd/>
            <a:tailEnd/>
          </a:ln>
          <a:effectLst/>
        </p:spPr>
      </p:pic>
      <p:pic>
        <p:nvPicPr>
          <p:cNvPr id="7" name="Picture 3" descr="pan"/>
          <p:cNvPicPr>
            <a:picLocks noChangeAspect="1" noChangeArrowheads="1"/>
          </p:cNvPicPr>
          <p:nvPr/>
        </p:nvPicPr>
        <p:blipFill>
          <a:blip r:embed="rId3"/>
          <a:srcRect/>
          <a:stretch>
            <a:fillRect/>
          </a:stretch>
        </p:blipFill>
        <p:spPr bwMode="auto">
          <a:xfrm>
            <a:off x="5572132" y="3429000"/>
            <a:ext cx="3214678" cy="2428892"/>
          </a:xfrm>
          <a:prstGeom prst="rect">
            <a:avLst/>
          </a:prstGeom>
          <a:noFill/>
          <a:ln w="38100">
            <a:solidFill>
              <a:srgbClr val="000000"/>
            </a:solidFill>
            <a:miter lim="800000"/>
            <a:headEnd/>
            <a:tailEnd/>
          </a:ln>
        </p:spPr>
      </p:pic>
      <p:sp>
        <p:nvSpPr>
          <p:cNvPr id="8" name="مستطيل 7"/>
          <p:cNvSpPr/>
          <p:nvPr/>
        </p:nvSpPr>
        <p:spPr>
          <a:xfrm>
            <a:off x="0" y="5857892"/>
            <a:ext cx="6215074" cy="923330"/>
          </a:xfrm>
          <a:prstGeom prst="rect">
            <a:avLst/>
          </a:prstGeom>
        </p:spPr>
        <p:txBody>
          <a:bodyPr wrap="square">
            <a:spAutoFit/>
          </a:bodyPr>
          <a:lstStyle/>
          <a:p>
            <a:pPr algn="l"/>
            <a:r>
              <a:rPr lang="ar-IQ" dirty="0" smtClean="0"/>
              <a:t> </a:t>
            </a:r>
            <a:r>
              <a:rPr lang="en-US" dirty="0" smtClean="0"/>
              <a:t>Chin tipped down; note V-shaped mandible, extreme</a:t>
            </a:r>
          </a:p>
          <a:p>
            <a:pPr algn="l"/>
            <a:r>
              <a:rPr lang="en-US" dirty="0" smtClean="0"/>
              <a:t>smile line, arching of spine at top of image, condyles placed high on film, and streaking of the hyoid bone </a:t>
            </a:r>
            <a:r>
              <a:rPr lang="ar-IQ" dirty="0" smtClean="0"/>
              <a:t> </a:t>
            </a:r>
            <a:r>
              <a:rPr lang="en-US" dirty="0" smtClean="0"/>
              <a:t>over the mandible</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جدول 5"/>
          <p:cNvGraphicFramePr>
            <a:graphicFrameLocks noGrp="1"/>
          </p:cNvGraphicFramePr>
          <p:nvPr/>
        </p:nvGraphicFramePr>
        <p:xfrm>
          <a:off x="1524000" y="1397000"/>
          <a:ext cx="6096000" cy="1112520"/>
        </p:xfrm>
        <a:graphic>
          <a:graphicData uri="http://schemas.openxmlformats.org/drawingml/2006/table">
            <a:tbl>
              <a:tblPr rtl="1" firstRow="1" bandRow="1">
                <a:tableStyleId>{5C22544A-7EE6-4342-B048-85BDC9FD1C3A}</a:tableStyleId>
              </a:tblPr>
              <a:tblGrid>
                <a:gridCol w="2032000"/>
                <a:gridCol w="2032000"/>
                <a:gridCol w="2032000"/>
              </a:tblGrid>
              <a:tr h="370840">
                <a:tc>
                  <a:txBody>
                    <a:bodyPr/>
                    <a:lstStyle/>
                    <a:p>
                      <a:pPr rtl="1"/>
                      <a:endParaRPr lang="ar-IQ" dirty="0"/>
                    </a:p>
                  </a:txBody>
                  <a:tcPr>
                    <a:solidFill>
                      <a:schemeClr val="bg1"/>
                    </a:solidFill>
                  </a:tcPr>
                </a:tc>
                <a:tc>
                  <a:txBody>
                    <a:bodyPr/>
                    <a:lstStyle/>
                    <a:p>
                      <a:pPr rtl="1"/>
                      <a:endParaRPr lang="ar-IQ" dirty="0"/>
                    </a:p>
                  </a:txBody>
                  <a:tcPr>
                    <a:solidFill>
                      <a:schemeClr val="bg1"/>
                    </a:solidFill>
                  </a:tcPr>
                </a:tc>
                <a:tc>
                  <a:txBody>
                    <a:bodyPr/>
                    <a:lstStyle/>
                    <a:p>
                      <a:pPr rtl="1"/>
                      <a:endParaRPr lang="ar-IQ" dirty="0"/>
                    </a:p>
                  </a:txBody>
                  <a:tcPr>
                    <a:solidFill>
                      <a:schemeClr val="bg1"/>
                    </a:solidFill>
                  </a:tcPr>
                </a:tc>
              </a:tr>
              <a:tr h="370840">
                <a:tc>
                  <a:txBody>
                    <a:bodyPr/>
                    <a:lstStyle/>
                    <a:p>
                      <a:pPr rtl="1"/>
                      <a:endParaRPr lang="ar-IQ" dirty="0"/>
                    </a:p>
                  </a:txBody>
                  <a:tcPr>
                    <a:solidFill>
                      <a:schemeClr val="bg1"/>
                    </a:solidFill>
                  </a:tcPr>
                </a:tc>
                <a:tc>
                  <a:txBody>
                    <a:bodyPr/>
                    <a:lstStyle/>
                    <a:p>
                      <a:pPr rtl="1"/>
                      <a:endParaRPr lang="ar-IQ" dirty="0"/>
                    </a:p>
                  </a:txBody>
                  <a:tcPr>
                    <a:solidFill>
                      <a:schemeClr val="bg1"/>
                    </a:solidFill>
                  </a:tcPr>
                </a:tc>
                <a:tc>
                  <a:txBody>
                    <a:bodyPr/>
                    <a:lstStyle/>
                    <a:p>
                      <a:pPr rtl="1"/>
                      <a:endParaRPr lang="ar-IQ" dirty="0"/>
                    </a:p>
                  </a:txBody>
                  <a:tcPr>
                    <a:solidFill>
                      <a:schemeClr val="bg1"/>
                    </a:solidFill>
                  </a:tcPr>
                </a:tc>
              </a:tr>
              <a:tr h="370840">
                <a:tc>
                  <a:txBody>
                    <a:bodyPr/>
                    <a:lstStyle/>
                    <a:p>
                      <a:pPr rtl="1"/>
                      <a:endParaRPr lang="ar-IQ" dirty="0"/>
                    </a:p>
                  </a:txBody>
                  <a:tcPr>
                    <a:solidFill>
                      <a:schemeClr val="bg1"/>
                    </a:solidFill>
                  </a:tcPr>
                </a:tc>
                <a:tc>
                  <a:txBody>
                    <a:bodyPr/>
                    <a:lstStyle/>
                    <a:p>
                      <a:pPr rtl="1"/>
                      <a:endParaRPr lang="ar-IQ" dirty="0"/>
                    </a:p>
                  </a:txBody>
                  <a:tcPr>
                    <a:solidFill>
                      <a:schemeClr val="bg1"/>
                    </a:solidFill>
                  </a:tcPr>
                </a:tc>
                <a:tc>
                  <a:txBody>
                    <a:bodyPr/>
                    <a:lstStyle/>
                    <a:p>
                      <a:pPr rtl="1"/>
                      <a:endParaRPr lang="ar-IQ" dirty="0"/>
                    </a:p>
                  </a:txBody>
                  <a:tcPr>
                    <a:solidFill>
                      <a:schemeClr val="bg1"/>
                    </a:solidFill>
                  </a:tcPr>
                </a:tc>
              </a:tr>
            </a:tbl>
          </a:graphicData>
        </a:graphic>
      </p:graphicFrame>
      <p:graphicFrame>
        <p:nvGraphicFramePr>
          <p:cNvPr id="10" name="جدول 9"/>
          <p:cNvGraphicFramePr>
            <a:graphicFrameLocks noGrp="1"/>
          </p:cNvGraphicFramePr>
          <p:nvPr>
            <p:extLst>
              <p:ext uri="{D42A27DB-BD31-4B8C-83A1-F6EECF244321}">
                <p14:modId xmlns:p14="http://schemas.microsoft.com/office/powerpoint/2010/main" val="2534633365"/>
              </p:ext>
            </p:extLst>
          </p:nvPr>
        </p:nvGraphicFramePr>
        <p:xfrm>
          <a:off x="22562" y="428604"/>
          <a:ext cx="9121438" cy="2733126"/>
        </p:xfrm>
        <a:graphic>
          <a:graphicData uri="http://schemas.openxmlformats.org/drawingml/2006/table">
            <a:tbl>
              <a:tblPr rtl="1" firstRow="1" bandRow="1">
                <a:tableStyleId>{5C22544A-7EE6-4342-B048-85BDC9FD1C3A}</a:tableStyleId>
              </a:tblPr>
              <a:tblGrid>
                <a:gridCol w="2286000"/>
                <a:gridCol w="2286000"/>
                <a:gridCol w="2286000"/>
                <a:gridCol w="2263438"/>
              </a:tblGrid>
              <a:tr h="447126">
                <a:tc>
                  <a:txBody>
                    <a:bodyPr/>
                    <a:lstStyle/>
                    <a:p>
                      <a:pPr algn="l" rtl="1"/>
                      <a:r>
                        <a:rPr lang="en-US" sz="1800" b="1" i="1" kern="1200" baseline="0" dirty="0" smtClean="0">
                          <a:solidFill>
                            <a:schemeClr val="lt1"/>
                          </a:solidFill>
                          <a:latin typeface="+mn-lt"/>
                          <a:ea typeface="+mn-ea"/>
                          <a:cs typeface="+mn-cs"/>
                        </a:rPr>
                        <a:t>Hints</a:t>
                      </a:r>
                      <a:endParaRPr lang="ar-IQ" dirty="0"/>
                    </a:p>
                  </a:txBody>
                  <a:tcPr/>
                </a:tc>
                <a:tc>
                  <a:txBody>
                    <a:bodyPr/>
                    <a:lstStyle/>
                    <a:p>
                      <a:pPr algn="l" rtl="1"/>
                      <a:r>
                        <a:rPr lang="en-US" sz="1800" b="1" i="1" kern="1200" baseline="0" dirty="0" smtClean="0">
                          <a:solidFill>
                            <a:schemeClr val="lt1"/>
                          </a:solidFill>
                          <a:latin typeface="+mn-lt"/>
                          <a:ea typeface="+mn-ea"/>
                          <a:cs typeface="+mn-cs"/>
                        </a:rPr>
                        <a:t>How to Correct</a:t>
                      </a:r>
                      <a:endParaRPr lang="ar-IQ" dirty="0"/>
                    </a:p>
                  </a:txBody>
                  <a:tcPr/>
                </a:tc>
                <a:tc>
                  <a:txBody>
                    <a:bodyPr/>
                    <a:lstStyle/>
                    <a:p>
                      <a:pPr algn="l" rtl="1"/>
                      <a:r>
                        <a:rPr lang="en-US" sz="1800" b="1" i="1" kern="1200" baseline="0" dirty="0" smtClean="0">
                          <a:solidFill>
                            <a:schemeClr val="lt1"/>
                          </a:solidFill>
                          <a:latin typeface="+mn-lt"/>
                          <a:ea typeface="+mn-ea"/>
                          <a:cs typeface="+mn-cs"/>
                        </a:rPr>
                        <a:t>Cause</a:t>
                      </a:r>
                      <a:endParaRPr lang="ar-IQ" dirty="0"/>
                    </a:p>
                  </a:txBody>
                  <a:tcPr/>
                </a:tc>
                <a:tc>
                  <a:txBody>
                    <a:bodyPr/>
                    <a:lstStyle/>
                    <a:p>
                      <a:pPr algn="l" rtl="1"/>
                      <a:r>
                        <a:rPr lang="en-US" sz="1800" b="1" i="1" kern="1200" baseline="0" dirty="0" smtClean="0">
                          <a:solidFill>
                            <a:schemeClr val="lt1"/>
                          </a:solidFill>
                          <a:latin typeface="+mn-lt"/>
                          <a:ea typeface="+mn-ea"/>
                          <a:cs typeface="+mn-cs"/>
                        </a:rPr>
                        <a:t>Problem</a:t>
                      </a:r>
                      <a:endParaRPr lang="ar-IQ" dirty="0"/>
                    </a:p>
                  </a:txBody>
                  <a:tcPr/>
                </a:tc>
              </a:tr>
              <a:tr h="2080483">
                <a:tc>
                  <a:txBody>
                    <a:bodyPr/>
                    <a:lstStyle/>
                    <a:p>
                      <a:pPr algn="l"/>
                      <a:r>
                        <a:rPr lang="en-US" sz="1800" i="1" kern="1200" baseline="0" dirty="0" smtClean="0">
                          <a:solidFill>
                            <a:schemeClr val="dk1"/>
                          </a:solidFill>
                          <a:latin typeface="+mn-lt"/>
                          <a:ea typeface="+mn-ea"/>
                          <a:cs typeface="+mn-cs"/>
                        </a:rPr>
                        <a:t>Make sure bite rod remains</a:t>
                      </a:r>
                    </a:p>
                    <a:p>
                      <a:pPr algn="l"/>
                      <a:r>
                        <a:rPr lang="en-US" sz="1800" i="1" kern="1200" baseline="0" dirty="0" smtClean="0">
                          <a:solidFill>
                            <a:schemeClr val="dk1"/>
                          </a:solidFill>
                          <a:latin typeface="+mn-lt"/>
                          <a:ea typeface="+mn-ea"/>
                          <a:cs typeface="+mn-cs"/>
                        </a:rPr>
                        <a:t>seated in its guide</a:t>
                      </a:r>
                      <a:endParaRPr lang="ar-IQ" dirty="0"/>
                    </a:p>
                  </a:txBody>
                  <a:tcPr/>
                </a:tc>
                <a:tc>
                  <a:txBody>
                    <a:bodyPr/>
                    <a:lstStyle/>
                    <a:p>
                      <a:pPr algn="l"/>
                      <a:r>
                        <a:rPr lang="en-US" sz="1800" i="1" kern="1200" baseline="0" dirty="0" smtClean="0">
                          <a:solidFill>
                            <a:schemeClr val="dk1"/>
                          </a:solidFill>
                          <a:latin typeface="+mn-lt"/>
                          <a:ea typeface="+mn-ea"/>
                          <a:cs typeface="+mn-cs"/>
                        </a:rPr>
                        <a:t>Reposition using proper</a:t>
                      </a:r>
                    </a:p>
                    <a:p>
                      <a:pPr algn="l"/>
                      <a:r>
                        <a:rPr lang="en-US" sz="1800" i="1" kern="1200" baseline="0" dirty="0" smtClean="0">
                          <a:solidFill>
                            <a:schemeClr val="dk1"/>
                          </a:solidFill>
                          <a:latin typeface="+mn-lt"/>
                          <a:ea typeface="+mn-ea"/>
                          <a:cs typeface="+mn-cs"/>
                        </a:rPr>
                        <a:t>guidelines for that machine</a:t>
                      </a:r>
                    </a:p>
                    <a:p>
                      <a:pPr algn="l"/>
                      <a:r>
                        <a:rPr lang="en-US" sz="1800" i="1" kern="1200" baseline="0" dirty="0" smtClean="0">
                          <a:solidFill>
                            <a:schemeClr val="dk1"/>
                          </a:solidFill>
                          <a:latin typeface="+mn-lt"/>
                          <a:ea typeface="+mn-ea"/>
                          <a:cs typeface="+mn-cs"/>
                        </a:rPr>
                        <a:t>such as ala-tragus line</a:t>
                      </a:r>
                      <a:endParaRPr lang="ar-IQ" dirty="0"/>
                    </a:p>
                  </a:txBody>
                  <a:tcPr/>
                </a:tc>
                <a:tc>
                  <a:txBody>
                    <a:bodyPr/>
                    <a:lstStyle/>
                    <a:p>
                      <a:pPr algn="l"/>
                      <a:r>
                        <a:rPr lang="en-US" sz="1800" i="1" kern="1200" baseline="0" dirty="0" smtClean="0">
                          <a:solidFill>
                            <a:schemeClr val="dk1"/>
                          </a:solidFill>
                          <a:latin typeface="+mn-lt"/>
                          <a:ea typeface="+mn-ea"/>
                          <a:cs typeface="+mn-cs"/>
                        </a:rPr>
                        <a:t>Patient’s chin is tipped</a:t>
                      </a:r>
                    </a:p>
                    <a:p>
                      <a:pPr algn="l"/>
                      <a:r>
                        <a:rPr lang="en-US" sz="1800" i="1" kern="1200" baseline="0" dirty="0" smtClean="0">
                          <a:solidFill>
                            <a:schemeClr val="dk1"/>
                          </a:solidFill>
                          <a:latin typeface="+mn-lt"/>
                          <a:ea typeface="+mn-ea"/>
                          <a:cs typeface="+mn-cs"/>
                        </a:rPr>
                        <a:t>too far up</a:t>
                      </a:r>
                      <a:endParaRPr lang="ar-IQ" dirty="0"/>
                    </a:p>
                  </a:txBody>
                  <a:tcPr/>
                </a:tc>
                <a:tc>
                  <a:txBody>
                    <a:bodyPr/>
                    <a:lstStyle/>
                    <a:p>
                      <a:pPr algn="l"/>
                      <a:r>
                        <a:rPr lang="en-US" sz="1800" i="1" kern="1200" baseline="0" dirty="0" smtClean="0">
                          <a:solidFill>
                            <a:schemeClr val="dk1"/>
                          </a:solidFill>
                          <a:latin typeface="+mn-lt"/>
                          <a:ea typeface="+mn-ea"/>
                          <a:cs typeface="+mn-cs"/>
                        </a:rPr>
                        <a:t>Maxillary incisors </a:t>
                      </a:r>
                      <a:r>
                        <a:rPr lang="ar-IQ" sz="1800" i="1" kern="1200" baseline="0" dirty="0" smtClean="0">
                          <a:solidFill>
                            <a:schemeClr val="dk1"/>
                          </a:solidFill>
                          <a:latin typeface="+mn-lt"/>
                          <a:ea typeface="+mn-ea"/>
                          <a:cs typeface="+mn-cs"/>
                        </a:rPr>
                        <a:t>  </a:t>
                      </a:r>
                      <a:r>
                        <a:rPr lang="en-US" sz="1800" i="1" kern="1200" baseline="0" dirty="0" smtClean="0">
                          <a:solidFill>
                            <a:schemeClr val="dk1"/>
                          </a:solidFill>
                          <a:latin typeface="+mn-lt"/>
                          <a:ea typeface="+mn-ea"/>
                          <a:cs typeface="+mn-cs"/>
                        </a:rPr>
                        <a:t>blurry, hard palate superimposed on roots, flat occlusal plane, mandible is</a:t>
                      </a:r>
                    </a:p>
                    <a:p>
                      <a:pPr algn="l"/>
                      <a:r>
                        <a:rPr lang="en-US" sz="1800" i="1" kern="1200" baseline="0" dirty="0" smtClean="0">
                          <a:solidFill>
                            <a:schemeClr val="dk1"/>
                          </a:solidFill>
                          <a:latin typeface="+mn-lt"/>
                          <a:ea typeface="+mn-ea"/>
                          <a:cs typeface="+mn-cs"/>
                        </a:rPr>
                        <a:t>broad and flat, condyles at edge</a:t>
                      </a:r>
                    </a:p>
                    <a:p>
                      <a:pPr algn="l"/>
                      <a:r>
                        <a:rPr lang="en-US" sz="1800" i="1" kern="1200" baseline="0" dirty="0" smtClean="0">
                          <a:solidFill>
                            <a:schemeClr val="dk1"/>
                          </a:solidFill>
                          <a:latin typeface="+mn-lt"/>
                          <a:ea typeface="+mn-ea"/>
                          <a:cs typeface="+mn-cs"/>
                        </a:rPr>
                        <a:t>of image</a:t>
                      </a:r>
                      <a:endParaRPr lang="ar-IQ" dirty="0"/>
                    </a:p>
                  </a:txBody>
                  <a:tcPr/>
                </a:tc>
              </a:tr>
            </a:tbl>
          </a:graphicData>
        </a:graphic>
      </p:graphicFrame>
      <p:sp>
        <p:nvSpPr>
          <p:cNvPr id="11" name="مربع نص 10"/>
          <p:cNvSpPr txBox="1"/>
          <p:nvPr/>
        </p:nvSpPr>
        <p:spPr>
          <a:xfrm>
            <a:off x="0" y="0"/>
            <a:ext cx="9144000" cy="400110"/>
          </a:xfrm>
          <a:prstGeom prst="rect">
            <a:avLst/>
          </a:prstGeom>
          <a:solidFill>
            <a:schemeClr val="accent1">
              <a:lumMod val="20000"/>
              <a:lumOff val="80000"/>
            </a:schemeClr>
          </a:solidFill>
        </p:spPr>
        <p:txBody>
          <a:bodyPr wrap="square" rtlCol="1">
            <a:spAutoFit/>
          </a:bodyPr>
          <a:lstStyle/>
          <a:p>
            <a:pPr algn="ctr"/>
            <a:r>
              <a:rPr lang="en-US" sz="2000" i="1" dirty="0" smtClean="0"/>
              <a:t>Step 4: Adjust Chin Tilt</a:t>
            </a:r>
            <a:endParaRPr lang="ar-IQ" sz="2000" dirty="0"/>
          </a:p>
        </p:txBody>
      </p:sp>
      <p:pic>
        <p:nvPicPr>
          <p:cNvPr id="9" name="Picture 3" descr="pan"/>
          <p:cNvPicPr>
            <a:picLocks noChangeAspect="1" noChangeArrowheads="1"/>
          </p:cNvPicPr>
          <p:nvPr/>
        </p:nvPicPr>
        <p:blipFill>
          <a:blip r:embed="rId2"/>
          <a:srcRect/>
          <a:stretch>
            <a:fillRect/>
          </a:stretch>
        </p:blipFill>
        <p:spPr bwMode="auto">
          <a:xfrm>
            <a:off x="5915025" y="3500438"/>
            <a:ext cx="3228975" cy="2643206"/>
          </a:xfrm>
          <a:prstGeom prst="rect">
            <a:avLst/>
          </a:prstGeom>
          <a:noFill/>
          <a:ln w="38100">
            <a:solidFill>
              <a:srgbClr val="000000"/>
            </a:solidFill>
            <a:miter lim="800000"/>
            <a:headEnd/>
            <a:tailEnd/>
          </a:ln>
        </p:spPr>
      </p:pic>
      <p:pic>
        <p:nvPicPr>
          <p:cNvPr id="10242" name="Picture 2"/>
          <p:cNvPicPr>
            <a:picLocks noChangeAspect="1" noChangeArrowheads="1"/>
          </p:cNvPicPr>
          <p:nvPr/>
        </p:nvPicPr>
        <p:blipFill>
          <a:blip r:embed="rId3"/>
          <a:srcRect/>
          <a:stretch>
            <a:fillRect/>
          </a:stretch>
        </p:blipFill>
        <p:spPr bwMode="auto">
          <a:xfrm>
            <a:off x="0" y="3429000"/>
            <a:ext cx="5143504" cy="2500330"/>
          </a:xfrm>
          <a:prstGeom prst="rect">
            <a:avLst/>
          </a:prstGeom>
          <a:noFill/>
          <a:ln w="9525">
            <a:noFill/>
            <a:miter lim="800000"/>
            <a:headEnd/>
            <a:tailEnd/>
          </a:ln>
          <a:effectLst/>
        </p:spPr>
      </p:pic>
      <p:sp>
        <p:nvSpPr>
          <p:cNvPr id="12" name="مستطيل 11"/>
          <p:cNvSpPr/>
          <p:nvPr/>
        </p:nvSpPr>
        <p:spPr>
          <a:xfrm>
            <a:off x="0" y="5934670"/>
            <a:ext cx="5857884" cy="923330"/>
          </a:xfrm>
          <a:prstGeom prst="rect">
            <a:avLst/>
          </a:prstGeom>
        </p:spPr>
        <p:txBody>
          <a:bodyPr wrap="square">
            <a:spAutoFit/>
          </a:bodyPr>
          <a:lstStyle/>
          <a:p>
            <a:pPr algn="ctr"/>
            <a:r>
              <a:rPr lang="ar-IQ" dirty="0" smtClean="0"/>
              <a:t>       </a:t>
            </a:r>
            <a:r>
              <a:rPr lang="en-US" dirty="0" smtClean="0"/>
              <a:t>Chin up too high; note flattened occlusal plane, palate superimposed on maxillary tooth roots, and broad flat mandible</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جدول 5"/>
          <p:cNvGraphicFramePr>
            <a:graphicFrameLocks noGrp="1"/>
          </p:cNvGraphicFramePr>
          <p:nvPr/>
        </p:nvGraphicFramePr>
        <p:xfrm>
          <a:off x="1524000" y="1397000"/>
          <a:ext cx="6096000" cy="1112520"/>
        </p:xfrm>
        <a:graphic>
          <a:graphicData uri="http://schemas.openxmlformats.org/drawingml/2006/table">
            <a:tbl>
              <a:tblPr rtl="1" firstRow="1" bandRow="1">
                <a:tableStyleId>{5C22544A-7EE6-4342-B048-85BDC9FD1C3A}</a:tableStyleId>
              </a:tblPr>
              <a:tblGrid>
                <a:gridCol w="2032000"/>
                <a:gridCol w="2032000"/>
                <a:gridCol w="2032000"/>
              </a:tblGrid>
              <a:tr h="370840">
                <a:tc>
                  <a:txBody>
                    <a:bodyPr/>
                    <a:lstStyle/>
                    <a:p>
                      <a:pPr rtl="1"/>
                      <a:endParaRPr lang="ar-IQ" dirty="0"/>
                    </a:p>
                  </a:txBody>
                  <a:tcPr>
                    <a:solidFill>
                      <a:schemeClr val="bg1"/>
                    </a:solidFill>
                  </a:tcPr>
                </a:tc>
                <a:tc>
                  <a:txBody>
                    <a:bodyPr/>
                    <a:lstStyle/>
                    <a:p>
                      <a:pPr rtl="1"/>
                      <a:endParaRPr lang="ar-IQ"/>
                    </a:p>
                  </a:txBody>
                  <a:tcPr>
                    <a:solidFill>
                      <a:schemeClr val="bg1"/>
                    </a:solidFill>
                  </a:tcPr>
                </a:tc>
                <a:tc>
                  <a:txBody>
                    <a:bodyPr/>
                    <a:lstStyle/>
                    <a:p>
                      <a:pPr rtl="1"/>
                      <a:endParaRPr lang="ar-IQ"/>
                    </a:p>
                  </a:txBody>
                  <a:tcPr>
                    <a:solidFill>
                      <a:schemeClr val="bg1"/>
                    </a:solidFill>
                  </a:tcPr>
                </a:tc>
              </a:tr>
              <a:tr h="370840">
                <a:tc>
                  <a:txBody>
                    <a:bodyPr/>
                    <a:lstStyle/>
                    <a:p>
                      <a:pPr rtl="1"/>
                      <a:endParaRPr lang="ar-IQ"/>
                    </a:p>
                  </a:txBody>
                  <a:tcPr>
                    <a:solidFill>
                      <a:schemeClr val="bg1"/>
                    </a:solidFill>
                  </a:tcPr>
                </a:tc>
                <a:tc>
                  <a:txBody>
                    <a:bodyPr/>
                    <a:lstStyle/>
                    <a:p>
                      <a:pPr rtl="1"/>
                      <a:endParaRPr lang="ar-IQ" dirty="0"/>
                    </a:p>
                  </a:txBody>
                  <a:tcPr>
                    <a:solidFill>
                      <a:schemeClr val="bg1"/>
                    </a:solidFill>
                  </a:tcPr>
                </a:tc>
                <a:tc>
                  <a:txBody>
                    <a:bodyPr/>
                    <a:lstStyle/>
                    <a:p>
                      <a:pPr rtl="1"/>
                      <a:endParaRPr lang="ar-IQ" dirty="0"/>
                    </a:p>
                  </a:txBody>
                  <a:tcPr>
                    <a:solidFill>
                      <a:schemeClr val="bg1"/>
                    </a:solidFill>
                  </a:tcPr>
                </a:tc>
              </a:tr>
              <a:tr h="370840">
                <a:tc>
                  <a:txBody>
                    <a:bodyPr/>
                    <a:lstStyle/>
                    <a:p>
                      <a:pPr rtl="1"/>
                      <a:endParaRPr lang="ar-IQ"/>
                    </a:p>
                  </a:txBody>
                  <a:tcPr>
                    <a:solidFill>
                      <a:schemeClr val="bg1"/>
                    </a:solidFill>
                  </a:tcPr>
                </a:tc>
                <a:tc>
                  <a:txBody>
                    <a:bodyPr/>
                    <a:lstStyle/>
                    <a:p>
                      <a:pPr rtl="1"/>
                      <a:endParaRPr lang="ar-IQ"/>
                    </a:p>
                  </a:txBody>
                  <a:tcPr>
                    <a:solidFill>
                      <a:schemeClr val="bg1"/>
                    </a:solidFill>
                  </a:tcPr>
                </a:tc>
                <a:tc>
                  <a:txBody>
                    <a:bodyPr/>
                    <a:lstStyle/>
                    <a:p>
                      <a:pPr rtl="1"/>
                      <a:endParaRPr lang="ar-IQ" dirty="0"/>
                    </a:p>
                  </a:txBody>
                  <a:tcPr>
                    <a:solidFill>
                      <a:schemeClr val="bg1"/>
                    </a:solidFill>
                  </a:tcPr>
                </a:tc>
              </a:tr>
            </a:tbl>
          </a:graphicData>
        </a:graphic>
      </p:graphicFrame>
      <p:graphicFrame>
        <p:nvGraphicFramePr>
          <p:cNvPr id="10" name="جدول 9"/>
          <p:cNvGraphicFramePr>
            <a:graphicFrameLocks noGrp="1"/>
          </p:cNvGraphicFramePr>
          <p:nvPr/>
        </p:nvGraphicFramePr>
        <p:xfrm>
          <a:off x="36170" y="428604"/>
          <a:ext cx="9107830" cy="5087929"/>
        </p:xfrm>
        <a:graphic>
          <a:graphicData uri="http://schemas.openxmlformats.org/drawingml/2006/table">
            <a:tbl>
              <a:tblPr rtl="1" firstRow="1" bandRow="1">
                <a:tableStyleId>{5C22544A-7EE6-4342-B048-85BDC9FD1C3A}</a:tableStyleId>
              </a:tblPr>
              <a:tblGrid>
                <a:gridCol w="2286000"/>
                <a:gridCol w="2286000"/>
                <a:gridCol w="2286000"/>
                <a:gridCol w="2249830"/>
              </a:tblGrid>
              <a:tr h="447126">
                <a:tc>
                  <a:txBody>
                    <a:bodyPr/>
                    <a:lstStyle/>
                    <a:p>
                      <a:pPr algn="l" rtl="1"/>
                      <a:r>
                        <a:rPr lang="en-US" sz="1800" b="1" i="1" kern="1200" baseline="0" dirty="0" smtClean="0">
                          <a:solidFill>
                            <a:schemeClr val="lt1"/>
                          </a:solidFill>
                          <a:latin typeface="+mn-lt"/>
                          <a:ea typeface="+mn-ea"/>
                          <a:cs typeface="+mn-cs"/>
                        </a:rPr>
                        <a:t>Hints</a:t>
                      </a:r>
                      <a:endParaRPr lang="ar-IQ" dirty="0"/>
                    </a:p>
                  </a:txBody>
                  <a:tcPr/>
                </a:tc>
                <a:tc>
                  <a:txBody>
                    <a:bodyPr/>
                    <a:lstStyle/>
                    <a:p>
                      <a:pPr algn="l" rtl="1"/>
                      <a:r>
                        <a:rPr lang="en-US" sz="1800" b="1" i="1" kern="1200" baseline="0" dirty="0" smtClean="0">
                          <a:solidFill>
                            <a:schemeClr val="lt1"/>
                          </a:solidFill>
                          <a:latin typeface="+mn-lt"/>
                          <a:ea typeface="+mn-ea"/>
                          <a:cs typeface="+mn-cs"/>
                        </a:rPr>
                        <a:t>How to Correct</a:t>
                      </a:r>
                      <a:endParaRPr lang="ar-IQ" dirty="0"/>
                    </a:p>
                  </a:txBody>
                  <a:tcPr/>
                </a:tc>
                <a:tc>
                  <a:txBody>
                    <a:bodyPr/>
                    <a:lstStyle/>
                    <a:p>
                      <a:pPr algn="l" rtl="1"/>
                      <a:r>
                        <a:rPr lang="en-US" sz="1800" b="1" i="1" kern="1200" baseline="0" dirty="0" smtClean="0">
                          <a:solidFill>
                            <a:schemeClr val="lt1"/>
                          </a:solidFill>
                          <a:latin typeface="+mn-lt"/>
                          <a:ea typeface="+mn-ea"/>
                          <a:cs typeface="+mn-cs"/>
                        </a:rPr>
                        <a:t>Cause</a:t>
                      </a:r>
                      <a:endParaRPr lang="ar-IQ" dirty="0"/>
                    </a:p>
                  </a:txBody>
                  <a:tcPr/>
                </a:tc>
                <a:tc>
                  <a:txBody>
                    <a:bodyPr/>
                    <a:lstStyle/>
                    <a:p>
                      <a:pPr algn="l" rtl="1"/>
                      <a:r>
                        <a:rPr lang="en-US" sz="1800" b="1" i="1" kern="1200" baseline="0" dirty="0" smtClean="0">
                          <a:solidFill>
                            <a:schemeClr val="lt1"/>
                          </a:solidFill>
                          <a:latin typeface="+mn-lt"/>
                          <a:ea typeface="+mn-ea"/>
                          <a:cs typeface="+mn-cs"/>
                        </a:rPr>
                        <a:t>Problem</a:t>
                      </a:r>
                      <a:endParaRPr lang="ar-IQ" dirty="0"/>
                    </a:p>
                  </a:txBody>
                  <a:tcPr/>
                </a:tc>
              </a:tr>
              <a:tr h="2080483">
                <a:tc>
                  <a:txBody>
                    <a:bodyPr/>
                    <a:lstStyle/>
                    <a:p>
                      <a:pPr algn="l"/>
                      <a:r>
                        <a:rPr lang="en-US" sz="1800" i="1" kern="1200" baseline="0" dirty="0" smtClean="0">
                          <a:solidFill>
                            <a:schemeClr val="dk1"/>
                          </a:solidFill>
                          <a:latin typeface="+mn-lt"/>
                          <a:ea typeface="+mn-ea"/>
                          <a:cs typeface="+mn-cs"/>
                        </a:rPr>
                        <a:t>Make sure patient  </a:t>
                      </a:r>
                      <a:r>
                        <a:rPr lang="ar-IQ" sz="1800" i="1" kern="1200" baseline="0" dirty="0" smtClean="0">
                          <a:solidFill>
                            <a:schemeClr val="dk1"/>
                          </a:solidFill>
                          <a:latin typeface="+mn-lt"/>
                          <a:ea typeface="+mn-ea"/>
                          <a:cs typeface="+mn-cs"/>
                        </a:rPr>
                        <a:t> </a:t>
                      </a:r>
                      <a:r>
                        <a:rPr lang="en-US" sz="1800" i="1" kern="1200" baseline="0" dirty="0" smtClean="0">
                          <a:solidFill>
                            <a:schemeClr val="dk1"/>
                          </a:solidFill>
                          <a:latin typeface="+mn-lt"/>
                          <a:ea typeface="+mn-ea"/>
                          <a:cs typeface="+mn-cs"/>
                        </a:rPr>
                        <a:t>doesn’t try and look towards technician,</a:t>
                      </a:r>
                    </a:p>
                    <a:p>
                      <a:pPr algn="l"/>
                      <a:r>
                        <a:rPr lang="en-US" sz="1800" i="1" kern="1200" baseline="0" dirty="0" smtClean="0">
                          <a:solidFill>
                            <a:schemeClr val="dk1"/>
                          </a:solidFill>
                          <a:latin typeface="+mn-lt"/>
                          <a:ea typeface="+mn-ea"/>
                          <a:cs typeface="+mn-cs"/>
                        </a:rPr>
                        <a:t>but straight ahead. </a:t>
                      </a:r>
                      <a:r>
                        <a:rPr lang="ar-IQ" sz="1800" i="1" kern="1200" baseline="0" dirty="0" smtClean="0">
                          <a:solidFill>
                            <a:schemeClr val="dk1"/>
                          </a:solidFill>
                          <a:latin typeface="+mn-lt"/>
                          <a:ea typeface="+mn-ea"/>
                          <a:cs typeface="+mn-cs"/>
                        </a:rPr>
                        <a:t>  </a:t>
                      </a:r>
                      <a:r>
                        <a:rPr lang="en-US" sz="1800" i="1" kern="1200" baseline="0" dirty="0" smtClean="0">
                          <a:solidFill>
                            <a:schemeClr val="dk1"/>
                          </a:solidFill>
                          <a:latin typeface="+mn-lt"/>
                          <a:ea typeface="+mn-ea"/>
                          <a:cs typeface="+mn-cs"/>
                        </a:rPr>
                        <a:t>Always use front-surface mirror on</a:t>
                      </a:r>
                    </a:p>
                    <a:p>
                      <a:pPr algn="l"/>
                      <a:r>
                        <a:rPr lang="en-US" sz="1800" i="1" kern="1200" baseline="0" dirty="0" smtClean="0">
                          <a:solidFill>
                            <a:schemeClr val="dk1"/>
                          </a:solidFill>
                          <a:latin typeface="+mn-lt"/>
                          <a:ea typeface="+mn-ea"/>
                          <a:cs typeface="+mn-cs"/>
                        </a:rPr>
                        <a:t>machine to check alignment</a:t>
                      </a:r>
                      <a:endParaRPr lang="ar-IQ" dirty="0"/>
                    </a:p>
                  </a:txBody>
                  <a:tcPr/>
                </a:tc>
                <a:tc>
                  <a:txBody>
                    <a:bodyPr/>
                    <a:lstStyle/>
                    <a:p>
                      <a:pPr algn="l"/>
                      <a:r>
                        <a:rPr lang="en-US" sz="1800" i="1" kern="1200" baseline="0" dirty="0" smtClean="0">
                          <a:solidFill>
                            <a:schemeClr val="dk1"/>
                          </a:solidFill>
                          <a:latin typeface="+mn-lt"/>
                          <a:ea typeface="+mn-ea"/>
                          <a:cs typeface="+mn-cs"/>
                        </a:rPr>
                        <a:t>Reposition using proper</a:t>
                      </a:r>
                    </a:p>
                    <a:p>
                      <a:pPr algn="l"/>
                      <a:r>
                        <a:rPr lang="en-US" sz="1800" i="1" kern="1200" baseline="0" dirty="0" smtClean="0">
                          <a:solidFill>
                            <a:schemeClr val="dk1"/>
                          </a:solidFill>
                          <a:latin typeface="+mn-lt"/>
                          <a:ea typeface="+mn-ea"/>
                          <a:cs typeface="+mn-cs"/>
                        </a:rPr>
                        <a:t>guidelines for that machine</a:t>
                      </a:r>
                      <a:endParaRPr lang="ar-IQ" dirty="0"/>
                    </a:p>
                  </a:txBody>
                  <a:tcPr/>
                </a:tc>
                <a:tc>
                  <a:txBody>
                    <a:bodyPr/>
                    <a:lstStyle/>
                    <a:p>
                      <a:pPr algn="l"/>
                      <a:r>
                        <a:rPr lang="en-US" sz="1800" i="1" kern="1200" baseline="0" dirty="0" smtClean="0">
                          <a:solidFill>
                            <a:schemeClr val="dk1"/>
                          </a:solidFill>
                          <a:latin typeface="+mn-lt"/>
                          <a:ea typeface="+mn-ea"/>
                          <a:cs typeface="+mn-cs"/>
                        </a:rPr>
                        <a:t>Patient’s head is twisted</a:t>
                      </a:r>
                    </a:p>
                    <a:p>
                      <a:pPr algn="l"/>
                      <a:r>
                        <a:rPr lang="en-US" sz="1800" i="1" kern="1200" baseline="0" dirty="0" smtClean="0">
                          <a:solidFill>
                            <a:schemeClr val="dk1"/>
                          </a:solidFill>
                          <a:latin typeface="+mn-lt"/>
                          <a:ea typeface="+mn-ea"/>
                          <a:cs typeface="+mn-cs"/>
                        </a:rPr>
                        <a:t>in machine causing</a:t>
                      </a:r>
                    </a:p>
                    <a:p>
                      <a:pPr algn="l"/>
                      <a:r>
                        <a:rPr lang="en-US" sz="1800" i="1" kern="1200" baseline="0" dirty="0" smtClean="0">
                          <a:solidFill>
                            <a:schemeClr val="dk1"/>
                          </a:solidFill>
                          <a:latin typeface="+mn-lt"/>
                          <a:ea typeface="+mn-ea"/>
                          <a:cs typeface="+mn-cs"/>
                        </a:rPr>
                        <a:t>midline asymmetry</a:t>
                      </a:r>
                      <a:endParaRPr lang="ar-IQ" dirty="0"/>
                    </a:p>
                  </a:txBody>
                  <a:tcPr/>
                </a:tc>
                <a:tc>
                  <a:txBody>
                    <a:bodyPr/>
                    <a:lstStyle/>
                    <a:p>
                      <a:pPr algn="l"/>
                      <a:r>
                        <a:rPr lang="en-US" sz="1800" i="1" kern="1200" baseline="0" dirty="0" smtClean="0">
                          <a:solidFill>
                            <a:schemeClr val="dk1"/>
                          </a:solidFill>
                          <a:latin typeface="+mn-lt"/>
                          <a:ea typeface="+mn-ea"/>
                          <a:cs typeface="+mn-cs"/>
                        </a:rPr>
                        <a:t>Teeth are wide on one  side, narrow on other; ramus is</a:t>
                      </a:r>
                    </a:p>
                    <a:p>
                      <a:pPr algn="l"/>
                      <a:r>
                        <a:rPr lang="en-US" sz="1800" i="1" kern="1200" baseline="0" dirty="0" smtClean="0">
                          <a:solidFill>
                            <a:schemeClr val="dk1"/>
                          </a:solidFill>
                          <a:latin typeface="+mn-lt"/>
                          <a:ea typeface="+mn-ea"/>
                          <a:cs typeface="+mn-cs"/>
                        </a:rPr>
                        <a:t>wider on one side </a:t>
                      </a:r>
                      <a:r>
                        <a:rPr lang="ar-IQ" sz="1800" i="1" kern="1200" baseline="0" dirty="0" smtClean="0">
                          <a:solidFill>
                            <a:schemeClr val="dk1"/>
                          </a:solidFill>
                          <a:latin typeface="+mn-lt"/>
                          <a:ea typeface="+mn-ea"/>
                          <a:cs typeface="+mn-cs"/>
                        </a:rPr>
                        <a:t>  </a:t>
                      </a:r>
                      <a:r>
                        <a:rPr lang="en-US" sz="1800" i="1" kern="1200" baseline="0" dirty="0" smtClean="0">
                          <a:solidFill>
                            <a:schemeClr val="dk1"/>
                          </a:solidFill>
                          <a:latin typeface="+mn-lt"/>
                          <a:ea typeface="+mn-ea"/>
                          <a:cs typeface="+mn-cs"/>
                        </a:rPr>
                        <a:t>than the other; uneven pattern of</a:t>
                      </a:r>
                    </a:p>
                    <a:p>
                      <a:pPr algn="l"/>
                      <a:r>
                        <a:rPr lang="en-US" sz="1800" i="1" kern="1200" baseline="0" dirty="0" smtClean="0">
                          <a:solidFill>
                            <a:schemeClr val="dk1"/>
                          </a:solidFill>
                          <a:latin typeface="+mn-lt"/>
                          <a:ea typeface="+mn-ea"/>
                          <a:cs typeface="+mn-cs"/>
                        </a:rPr>
                        <a:t>blurring throughout </a:t>
                      </a:r>
                      <a:r>
                        <a:rPr lang="ar-IQ" sz="1800" i="1" kern="1200" baseline="0" dirty="0" smtClean="0">
                          <a:solidFill>
                            <a:schemeClr val="dk1"/>
                          </a:solidFill>
                          <a:latin typeface="+mn-lt"/>
                          <a:ea typeface="+mn-ea"/>
                          <a:cs typeface="+mn-cs"/>
                        </a:rPr>
                        <a:t>  </a:t>
                      </a:r>
                      <a:r>
                        <a:rPr lang="en-US" sz="1800" i="1" kern="1200" baseline="0" dirty="0" smtClean="0">
                          <a:solidFill>
                            <a:schemeClr val="dk1"/>
                          </a:solidFill>
                          <a:latin typeface="+mn-lt"/>
                          <a:ea typeface="+mn-ea"/>
                          <a:cs typeface="+mn-cs"/>
                        </a:rPr>
                        <a:t>arch; nasal structures not clear</a:t>
                      </a:r>
                      <a:endParaRPr lang="ar-IQ" dirty="0"/>
                    </a:p>
                  </a:txBody>
                  <a:tcPr/>
                </a:tc>
              </a:tr>
              <a:tr h="2080483">
                <a:tc>
                  <a:txBody>
                    <a:bodyPr/>
                    <a:lstStyle/>
                    <a:p>
                      <a:pPr algn="l"/>
                      <a:r>
                        <a:rPr lang="en-US" sz="1800" i="1" kern="1200" baseline="0" dirty="0" smtClean="0">
                          <a:solidFill>
                            <a:schemeClr val="dk1"/>
                          </a:solidFill>
                          <a:latin typeface="+mn-lt"/>
                          <a:ea typeface="+mn-ea"/>
                          <a:cs typeface="+mn-cs"/>
                        </a:rPr>
                        <a:t>Make sure patient’s  </a:t>
                      </a:r>
                      <a:r>
                        <a:rPr lang="ar-IQ" sz="1800" i="1" kern="1200" baseline="0" dirty="0" smtClean="0">
                          <a:solidFill>
                            <a:schemeClr val="dk1"/>
                          </a:solidFill>
                          <a:latin typeface="+mn-lt"/>
                          <a:ea typeface="+mn-ea"/>
                          <a:cs typeface="+mn-cs"/>
                        </a:rPr>
                        <a:t> </a:t>
                      </a:r>
                      <a:r>
                        <a:rPr lang="en-US" sz="1800" i="1" kern="1200" baseline="0" dirty="0" smtClean="0">
                          <a:solidFill>
                            <a:schemeClr val="dk1"/>
                          </a:solidFill>
                          <a:latin typeface="+mn-lt"/>
                          <a:ea typeface="+mn-ea"/>
                          <a:cs typeface="+mn-cs"/>
                        </a:rPr>
                        <a:t>head remains level through ears</a:t>
                      </a:r>
                      <a:endParaRPr lang="ar-IQ" dirty="0"/>
                    </a:p>
                  </a:txBody>
                  <a:tcPr/>
                </a:tc>
                <a:tc>
                  <a:txBody>
                    <a:bodyPr/>
                    <a:lstStyle/>
                    <a:p>
                      <a:pPr algn="l"/>
                      <a:r>
                        <a:rPr lang="en-US" sz="1800" i="1" kern="1200" baseline="0" dirty="0" smtClean="0">
                          <a:solidFill>
                            <a:schemeClr val="dk1"/>
                          </a:solidFill>
                          <a:latin typeface="+mn-lt"/>
                          <a:ea typeface="+mn-ea"/>
                          <a:cs typeface="+mn-cs"/>
                        </a:rPr>
                        <a:t>Reposition using proper</a:t>
                      </a:r>
                    </a:p>
                    <a:p>
                      <a:pPr algn="l"/>
                      <a:r>
                        <a:rPr lang="en-US" sz="1800" i="1" kern="1200" baseline="0" dirty="0" smtClean="0">
                          <a:solidFill>
                            <a:schemeClr val="dk1"/>
                          </a:solidFill>
                          <a:latin typeface="+mn-lt"/>
                          <a:ea typeface="+mn-ea"/>
                          <a:cs typeface="+mn-cs"/>
                        </a:rPr>
                        <a:t>guidelines for that machine</a:t>
                      </a:r>
                      <a:endParaRPr lang="ar-IQ" dirty="0"/>
                    </a:p>
                  </a:txBody>
                  <a:tcPr/>
                </a:tc>
                <a:tc>
                  <a:txBody>
                    <a:bodyPr/>
                    <a:lstStyle/>
                    <a:p>
                      <a:pPr algn="l"/>
                      <a:r>
                        <a:rPr lang="en-US" sz="1800" i="1" kern="1200" baseline="0" dirty="0" smtClean="0">
                          <a:solidFill>
                            <a:schemeClr val="dk1"/>
                          </a:solidFill>
                          <a:latin typeface="+mn-lt"/>
                          <a:ea typeface="+mn-ea"/>
                          <a:cs typeface="+mn-cs"/>
                        </a:rPr>
                        <a:t>Patient’s head is rotated</a:t>
                      </a:r>
                    </a:p>
                    <a:p>
                      <a:pPr algn="l"/>
                      <a:r>
                        <a:rPr lang="en-US" sz="1800" i="1" kern="1200" baseline="0" dirty="0" smtClean="0">
                          <a:solidFill>
                            <a:schemeClr val="dk1"/>
                          </a:solidFill>
                          <a:latin typeface="+mn-lt"/>
                          <a:ea typeface="+mn-ea"/>
                          <a:cs typeface="+mn-cs"/>
                        </a:rPr>
                        <a:t>in machine (tipped)</a:t>
                      </a:r>
                      <a:endParaRPr lang="ar-IQ" dirty="0"/>
                    </a:p>
                  </a:txBody>
                  <a:tcPr/>
                </a:tc>
                <a:tc>
                  <a:txBody>
                    <a:bodyPr/>
                    <a:lstStyle/>
                    <a:p>
                      <a:pPr algn="l"/>
                      <a:r>
                        <a:rPr lang="en-US" sz="1800" i="1" kern="1200" baseline="0" dirty="0" smtClean="0">
                          <a:solidFill>
                            <a:schemeClr val="dk1"/>
                          </a:solidFill>
                          <a:latin typeface="+mn-lt"/>
                          <a:ea typeface="+mn-ea"/>
                          <a:cs typeface="+mn-cs"/>
                        </a:rPr>
                        <a:t>Condyles are not</a:t>
                      </a:r>
                    </a:p>
                    <a:p>
                      <a:pPr algn="l"/>
                      <a:r>
                        <a:rPr lang="en-US" sz="1800" i="1" kern="1200" baseline="0" dirty="0" smtClean="0">
                          <a:solidFill>
                            <a:schemeClr val="dk1"/>
                          </a:solidFill>
                          <a:latin typeface="+mn-lt"/>
                          <a:ea typeface="+mn-ea"/>
                          <a:cs typeface="+mn-cs"/>
                        </a:rPr>
                        <a:t>equal in height,</a:t>
                      </a:r>
                    </a:p>
                    <a:p>
                      <a:pPr algn="l"/>
                      <a:r>
                        <a:rPr lang="en-US" sz="1800" i="1" kern="1200" baseline="0" dirty="0" smtClean="0">
                          <a:solidFill>
                            <a:schemeClr val="dk1"/>
                          </a:solidFill>
                          <a:latin typeface="+mn-lt"/>
                          <a:ea typeface="+mn-ea"/>
                          <a:cs typeface="+mn-cs"/>
                        </a:rPr>
                        <a:t>nasal structures distorted</a:t>
                      </a:r>
                      <a:endParaRPr lang="ar-IQ" dirty="0"/>
                    </a:p>
                  </a:txBody>
                  <a:tcPr/>
                </a:tc>
              </a:tr>
            </a:tbl>
          </a:graphicData>
        </a:graphic>
      </p:graphicFrame>
      <p:sp>
        <p:nvSpPr>
          <p:cNvPr id="11" name="مربع نص 10"/>
          <p:cNvSpPr txBox="1"/>
          <p:nvPr/>
        </p:nvSpPr>
        <p:spPr>
          <a:xfrm>
            <a:off x="0" y="0"/>
            <a:ext cx="9144000" cy="523220"/>
          </a:xfrm>
          <a:prstGeom prst="rect">
            <a:avLst/>
          </a:prstGeom>
          <a:solidFill>
            <a:schemeClr val="accent1">
              <a:lumMod val="20000"/>
              <a:lumOff val="80000"/>
            </a:schemeClr>
          </a:solidFill>
        </p:spPr>
        <p:txBody>
          <a:bodyPr wrap="square" rtlCol="1">
            <a:spAutoFit/>
          </a:bodyPr>
          <a:lstStyle/>
          <a:p>
            <a:pPr algn="ctr"/>
            <a:r>
              <a:rPr lang="en-US" sz="2800" i="1" dirty="0" smtClean="0"/>
              <a:t>Step 5: Position and Close Side Guides</a:t>
            </a:r>
            <a:endParaRPr lang="ar-IQ"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n"/>
          <p:cNvPicPr>
            <a:picLocks noChangeAspect="1" noChangeArrowheads="1"/>
          </p:cNvPicPr>
          <p:nvPr/>
        </p:nvPicPr>
        <p:blipFill>
          <a:blip r:embed="rId2"/>
          <a:srcRect/>
          <a:stretch>
            <a:fillRect/>
          </a:stretch>
        </p:blipFill>
        <p:spPr bwMode="auto">
          <a:xfrm>
            <a:off x="6000760" y="0"/>
            <a:ext cx="2971800" cy="3048000"/>
          </a:xfrm>
          <a:prstGeom prst="rect">
            <a:avLst/>
          </a:prstGeom>
          <a:noFill/>
          <a:ln w="38100">
            <a:solidFill>
              <a:srgbClr val="000000"/>
            </a:solidFill>
            <a:miter lim="800000"/>
            <a:headEnd/>
            <a:tailEnd/>
          </a:ln>
        </p:spPr>
      </p:pic>
      <p:pic>
        <p:nvPicPr>
          <p:cNvPr id="13314" name="Picture 2"/>
          <p:cNvPicPr>
            <a:picLocks noChangeAspect="1" noChangeArrowheads="1"/>
          </p:cNvPicPr>
          <p:nvPr/>
        </p:nvPicPr>
        <p:blipFill>
          <a:blip r:embed="rId3"/>
          <a:srcRect/>
          <a:stretch>
            <a:fillRect/>
          </a:stretch>
        </p:blipFill>
        <p:spPr bwMode="auto">
          <a:xfrm>
            <a:off x="156974" y="3214686"/>
            <a:ext cx="7046408" cy="3643314"/>
          </a:xfrm>
          <a:prstGeom prst="rect">
            <a:avLst/>
          </a:prstGeom>
          <a:noFill/>
          <a:ln w="9525">
            <a:noFill/>
            <a:miter lim="800000"/>
            <a:headEnd/>
            <a:tailEnd/>
          </a:ln>
          <a:effectLst/>
        </p:spPr>
      </p:pic>
      <p:sp>
        <p:nvSpPr>
          <p:cNvPr id="6" name="مربع نص 5"/>
          <p:cNvSpPr txBox="1"/>
          <p:nvPr/>
        </p:nvSpPr>
        <p:spPr>
          <a:xfrm>
            <a:off x="428596" y="1928802"/>
            <a:ext cx="5143536" cy="707886"/>
          </a:xfrm>
          <a:prstGeom prst="rect">
            <a:avLst/>
          </a:prstGeom>
          <a:noFill/>
        </p:spPr>
        <p:txBody>
          <a:bodyPr wrap="square" rtlCol="1">
            <a:spAutoFit/>
          </a:bodyPr>
          <a:lstStyle/>
          <a:p>
            <a:pPr algn="l"/>
            <a:r>
              <a:rPr lang="en-US" sz="2000" dirty="0" smtClean="0"/>
              <a:t>Head twisted; note uneven width of rami,</a:t>
            </a:r>
          </a:p>
          <a:p>
            <a:pPr algn="l"/>
            <a:r>
              <a:rPr lang="en-US" sz="2000" dirty="0" smtClean="0"/>
              <a:t>unequal magnification of teeth, and condyles</a:t>
            </a:r>
            <a:endParaRPr lang="ar-IQ"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جدول 5"/>
          <p:cNvGraphicFramePr>
            <a:graphicFrameLocks noGrp="1"/>
          </p:cNvGraphicFramePr>
          <p:nvPr/>
        </p:nvGraphicFramePr>
        <p:xfrm>
          <a:off x="1524000" y="1397000"/>
          <a:ext cx="6096000" cy="1112520"/>
        </p:xfrm>
        <a:graphic>
          <a:graphicData uri="http://schemas.openxmlformats.org/drawingml/2006/table">
            <a:tbl>
              <a:tblPr rtl="1" firstRow="1" bandRow="1">
                <a:tableStyleId>{5C22544A-7EE6-4342-B048-85BDC9FD1C3A}</a:tableStyleId>
              </a:tblPr>
              <a:tblGrid>
                <a:gridCol w="2032000"/>
                <a:gridCol w="2032000"/>
                <a:gridCol w="2032000"/>
              </a:tblGrid>
              <a:tr h="370840">
                <a:tc>
                  <a:txBody>
                    <a:bodyPr/>
                    <a:lstStyle/>
                    <a:p>
                      <a:pPr rtl="1"/>
                      <a:endParaRPr lang="ar-IQ" dirty="0"/>
                    </a:p>
                  </a:txBody>
                  <a:tcPr>
                    <a:solidFill>
                      <a:schemeClr val="bg1"/>
                    </a:solidFill>
                  </a:tcPr>
                </a:tc>
                <a:tc>
                  <a:txBody>
                    <a:bodyPr/>
                    <a:lstStyle/>
                    <a:p>
                      <a:pPr rtl="1"/>
                      <a:endParaRPr lang="ar-IQ"/>
                    </a:p>
                  </a:txBody>
                  <a:tcPr>
                    <a:solidFill>
                      <a:schemeClr val="bg1"/>
                    </a:solidFill>
                  </a:tcPr>
                </a:tc>
                <a:tc>
                  <a:txBody>
                    <a:bodyPr/>
                    <a:lstStyle/>
                    <a:p>
                      <a:pPr rtl="1"/>
                      <a:endParaRPr lang="ar-IQ"/>
                    </a:p>
                  </a:txBody>
                  <a:tcPr>
                    <a:solidFill>
                      <a:schemeClr val="bg1"/>
                    </a:solidFill>
                  </a:tcPr>
                </a:tc>
              </a:tr>
              <a:tr h="370840">
                <a:tc>
                  <a:txBody>
                    <a:bodyPr/>
                    <a:lstStyle/>
                    <a:p>
                      <a:pPr rtl="1"/>
                      <a:endParaRPr lang="ar-IQ"/>
                    </a:p>
                  </a:txBody>
                  <a:tcPr>
                    <a:solidFill>
                      <a:schemeClr val="bg1"/>
                    </a:solidFill>
                  </a:tcPr>
                </a:tc>
                <a:tc>
                  <a:txBody>
                    <a:bodyPr/>
                    <a:lstStyle/>
                    <a:p>
                      <a:pPr rtl="1"/>
                      <a:endParaRPr lang="ar-IQ" dirty="0"/>
                    </a:p>
                  </a:txBody>
                  <a:tcPr>
                    <a:solidFill>
                      <a:schemeClr val="bg1"/>
                    </a:solidFill>
                  </a:tcPr>
                </a:tc>
                <a:tc>
                  <a:txBody>
                    <a:bodyPr/>
                    <a:lstStyle/>
                    <a:p>
                      <a:pPr rtl="1"/>
                      <a:endParaRPr lang="ar-IQ" dirty="0"/>
                    </a:p>
                  </a:txBody>
                  <a:tcPr>
                    <a:solidFill>
                      <a:schemeClr val="bg1"/>
                    </a:solidFill>
                  </a:tcPr>
                </a:tc>
              </a:tr>
              <a:tr h="370840">
                <a:tc>
                  <a:txBody>
                    <a:bodyPr/>
                    <a:lstStyle/>
                    <a:p>
                      <a:pPr rtl="1"/>
                      <a:endParaRPr lang="ar-IQ"/>
                    </a:p>
                  </a:txBody>
                  <a:tcPr>
                    <a:solidFill>
                      <a:schemeClr val="bg1"/>
                    </a:solidFill>
                  </a:tcPr>
                </a:tc>
                <a:tc>
                  <a:txBody>
                    <a:bodyPr/>
                    <a:lstStyle/>
                    <a:p>
                      <a:pPr rtl="1"/>
                      <a:endParaRPr lang="ar-IQ"/>
                    </a:p>
                  </a:txBody>
                  <a:tcPr>
                    <a:solidFill>
                      <a:schemeClr val="bg1"/>
                    </a:solidFill>
                  </a:tcPr>
                </a:tc>
                <a:tc>
                  <a:txBody>
                    <a:bodyPr/>
                    <a:lstStyle/>
                    <a:p>
                      <a:pPr rtl="1"/>
                      <a:endParaRPr lang="ar-IQ" dirty="0"/>
                    </a:p>
                  </a:txBody>
                  <a:tcPr>
                    <a:solidFill>
                      <a:schemeClr val="bg1"/>
                    </a:solidFill>
                  </a:tcPr>
                </a:tc>
              </a:tr>
            </a:tbl>
          </a:graphicData>
        </a:graphic>
      </p:graphicFrame>
      <p:graphicFrame>
        <p:nvGraphicFramePr>
          <p:cNvPr id="10" name="جدول 9"/>
          <p:cNvGraphicFramePr>
            <a:graphicFrameLocks noGrp="1"/>
          </p:cNvGraphicFramePr>
          <p:nvPr/>
        </p:nvGraphicFramePr>
        <p:xfrm>
          <a:off x="36170" y="428604"/>
          <a:ext cx="9107830" cy="2527609"/>
        </p:xfrm>
        <a:graphic>
          <a:graphicData uri="http://schemas.openxmlformats.org/drawingml/2006/table">
            <a:tbl>
              <a:tblPr rtl="1" firstRow="1" bandRow="1">
                <a:tableStyleId>{5C22544A-7EE6-4342-B048-85BDC9FD1C3A}</a:tableStyleId>
              </a:tblPr>
              <a:tblGrid>
                <a:gridCol w="2286000"/>
                <a:gridCol w="2286000"/>
                <a:gridCol w="2286000"/>
                <a:gridCol w="2249830"/>
              </a:tblGrid>
              <a:tr h="447126">
                <a:tc>
                  <a:txBody>
                    <a:bodyPr/>
                    <a:lstStyle/>
                    <a:p>
                      <a:pPr algn="l" rtl="1"/>
                      <a:r>
                        <a:rPr lang="en-US" sz="1800" b="1" i="1" kern="1200" baseline="0" dirty="0" smtClean="0">
                          <a:solidFill>
                            <a:schemeClr val="lt1"/>
                          </a:solidFill>
                          <a:latin typeface="+mn-lt"/>
                          <a:ea typeface="+mn-ea"/>
                          <a:cs typeface="+mn-cs"/>
                        </a:rPr>
                        <a:t>Hints</a:t>
                      </a:r>
                      <a:endParaRPr lang="ar-IQ" dirty="0"/>
                    </a:p>
                  </a:txBody>
                  <a:tcPr/>
                </a:tc>
                <a:tc>
                  <a:txBody>
                    <a:bodyPr/>
                    <a:lstStyle/>
                    <a:p>
                      <a:pPr algn="l" rtl="1"/>
                      <a:r>
                        <a:rPr lang="en-US" sz="1800" b="1" i="1" kern="1200" baseline="0" dirty="0" smtClean="0">
                          <a:solidFill>
                            <a:schemeClr val="lt1"/>
                          </a:solidFill>
                          <a:latin typeface="+mn-lt"/>
                          <a:ea typeface="+mn-ea"/>
                          <a:cs typeface="+mn-cs"/>
                        </a:rPr>
                        <a:t>How to Correct</a:t>
                      </a:r>
                      <a:endParaRPr lang="ar-IQ" dirty="0"/>
                    </a:p>
                  </a:txBody>
                  <a:tcPr/>
                </a:tc>
                <a:tc>
                  <a:txBody>
                    <a:bodyPr/>
                    <a:lstStyle/>
                    <a:p>
                      <a:pPr algn="l" rtl="1"/>
                      <a:r>
                        <a:rPr lang="en-US" sz="1800" b="1" i="1" kern="1200" baseline="0" dirty="0" smtClean="0">
                          <a:solidFill>
                            <a:schemeClr val="lt1"/>
                          </a:solidFill>
                          <a:latin typeface="+mn-lt"/>
                          <a:ea typeface="+mn-ea"/>
                          <a:cs typeface="+mn-cs"/>
                        </a:rPr>
                        <a:t>Cause</a:t>
                      </a:r>
                      <a:endParaRPr lang="ar-IQ" dirty="0"/>
                    </a:p>
                  </a:txBody>
                  <a:tcPr/>
                </a:tc>
                <a:tc>
                  <a:txBody>
                    <a:bodyPr/>
                    <a:lstStyle/>
                    <a:p>
                      <a:pPr algn="l" rtl="1"/>
                      <a:r>
                        <a:rPr lang="en-US" sz="1800" b="1" i="1" kern="1200" baseline="0" dirty="0" smtClean="0">
                          <a:solidFill>
                            <a:schemeClr val="lt1"/>
                          </a:solidFill>
                          <a:latin typeface="+mn-lt"/>
                          <a:ea typeface="+mn-ea"/>
                          <a:cs typeface="+mn-cs"/>
                        </a:rPr>
                        <a:t>Problem</a:t>
                      </a:r>
                      <a:endParaRPr lang="ar-IQ" dirty="0"/>
                    </a:p>
                  </a:txBody>
                  <a:tcPr/>
                </a:tc>
              </a:tr>
              <a:tr h="2080483">
                <a:tc>
                  <a:txBody>
                    <a:bodyPr/>
                    <a:lstStyle/>
                    <a:p>
                      <a:pPr algn="l"/>
                      <a:r>
                        <a:rPr lang="en-US" sz="1800" i="1" kern="1200" baseline="0" dirty="0" smtClean="0">
                          <a:solidFill>
                            <a:schemeClr val="dk1"/>
                          </a:solidFill>
                          <a:latin typeface="+mn-lt"/>
                          <a:ea typeface="+mn-ea"/>
                          <a:cs typeface="+mn-cs"/>
                        </a:rPr>
                        <a:t>Do not allow patient to reach</a:t>
                      </a:r>
                    </a:p>
                    <a:p>
                      <a:pPr algn="l"/>
                      <a:r>
                        <a:rPr lang="en-US" sz="1800" i="1" kern="1200" baseline="0" dirty="0" smtClean="0">
                          <a:solidFill>
                            <a:schemeClr val="dk1"/>
                          </a:solidFill>
                          <a:latin typeface="+mn-lt"/>
                          <a:ea typeface="+mn-ea"/>
                          <a:cs typeface="+mn-cs"/>
                        </a:rPr>
                        <a:t>forward into machine; make them step forward</a:t>
                      </a:r>
                      <a:endParaRPr lang="ar-IQ" dirty="0"/>
                    </a:p>
                  </a:txBody>
                  <a:tcPr/>
                </a:tc>
                <a:tc>
                  <a:txBody>
                    <a:bodyPr/>
                    <a:lstStyle/>
                    <a:p>
                      <a:pPr algn="l"/>
                      <a:r>
                        <a:rPr lang="en-US" sz="1800" i="1" kern="1200" baseline="0" dirty="0" smtClean="0">
                          <a:solidFill>
                            <a:schemeClr val="dk1"/>
                          </a:solidFill>
                          <a:latin typeface="+mn-lt"/>
                          <a:ea typeface="+mn-ea"/>
                          <a:cs typeface="+mn-cs"/>
                        </a:rPr>
                        <a:t>Have patient take a step forward and straighten neck</a:t>
                      </a:r>
                      <a:endParaRPr lang="ar-IQ" dirty="0"/>
                    </a:p>
                  </a:txBody>
                  <a:tcPr/>
                </a:tc>
                <a:tc>
                  <a:txBody>
                    <a:bodyPr/>
                    <a:lstStyle/>
                    <a:p>
                      <a:pPr algn="l"/>
                      <a:r>
                        <a:rPr lang="en-US" sz="1800" i="1" kern="1200" baseline="0" dirty="0" smtClean="0">
                          <a:solidFill>
                            <a:schemeClr val="dk1"/>
                          </a:solidFill>
                          <a:latin typeface="+mn-lt"/>
                          <a:ea typeface="+mn-ea"/>
                          <a:cs typeface="+mn-cs"/>
                        </a:rPr>
                        <a:t>Ghost of spinal column</a:t>
                      </a:r>
                    </a:p>
                    <a:p>
                      <a:pPr algn="l"/>
                      <a:r>
                        <a:rPr lang="en-US" sz="1800" i="1" kern="1200" baseline="0" dirty="0" smtClean="0">
                          <a:solidFill>
                            <a:schemeClr val="dk1"/>
                          </a:solidFill>
                          <a:latin typeface="+mn-lt"/>
                          <a:ea typeface="+mn-ea"/>
                          <a:cs typeface="+mn-cs"/>
                        </a:rPr>
                        <a:t>due to slumping</a:t>
                      </a:r>
                      <a:endParaRPr lang="ar-IQ" dirty="0"/>
                    </a:p>
                  </a:txBody>
                  <a:tcPr/>
                </a:tc>
                <a:tc>
                  <a:txBody>
                    <a:bodyPr/>
                    <a:lstStyle/>
                    <a:p>
                      <a:pPr algn="l"/>
                      <a:r>
                        <a:rPr lang="en-US" sz="1800" i="1" kern="1200" baseline="0" dirty="0" smtClean="0">
                          <a:solidFill>
                            <a:schemeClr val="dk1"/>
                          </a:solidFill>
                          <a:latin typeface="+mn-lt"/>
                          <a:ea typeface="+mn-ea"/>
                          <a:cs typeface="+mn-cs"/>
                        </a:rPr>
                        <a:t>White tapered opacity in middle of image</a:t>
                      </a:r>
                      <a:endParaRPr lang="ar-IQ" dirty="0"/>
                    </a:p>
                  </a:txBody>
                  <a:tcPr/>
                </a:tc>
              </a:tr>
            </a:tbl>
          </a:graphicData>
        </a:graphic>
      </p:graphicFrame>
      <p:sp>
        <p:nvSpPr>
          <p:cNvPr id="11" name="مربع نص 10"/>
          <p:cNvSpPr txBox="1"/>
          <p:nvPr/>
        </p:nvSpPr>
        <p:spPr>
          <a:xfrm>
            <a:off x="0" y="0"/>
            <a:ext cx="9144000" cy="523220"/>
          </a:xfrm>
          <a:prstGeom prst="rect">
            <a:avLst/>
          </a:prstGeom>
          <a:solidFill>
            <a:schemeClr val="accent1">
              <a:lumMod val="20000"/>
              <a:lumOff val="80000"/>
            </a:schemeClr>
          </a:solidFill>
        </p:spPr>
        <p:txBody>
          <a:bodyPr wrap="square" rtlCol="1">
            <a:spAutoFit/>
          </a:bodyPr>
          <a:lstStyle/>
          <a:p>
            <a:pPr algn="ctr"/>
            <a:r>
              <a:rPr lang="en-US" sz="2800" i="1" dirty="0" smtClean="0"/>
              <a:t>Step 6: Have Patient Stand Up Straight</a:t>
            </a:r>
            <a:endParaRPr lang="ar-IQ" sz="2800" dirty="0"/>
          </a:p>
        </p:txBody>
      </p:sp>
      <p:pic>
        <p:nvPicPr>
          <p:cNvPr id="12290" name="Picture 2"/>
          <p:cNvPicPr>
            <a:picLocks noChangeAspect="1" noChangeArrowheads="1"/>
          </p:cNvPicPr>
          <p:nvPr/>
        </p:nvPicPr>
        <p:blipFill>
          <a:blip r:embed="rId2"/>
          <a:srcRect/>
          <a:stretch>
            <a:fillRect/>
          </a:stretch>
        </p:blipFill>
        <p:spPr bwMode="auto">
          <a:xfrm>
            <a:off x="285720" y="3071810"/>
            <a:ext cx="5692453" cy="2857520"/>
          </a:xfrm>
          <a:prstGeom prst="rect">
            <a:avLst/>
          </a:prstGeom>
          <a:noFill/>
          <a:ln w="9525">
            <a:noFill/>
            <a:miter lim="800000"/>
            <a:headEnd/>
            <a:tailEnd/>
          </a:ln>
          <a:effectLst/>
        </p:spPr>
      </p:pic>
      <p:pic>
        <p:nvPicPr>
          <p:cNvPr id="9" name="Picture 3" descr="pan"/>
          <p:cNvPicPr>
            <a:picLocks noChangeAspect="1" noChangeArrowheads="1"/>
          </p:cNvPicPr>
          <p:nvPr/>
        </p:nvPicPr>
        <p:blipFill>
          <a:blip r:embed="rId3"/>
          <a:srcRect/>
          <a:stretch>
            <a:fillRect/>
          </a:stretch>
        </p:blipFill>
        <p:spPr bwMode="auto">
          <a:xfrm>
            <a:off x="6143636" y="3071810"/>
            <a:ext cx="2809875" cy="2819400"/>
          </a:xfrm>
          <a:prstGeom prst="rect">
            <a:avLst/>
          </a:prstGeom>
          <a:noFill/>
          <a:ln w="38100">
            <a:solidFill>
              <a:srgbClr val="000000"/>
            </a:solidFill>
            <a:miter lim="800000"/>
            <a:headEnd/>
            <a:tailEnd/>
          </a:ln>
        </p:spPr>
      </p:pic>
      <p:sp>
        <p:nvSpPr>
          <p:cNvPr id="14" name="مستطيل 13"/>
          <p:cNvSpPr/>
          <p:nvPr/>
        </p:nvSpPr>
        <p:spPr>
          <a:xfrm>
            <a:off x="500034" y="6072206"/>
            <a:ext cx="4572000" cy="646331"/>
          </a:xfrm>
          <a:prstGeom prst="rect">
            <a:avLst/>
          </a:prstGeom>
        </p:spPr>
        <p:txBody>
          <a:bodyPr>
            <a:spAutoFit/>
          </a:bodyPr>
          <a:lstStyle/>
          <a:p>
            <a:pPr algn="l"/>
            <a:r>
              <a:rPr lang="en-US" dirty="0" smtClean="0"/>
              <a:t>Slumped; note the white spine shadow in</a:t>
            </a:r>
          </a:p>
          <a:p>
            <a:pPr algn="ctr"/>
            <a:r>
              <a:rPr lang="en-US" dirty="0" smtClean="0"/>
              <a:t>midline</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ou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Box 5"/>
          <p:cNvSpPr txBox="1">
            <a:spLocks noChangeArrowheads="1"/>
          </p:cNvSpPr>
          <p:nvPr/>
        </p:nvSpPr>
        <p:spPr bwMode="auto">
          <a:xfrm>
            <a:off x="304800" y="1071546"/>
            <a:ext cx="8839200" cy="4832092"/>
          </a:xfrm>
          <a:prstGeom prst="rect">
            <a:avLst/>
          </a:prstGeom>
          <a:noFill/>
          <a:ln w="9525">
            <a:noFill/>
            <a:miter lim="800000"/>
            <a:headEnd/>
            <a:tailEnd/>
          </a:ln>
        </p:spPr>
        <p:txBody>
          <a:bodyPr wrap="square">
            <a:spAutoFit/>
          </a:bodyPr>
          <a:lstStyle/>
          <a:p>
            <a:pPr algn="l">
              <a:spcBef>
                <a:spcPct val="50000"/>
              </a:spcBef>
            </a:pPr>
            <a:r>
              <a:rPr lang="en-US" altLang="en-US" sz="2800" dirty="0">
                <a:solidFill>
                  <a:srgbClr val="002060"/>
                </a:solidFill>
                <a:latin typeface="Times New Roman" pitchFamily="18" charset="0"/>
                <a:cs typeface="Times New Roman" pitchFamily="18" charset="0"/>
              </a:rPr>
              <a:t>1.</a:t>
            </a:r>
            <a:r>
              <a:rPr lang="en-US" altLang="ar-SA" sz="2800" dirty="0">
                <a:solidFill>
                  <a:srgbClr val="002060"/>
                </a:solidFill>
                <a:latin typeface="Times New Roman" pitchFamily="18" charset="0"/>
                <a:cs typeface="Times New Roman" pitchFamily="18" charset="0"/>
              </a:rPr>
              <a:t>Large anatomic area is imaged on one film , even when patient is unable to open </a:t>
            </a:r>
            <a:r>
              <a:rPr lang="en-US" altLang="ar-SA" sz="2800" dirty="0" smtClean="0">
                <a:solidFill>
                  <a:srgbClr val="002060"/>
                </a:solidFill>
                <a:latin typeface="Times New Roman" pitchFamily="18" charset="0"/>
                <a:cs typeface="Times New Roman" pitchFamily="18" charset="0"/>
              </a:rPr>
              <a:t>his </a:t>
            </a:r>
            <a:r>
              <a:rPr lang="en-US" altLang="ar-SA" sz="2800" dirty="0">
                <a:solidFill>
                  <a:srgbClr val="002060"/>
                </a:solidFill>
                <a:latin typeface="Times New Roman" pitchFamily="18" charset="0"/>
                <a:cs typeface="Times New Roman" pitchFamily="18" charset="0"/>
              </a:rPr>
              <a:t>mouth .</a:t>
            </a:r>
          </a:p>
          <a:p>
            <a:pPr algn="l">
              <a:spcBef>
                <a:spcPct val="50000"/>
              </a:spcBef>
            </a:pPr>
            <a:r>
              <a:rPr lang="en-US" altLang="ar-SA" sz="2800" dirty="0">
                <a:solidFill>
                  <a:srgbClr val="002060"/>
                </a:solidFill>
                <a:latin typeface="Times New Roman" pitchFamily="18" charset="0"/>
                <a:cs typeface="Times New Roman" pitchFamily="18" charset="0"/>
              </a:rPr>
              <a:t>2.The technique is easy .</a:t>
            </a:r>
          </a:p>
          <a:p>
            <a:pPr algn="l">
              <a:spcBef>
                <a:spcPct val="50000"/>
              </a:spcBef>
            </a:pPr>
            <a:r>
              <a:rPr lang="en-US" altLang="ar-SA" sz="2800" dirty="0">
                <a:solidFill>
                  <a:srgbClr val="002060"/>
                </a:solidFill>
                <a:latin typeface="Times New Roman" pitchFamily="18" charset="0"/>
                <a:cs typeface="Times New Roman" pitchFamily="18" charset="0"/>
              </a:rPr>
              <a:t>3.The radiation dose is about 1/3 of the dose from a full mouth survey of intra-oral radiography .</a:t>
            </a:r>
          </a:p>
          <a:p>
            <a:pPr algn="l">
              <a:spcBef>
                <a:spcPct val="50000"/>
              </a:spcBef>
            </a:pPr>
            <a:r>
              <a:rPr lang="en-US" altLang="ar-SA" sz="2800" dirty="0">
                <a:solidFill>
                  <a:srgbClr val="002060"/>
                </a:solidFill>
                <a:latin typeface="Times New Roman" pitchFamily="18" charset="0"/>
                <a:cs typeface="Times New Roman" pitchFamily="18" charset="0"/>
              </a:rPr>
              <a:t>4.Development of field limited technique with resultant dose reduction.</a:t>
            </a:r>
          </a:p>
          <a:p>
            <a:pPr algn="l">
              <a:spcBef>
                <a:spcPct val="50000"/>
              </a:spcBef>
            </a:pPr>
            <a:r>
              <a:rPr lang="en-US" altLang="ar-SA" sz="2800" dirty="0">
                <a:solidFill>
                  <a:srgbClr val="002060"/>
                </a:solidFill>
                <a:latin typeface="Times New Roman" pitchFamily="18" charset="0"/>
                <a:cs typeface="Times New Roman" pitchFamily="18" charset="0"/>
              </a:rPr>
              <a:t>5.The patient position is relatively simple &amp; minimal experience is required.</a:t>
            </a:r>
          </a:p>
        </p:txBody>
      </p:sp>
      <p:sp>
        <p:nvSpPr>
          <p:cNvPr id="6" name="مربع نص 5"/>
          <p:cNvSpPr txBox="1"/>
          <p:nvPr/>
        </p:nvSpPr>
        <p:spPr>
          <a:xfrm>
            <a:off x="214282" y="214290"/>
            <a:ext cx="4429156" cy="830997"/>
          </a:xfrm>
          <a:prstGeom prst="rect">
            <a:avLst/>
          </a:prstGeom>
          <a:noFill/>
        </p:spPr>
        <p:txBody>
          <a:bodyPr wrap="square" rtlCol="1">
            <a:spAutoFit/>
          </a:bodyPr>
          <a:lstStyle/>
          <a:p>
            <a:pPr algn="l"/>
            <a:r>
              <a:rPr lang="en-US" sz="4800" dirty="0" smtClean="0">
                <a:latin typeface="Times New Roman" pitchFamily="18" charset="0"/>
                <a:cs typeface="Times New Roman" pitchFamily="18" charset="0"/>
              </a:rPr>
              <a:t>Advantages:</a:t>
            </a:r>
            <a:endParaRPr lang="ar-IQ" sz="4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4341">
                                            <p:txEl>
                                              <p:pRg st="0" end="0"/>
                                            </p:txEl>
                                          </p:spTgt>
                                        </p:tgtEl>
                                        <p:attrNameLst>
                                          <p:attrName>style.visibility</p:attrName>
                                        </p:attrNameLst>
                                      </p:cBhvr>
                                      <p:to>
                                        <p:strVal val="visible"/>
                                      </p:to>
                                    </p:set>
                                    <p:anim calcmode="lin" valueType="num">
                                      <p:cBhvr additive="base">
                                        <p:cTn id="7" dur="500" fill="hold"/>
                                        <p:tgtEl>
                                          <p:spTgt spid="1434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4341">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14341">
                                            <p:txEl>
                                              <p:pRg st="1" end="1"/>
                                            </p:txEl>
                                          </p:spTgt>
                                        </p:tgtEl>
                                        <p:attrNameLst>
                                          <p:attrName>style.visibility</p:attrName>
                                        </p:attrNameLst>
                                      </p:cBhvr>
                                      <p:to>
                                        <p:strVal val="visible"/>
                                      </p:to>
                                    </p:set>
                                    <p:anim calcmode="lin" valueType="num">
                                      <p:cBhvr additive="base">
                                        <p:cTn id="12" dur="500" fill="hold"/>
                                        <p:tgtEl>
                                          <p:spTgt spid="14341">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4341">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6" fill="hold" grpId="0" nodeType="afterEffect">
                                  <p:stCondLst>
                                    <p:cond delay="0"/>
                                  </p:stCondLst>
                                  <p:childTnLst>
                                    <p:set>
                                      <p:cBhvr>
                                        <p:cTn id="16" dur="1" fill="hold">
                                          <p:stCondLst>
                                            <p:cond delay="0"/>
                                          </p:stCondLst>
                                        </p:cTn>
                                        <p:tgtEl>
                                          <p:spTgt spid="14341">
                                            <p:txEl>
                                              <p:pRg st="2" end="2"/>
                                            </p:txEl>
                                          </p:spTgt>
                                        </p:tgtEl>
                                        <p:attrNameLst>
                                          <p:attrName>style.visibility</p:attrName>
                                        </p:attrNameLst>
                                      </p:cBhvr>
                                      <p:to>
                                        <p:strVal val="visible"/>
                                      </p:to>
                                    </p:set>
                                    <p:anim calcmode="lin" valueType="num">
                                      <p:cBhvr additive="base">
                                        <p:cTn id="17" dur="500" fill="hold"/>
                                        <p:tgtEl>
                                          <p:spTgt spid="14341">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4341">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6" fill="hold" grpId="0" nodeType="afterEffect">
                                  <p:stCondLst>
                                    <p:cond delay="0"/>
                                  </p:stCondLst>
                                  <p:childTnLst>
                                    <p:set>
                                      <p:cBhvr>
                                        <p:cTn id="21" dur="1" fill="hold">
                                          <p:stCondLst>
                                            <p:cond delay="0"/>
                                          </p:stCondLst>
                                        </p:cTn>
                                        <p:tgtEl>
                                          <p:spTgt spid="14341">
                                            <p:txEl>
                                              <p:pRg st="3" end="3"/>
                                            </p:txEl>
                                          </p:spTgt>
                                        </p:tgtEl>
                                        <p:attrNameLst>
                                          <p:attrName>style.visibility</p:attrName>
                                        </p:attrNameLst>
                                      </p:cBhvr>
                                      <p:to>
                                        <p:strVal val="visible"/>
                                      </p:to>
                                    </p:set>
                                    <p:anim calcmode="lin" valueType="num">
                                      <p:cBhvr additive="base">
                                        <p:cTn id="22" dur="500" fill="hold"/>
                                        <p:tgtEl>
                                          <p:spTgt spid="14341">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4341">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6" fill="hold" grpId="0" nodeType="afterEffect">
                                  <p:stCondLst>
                                    <p:cond delay="0"/>
                                  </p:stCondLst>
                                  <p:childTnLst>
                                    <p:set>
                                      <p:cBhvr>
                                        <p:cTn id="26" dur="1" fill="hold">
                                          <p:stCondLst>
                                            <p:cond delay="0"/>
                                          </p:stCondLst>
                                        </p:cTn>
                                        <p:tgtEl>
                                          <p:spTgt spid="14341">
                                            <p:txEl>
                                              <p:pRg st="4" end="4"/>
                                            </p:txEl>
                                          </p:spTgt>
                                        </p:tgtEl>
                                        <p:attrNameLst>
                                          <p:attrName>style.visibility</p:attrName>
                                        </p:attrNameLst>
                                      </p:cBhvr>
                                      <p:to>
                                        <p:strVal val="visible"/>
                                      </p:to>
                                    </p:set>
                                    <p:anim calcmode="lin" valueType="num">
                                      <p:cBhvr additive="base">
                                        <p:cTn id="27" dur="500" fill="hold"/>
                                        <p:tgtEl>
                                          <p:spTgt spid="14341">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434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build="p" autoUpdateAnimBg="0"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500034" y="500042"/>
            <a:ext cx="8143932" cy="5693866"/>
          </a:xfrm>
          <a:prstGeom prst="rect">
            <a:avLst/>
          </a:prstGeom>
        </p:spPr>
        <p:txBody>
          <a:bodyPr wrap="square">
            <a:spAutoFit/>
          </a:bodyPr>
          <a:lstStyle/>
          <a:p>
            <a:pPr algn="l">
              <a:spcBef>
                <a:spcPct val="50000"/>
              </a:spcBef>
            </a:pPr>
            <a:r>
              <a:rPr lang="en-US" altLang="en-US" sz="2800" dirty="0" smtClean="0">
                <a:solidFill>
                  <a:srgbClr val="002060"/>
                </a:solidFill>
                <a:latin typeface="Times New Roman" pitchFamily="18" charset="0"/>
                <a:cs typeface="Times New Roman" pitchFamily="18" charset="0"/>
              </a:rPr>
              <a:t>6.</a:t>
            </a:r>
            <a:r>
              <a:rPr lang="en-US" altLang="ar-SA" sz="2800" dirty="0" smtClean="0">
                <a:solidFill>
                  <a:srgbClr val="002060"/>
                </a:solidFill>
                <a:latin typeface="Times New Roman" pitchFamily="18" charset="0"/>
                <a:cs typeface="Times New Roman" pitchFamily="18" charset="0"/>
              </a:rPr>
              <a:t>The overall view of both sides of the jaws allow rapid assessment of any underling unsuspected disease .</a:t>
            </a:r>
          </a:p>
          <a:p>
            <a:pPr algn="l">
              <a:spcBef>
                <a:spcPct val="50000"/>
              </a:spcBef>
            </a:pPr>
            <a:r>
              <a:rPr lang="en-US" altLang="ar-SA" sz="2800" dirty="0" smtClean="0">
                <a:solidFill>
                  <a:srgbClr val="002060"/>
                </a:solidFill>
                <a:latin typeface="Times New Roman" pitchFamily="18" charset="0"/>
                <a:cs typeface="Times New Roman" pitchFamily="18" charset="0"/>
              </a:rPr>
              <a:t>7.The view of both sides of the mandible on one film is useful to assessing fracture &amp; its comfortable for injured patient.</a:t>
            </a:r>
          </a:p>
          <a:p>
            <a:pPr algn="l">
              <a:spcBef>
                <a:spcPct val="50000"/>
              </a:spcBef>
            </a:pPr>
            <a:r>
              <a:rPr lang="en-US" altLang="ar-SA" sz="2800" dirty="0" smtClean="0">
                <a:solidFill>
                  <a:srgbClr val="002060"/>
                </a:solidFill>
                <a:latin typeface="Times New Roman" pitchFamily="18" charset="0"/>
                <a:cs typeface="Times New Roman" pitchFamily="18" charset="0"/>
              </a:rPr>
              <a:t>8.Useful for initial evaluation of periodontal status &amp; in orthodontic assessment .</a:t>
            </a:r>
          </a:p>
          <a:p>
            <a:pPr algn="l">
              <a:spcBef>
                <a:spcPct val="50000"/>
              </a:spcBef>
            </a:pPr>
            <a:r>
              <a:rPr lang="en-US" altLang="ar-SA" sz="2800" dirty="0" smtClean="0">
                <a:solidFill>
                  <a:srgbClr val="002060"/>
                </a:solidFill>
                <a:latin typeface="Times New Roman" pitchFamily="18" charset="0"/>
                <a:cs typeface="Times New Roman" pitchFamily="18" charset="0"/>
              </a:rPr>
              <a:t>9.Show the floor , anterior &amp; posterior walls of maxillary </a:t>
            </a:r>
            <a:r>
              <a:rPr lang="en-US" altLang="ar-SA" sz="2800" dirty="0" err="1" smtClean="0">
                <a:solidFill>
                  <a:srgbClr val="002060"/>
                </a:solidFill>
                <a:latin typeface="Times New Roman" pitchFamily="18" charset="0"/>
                <a:cs typeface="Times New Roman" pitchFamily="18" charset="0"/>
              </a:rPr>
              <a:t>antrum</a:t>
            </a:r>
            <a:r>
              <a:rPr lang="en-US" altLang="ar-SA" sz="2800" dirty="0" smtClean="0">
                <a:solidFill>
                  <a:srgbClr val="002060"/>
                </a:solidFill>
                <a:latin typeface="Times New Roman" pitchFamily="18" charset="0"/>
                <a:cs typeface="Times New Roman" pitchFamily="18" charset="0"/>
              </a:rPr>
              <a:t>.</a:t>
            </a:r>
          </a:p>
          <a:p>
            <a:pPr algn="l">
              <a:spcBef>
                <a:spcPct val="50000"/>
              </a:spcBef>
            </a:pPr>
            <a:r>
              <a:rPr lang="en-US" altLang="ar-SA" sz="2800" dirty="0" smtClean="0">
                <a:solidFill>
                  <a:srgbClr val="002060"/>
                </a:solidFill>
                <a:latin typeface="Times New Roman" pitchFamily="18" charset="0"/>
                <a:cs typeface="Times New Roman" pitchFamily="18" charset="0"/>
              </a:rPr>
              <a:t>10.Both </a:t>
            </a:r>
            <a:r>
              <a:rPr lang="en-US" altLang="ar-SA" sz="2800" dirty="0" err="1" smtClean="0">
                <a:solidFill>
                  <a:srgbClr val="002060"/>
                </a:solidFill>
                <a:latin typeface="Times New Roman" pitchFamily="18" charset="0"/>
                <a:cs typeface="Times New Roman" pitchFamily="18" charset="0"/>
              </a:rPr>
              <a:t>condylar</a:t>
            </a:r>
            <a:r>
              <a:rPr lang="en-US" altLang="ar-SA" sz="2800" dirty="0" smtClean="0">
                <a:solidFill>
                  <a:srgbClr val="002060"/>
                </a:solidFill>
                <a:latin typeface="Times New Roman" pitchFamily="18" charset="0"/>
                <a:cs typeface="Times New Roman" pitchFamily="18" charset="0"/>
              </a:rPr>
              <a:t> heads are shown on one film for comparison.</a:t>
            </a:r>
            <a:endParaRPr lang="en-US" altLang="ar-SA" sz="28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571472" y="214290"/>
            <a:ext cx="3770584" cy="830997"/>
          </a:xfrm>
          <a:prstGeom prst="rect">
            <a:avLst/>
          </a:prstGeom>
        </p:spPr>
        <p:txBody>
          <a:bodyPr wrap="none">
            <a:spAutoFit/>
          </a:bodyPr>
          <a:lstStyle/>
          <a:p>
            <a:pPr algn="ctr"/>
            <a:r>
              <a:rPr lang="en-US" sz="4800" kern="10" dirty="0" smtClean="0">
                <a:ln w="9525">
                  <a:solidFill>
                    <a:srgbClr val="000000"/>
                  </a:solidFill>
                  <a:round/>
                  <a:headEnd/>
                  <a:tailEnd/>
                </a:ln>
                <a:latin typeface="Times New Roman" pitchFamily="18" charset="0"/>
                <a:cs typeface="Times New Roman" pitchFamily="18" charset="0"/>
              </a:rPr>
              <a:t>Disadvantages</a:t>
            </a:r>
            <a:endParaRPr lang="ar-IQ" sz="4800" kern="10" dirty="0">
              <a:ln w="9525">
                <a:solidFill>
                  <a:srgbClr val="000000"/>
                </a:solidFill>
                <a:round/>
                <a:headEnd/>
                <a:tailEnd/>
              </a:ln>
              <a:latin typeface="Times New Roman" pitchFamily="18" charset="0"/>
              <a:cs typeface="Times New Roman" pitchFamily="18" charset="0"/>
            </a:endParaRPr>
          </a:p>
        </p:txBody>
      </p:sp>
      <p:sp>
        <p:nvSpPr>
          <p:cNvPr id="5" name="مربع نص 4"/>
          <p:cNvSpPr txBox="1"/>
          <p:nvPr/>
        </p:nvSpPr>
        <p:spPr>
          <a:xfrm>
            <a:off x="0" y="1214421"/>
            <a:ext cx="9144000" cy="3970318"/>
          </a:xfrm>
          <a:prstGeom prst="rect">
            <a:avLst/>
          </a:prstGeom>
          <a:noFill/>
        </p:spPr>
        <p:txBody>
          <a:bodyPr wrap="square" rtlCol="1">
            <a:spAutoFit/>
          </a:bodyPr>
          <a:lstStyle/>
          <a:p>
            <a:pPr algn="l">
              <a:spcBef>
                <a:spcPct val="50000"/>
              </a:spcBef>
            </a:pPr>
            <a:r>
              <a:rPr lang="en-US" altLang="en-US" sz="2400" dirty="0" smtClean="0">
                <a:latin typeface="Times New Roman" pitchFamily="18" charset="0"/>
                <a:cs typeface="Times New Roman" pitchFamily="18" charset="0"/>
              </a:rPr>
              <a:t>1.</a:t>
            </a:r>
            <a:r>
              <a:rPr lang="en-US" altLang="ar-SA" sz="2400" dirty="0" smtClean="0">
                <a:latin typeface="Times New Roman" pitchFamily="18" charset="0"/>
                <a:cs typeface="Times New Roman" pitchFamily="18" charset="0"/>
              </a:rPr>
              <a:t>Structures &amp; abnormality not in focal trough may not evident .</a:t>
            </a:r>
          </a:p>
          <a:p>
            <a:pPr algn="l">
              <a:spcBef>
                <a:spcPct val="50000"/>
              </a:spcBef>
            </a:pPr>
            <a:r>
              <a:rPr lang="en-US" altLang="ar-SA" sz="2400" dirty="0" smtClean="0">
                <a:latin typeface="Times New Roman" pitchFamily="18" charset="0"/>
                <a:cs typeface="Times New Roman" pitchFamily="18" charset="0"/>
              </a:rPr>
              <a:t>2.Soft tissue &amp; air shadow can overlies the structures in the focal trough.</a:t>
            </a:r>
          </a:p>
          <a:p>
            <a:pPr algn="l">
              <a:spcBef>
                <a:spcPct val="50000"/>
              </a:spcBef>
            </a:pPr>
            <a:r>
              <a:rPr lang="en-US" altLang="ar-SA" sz="2400" dirty="0" smtClean="0">
                <a:latin typeface="Times New Roman" pitchFamily="18" charset="0"/>
                <a:cs typeface="Times New Roman" pitchFamily="18" charset="0"/>
              </a:rPr>
              <a:t>3.Tomographic movement &amp; the distance between the focal trough zone &amp; the film produce distortion &amp; magnification ( X 1.3 ).</a:t>
            </a:r>
          </a:p>
          <a:p>
            <a:pPr algn="l">
              <a:spcBef>
                <a:spcPct val="50000"/>
              </a:spcBef>
            </a:pPr>
            <a:r>
              <a:rPr lang="en-US" altLang="ar-SA" sz="2400" dirty="0" smtClean="0">
                <a:latin typeface="Times New Roman" pitchFamily="18" charset="0"/>
                <a:cs typeface="Times New Roman" pitchFamily="18" charset="0"/>
              </a:rPr>
              <a:t>4.Not suitable for children below 5 years.</a:t>
            </a:r>
          </a:p>
          <a:p>
            <a:pPr algn="l">
              <a:spcBef>
                <a:spcPct val="50000"/>
              </a:spcBef>
            </a:pPr>
            <a:r>
              <a:rPr lang="en-US" altLang="ar-SA" sz="2400" dirty="0" smtClean="0">
                <a:latin typeface="Times New Roman" pitchFamily="18" charset="0"/>
                <a:cs typeface="Times New Roman" pitchFamily="18" charset="0"/>
              </a:rPr>
              <a:t>5.Some patient not conform the shape of focal trough &amp; some structures will be out of focus .</a:t>
            </a:r>
          </a:p>
          <a:p>
            <a:pPr algn="l">
              <a:spcBef>
                <a:spcPct val="50000"/>
              </a:spcBef>
            </a:pPr>
            <a:r>
              <a:rPr lang="en-US" altLang="ar-SA" sz="2400" dirty="0" smtClean="0">
                <a:latin typeface="Times New Roman" pitchFamily="18" charset="0"/>
                <a:cs typeface="Times New Roman" pitchFamily="18" charset="0"/>
              </a:rPr>
              <a:t>6.Ghost shadow can overlies the structures in the focal trough . </a:t>
            </a:r>
            <a:endParaRPr lang="en-US" altLang="ar-SA"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42844" y="-13447"/>
            <a:ext cx="8675096" cy="4143380"/>
          </a:xfrm>
          <a:prstGeom prst="rect">
            <a:avLst/>
          </a:prstGeom>
          <a:noFill/>
          <a:ln w="9525">
            <a:noFill/>
            <a:miter lim="800000"/>
            <a:headEnd/>
            <a:tailEnd/>
          </a:ln>
          <a:effectLst/>
        </p:spPr>
      </p:pic>
      <p:sp>
        <p:nvSpPr>
          <p:cNvPr id="5" name="مستطيل 4"/>
          <p:cNvSpPr/>
          <p:nvPr/>
        </p:nvSpPr>
        <p:spPr>
          <a:xfrm>
            <a:off x="0" y="4071942"/>
            <a:ext cx="9144000" cy="2862322"/>
          </a:xfrm>
          <a:prstGeom prst="rect">
            <a:avLst/>
          </a:prstGeom>
          <a:solidFill>
            <a:schemeClr val="accent1">
              <a:lumMod val="20000"/>
              <a:lumOff val="80000"/>
            </a:schemeClr>
          </a:solidFill>
        </p:spPr>
        <p:txBody>
          <a:bodyPr wrap="square">
            <a:spAutoFit/>
          </a:bodyPr>
          <a:lstStyle/>
          <a:p>
            <a:pPr algn="l"/>
            <a:r>
              <a:rPr lang="en-US" dirty="0" smtClean="0"/>
              <a:t>1, Mandibular </a:t>
            </a:r>
            <a:r>
              <a:rPr lang="en-US" dirty="0" err="1" smtClean="0"/>
              <a:t>condyle</a:t>
            </a:r>
            <a:r>
              <a:rPr lang="en-US" dirty="0" smtClean="0"/>
              <a:t>. 2, </a:t>
            </a:r>
            <a:r>
              <a:rPr lang="en-US" dirty="0" err="1" smtClean="0"/>
              <a:t>Articular</a:t>
            </a:r>
            <a:r>
              <a:rPr lang="en-US" dirty="0" smtClean="0"/>
              <a:t> eminence. 3, </a:t>
            </a:r>
            <a:r>
              <a:rPr lang="en-US" dirty="0" err="1" smtClean="0"/>
              <a:t>Coronoid</a:t>
            </a:r>
            <a:r>
              <a:rPr lang="en-US" dirty="0" smtClean="0"/>
              <a:t> process of mandible superimposed </a:t>
            </a:r>
            <a:r>
              <a:rPr lang="ar-IQ" dirty="0" smtClean="0"/>
              <a:t> </a:t>
            </a:r>
            <a:r>
              <a:rPr lang="en-US" dirty="0" smtClean="0"/>
              <a:t>on </a:t>
            </a:r>
            <a:r>
              <a:rPr lang="en-US" dirty="0" err="1" smtClean="0"/>
              <a:t>zygomatic</a:t>
            </a:r>
            <a:r>
              <a:rPr lang="en-US" dirty="0" smtClean="0"/>
              <a:t> arch. 4, Posterior wall of maxillary sinus. 5, Posterior wall of </a:t>
            </a:r>
            <a:r>
              <a:rPr lang="en-US" dirty="0" err="1" smtClean="0"/>
              <a:t>zygomatic</a:t>
            </a:r>
            <a:r>
              <a:rPr lang="en-US" dirty="0" smtClean="0"/>
              <a:t> process of maxilla. 6, Hard palate. 7, Nasal septum. 8, Tip of nose. 9, Dorsum of tongue. 10, Hyoid superimposed over inferior border of mandible. 11, Inferior border of maxillary sinus. 12, Image of cervical spine. 13, Medial border of maxillary sinus. 14, </a:t>
            </a:r>
            <a:r>
              <a:rPr lang="en-US" dirty="0" err="1" smtClean="0"/>
              <a:t>Infraorbital</a:t>
            </a:r>
            <a:r>
              <a:rPr lang="en-US" dirty="0" smtClean="0"/>
              <a:t> canal. 15, </a:t>
            </a:r>
            <a:r>
              <a:rPr lang="en-US" dirty="0" err="1" smtClean="0"/>
              <a:t>Infraorbital</a:t>
            </a:r>
            <a:r>
              <a:rPr lang="en-US" dirty="0" smtClean="0"/>
              <a:t> rim. 16, </a:t>
            </a:r>
            <a:r>
              <a:rPr lang="en-US" dirty="0" err="1" smtClean="0"/>
              <a:t>Pterygomaxillary</a:t>
            </a:r>
            <a:r>
              <a:rPr lang="en-US" dirty="0" smtClean="0"/>
              <a:t> fissure. 17, Anterior border of the </a:t>
            </a:r>
            <a:r>
              <a:rPr lang="en-US" dirty="0" err="1" smtClean="0"/>
              <a:t>pterygoid</a:t>
            </a:r>
            <a:r>
              <a:rPr lang="en-US" dirty="0" smtClean="0"/>
              <a:t> plates. 18, Lateral </a:t>
            </a:r>
            <a:r>
              <a:rPr lang="en-US" dirty="0" err="1" smtClean="0"/>
              <a:t>pterygoid</a:t>
            </a:r>
            <a:r>
              <a:rPr lang="en-US" dirty="0" smtClean="0"/>
              <a:t> plate superimposed over soft palate and </a:t>
            </a:r>
            <a:r>
              <a:rPr lang="en-US" dirty="0" err="1" smtClean="0"/>
              <a:t>coronoid</a:t>
            </a:r>
            <a:r>
              <a:rPr lang="en-US" dirty="0" smtClean="0"/>
              <a:t> process of mandible. 19, Ear lobe. 20, Inferior border of mandibular canal. 21, Mental foramen. 22, Posterior wall of </a:t>
            </a:r>
            <a:r>
              <a:rPr lang="en-US" dirty="0" err="1" smtClean="0"/>
              <a:t>nasopharynx</a:t>
            </a:r>
            <a:r>
              <a:rPr lang="en-US" dirty="0" smtClean="0"/>
              <a:t>. 23, Inferior border of mandible superimposed from opposite side. 24, Soft palate over mandibular foramen of mandible.</a:t>
            </a:r>
            <a:endParaRPr lang="ar-IQ"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357158" y="1307044"/>
            <a:ext cx="7858180" cy="33961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28596" y="928670"/>
            <a:ext cx="8215370" cy="4616648"/>
          </a:xfrm>
          <a:prstGeom prst="rect">
            <a:avLst/>
          </a:prstGeom>
        </p:spPr>
        <p:txBody>
          <a:bodyPr wrap="square">
            <a:spAutoFit/>
          </a:bodyPr>
          <a:lstStyle/>
          <a:p>
            <a:pPr algn="l">
              <a:spcBef>
                <a:spcPct val="50000"/>
              </a:spcBef>
            </a:pPr>
            <a:r>
              <a:rPr lang="en-US" altLang="en-US" sz="2800" dirty="0" smtClean="0">
                <a:latin typeface="Times New Roman" pitchFamily="18" charset="0"/>
                <a:cs typeface="Times New Roman" pitchFamily="18" charset="0"/>
              </a:rPr>
              <a:t>6.Assessment of any underlying disease before construction of partial &amp; complete denture .</a:t>
            </a:r>
          </a:p>
          <a:p>
            <a:pPr algn="l">
              <a:spcBef>
                <a:spcPct val="50000"/>
              </a:spcBef>
            </a:pPr>
            <a:r>
              <a:rPr lang="en-US" altLang="en-US" sz="2800" dirty="0" smtClean="0">
                <a:latin typeface="Times New Roman" pitchFamily="18" charset="0"/>
                <a:cs typeface="Times New Roman" pitchFamily="18" charset="0"/>
              </a:rPr>
              <a:t>7.Assessment of the presence &amp; position of wisdom teeth .</a:t>
            </a:r>
          </a:p>
          <a:p>
            <a:pPr algn="l">
              <a:spcBef>
                <a:spcPct val="50000"/>
              </a:spcBef>
            </a:pPr>
            <a:r>
              <a:rPr lang="en-US" altLang="en-US" sz="2800" dirty="0" smtClean="0">
                <a:latin typeface="Times New Roman" pitchFamily="18" charset="0"/>
                <a:cs typeface="Times New Roman" pitchFamily="18" charset="0"/>
              </a:rPr>
              <a:t>8.Evaluation of vertical height of alveolar bone before inserting implant .</a:t>
            </a:r>
          </a:p>
          <a:p>
            <a:pPr algn="l">
              <a:spcBef>
                <a:spcPct val="50000"/>
              </a:spcBef>
            </a:pPr>
            <a:r>
              <a:rPr lang="en-US" altLang="en-US" sz="2800" dirty="0" smtClean="0">
                <a:latin typeface="Times New Roman" pitchFamily="18" charset="0"/>
                <a:cs typeface="Times New Roman" pitchFamily="18" charset="0"/>
              </a:rPr>
              <a:t>9.Periodontal condition ; as an overall view of the alveolar bone level but it should be supplemented by periapical radiograph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165416" y="1857364"/>
            <a:ext cx="7122853" cy="3286147"/>
          </a:xfrm>
          <a:prstGeom prst="rect">
            <a:avLst/>
          </a:prstGeom>
          <a:noFill/>
          <a:ln w="9525">
            <a:noFill/>
            <a:miter lim="800000"/>
            <a:headEnd/>
            <a:tailEnd/>
          </a:ln>
          <a:effectLst/>
        </p:spPr>
      </p:pic>
      <p:sp>
        <p:nvSpPr>
          <p:cNvPr id="3" name="مستطيل 2"/>
          <p:cNvSpPr/>
          <p:nvPr/>
        </p:nvSpPr>
        <p:spPr>
          <a:xfrm>
            <a:off x="1908864" y="5500702"/>
            <a:ext cx="4881465" cy="584775"/>
          </a:xfrm>
          <a:prstGeom prst="rect">
            <a:avLst/>
          </a:prstGeom>
        </p:spPr>
        <p:txBody>
          <a:bodyPr wrap="none">
            <a:spAutoFit/>
          </a:bodyPr>
          <a:lstStyle/>
          <a:p>
            <a:r>
              <a:rPr lang="en-US" sz="3200" dirty="0" smtClean="0">
                <a:latin typeface="Times New Roman" pitchFamily="18" charset="0"/>
                <a:cs typeface="Times New Roman" pitchFamily="18" charset="0"/>
              </a:rPr>
              <a:t>Upper orthodontic appliance</a:t>
            </a:r>
            <a:endParaRPr lang="ar-IQ"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928662" y="1071546"/>
            <a:ext cx="7257618" cy="3133166"/>
          </a:xfrm>
          <a:prstGeom prst="rect">
            <a:avLst/>
          </a:prstGeom>
          <a:noFill/>
          <a:ln w="9525">
            <a:noFill/>
            <a:miter lim="800000"/>
            <a:headEnd/>
            <a:tailEnd/>
          </a:ln>
          <a:effectLst/>
        </p:spPr>
      </p:pic>
      <p:sp>
        <p:nvSpPr>
          <p:cNvPr id="5" name="مستطيل 4"/>
          <p:cNvSpPr/>
          <p:nvPr/>
        </p:nvSpPr>
        <p:spPr>
          <a:xfrm>
            <a:off x="1000100" y="4643446"/>
            <a:ext cx="7215238" cy="707886"/>
          </a:xfrm>
          <a:prstGeom prst="rect">
            <a:avLst/>
          </a:prstGeom>
        </p:spPr>
        <p:txBody>
          <a:bodyPr wrap="square">
            <a:spAutoFit/>
          </a:bodyPr>
          <a:lstStyle/>
          <a:p>
            <a:pPr algn="l"/>
            <a:r>
              <a:rPr lang="en-US" sz="2000" dirty="0" smtClean="0"/>
              <a:t>Metallic bone plates used for fixation of a fracture of the left side of the mandible</a:t>
            </a:r>
            <a:endParaRPr lang="ar-IQ"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0" y="0"/>
            <a:ext cx="9144000" cy="6858000"/>
          </a:xfrm>
          <a:prstGeom prst="rect">
            <a:avLst/>
          </a:prstGeom>
          <a:noFill/>
          <a:ln w="9525">
            <a:solidFill>
              <a:schemeClr val="tx1"/>
            </a:solidFill>
            <a:miter lim="800000"/>
            <a:headEnd/>
            <a:tailEnd/>
          </a:ln>
        </p:spPr>
        <p:txBody>
          <a:bodyPr wrap="none" anchor="ctr"/>
          <a:lstStyle/>
          <a:p>
            <a:endParaRPr lang="ar-IQ" dirty="0"/>
          </a:p>
        </p:txBody>
      </p:sp>
      <p:sp>
        <p:nvSpPr>
          <p:cNvPr id="27654" name="Text Box 6"/>
          <p:cNvSpPr txBox="1">
            <a:spLocks noChangeArrowheads="1"/>
          </p:cNvSpPr>
          <p:nvPr/>
        </p:nvSpPr>
        <p:spPr bwMode="auto">
          <a:xfrm>
            <a:off x="611188" y="188913"/>
            <a:ext cx="7921625" cy="1015663"/>
          </a:xfrm>
          <a:prstGeom prst="rect">
            <a:avLst/>
          </a:prstGeom>
          <a:noFill/>
          <a:ln w="9525">
            <a:noFill/>
            <a:miter lim="800000"/>
            <a:headEnd/>
            <a:tailEnd/>
          </a:ln>
        </p:spPr>
        <p:txBody>
          <a:bodyPr>
            <a:spAutoFit/>
          </a:bodyPr>
          <a:lstStyle/>
          <a:p>
            <a:pPr marL="457200" indent="-457200" algn="ctr"/>
            <a:r>
              <a:rPr lang="en-US" sz="6000" dirty="0" smtClean="0">
                <a:latin typeface="Times New Roman" pitchFamily="18" charset="0"/>
                <a:cs typeface="Times New Roman" pitchFamily="18" charset="0"/>
              </a:rPr>
              <a:t>Equipment :</a:t>
            </a:r>
            <a:endParaRPr lang="en-US" sz="6000" dirty="0">
              <a:latin typeface="Times New Roman" pitchFamily="18" charset="0"/>
              <a:cs typeface="Times New Roman" pitchFamily="18" charset="0"/>
            </a:endParaRPr>
          </a:p>
        </p:txBody>
      </p:sp>
      <p:sp>
        <p:nvSpPr>
          <p:cNvPr id="27655" name="Text Box 7"/>
          <p:cNvSpPr txBox="1">
            <a:spLocks noChangeArrowheads="1"/>
          </p:cNvSpPr>
          <p:nvPr/>
        </p:nvSpPr>
        <p:spPr bwMode="auto">
          <a:xfrm>
            <a:off x="539750" y="1628774"/>
            <a:ext cx="8064500" cy="3785652"/>
          </a:xfrm>
          <a:prstGeom prst="rect">
            <a:avLst/>
          </a:prstGeom>
          <a:solidFill>
            <a:schemeClr val="bg1"/>
          </a:solidFill>
          <a:ln w="9525">
            <a:noFill/>
            <a:miter lim="800000"/>
            <a:headEnd/>
            <a:tailEnd/>
          </a:ln>
        </p:spPr>
        <p:txBody>
          <a:bodyPr wrap="square">
            <a:spAutoFit/>
          </a:bodyPr>
          <a:lstStyle/>
          <a:p>
            <a:pPr marL="457200" indent="-457200" algn="l" rtl="0">
              <a:buFontTx/>
              <a:buAutoNum type="arabicPeriod"/>
            </a:pPr>
            <a:r>
              <a:rPr lang="en-US" sz="2400" dirty="0">
                <a:latin typeface="Times New Roman" pitchFamily="18" charset="0"/>
                <a:cs typeface="Times New Roman" pitchFamily="18" charset="0"/>
              </a:rPr>
              <a:t>X-ray tube head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produce narrow fan-shape x-ray beam   angled upward at 8 degree.( narrow x-ray beam emerges from the collimator minimize patient exposure to the radiation).</a:t>
            </a:r>
          </a:p>
          <a:p>
            <a:pPr marL="457200" indent="-457200" algn="l">
              <a:buFontTx/>
              <a:buAutoNum type="arabicPeriod"/>
            </a:pPr>
            <a:endParaRPr lang="en-US" sz="2400" dirty="0">
              <a:latin typeface="Times New Roman" pitchFamily="18" charset="0"/>
              <a:cs typeface="Times New Roman" pitchFamily="18" charset="0"/>
            </a:endParaRPr>
          </a:p>
          <a:p>
            <a:pPr marL="457200" indent="-457200" algn="l" rtl="0">
              <a:buFontTx/>
              <a:buAutoNum type="arabicPeriod"/>
            </a:pPr>
            <a:r>
              <a:rPr lang="en-US" sz="2400" dirty="0">
                <a:latin typeface="Times New Roman" pitchFamily="18" charset="0"/>
                <a:cs typeface="Times New Roman" pitchFamily="18" charset="0"/>
              </a:rPr>
              <a:t>A cassette &amp; its carrier. (Rare earth screens require less x-ray exposure than calcium tungestate screen &amp; are considered </a:t>
            </a:r>
            <a:r>
              <a:rPr lang="en-US" sz="2400" dirty="0" smtClean="0">
                <a:latin typeface="Times New Roman" pitchFamily="18" charset="0"/>
                <a:cs typeface="Times New Roman" pitchFamily="18" charset="0"/>
              </a:rPr>
              <a:t>faster).</a:t>
            </a:r>
            <a:endParaRPr lang="en-US" sz="2400" dirty="0">
              <a:latin typeface="Times New Roman" pitchFamily="18" charset="0"/>
              <a:cs typeface="Times New Roman" pitchFamily="18" charset="0"/>
            </a:endParaRPr>
          </a:p>
          <a:p>
            <a:pPr marL="457200" indent="-457200" algn="l">
              <a:buFontTx/>
              <a:buAutoNum type="arabicPeriod"/>
            </a:pPr>
            <a:endParaRPr lang="en-US" sz="2400" dirty="0">
              <a:latin typeface="Times New Roman" pitchFamily="18" charset="0"/>
              <a:cs typeface="Times New Roman" pitchFamily="18" charset="0"/>
            </a:endParaRPr>
          </a:p>
          <a:p>
            <a:pPr marL="457200" indent="-457200" algn="l" rtl="0">
              <a:buFontTx/>
              <a:buAutoNum type="arabicPeriod"/>
            </a:pPr>
            <a:r>
              <a:rPr lang="en-US" sz="2400" dirty="0">
                <a:latin typeface="Times New Roman" pitchFamily="18" charset="0"/>
                <a:cs typeface="Times New Roman" pitchFamily="18" charset="0"/>
              </a:rPr>
              <a:t>Patient–positioning apparatus include light beam marker.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7654"/>
                                        </p:tgtEl>
                                        <p:attrNameLst>
                                          <p:attrName>style.visibility</p:attrName>
                                        </p:attrNameLst>
                                      </p:cBhvr>
                                      <p:to>
                                        <p:strVal val="visible"/>
                                      </p:to>
                                    </p:set>
                                    <p:animEffect transition="in" filter="wheel(4)">
                                      <p:cBhvr>
                                        <p:cTn id="7" dur="1000"/>
                                        <p:tgtEl>
                                          <p:spTgt spid="27654"/>
                                        </p:tgtEl>
                                      </p:cBhvr>
                                    </p:animEffect>
                                  </p:childTnLst>
                                </p:cTn>
                              </p:par>
                            </p:childTnLst>
                          </p:cTn>
                        </p:par>
                        <p:par>
                          <p:cTn id="8" fill="hold">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27655"/>
                                        </p:tgtEl>
                                        <p:attrNameLst>
                                          <p:attrName>style.visibility</p:attrName>
                                        </p:attrNameLst>
                                      </p:cBhvr>
                                      <p:to>
                                        <p:strVal val="visible"/>
                                      </p:to>
                                    </p:set>
                                    <p:animEffect transition="in" filter="circle(in)">
                                      <p:cBhvr>
                                        <p:cTn id="11" dur="1000"/>
                                        <p:tgtEl>
                                          <p:spTgt spid="27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p:bldP spid="2765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0"/>
            <a:ext cx="9144000" cy="6858000"/>
          </a:xfrm>
          <a:prstGeom prst="rect">
            <a:avLst/>
          </a:prstGeom>
          <a:solidFill>
            <a:schemeClr val="accent1">
              <a:lumMod val="20000"/>
              <a:lumOff val="80000"/>
            </a:schemeClr>
          </a:solidFill>
          <a:ln w="9525">
            <a:solidFill>
              <a:schemeClr val="tx1"/>
            </a:solidFill>
            <a:miter lim="800000"/>
            <a:headEnd/>
            <a:tailEnd/>
          </a:ln>
        </p:spPr>
        <p:txBody>
          <a:bodyPr wrap="none" anchor="ctr"/>
          <a:lstStyle/>
          <a:p>
            <a:endParaRPr lang="ar-IQ" dirty="0"/>
          </a:p>
        </p:txBody>
      </p:sp>
      <p:sp>
        <p:nvSpPr>
          <p:cNvPr id="38916" name="Text Box 4"/>
          <p:cNvSpPr txBox="1">
            <a:spLocks noChangeArrowheads="1"/>
          </p:cNvSpPr>
          <p:nvPr/>
        </p:nvSpPr>
        <p:spPr bwMode="auto">
          <a:xfrm>
            <a:off x="0" y="0"/>
            <a:ext cx="7643866" cy="584775"/>
          </a:xfrm>
          <a:prstGeom prst="rect">
            <a:avLst/>
          </a:prstGeom>
          <a:noFill/>
          <a:ln w="9525">
            <a:noFill/>
            <a:miter lim="800000"/>
            <a:headEnd/>
            <a:tailEnd/>
          </a:ln>
        </p:spPr>
        <p:txBody>
          <a:bodyPr wrap="square">
            <a:spAutoFit/>
          </a:bodyPr>
          <a:lstStyle/>
          <a:p>
            <a:pPr algn="l">
              <a:spcBef>
                <a:spcPct val="50000"/>
              </a:spcBef>
            </a:pPr>
            <a:r>
              <a:rPr lang="ar-IQ" altLang="ar-SA" sz="3200" dirty="0" smtClean="0">
                <a:solidFill>
                  <a:srgbClr val="2010EE"/>
                </a:solidFill>
                <a:latin typeface="Times New Roman" pitchFamily="18" charset="0"/>
                <a:cs typeface="Times New Roman" pitchFamily="18" charset="0"/>
              </a:rPr>
              <a:t>  </a:t>
            </a:r>
            <a:r>
              <a:rPr lang="en-US" altLang="ar-SA" sz="3200" dirty="0" smtClean="0">
                <a:solidFill>
                  <a:srgbClr val="2010EE"/>
                </a:solidFill>
                <a:latin typeface="Times New Roman" pitchFamily="18" charset="0"/>
                <a:cs typeface="Times New Roman" pitchFamily="18" charset="0"/>
              </a:rPr>
              <a:t>Theory of panoramic radiography </a:t>
            </a:r>
            <a:endParaRPr lang="en-US" altLang="ar-SA" sz="3200" dirty="0">
              <a:solidFill>
                <a:srgbClr val="2010EE"/>
              </a:solidFill>
              <a:latin typeface="Times New Roman" pitchFamily="18" charset="0"/>
              <a:cs typeface="Times New Roman" pitchFamily="18" charset="0"/>
            </a:endParaRPr>
          </a:p>
        </p:txBody>
      </p:sp>
      <p:pic>
        <p:nvPicPr>
          <p:cNvPr id="38918" name="Picture 6" descr="Image2"/>
          <p:cNvPicPr>
            <a:picLocks noChangeAspect="1" noChangeArrowheads="1"/>
          </p:cNvPicPr>
          <p:nvPr/>
        </p:nvPicPr>
        <p:blipFill>
          <a:blip r:embed="rId2"/>
          <a:srcRect/>
          <a:stretch>
            <a:fillRect/>
          </a:stretch>
        </p:blipFill>
        <p:spPr bwMode="auto">
          <a:xfrm>
            <a:off x="3214678" y="3700379"/>
            <a:ext cx="2921337" cy="3157621"/>
          </a:xfrm>
          <a:prstGeom prst="rect">
            <a:avLst/>
          </a:prstGeom>
          <a:noFill/>
          <a:ln w="38100">
            <a:solidFill>
              <a:srgbClr val="000000"/>
            </a:solidFill>
            <a:miter lim="800000"/>
            <a:headEnd/>
            <a:tailEnd/>
          </a:ln>
        </p:spPr>
      </p:pic>
      <p:pic>
        <p:nvPicPr>
          <p:cNvPr id="38919" name="Picture 7" descr="Image3"/>
          <p:cNvPicPr>
            <a:picLocks noChangeAspect="1" noChangeArrowheads="1"/>
          </p:cNvPicPr>
          <p:nvPr/>
        </p:nvPicPr>
        <p:blipFill>
          <a:blip r:embed="rId3"/>
          <a:srcRect/>
          <a:stretch>
            <a:fillRect/>
          </a:stretch>
        </p:blipFill>
        <p:spPr bwMode="auto">
          <a:xfrm>
            <a:off x="0" y="785794"/>
            <a:ext cx="3317869" cy="3317869"/>
          </a:xfrm>
          <a:prstGeom prst="rect">
            <a:avLst/>
          </a:prstGeom>
          <a:noFill/>
          <a:ln w="38100">
            <a:solidFill>
              <a:srgbClr val="000000"/>
            </a:solidFill>
            <a:miter lim="800000"/>
            <a:headEnd/>
            <a:tailEnd/>
          </a:ln>
        </p:spPr>
      </p:pic>
      <p:pic>
        <p:nvPicPr>
          <p:cNvPr id="7" name="Picture 2"/>
          <p:cNvPicPr>
            <a:picLocks noChangeAspect="1" noChangeArrowheads="1"/>
          </p:cNvPicPr>
          <p:nvPr/>
        </p:nvPicPr>
        <p:blipFill>
          <a:blip r:embed="rId4"/>
          <a:srcRect/>
          <a:stretch>
            <a:fillRect/>
          </a:stretch>
        </p:blipFill>
        <p:spPr bwMode="auto">
          <a:xfrm>
            <a:off x="6143636" y="0"/>
            <a:ext cx="3000364" cy="677680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blinds(vertical)">
                                      <p:cBhvr>
                                        <p:cTn id="7" dur="500"/>
                                        <p:tgtEl>
                                          <p:spTgt spid="38916"/>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38918"/>
                                        </p:tgtEl>
                                        <p:attrNameLst>
                                          <p:attrName>style.visibility</p:attrName>
                                        </p:attrNameLst>
                                      </p:cBhvr>
                                      <p:to>
                                        <p:strVal val="visible"/>
                                      </p:to>
                                    </p:set>
                                    <p:animEffect transition="in" filter="strips(downLeft)">
                                      <p:cBhvr>
                                        <p:cTn id="11" dur="500"/>
                                        <p:tgtEl>
                                          <p:spTgt spid="38918"/>
                                        </p:tgtEl>
                                      </p:cBhvr>
                                    </p:animEffect>
                                  </p:childTnLst>
                                </p:cTn>
                              </p:par>
                            </p:childTnLst>
                          </p:cTn>
                        </p:par>
                        <p:par>
                          <p:cTn id="12" fill="hold">
                            <p:stCondLst>
                              <p:cond delay="1000"/>
                            </p:stCondLst>
                            <p:childTnLst>
                              <p:par>
                                <p:cTn id="13" presetID="18" presetClass="entr" presetSubtype="6" fill="hold" nodeType="afterEffect">
                                  <p:stCondLst>
                                    <p:cond delay="0"/>
                                  </p:stCondLst>
                                  <p:childTnLst>
                                    <p:set>
                                      <p:cBhvr>
                                        <p:cTn id="14" dur="1" fill="hold">
                                          <p:stCondLst>
                                            <p:cond delay="0"/>
                                          </p:stCondLst>
                                        </p:cTn>
                                        <p:tgtEl>
                                          <p:spTgt spid="38919"/>
                                        </p:tgtEl>
                                        <p:attrNameLst>
                                          <p:attrName>style.visibility</p:attrName>
                                        </p:attrNameLst>
                                      </p:cBhvr>
                                      <p:to>
                                        <p:strVal val="visible"/>
                                      </p:to>
                                    </p:set>
                                    <p:animEffect transition="in" filter="strips(downRight)">
                                      <p:cBhvr>
                                        <p:cTn id="15" dur="500"/>
                                        <p:tgtEl>
                                          <p:spTgt spid="389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4000504"/>
            <a:ext cx="9144000" cy="2000548"/>
          </a:xfrm>
          <a:prstGeom prst="rect">
            <a:avLst/>
          </a:prstGeom>
        </p:spPr>
        <p:txBody>
          <a:bodyPr wrap="square">
            <a:spAutoFit/>
          </a:bodyPr>
          <a:lstStyle/>
          <a:p>
            <a:pPr algn="l"/>
            <a:endParaRPr lang="ar-IQ" sz="2400" dirty="0" smtClean="0">
              <a:latin typeface="Times New Roman" pitchFamily="18" charset="0"/>
              <a:cs typeface="Times New Roman" pitchFamily="18" charset="0"/>
            </a:endParaRPr>
          </a:p>
          <a:p>
            <a:pPr algn="l"/>
            <a:r>
              <a:rPr lang="en-US" sz="2800" dirty="0" smtClean="0">
                <a:solidFill>
                  <a:srgbClr val="FF0000"/>
                </a:solidFill>
                <a:latin typeface="Times New Roman" pitchFamily="18" charset="0"/>
                <a:cs typeface="Times New Roman" pitchFamily="18" charset="0"/>
              </a:rPr>
              <a:t>Panoramic Theory</a:t>
            </a:r>
            <a:endParaRPr lang="en-US" sz="2800" dirty="0">
              <a:solidFill>
                <a:srgbClr val="FF0000"/>
              </a:solidFill>
              <a:latin typeface="Times New Roman" pitchFamily="18" charset="0"/>
              <a:cs typeface="Times New Roman" pitchFamily="18" charset="0"/>
            </a:endParaRPr>
          </a:p>
          <a:p>
            <a:pPr algn="l"/>
            <a:r>
              <a:rPr lang="en-US" sz="2400" dirty="0">
                <a:latin typeface="Times New Roman" pitchFamily="18" charset="0"/>
                <a:cs typeface="Times New Roman" pitchFamily="18" charset="0"/>
              </a:rPr>
              <a:t>Panoramic radiography is a modified type of </a:t>
            </a:r>
            <a:r>
              <a:rPr lang="en-US" sz="2400" dirty="0" smtClean="0">
                <a:latin typeface="Times New Roman" pitchFamily="18" charset="0"/>
                <a:cs typeface="Times New Roman" pitchFamily="18" charset="0"/>
              </a:rPr>
              <a:t>tomography or </a:t>
            </a:r>
            <a:r>
              <a:rPr lang="en-US" sz="2400" dirty="0">
                <a:latin typeface="Times New Roman" pitchFamily="18" charset="0"/>
                <a:cs typeface="Times New Roman" pitchFamily="18" charset="0"/>
              </a:rPr>
              <a:t>image layer radiography. The patient’s dental </a:t>
            </a:r>
            <a:r>
              <a:rPr lang="en-US" sz="2400" dirty="0" smtClean="0">
                <a:latin typeface="Times New Roman" pitchFamily="18" charset="0"/>
                <a:cs typeface="Times New Roman" pitchFamily="18" charset="0"/>
              </a:rPr>
              <a:t>arch must </a:t>
            </a:r>
            <a:r>
              <a:rPr lang="en-US" sz="2400" dirty="0">
                <a:latin typeface="Times New Roman" pitchFamily="18" charset="0"/>
                <a:cs typeface="Times New Roman" pitchFamily="18" charset="0"/>
              </a:rPr>
              <a:t>be positioned within a </a:t>
            </a:r>
            <a:r>
              <a:rPr lang="en-US" sz="2400" dirty="0">
                <a:solidFill>
                  <a:srgbClr val="FF0000"/>
                </a:solidFill>
                <a:latin typeface="Times New Roman" pitchFamily="18" charset="0"/>
                <a:cs typeface="Times New Roman" pitchFamily="18" charset="0"/>
              </a:rPr>
              <a:t>narrow zone of sharp </a:t>
            </a:r>
            <a:r>
              <a:rPr lang="en-US" sz="2400" dirty="0" smtClean="0">
                <a:solidFill>
                  <a:srgbClr val="FF0000"/>
                </a:solidFill>
                <a:latin typeface="Times New Roman" pitchFamily="18" charset="0"/>
                <a:cs typeface="Times New Roman" pitchFamily="18" charset="0"/>
              </a:rPr>
              <a:t>focus </a:t>
            </a:r>
            <a:r>
              <a:rPr lang="en-US" sz="2400" dirty="0" smtClean="0">
                <a:latin typeface="Times New Roman" pitchFamily="18" charset="0"/>
                <a:cs typeface="Times New Roman" pitchFamily="18" charset="0"/>
              </a:rPr>
              <a:t>known as the “focal trough”/imaging plane.</a:t>
            </a:r>
            <a:endParaRPr lang="ar-IQ" sz="2400" dirty="0">
              <a:latin typeface="Times New Roman" pitchFamily="18" charset="0"/>
              <a:cs typeface="Times New Roman" pitchFamily="18" charset="0"/>
            </a:endParaRPr>
          </a:p>
        </p:txBody>
      </p:sp>
      <p:pic>
        <p:nvPicPr>
          <p:cNvPr id="6" name="Picture 3" descr="الوصف: Panoramic principle, focal trough visualization"/>
          <p:cNvPicPr>
            <a:picLocks noChangeAspect="1" noChangeArrowheads="1"/>
          </p:cNvPicPr>
          <p:nvPr/>
        </p:nvPicPr>
        <p:blipFill>
          <a:blip r:embed="rId2"/>
          <a:srcRect l="5321" t="5525" r="8865" b="4301"/>
          <a:stretch>
            <a:fillRect/>
          </a:stretch>
        </p:blipFill>
        <p:spPr bwMode="auto">
          <a:xfrm>
            <a:off x="4358709" y="214290"/>
            <a:ext cx="4785291" cy="4000504"/>
          </a:xfrm>
          <a:prstGeom prst="rect">
            <a:avLst/>
          </a:prstGeom>
          <a:noFill/>
          <a:ln w="9525">
            <a:noFill/>
            <a:miter lim="800000"/>
            <a:headEnd/>
            <a:tailEnd/>
          </a:ln>
        </p:spPr>
      </p:pic>
      <p:pic>
        <p:nvPicPr>
          <p:cNvPr id="7" name="Picture 4" descr="الوصف: Panoramic principle, rotation"/>
          <p:cNvPicPr>
            <a:picLocks noChangeAspect="1" noChangeArrowheads="1"/>
          </p:cNvPicPr>
          <p:nvPr/>
        </p:nvPicPr>
        <p:blipFill>
          <a:blip r:embed="rId3"/>
          <a:srcRect l="2841" t="2969" r="2841" b="5940"/>
          <a:stretch>
            <a:fillRect/>
          </a:stretch>
        </p:blipFill>
        <p:spPr bwMode="auto">
          <a:xfrm>
            <a:off x="0" y="0"/>
            <a:ext cx="4750598" cy="3857628"/>
          </a:xfrm>
          <a:prstGeom prst="rect">
            <a:avLst/>
          </a:prstGeom>
          <a:noFill/>
          <a:ln w="9525">
            <a:noFill/>
            <a:miter lim="800000"/>
            <a:headEnd/>
            <a:tailEnd/>
          </a:ln>
        </p:spPr>
      </p:pic>
      <p:sp>
        <p:nvSpPr>
          <p:cNvPr id="8" name="مستطيل 7"/>
          <p:cNvSpPr/>
          <p:nvPr/>
        </p:nvSpPr>
        <p:spPr>
          <a:xfrm>
            <a:off x="4286248" y="3214686"/>
            <a:ext cx="4572000" cy="707886"/>
          </a:xfrm>
          <a:prstGeom prst="rect">
            <a:avLst/>
          </a:prstGeom>
        </p:spPr>
        <p:txBody>
          <a:bodyPr>
            <a:spAutoFit/>
          </a:bodyPr>
          <a:lstStyle/>
          <a:p>
            <a:pPr algn="ctr"/>
            <a:r>
              <a:rPr lang="en-US" sz="2000" dirty="0" smtClean="0">
                <a:latin typeface="Times New Roman" pitchFamily="18" charset="0"/>
                <a:cs typeface="Times New Roman" pitchFamily="18" charset="0"/>
              </a:rPr>
              <a:t>Focal  trough or Image Layer</a:t>
            </a:r>
          </a:p>
          <a:p>
            <a:pPr algn="ctr"/>
            <a:endParaRPr lang="ar-IQ"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14282" y="214290"/>
            <a:ext cx="4214842" cy="4154984"/>
          </a:xfrm>
          <a:prstGeom prst="rect">
            <a:avLst/>
          </a:prstGeom>
        </p:spPr>
        <p:txBody>
          <a:bodyPr wrap="square">
            <a:spAutoFit/>
          </a:bodyPr>
          <a:lstStyle/>
          <a:p>
            <a:pPr algn="l"/>
            <a:r>
              <a:rPr lang="en-US" sz="2200" dirty="0" smtClean="0">
                <a:solidFill>
                  <a:srgbClr val="FF0000"/>
                </a:solidFill>
                <a:latin typeface="Times New Roman" pitchFamily="18" charset="0"/>
                <a:cs typeface="Times New Roman" pitchFamily="18" charset="0"/>
              </a:rPr>
              <a:t>Patient Positioning:</a:t>
            </a:r>
          </a:p>
          <a:p>
            <a:pPr algn="l"/>
            <a:r>
              <a:rPr lang="en-US" sz="2200" dirty="0" smtClean="0">
                <a:latin typeface="Times New Roman" pitchFamily="18" charset="0"/>
                <a:cs typeface="Times New Roman" pitchFamily="18" charset="0"/>
              </a:rPr>
              <a:t>Most panoramic machines offer positioning guides such as </a:t>
            </a:r>
            <a:r>
              <a:rPr lang="en-US" sz="2200" dirty="0" smtClean="0">
                <a:solidFill>
                  <a:srgbClr val="FF0000"/>
                </a:solidFill>
                <a:latin typeface="Times New Roman" pitchFamily="18" charset="0"/>
                <a:cs typeface="Times New Roman" pitchFamily="18" charset="0"/>
              </a:rPr>
              <a:t>lights or plastic guides to position the patient along three major axes:</a:t>
            </a:r>
          </a:p>
          <a:p>
            <a:pPr algn="l" rtl="0">
              <a:buFont typeface="Wingdings" pitchFamily="2" charset="2"/>
              <a:buChar char="Ø"/>
            </a:pPr>
            <a:r>
              <a:rPr lang="en-US" sz="2200" dirty="0" smtClean="0">
                <a:latin typeface="Times New Roman" pitchFamily="18" charset="0"/>
                <a:cs typeface="Times New Roman" pitchFamily="18" charset="0"/>
              </a:rPr>
              <a:t> Anterior-posterior or canine/corner   (too far forward or back).</a:t>
            </a:r>
          </a:p>
          <a:p>
            <a:pPr algn="l" rtl="0">
              <a:buFont typeface="Wingdings" pitchFamily="2" charset="2"/>
              <a:buChar char="Ø"/>
            </a:pPr>
            <a:r>
              <a:rPr lang="en-US" sz="2200" dirty="0" smtClean="0">
                <a:latin typeface="Times New Roman" pitchFamily="18" charset="0"/>
                <a:cs typeface="Times New Roman" pitchFamily="18" charset="0"/>
              </a:rPr>
              <a:t> Vertically (alartragus, Frankfort plane, or cantho-meatal lines),</a:t>
            </a:r>
          </a:p>
          <a:p>
            <a:pPr algn="l" rtl="0">
              <a:buFont typeface="Wingdings" pitchFamily="2" charset="2"/>
              <a:buChar char="Ø"/>
            </a:pPr>
            <a:r>
              <a:rPr lang="en-US" sz="2200" dirty="0" smtClean="0">
                <a:latin typeface="Times New Roman" pitchFamily="18" charset="0"/>
                <a:cs typeface="Times New Roman" pitchFamily="18" charset="0"/>
              </a:rPr>
              <a:t>Midsagittal alignment (patient twisted or rotated).</a:t>
            </a:r>
            <a:endParaRPr lang="ar-IQ" sz="22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5043474" y="59760"/>
            <a:ext cx="4100526" cy="6798240"/>
          </a:xfrm>
          <a:prstGeom prst="rect">
            <a:avLst/>
          </a:prstGeom>
          <a:noFill/>
          <a:ln w="9525">
            <a:noFill/>
            <a:miter lim="800000"/>
            <a:headEnd/>
            <a:tailEnd/>
          </a:ln>
          <a:effectLst/>
        </p:spPr>
      </p:pic>
      <p:pic>
        <p:nvPicPr>
          <p:cNvPr id="6" name="صورة 5" descr="5.png"/>
          <p:cNvPicPr>
            <a:picLocks noChangeAspect="1"/>
          </p:cNvPicPr>
          <p:nvPr/>
        </p:nvPicPr>
        <p:blipFill>
          <a:blip r:embed="rId3"/>
          <a:stretch>
            <a:fillRect/>
          </a:stretch>
        </p:blipFill>
        <p:spPr>
          <a:xfrm>
            <a:off x="357158" y="4347674"/>
            <a:ext cx="3143272" cy="251032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285728"/>
            <a:ext cx="9144000" cy="5447645"/>
          </a:xfrm>
          <a:prstGeom prst="rect">
            <a:avLst/>
          </a:prstGeom>
        </p:spPr>
        <p:txBody>
          <a:bodyPr wrap="square">
            <a:spAutoFit/>
          </a:bodyPr>
          <a:lstStyle/>
          <a:p>
            <a:pPr algn="l"/>
            <a:r>
              <a:rPr lang="ar-IQ" sz="4000" dirty="0" smtClean="0">
                <a:latin typeface="Times New Roman" pitchFamily="18" charset="0"/>
                <a:cs typeface="Times New Roman" pitchFamily="18" charset="0"/>
              </a:rPr>
              <a:t>:</a:t>
            </a:r>
            <a:r>
              <a:rPr lang="en-US" sz="4000" dirty="0" smtClean="0">
                <a:latin typeface="Times New Roman" pitchFamily="18" charset="0"/>
                <a:cs typeface="Times New Roman" pitchFamily="18" charset="0"/>
              </a:rPr>
              <a:t>The </a:t>
            </a:r>
            <a:r>
              <a:rPr lang="en-US" sz="4000" dirty="0">
                <a:latin typeface="Times New Roman" pitchFamily="18" charset="0"/>
                <a:cs typeface="Times New Roman" pitchFamily="18" charset="0"/>
              </a:rPr>
              <a:t>Basic Steps</a:t>
            </a:r>
          </a:p>
          <a:p>
            <a:pPr algn="l"/>
            <a:r>
              <a:rPr lang="en-US" sz="2800" dirty="0" smtClean="0">
                <a:latin typeface="Times New Roman" pitchFamily="18" charset="0"/>
                <a:cs typeface="Times New Roman" pitchFamily="18" charset="0"/>
              </a:rPr>
              <a:t>1</a:t>
            </a:r>
            <a:r>
              <a:rPr lang="en-US" sz="2800" dirty="0">
                <a:latin typeface="Times New Roman" pitchFamily="18" charset="0"/>
                <a:cs typeface="Times New Roman" pitchFamily="18" charset="0"/>
              </a:rPr>
              <a:t>. Set exposure factors, if required.</a:t>
            </a:r>
          </a:p>
          <a:p>
            <a:pPr algn="l"/>
            <a:r>
              <a:rPr lang="en-US" sz="2800" dirty="0">
                <a:latin typeface="Times New Roman" pitchFamily="18" charset="0"/>
                <a:cs typeface="Times New Roman" pitchFamily="18" charset="0"/>
              </a:rPr>
              <a:t>2. </a:t>
            </a:r>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patient </a:t>
            </a:r>
            <a:r>
              <a:rPr lang="en-US" sz="2800" dirty="0" smtClean="0">
                <a:latin typeface="Times New Roman" pitchFamily="18" charset="0"/>
                <a:cs typeface="Times New Roman" pitchFamily="18" charset="0"/>
              </a:rPr>
              <a:t>should remove jewelry.</a:t>
            </a:r>
            <a:endParaRPr lang="en-US" sz="2800" dirty="0">
              <a:latin typeface="Times New Roman" pitchFamily="18" charset="0"/>
              <a:cs typeface="Times New Roman" pitchFamily="18" charset="0"/>
            </a:endParaRPr>
          </a:p>
          <a:p>
            <a:pPr algn="l"/>
            <a:r>
              <a:rPr lang="en-US" sz="2800" dirty="0">
                <a:latin typeface="Times New Roman" pitchFamily="18" charset="0"/>
                <a:cs typeface="Times New Roman" pitchFamily="18" charset="0"/>
              </a:rPr>
              <a:t>3. </a:t>
            </a:r>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patient </a:t>
            </a:r>
            <a:r>
              <a:rPr lang="en-US" sz="2800" dirty="0" smtClean="0">
                <a:latin typeface="Times New Roman" pitchFamily="18" charset="0"/>
                <a:cs typeface="Times New Roman" pitchFamily="18" charset="0"/>
              </a:rPr>
              <a:t>should bite </a:t>
            </a:r>
            <a:r>
              <a:rPr lang="en-US" sz="2800" dirty="0">
                <a:latin typeface="Times New Roman" pitchFamily="18" charset="0"/>
                <a:cs typeface="Times New Roman" pitchFamily="18" charset="0"/>
              </a:rPr>
              <a:t>on bite rod.</a:t>
            </a:r>
          </a:p>
          <a:p>
            <a:pPr algn="l"/>
            <a:r>
              <a:rPr lang="en-US" sz="2800" dirty="0">
                <a:latin typeface="Times New Roman" pitchFamily="18" charset="0"/>
                <a:cs typeface="Times New Roman" pitchFamily="18" charset="0"/>
              </a:rPr>
              <a:t>4. Adjust the:</a:t>
            </a:r>
          </a:p>
          <a:p>
            <a:pPr algn="l"/>
            <a:r>
              <a:rPr lang="en-US" sz="2800" dirty="0">
                <a:latin typeface="Times New Roman" pitchFamily="18" charset="0"/>
                <a:cs typeface="Times New Roman" pitchFamily="18" charset="0"/>
              </a:rPr>
              <a:t>a. </a:t>
            </a:r>
            <a:r>
              <a:rPr lang="en-US" sz="2800" u="sng" dirty="0" smtClean="0">
                <a:latin typeface="Times New Roman" pitchFamily="18" charset="0"/>
                <a:cs typeface="Times New Roman" pitchFamily="18" charset="0"/>
              </a:rPr>
              <a:t>Chin </a:t>
            </a:r>
            <a:r>
              <a:rPr lang="en-US" sz="2800" u="sng" dirty="0">
                <a:latin typeface="Times New Roman" pitchFamily="18" charset="0"/>
                <a:cs typeface="Times New Roman" pitchFamily="18" charset="0"/>
              </a:rPr>
              <a:t>tilt with the Frankfort light.</a:t>
            </a:r>
          </a:p>
          <a:p>
            <a:pPr algn="l"/>
            <a:r>
              <a:rPr lang="en-US" sz="2800" u="sng" dirty="0">
                <a:latin typeface="Times New Roman" pitchFamily="18" charset="0"/>
                <a:cs typeface="Times New Roman" pitchFamily="18" charset="0"/>
              </a:rPr>
              <a:t>b. </a:t>
            </a:r>
            <a:r>
              <a:rPr lang="en-US" sz="2800" u="sng" dirty="0" smtClean="0">
                <a:latin typeface="Times New Roman" pitchFamily="18" charset="0"/>
                <a:cs typeface="Times New Roman" pitchFamily="18" charset="0"/>
              </a:rPr>
              <a:t>Head </a:t>
            </a:r>
            <a:r>
              <a:rPr lang="en-US" sz="2800" u="sng" dirty="0">
                <a:latin typeface="Times New Roman" pitchFamily="18" charset="0"/>
                <a:cs typeface="Times New Roman" pitchFamily="18" charset="0"/>
              </a:rPr>
              <a:t>rotation with the mid-sagittal light.</a:t>
            </a:r>
          </a:p>
          <a:p>
            <a:pPr algn="l"/>
            <a:r>
              <a:rPr lang="en-US" sz="2800" u="sng" dirty="0">
                <a:latin typeface="Times New Roman" pitchFamily="18" charset="0"/>
                <a:cs typeface="Times New Roman" pitchFamily="18" charset="0"/>
              </a:rPr>
              <a:t>c. </a:t>
            </a:r>
            <a:r>
              <a:rPr lang="en-US" sz="2800" u="sng" dirty="0" smtClean="0">
                <a:latin typeface="Times New Roman" pitchFamily="18" charset="0"/>
                <a:cs typeface="Times New Roman" pitchFamily="18" charset="0"/>
              </a:rPr>
              <a:t>Forward/backward </a:t>
            </a:r>
            <a:r>
              <a:rPr lang="en-US" sz="2800" u="sng" dirty="0">
                <a:latin typeface="Times New Roman" pitchFamily="18" charset="0"/>
                <a:cs typeface="Times New Roman" pitchFamily="18" charset="0"/>
              </a:rPr>
              <a:t>head position with </a:t>
            </a:r>
            <a:r>
              <a:rPr lang="en-US" sz="2800" u="sng" dirty="0" smtClean="0">
                <a:latin typeface="Times New Roman" pitchFamily="18" charset="0"/>
                <a:cs typeface="Times New Roman" pitchFamily="18" charset="0"/>
              </a:rPr>
              <a:t>the canine </a:t>
            </a:r>
            <a:r>
              <a:rPr lang="en-US" sz="2800" u="sng" dirty="0">
                <a:latin typeface="Times New Roman" pitchFamily="18" charset="0"/>
                <a:cs typeface="Times New Roman" pitchFamily="18" charset="0"/>
              </a:rPr>
              <a:t>light.</a:t>
            </a:r>
          </a:p>
          <a:p>
            <a:pPr algn="l"/>
            <a:r>
              <a:rPr lang="en-US" sz="2800" dirty="0">
                <a:latin typeface="Times New Roman" pitchFamily="18" charset="0"/>
                <a:cs typeface="Times New Roman" pitchFamily="18" charset="0"/>
              </a:rPr>
              <a:t>5. Position the side guides or head support.</a:t>
            </a:r>
          </a:p>
          <a:p>
            <a:pPr algn="l"/>
            <a:r>
              <a:rPr lang="en-US" sz="2800" dirty="0">
                <a:latin typeface="Times New Roman" pitchFamily="18" charset="0"/>
                <a:cs typeface="Times New Roman" pitchFamily="18" charset="0"/>
              </a:rPr>
              <a:t>6</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T</a:t>
            </a:r>
            <a:r>
              <a:rPr lang="en-US" sz="2800" dirty="0" smtClean="0">
                <a:latin typeface="Times New Roman" pitchFamily="18" charset="0"/>
                <a:cs typeface="Times New Roman" pitchFamily="18" charset="0"/>
              </a:rPr>
              <a:t>he </a:t>
            </a:r>
            <a:r>
              <a:rPr lang="en-US" sz="2800" dirty="0">
                <a:latin typeface="Times New Roman" pitchFamily="18" charset="0"/>
                <a:cs typeface="Times New Roman" pitchFamily="18" charset="0"/>
              </a:rPr>
              <a:t>patient stand up </a:t>
            </a:r>
            <a:r>
              <a:rPr lang="en-US" sz="2800" dirty="0" smtClean="0">
                <a:latin typeface="Times New Roman" pitchFamily="18" charset="0"/>
                <a:cs typeface="Times New Roman" pitchFamily="18" charset="0"/>
              </a:rPr>
              <a:t>straight, place the tongue </a:t>
            </a:r>
            <a:r>
              <a:rPr lang="en-US" sz="2800" dirty="0">
                <a:latin typeface="Times New Roman" pitchFamily="18" charset="0"/>
                <a:cs typeface="Times New Roman" pitchFamily="18" charset="0"/>
              </a:rPr>
              <a:t>on roof of </a:t>
            </a:r>
            <a:r>
              <a:rPr lang="en-US" sz="2800" dirty="0" smtClean="0">
                <a:latin typeface="Times New Roman" pitchFamily="18" charset="0"/>
                <a:cs typeface="Times New Roman" pitchFamily="18" charset="0"/>
              </a:rPr>
              <a:t>       the mouth</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and hold </a:t>
            </a:r>
            <a:r>
              <a:rPr lang="en-US" sz="2800" dirty="0">
                <a:latin typeface="Times New Roman" pitchFamily="18" charset="0"/>
                <a:cs typeface="Times New Roman" pitchFamily="18" charset="0"/>
              </a:rPr>
              <a:t>still.</a:t>
            </a:r>
          </a:p>
          <a:p>
            <a:pPr algn="l"/>
            <a:r>
              <a:rPr lang="en-US" sz="2800" dirty="0">
                <a:latin typeface="Times New Roman" pitchFamily="18" charset="0"/>
                <a:cs typeface="Times New Roman" pitchFamily="18" charset="0"/>
              </a:rPr>
              <a:t>8. </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X-ray</a:t>
            </a:r>
            <a:endParaRPr lang="ar-IQ"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2490</TotalTime>
  <Words>2108</Words>
  <Application>Microsoft Office PowerPoint</Application>
  <PresentationFormat>عرض على الشاشة (3:4)‏</PresentationFormat>
  <Paragraphs>261</Paragraphs>
  <Slides>41</Slides>
  <Notes>1</Notes>
  <HiddenSlides>0</HiddenSlides>
  <MMClips>0</MMClips>
  <ScaleCrop>false</ScaleCrop>
  <HeadingPairs>
    <vt:vector size="4" baseType="variant">
      <vt:variant>
        <vt:lpstr>نسق</vt:lpstr>
      </vt:variant>
      <vt:variant>
        <vt:i4>2</vt:i4>
      </vt:variant>
      <vt:variant>
        <vt:lpstr>عناوين الشرائح</vt:lpstr>
      </vt:variant>
      <vt:variant>
        <vt:i4>41</vt:i4>
      </vt:variant>
    </vt:vector>
  </HeadingPairs>
  <TitlesOfParts>
    <vt:vector size="43" baseType="lpstr">
      <vt:lpstr>سمة Office</vt:lpstr>
      <vt:lpstr>1_سمة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د.رند</dc:creator>
  <cp:lastModifiedBy>HP</cp:lastModifiedBy>
  <cp:revision>188</cp:revision>
  <dcterms:created xsi:type="dcterms:W3CDTF">2008-03-12T19:53:32Z</dcterms:created>
  <dcterms:modified xsi:type="dcterms:W3CDTF">2017-12-02T16:41:08Z</dcterms:modified>
</cp:coreProperties>
</file>