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2"/>
  </p:notesMasterIdLst>
  <p:handoutMasterIdLst>
    <p:handoutMasterId r:id="rId33"/>
  </p:handoutMasterIdLst>
  <p:sldIdLst>
    <p:sldId id="256" r:id="rId2"/>
    <p:sldId id="276" r:id="rId3"/>
    <p:sldId id="286" r:id="rId4"/>
    <p:sldId id="287" r:id="rId5"/>
    <p:sldId id="303" r:id="rId6"/>
    <p:sldId id="277" r:id="rId7"/>
    <p:sldId id="289" r:id="rId8"/>
    <p:sldId id="288" r:id="rId9"/>
    <p:sldId id="290" r:id="rId10"/>
    <p:sldId id="278" r:id="rId11"/>
    <p:sldId id="291" r:id="rId12"/>
    <p:sldId id="292" r:id="rId13"/>
    <p:sldId id="304" r:id="rId14"/>
    <p:sldId id="279" r:id="rId15"/>
    <p:sldId id="293" r:id="rId16"/>
    <p:sldId id="305" r:id="rId17"/>
    <p:sldId id="280" r:id="rId18"/>
    <p:sldId id="294" r:id="rId19"/>
    <p:sldId id="281" r:id="rId20"/>
    <p:sldId id="296" r:id="rId21"/>
    <p:sldId id="295" r:id="rId22"/>
    <p:sldId id="282" r:id="rId23"/>
    <p:sldId id="298" r:id="rId24"/>
    <p:sldId id="297" r:id="rId25"/>
    <p:sldId id="299" r:id="rId26"/>
    <p:sldId id="300" r:id="rId27"/>
    <p:sldId id="283" r:id="rId28"/>
    <p:sldId id="301" r:id="rId29"/>
    <p:sldId id="284" r:id="rId30"/>
    <p:sldId id="302" r:id="rId31"/>
  </p:sldIdLst>
  <p:sldSz cx="9144000" cy="6858000" type="screen4x3"/>
  <p:notesSz cx="6797675" cy="9926638"/>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71" autoAdjust="0"/>
  </p:normalViewPr>
  <p:slideViewPr>
    <p:cSldViewPr snapToGrid="0">
      <p:cViewPr varScale="1">
        <p:scale>
          <a:sx n="70" d="100"/>
          <a:sy n="70" d="100"/>
        </p:scale>
        <p:origin x="-1338" y="-90"/>
      </p:cViewPr>
      <p:guideLst>
        <p:guide orient="horz" pos="2160"/>
        <p:guide pos="2880"/>
      </p:guideLst>
    </p:cSldViewPr>
  </p:slideViewPr>
  <p:outlineViewPr>
    <p:cViewPr>
      <p:scale>
        <a:sx n="33" d="100"/>
        <a:sy n="33" d="100"/>
      </p:scale>
      <p:origin x="0" y="195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38" tIns="45719" rIns="91438" bIns="45719" rtlCol="1"/>
          <a:lstStyle>
            <a:lvl1pPr algn="r">
              <a:defRPr sz="1200"/>
            </a:lvl1pPr>
          </a:lstStyle>
          <a:p>
            <a:endParaRPr lang="ar-IQ"/>
          </a:p>
        </p:txBody>
      </p:sp>
      <p:sp>
        <p:nvSpPr>
          <p:cNvPr id="3" name="Date Placeholder 2"/>
          <p:cNvSpPr>
            <a:spLocks noGrp="1"/>
          </p:cNvSpPr>
          <p:nvPr>
            <p:ph type="dt" sz="quarter" idx="1"/>
          </p:nvPr>
        </p:nvSpPr>
        <p:spPr>
          <a:xfrm>
            <a:off x="1588" y="0"/>
            <a:ext cx="2946400" cy="496888"/>
          </a:xfrm>
          <a:prstGeom prst="rect">
            <a:avLst/>
          </a:prstGeom>
        </p:spPr>
        <p:txBody>
          <a:bodyPr vert="horz" lIns="91438" tIns="45719" rIns="91438" bIns="45719" rtlCol="1"/>
          <a:lstStyle>
            <a:lvl1pPr algn="l">
              <a:defRPr sz="1200"/>
            </a:lvl1pPr>
          </a:lstStyle>
          <a:p>
            <a:fld id="{40B52FAA-F3D6-4251-A8E6-239BAD13EBAE}" type="datetimeFigureOut">
              <a:rPr lang="ar-IQ" smtClean="0"/>
              <a:t>30/03/1439</a:t>
            </a:fld>
            <a:endParaRPr lang="ar-IQ"/>
          </a:p>
        </p:txBody>
      </p:sp>
      <p:sp>
        <p:nvSpPr>
          <p:cNvPr id="4" name="Footer Placeholder 3"/>
          <p:cNvSpPr>
            <a:spLocks noGrp="1"/>
          </p:cNvSpPr>
          <p:nvPr>
            <p:ph type="ftr" sz="quarter" idx="2"/>
          </p:nvPr>
        </p:nvSpPr>
        <p:spPr>
          <a:xfrm>
            <a:off x="3851275" y="9428164"/>
            <a:ext cx="2946400" cy="496887"/>
          </a:xfrm>
          <a:prstGeom prst="rect">
            <a:avLst/>
          </a:prstGeom>
        </p:spPr>
        <p:txBody>
          <a:bodyPr vert="horz" lIns="91438" tIns="45719" rIns="91438" bIns="45719" rtlCol="1" anchor="b"/>
          <a:lstStyle>
            <a:lvl1pPr algn="r">
              <a:defRPr sz="1200"/>
            </a:lvl1pPr>
          </a:lstStyle>
          <a:p>
            <a:endParaRPr lang="ar-IQ"/>
          </a:p>
        </p:txBody>
      </p:sp>
      <p:sp>
        <p:nvSpPr>
          <p:cNvPr id="5" name="Slide Number Placeholder 4"/>
          <p:cNvSpPr>
            <a:spLocks noGrp="1"/>
          </p:cNvSpPr>
          <p:nvPr>
            <p:ph type="sldNum" sz="quarter" idx="3"/>
          </p:nvPr>
        </p:nvSpPr>
        <p:spPr>
          <a:xfrm>
            <a:off x="1588" y="9428164"/>
            <a:ext cx="2946400" cy="496887"/>
          </a:xfrm>
          <a:prstGeom prst="rect">
            <a:avLst/>
          </a:prstGeom>
        </p:spPr>
        <p:txBody>
          <a:bodyPr vert="horz" lIns="91438" tIns="45719" rIns="91438" bIns="45719" rtlCol="1" anchor="b"/>
          <a:lstStyle>
            <a:lvl1pPr algn="l">
              <a:defRPr sz="1200"/>
            </a:lvl1pPr>
          </a:lstStyle>
          <a:p>
            <a:fld id="{D743D308-F412-4BB1-9847-4147E8C46779}" type="slidenum">
              <a:rPr lang="ar-IQ" smtClean="0"/>
              <a:t>‹#›</a:t>
            </a:fld>
            <a:endParaRPr lang="ar-IQ"/>
          </a:p>
        </p:txBody>
      </p:sp>
    </p:spTree>
    <p:extLst>
      <p:ext uri="{BB962C8B-B14F-4D97-AF65-F5344CB8AC3E}">
        <p14:creationId xmlns:p14="http://schemas.microsoft.com/office/powerpoint/2010/main" val="4027869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38" tIns="45719" rIns="91438" bIns="45719" rtlCol="0"/>
          <a:lstStyle>
            <a:lvl1pPr algn="r">
              <a:defRPr sz="1200"/>
            </a:lvl1pPr>
          </a:lstStyle>
          <a:p>
            <a:endParaRPr lang="ar-IQ"/>
          </a:p>
        </p:txBody>
      </p:sp>
      <p:sp>
        <p:nvSpPr>
          <p:cNvPr id="3" name="Date Placeholder 2"/>
          <p:cNvSpPr>
            <a:spLocks noGrp="1"/>
          </p:cNvSpPr>
          <p:nvPr>
            <p:ph type="dt" idx="1"/>
          </p:nvPr>
        </p:nvSpPr>
        <p:spPr>
          <a:xfrm>
            <a:off x="3850444" y="1"/>
            <a:ext cx="2945659" cy="498056"/>
          </a:xfrm>
          <a:prstGeom prst="rect">
            <a:avLst/>
          </a:prstGeom>
        </p:spPr>
        <p:txBody>
          <a:bodyPr vert="horz" lIns="91438" tIns="45719" rIns="91438" bIns="45719" rtlCol="0"/>
          <a:lstStyle>
            <a:lvl1pPr algn="l">
              <a:defRPr sz="1200"/>
            </a:lvl1pPr>
          </a:lstStyle>
          <a:p>
            <a:fld id="{AAA04B61-DA3F-4CF9-A6F6-33708B259C8D}" type="datetimeFigureOut">
              <a:rPr lang="ar-IQ" smtClean="0"/>
              <a:pPr/>
              <a:t>30/03/1439</a:t>
            </a:fld>
            <a:endParaRPr lang="ar-IQ"/>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8" tIns="45719" rIns="91438" bIns="45719" rtlCol="0" anchor="ctr"/>
          <a:lstStyle/>
          <a:p>
            <a:endParaRPr lang="ar-IQ"/>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8" tIns="45719" rIns="91438" bIns="4571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9428585"/>
            <a:ext cx="2945659" cy="498055"/>
          </a:xfrm>
          <a:prstGeom prst="rect">
            <a:avLst/>
          </a:prstGeom>
        </p:spPr>
        <p:txBody>
          <a:bodyPr vert="horz" lIns="91438" tIns="45719" rIns="91438" bIns="45719" rtlCol="0" anchor="b"/>
          <a:lstStyle>
            <a:lvl1pPr algn="r">
              <a:defRPr sz="1200"/>
            </a:lvl1pPr>
          </a:lstStyle>
          <a:p>
            <a:endParaRPr lang="ar-IQ"/>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8" tIns="45719" rIns="91438" bIns="45719" rtlCol="0" anchor="b"/>
          <a:lstStyle>
            <a:lvl1pPr algn="l">
              <a:defRPr sz="1200"/>
            </a:lvl1pPr>
          </a:lstStyle>
          <a:p>
            <a:fld id="{B699504B-A791-495B-9053-BCEEC9F2012D}" type="slidenum">
              <a:rPr lang="ar-IQ" smtClean="0"/>
              <a:pPr/>
              <a:t>‹#›</a:t>
            </a:fld>
            <a:endParaRPr lang="ar-IQ"/>
          </a:p>
        </p:txBody>
      </p:sp>
    </p:spTree>
    <p:extLst>
      <p:ext uri="{BB962C8B-B14F-4D97-AF65-F5344CB8AC3E}">
        <p14:creationId xmlns:p14="http://schemas.microsoft.com/office/powerpoint/2010/main" val="21437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B699504B-A791-495B-9053-BCEEC9F2012D}" type="slidenum">
              <a:rPr lang="ar-IQ" smtClean="0"/>
              <a:pPr/>
              <a:t>1</a:t>
            </a:fld>
            <a:endParaRPr lang="ar-IQ"/>
          </a:p>
        </p:txBody>
      </p:sp>
    </p:spTree>
    <p:extLst>
      <p:ext uri="{BB962C8B-B14F-4D97-AF65-F5344CB8AC3E}">
        <p14:creationId xmlns:p14="http://schemas.microsoft.com/office/powerpoint/2010/main" val="1544534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5B4F004-1024-434A-B71F-53586C74DA85}" type="datetime8">
              <a:rPr lang="ar-IQ" smtClean="0"/>
              <a:t>18 كانون الأول، 17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4246674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A4FCF5F-6ABC-4302-B658-0BA1701DE2FC}" type="datetime8">
              <a:rPr lang="ar-IQ" smtClean="0"/>
              <a:t>18 كانون الأول، 17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178534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D374D8C-A252-4F73-9BFD-A066358CCA43}" type="datetime8">
              <a:rPr lang="ar-IQ" smtClean="0"/>
              <a:t>18 كانون الأول، 17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423557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67B48AF4-34B4-4669-A5AF-CA588FC2A835}" type="datetime8">
              <a:rPr lang="ar-IQ" smtClean="0"/>
              <a:t>18 كانون الأول، 17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391090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8216FC-BA47-4C40-A874-6A41C4FB99A3}" type="datetime8">
              <a:rPr lang="ar-IQ" smtClean="0"/>
              <a:t>18 كانون الأول، 17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195538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00811AA0-3BB2-4CF9-97B0-A9E53497C0DB}" type="datetime8">
              <a:rPr lang="ar-IQ" smtClean="0"/>
              <a:t>18 كانون الأول، 17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34264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922F7C4-39C5-4EF4-9CC6-3E82B90D29B6}" type="datetime8">
              <a:rPr lang="ar-IQ" smtClean="0"/>
              <a:t>18 كانون الأول، 17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580764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C7CEF3E-BA7A-4684-A761-FC5BB3D9E8DD}" type="datetime8">
              <a:rPr lang="ar-IQ" smtClean="0"/>
              <a:t>18 كانون الأول، 17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139982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57963-E55B-440E-A248-4A0F8E449EEE}" type="datetime8">
              <a:rPr lang="ar-IQ" smtClean="0"/>
              <a:t>18 كانون الأول، 17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236327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19367-4B5D-46F1-8CD2-AD75A7B4DF8D}" type="datetime8">
              <a:rPr lang="ar-IQ" smtClean="0"/>
              <a:t>18 كانون الأول، 17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237736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ED3EE4-BBC2-482C-B3C4-EB6BC1D2EC85}" type="datetime8">
              <a:rPr lang="ar-IQ" smtClean="0"/>
              <a:t>18 كانون الأول، 17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3CE02E-0A5F-4FF8-9291-0A70826CAA2E}" type="slidenum">
              <a:rPr lang="ar-IQ" smtClean="0"/>
              <a:pPr/>
              <a:t>‹#›</a:t>
            </a:fld>
            <a:endParaRPr lang="ar-IQ"/>
          </a:p>
        </p:txBody>
      </p:sp>
    </p:spTree>
    <p:extLst>
      <p:ext uri="{BB962C8B-B14F-4D97-AF65-F5344CB8AC3E}">
        <p14:creationId xmlns:p14="http://schemas.microsoft.com/office/powerpoint/2010/main" val="269071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33CF630-9E22-4AC6-8C5B-99803D9A0F94}" type="datetime8">
              <a:rPr lang="ar-IQ" smtClean="0"/>
              <a:t>18 كانون الأول، 17</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F3CE02E-0A5F-4FF8-9291-0A70826CAA2E}" type="slidenum">
              <a:rPr lang="ar-IQ" smtClean="0"/>
              <a:pPr/>
              <a:t>‹#›</a:t>
            </a:fld>
            <a:endParaRPr lang="ar-IQ"/>
          </a:p>
        </p:txBody>
      </p:sp>
    </p:spTree>
    <p:extLst>
      <p:ext uri="{BB962C8B-B14F-4D97-AF65-F5344CB8AC3E}">
        <p14:creationId xmlns:p14="http://schemas.microsoft.com/office/powerpoint/2010/main" val="339963243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59761" y="3267560"/>
            <a:ext cx="6751097" cy="1655762"/>
          </a:xfrm>
        </p:spPr>
        <p:txBody>
          <a:bodyPr>
            <a:noAutofit/>
          </a:bodyPr>
          <a:lstStyle/>
          <a:p>
            <a:pPr algn="l" rtl="0"/>
            <a:r>
              <a:rPr lang="en-US" sz="7200" dirty="0" smtClean="0">
                <a:solidFill>
                  <a:schemeClr val="tx1"/>
                </a:solidFill>
              </a:rPr>
              <a:t>Human Anatomy </a:t>
            </a:r>
          </a:p>
          <a:p>
            <a:pPr algn="l" rtl="0"/>
            <a:r>
              <a:rPr lang="en-US" sz="7200" dirty="0" smtClean="0">
                <a:solidFill>
                  <a:schemeClr val="tx1"/>
                </a:solidFill>
              </a:rPr>
              <a:t> </a:t>
            </a:r>
            <a:r>
              <a:rPr lang="en-US" sz="7200" dirty="0">
                <a:solidFill>
                  <a:schemeClr val="tx1"/>
                </a:solidFill>
              </a:rPr>
              <a:t>Maxillary artery </a:t>
            </a:r>
            <a:endParaRPr lang="ar-IQ" sz="7200" dirty="0">
              <a:solidFill>
                <a:schemeClr val="tx1"/>
              </a:solidFill>
            </a:endParaRPr>
          </a:p>
        </p:txBody>
      </p:sp>
      <p:sp>
        <p:nvSpPr>
          <p:cNvPr id="2" name="TextBox 1"/>
          <p:cNvSpPr txBox="1"/>
          <p:nvPr/>
        </p:nvSpPr>
        <p:spPr>
          <a:xfrm>
            <a:off x="4407415" y="259307"/>
            <a:ext cx="4075155" cy="1384995"/>
          </a:xfrm>
          <a:prstGeom prst="rect">
            <a:avLst/>
          </a:prstGeom>
          <a:noFill/>
        </p:spPr>
        <p:txBody>
          <a:bodyPr wrap="none" rtlCol="1">
            <a:spAutoFit/>
          </a:bodyPr>
          <a:lstStyle/>
          <a:p>
            <a:pPr algn="r" rtl="1"/>
            <a:r>
              <a:rPr lang="ar-IQ" sz="2800" dirty="0" smtClean="0"/>
              <a:t>تشريح نظري</a:t>
            </a:r>
            <a:r>
              <a:rPr lang="en-US" sz="2800" dirty="0" smtClean="0"/>
              <a:t>/</a:t>
            </a:r>
            <a:r>
              <a:rPr lang="ar-IQ" sz="2800" dirty="0" smtClean="0"/>
              <a:t> ثاني اسنان كركوك</a:t>
            </a:r>
          </a:p>
          <a:p>
            <a:pPr algn="r" rtl="1"/>
            <a:r>
              <a:rPr lang="ar-IQ" sz="2800" dirty="0" smtClean="0"/>
              <a:t>د.سعد</a:t>
            </a:r>
          </a:p>
          <a:p>
            <a:pPr algn="r" rtl="1"/>
            <a:r>
              <a:rPr lang="en-US" sz="2800" dirty="0" smtClean="0"/>
              <a:t>18/12/2017</a:t>
            </a:r>
            <a:endParaRPr lang="ar-IQ" sz="2800" dirty="0"/>
          </a:p>
        </p:txBody>
      </p:sp>
      <p:sp>
        <p:nvSpPr>
          <p:cNvPr id="4" name="TextBox 3"/>
          <p:cNvSpPr txBox="1"/>
          <p:nvPr/>
        </p:nvSpPr>
        <p:spPr>
          <a:xfrm>
            <a:off x="846161" y="450376"/>
            <a:ext cx="1742785" cy="1323439"/>
          </a:xfrm>
          <a:prstGeom prst="rect">
            <a:avLst/>
          </a:prstGeom>
          <a:noFill/>
        </p:spPr>
        <p:txBody>
          <a:bodyPr wrap="none" rtlCol="1">
            <a:spAutoFit/>
          </a:bodyPr>
          <a:lstStyle/>
          <a:p>
            <a:r>
              <a:rPr lang="en-US" sz="8000" dirty="0" smtClean="0"/>
              <a:t>175</a:t>
            </a:r>
            <a:endParaRPr lang="ar-IQ" sz="8000" dirty="0"/>
          </a:p>
        </p:txBody>
      </p:sp>
      <p:sp>
        <p:nvSpPr>
          <p:cNvPr id="5" name="Slide Number Placeholder 4"/>
          <p:cNvSpPr>
            <a:spLocks noGrp="1"/>
          </p:cNvSpPr>
          <p:nvPr>
            <p:ph type="sldNum" sz="quarter" idx="12"/>
          </p:nvPr>
        </p:nvSpPr>
        <p:spPr/>
        <p:txBody>
          <a:bodyPr/>
          <a:lstStyle/>
          <a:p>
            <a:fld id="{9F3CE02E-0A5F-4FF8-9291-0A70826CAA2E}" type="slidenum">
              <a:rPr lang="ar-IQ" smtClean="0"/>
              <a:pPr/>
              <a:t>1</a:t>
            </a:fld>
            <a:endParaRPr lang="ar-IQ"/>
          </a:p>
        </p:txBody>
      </p:sp>
    </p:spTree>
    <p:extLst>
      <p:ext uri="{BB962C8B-B14F-4D97-AF65-F5344CB8AC3E}">
        <p14:creationId xmlns:p14="http://schemas.microsoft.com/office/powerpoint/2010/main" val="2262038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221673"/>
            <a:ext cx="8801100" cy="6456218"/>
          </a:xfrm>
        </p:spPr>
        <p:txBody>
          <a:bodyPr>
            <a:normAutofit/>
          </a:bodyPr>
          <a:lstStyle/>
          <a:p>
            <a:pPr algn="l" rtl="0"/>
            <a:r>
              <a:rPr lang="en-US" sz="2000" dirty="0">
                <a:solidFill>
                  <a:schemeClr val="tx1"/>
                </a:solidFill>
              </a:rPr>
              <a:t>An </a:t>
            </a:r>
            <a:r>
              <a:rPr lang="en-US" sz="2000" i="1" u="sng" dirty="0">
                <a:solidFill>
                  <a:schemeClr val="tx1"/>
                </a:solidFill>
              </a:rPr>
              <a:t>accessory meningeal artery </a:t>
            </a:r>
            <a:r>
              <a:rPr lang="en-US" sz="2000" dirty="0">
                <a:solidFill>
                  <a:schemeClr val="tx1"/>
                </a:solidFill>
              </a:rPr>
              <a:t>runs through the foramen </a:t>
            </a:r>
            <a:r>
              <a:rPr lang="en-US" sz="2000" dirty="0" err="1">
                <a:solidFill>
                  <a:schemeClr val="tx1"/>
                </a:solidFill>
              </a:rPr>
              <a:t>ovale</a:t>
            </a:r>
            <a:r>
              <a:rPr lang="en-US" sz="2000" dirty="0">
                <a:solidFill>
                  <a:schemeClr val="tx1"/>
                </a:solidFill>
              </a:rPr>
              <a:t> into the middle cranial fossa . </a:t>
            </a:r>
            <a:r>
              <a:rPr lang="en-US" sz="2000" dirty="0" smtClean="0">
                <a:solidFill>
                  <a:schemeClr val="tx1"/>
                </a:solidFill>
              </a:rPr>
              <a:t>This artery can arise directly from the maxillary artery or as a branch of the </a:t>
            </a:r>
            <a:r>
              <a:rPr lang="en-US" sz="2000" dirty="0">
                <a:solidFill>
                  <a:schemeClr val="tx1"/>
                </a:solidFill>
              </a:rPr>
              <a:t>middle meningeal </a:t>
            </a:r>
            <a:r>
              <a:rPr lang="en-US" sz="2000" dirty="0" smtClean="0">
                <a:solidFill>
                  <a:schemeClr val="tx1"/>
                </a:solidFill>
              </a:rPr>
              <a:t>artery.  In </a:t>
            </a:r>
            <a:r>
              <a:rPr lang="en-US" sz="2000" dirty="0">
                <a:solidFill>
                  <a:schemeClr val="tx1"/>
                </a:solidFill>
              </a:rPr>
              <a:t>its course in the infratemporal fossa , it is closely related to the tensor and </a:t>
            </a:r>
            <a:r>
              <a:rPr lang="en-US" sz="2000" dirty="0" err="1">
                <a:solidFill>
                  <a:schemeClr val="tx1"/>
                </a:solidFill>
              </a:rPr>
              <a:t>levator</a:t>
            </a:r>
            <a:r>
              <a:rPr lang="en-US" sz="2000" dirty="0">
                <a:solidFill>
                  <a:schemeClr val="tx1"/>
                </a:solidFill>
              </a:rPr>
              <a:t> </a:t>
            </a:r>
            <a:r>
              <a:rPr lang="en-US" sz="2000" dirty="0" err="1">
                <a:solidFill>
                  <a:schemeClr val="tx1"/>
                </a:solidFill>
              </a:rPr>
              <a:t>veli</a:t>
            </a:r>
            <a:r>
              <a:rPr lang="en-US" sz="2000" dirty="0">
                <a:solidFill>
                  <a:schemeClr val="tx1"/>
                </a:solidFill>
              </a:rPr>
              <a:t> palatine muscles and usually runs deep to the mandibular nerve . although the accessory meningeal artery runs </a:t>
            </a:r>
            <a:r>
              <a:rPr lang="en-US" sz="2000" dirty="0" err="1">
                <a:solidFill>
                  <a:schemeClr val="tx1"/>
                </a:solidFill>
              </a:rPr>
              <a:t>intracranially</a:t>
            </a:r>
            <a:r>
              <a:rPr lang="en-US" sz="2000" dirty="0">
                <a:solidFill>
                  <a:schemeClr val="tx1"/>
                </a:solidFill>
              </a:rPr>
              <a:t>, its blood is mainly distributed </a:t>
            </a:r>
            <a:r>
              <a:rPr lang="en-US" sz="2000" dirty="0" err="1">
                <a:solidFill>
                  <a:schemeClr val="tx1"/>
                </a:solidFill>
              </a:rPr>
              <a:t>extracranially</a:t>
            </a:r>
            <a:r>
              <a:rPr lang="en-US" sz="2000" dirty="0">
                <a:solidFill>
                  <a:schemeClr val="tx1"/>
                </a:solidFill>
              </a:rPr>
              <a:t> to the pterygoid muscles , tensor </a:t>
            </a:r>
            <a:r>
              <a:rPr lang="en-US" sz="2000" dirty="0" err="1">
                <a:solidFill>
                  <a:schemeClr val="tx1"/>
                </a:solidFill>
              </a:rPr>
              <a:t>veli</a:t>
            </a:r>
            <a:r>
              <a:rPr lang="en-US" sz="2000" dirty="0">
                <a:solidFill>
                  <a:schemeClr val="tx1"/>
                </a:solidFill>
              </a:rPr>
              <a:t> palatine , the </a:t>
            </a:r>
            <a:r>
              <a:rPr lang="en-US" sz="2000" dirty="0" err="1">
                <a:solidFill>
                  <a:schemeClr val="tx1"/>
                </a:solidFill>
              </a:rPr>
              <a:t>otic</a:t>
            </a:r>
            <a:r>
              <a:rPr lang="en-US" sz="2000" dirty="0">
                <a:solidFill>
                  <a:schemeClr val="tx1"/>
                </a:solidFill>
              </a:rPr>
              <a:t> ganglion and to branches of the mandibular nerve </a:t>
            </a:r>
            <a:r>
              <a:rPr lang="en-US" sz="2000" dirty="0" smtClean="0">
                <a:solidFill>
                  <a:schemeClr val="tx1"/>
                </a:solidFill>
              </a:rPr>
              <a:t>.</a:t>
            </a: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84" y="2688609"/>
            <a:ext cx="6346209" cy="3962039"/>
          </a:xfrm>
          <a:prstGeom prst="rect">
            <a:avLst/>
          </a:prstGeom>
        </p:spPr>
      </p:pic>
      <p:cxnSp>
        <p:nvCxnSpPr>
          <p:cNvPr id="5" name="Straight Connector 4"/>
          <p:cNvCxnSpPr/>
          <p:nvPr/>
        </p:nvCxnSpPr>
        <p:spPr>
          <a:xfrm flipV="1">
            <a:off x="2815936" y="5555675"/>
            <a:ext cx="1059873" cy="13853"/>
          </a:xfrm>
          <a:prstGeom prst="line">
            <a:avLst/>
          </a:prstGeom>
        </p:spPr>
        <p:style>
          <a:lnRef idx="3">
            <a:schemeClr val="dk1"/>
          </a:lnRef>
          <a:fillRef idx="0">
            <a:schemeClr val="dk1"/>
          </a:fillRef>
          <a:effectRef idx="2">
            <a:schemeClr val="dk1"/>
          </a:effectRef>
          <a:fontRef idx="minor">
            <a:schemeClr val="tx1"/>
          </a:fontRef>
        </p:style>
      </p:cxnSp>
      <p:sp>
        <p:nvSpPr>
          <p:cNvPr id="4" name="Slide Number Placeholder 3"/>
          <p:cNvSpPr>
            <a:spLocks noGrp="1"/>
          </p:cNvSpPr>
          <p:nvPr>
            <p:ph type="sldNum" sz="quarter" idx="12"/>
          </p:nvPr>
        </p:nvSpPr>
        <p:spPr/>
        <p:txBody>
          <a:bodyPr/>
          <a:lstStyle/>
          <a:p>
            <a:fld id="{9F3CE02E-0A5F-4FF8-9291-0A70826CAA2E}" type="slidenum">
              <a:rPr lang="ar-IQ" smtClean="0"/>
              <a:pPr/>
              <a:t>10</a:t>
            </a:fld>
            <a:endParaRPr lang="ar-IQ"/>
          </a:p>
        </p:txBody>
      </p:sp>
    </p:spTree>
    <p:extLst>
      <p:ext uri="{BB962C8B-B14F-4D97-AF65-F5344CB8AC3E}">
        <p14:creationId xmlns:p14="http://schemas.microsoft.com/office/powerpoint/2010/main" val="4147216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38545"/>
            <a:ext cx="8832273" cy="6539346"/>
          </a:xfrm>
        </p:spPr>
        <p:txBody>
          <a:bodyPr>
            <a:normAutofit/>
          </a:bodyPr>
          <a:lstStyle/>
          <a:p>
            <a:pPr algn="l" rtl="0"/>
            <a:r>
              <a:rPr lang="en-US" sz="2400" dirty="0">
                <a:solidFill>
                  <a:schemeClr val="tx1"/>
                </a:solidFill>
              </a:rPr>
              <a:t>The </a:t>
            </a:r>
            <a:r>
              <a:rPr lang="en-US" sz="2400" i="1" u="sng" dirty="0">
                <a:solidFill>
                  <a:schemeClr val="tx1"/>
                </a:solidFill>
              </a:rPr>
              <a:t>inferior alveolar artery </a:t>
            </a:r>
            <a:r>
              <a:rPr lang="en-US" sz="2400" dirty="0">
                <a:solidFill>
                  <a:schemeClr val="tx1"/>
                </a:solidFill>
              </a:rPr>
              <a:t>accompanies the inferior alveolar nerve and has a similar distribution. Immediately before the inferior alveolar artery enters the mandible ( at the mandibular foramen), it gives off a </a:t>
            </a:r>
            <a:r>
              <a:rPr lang="en-US" sz="2400" u="sng" dirty="0">
                <a:solidFill>
                  <a:schemeClr val="tx1"/>
                </a:solidFill>
              </a:rPr>
              <a:t>mylohyoid branch. </a:t>
            </a:r>
            <a:r>
              <a:rPr lang="en-US" sz="2400" dirty="0" smtClean="0">
                <a:solidFill>
                  <a:schemeClr val="tx1"/>
                </a:solidFill>
              </a:rPr>
              <a:t>In </a:t>
            </a:r>
            <a:r>
              <a:rPr lang="en-US" sz="2400" dirty="0">
                <a:solidFill>
                  <a:schemeClr val="tx1"/>
                </a:solidFill>
              </a:rPr>
              <a:t>the mandibular canal, the inferior alveolar artery usually runs lateral to the inferior alveolar nerve . the artery gives off branches supplying the teeth before terminating in </a:t>
            </a:r>
            <a:r>
              <a:rPr lang="en-US" sz="2400" u="sng" dirty="0">
                <a:solidFill>
                  <a:schemeClr val="tx1"/>
                </a:solidFill>
              </a:rPr>
              <a:t>mental</a:t>
            </a:r>
            <a:r>
              <a:rPr lang="en-US" sz="2400" dirty="0">
                <a:solidFill>
                  <a:schemeClr val="tx1"/>
                </a:solidFill>
              </a:rPr>
              <a:t> and </a:t>
            </a:r>
            <a:r>
              <a:rPr lang="en-US" sz="2400" u="sng" dirty="0">
                <a:solidFill>
                  <a:schemeClr val="tx1"/>
                </a:solidFill>
              </a:rPr>
              <a:t>incisive branches </a:t>
            </a:r>
            <a:r>
              <a:rPr lang="en-US" sz="2400" dirty="0">
                <a:solidFill>
                  <a:schemeClr val="tx1"/>
                </a:solidFill>
              </a:rPr>
              <a:t>. the mental artery passes through the mental foramen onto the face to supply the lower lip </a:t>
            </a:r>
            <a:r>
              <a:rPr lang="en-US" sz="2400" dirty="0" smtClean="0">
                <a:solidFill>
                  <a:schemeClr val="tx1"/>
                </a:solidFill>
              </a:rPr>
              <a:t>, </a:t>
            </a:r>
            <a:r>
              <a:rPr lang="en-US" sz="2400" dirty="0">
                <a:solidFill>
                  <a:schemeClr val="tx1"/>
                </a:solidFill>
              </a:rPr>
              <a:t>chin and the labial mucosa </a:t>
            </a:r>
            <a:r>
              <a:rPr lang="en-US" sz="2400" dirty="0" smtClean="0">
                <a:solidFill>
                  <a:schemeClr val="tx1"/>
                </a:solidFill>
              </a:rPr>
              <a:t>reached </a:t>
            </a:r>
            <a:r>
              <a:rPr lang="en-US" sz="2400" dirty="0">
                <a:solidFill>
                  <a:schemeClr val="tx1"/>
                </a:solidFill>
              </a:rPr>
              <a:t>to the anterior teeth. The incisive branch continues along the incisive canal to supply the anterior teeth.</a:t>
            </a:r>
          </a:p>
          <a:p>
            <a:pPr algn="l" rtl="0"/>
            <a:endParaRPr lang="en-US" sz="2400" dirty="0">
              <a:solidFill>
                <a:schemeClr val="tx1"/>
              </a:solidFill>
            </a:endParaRPr>
          </a:p>
          <a:p>
            <a:pPr marL="0" indent="0" algn="l" rtl="0">
              <a:buNone/>
            </a:pPr>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11</a:t>
            </a:fld>
            <a:endParaRPr lang="ar-IQ"/>
          </a:p>
        </p:txBody>
      </p:sp>
    </p:spTree>
    <p:extLst>
      <p:ext uri="{BB962C8B-B14F-4D97-AF65-F5344CB8AC3E}">
        <p14:creationId xmlns:p14="http://schemas.microsoft.com/office/powerpoint/2010/main" val="321996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789157" cy="6858000"/>
          </a:xfrm>
        </p:spPr>
      </p:pic>
      <p:sp>
        <p:nvSpPr>
          <p:cNvPr id="2" name="Slide Number Placeholder 1"/>
          <p:cNvSpPr>
            <a:spLocks noGrp="1"/>
          </p:cNvSpPr>
          <p:nvPr>
            <p:ph type="sldNum" sz="quarter" idx="12"/>
          </p:nvPr>
        </p:nvSpPr>
        <p:spPr/>
        <p:txBody>
          <a:bodyPr/>
          <a:lstStyle/>
          <a:p>
            <a:fld id="{9F3CE02E-0A5F-4FF8-9291-0A70826CAA2E}" type="slidenum">
              <a:rPr lang="ar-IQ" smtClean="0"/>
              <a:pPr/>
              <a:t>12</a:t>
            </a:fld>
            <a:endParaRPr lang="ar-IQ"/>
          </a:p>
        </p:txBody>
      </p:sp>
    </p:spTree>
    <p:extLst>
      <p:ext uri="{BB962C8B-B14F-4D97-AF65-F5344CB8AC3E}">
        <p14:creationId xmlns:p14="http://schemas.microsoft.com/office/powerpoint/2010/main" val="1482545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18" y="166256"/>
            <a:ext cx="8884227" cy="6483927"/>
          </a:xfrm>
        </p:spPr>
        <p:txBody>
          <a:bodyPr>
            <a:normAutofit/>
          </a:bodyPr>
          <a:lstStyle/>
          <a:p>
            <a:pPr algn="l" rtl="0"/>
            <a:r>
              <a:rPr lang="en-US" sz="3200" dirty="0">
                <a:solidFill>
                  <a:schemeClr val="tx1"/>
                </a:solidFill>
              </a:rPr>
              <a:t>Second part : </a:t>
            </a:r>
            <a:endParaRPr lang="en-US" sz="3200" dirty="0" smtClean="0">
              <a:solidFill>
                <a:schemeClr val="tx1"/>
              </a:solidFill>
            </a:endParaRPr>
          </a:p>
          <a:p>
            <a:pPr marL="514350" indent="-514350" algn="l" rtl="0">
              <a:buFont typeface="+mj-lt"/>
              <a:buAutoNum type="arabicPeriod"/>
            </a:pPr>
            <a:r>
              <a:rPr lang="en-US" sz="2800" dirty="0" smtClean="0">
                <a:solidFill>
                  <a:schemeClr val="tx1"/>
                </a:solidFill>
              </a:rPr>
              <a:t>Muscular </a:t>
            </a:r>
            <a:r>
              <a:rPr lang="en-US" sz="2800" dirty="0">
                <a:solidFill>
                  <a:schemeClr val="tx1"/>
                </a:solidFill>
              </a:rPr>
              <a:t>branches </a:t>
            </a:r>
          </a:p>
          <a:p>
            <a:pPr marL="514350" indent="-514350" algn="l" rtl="0">
              <a:buFont typeface="+mj-lt"/>
              <a:buAutoNum type="arabicPeriod"/>
            </a:pPr>
            <a:r>
              <a:rPr lang="en-US" sz="2800" dirty="0">
                <a:solidFill>
                  <a:schemeClr val="tx1"/>
                </a:solidFill>
              </a:rPr>
              <a:t>include deep temporal arteries</a:t>
            </a:r>
          </a:p>
          <a:p>
            <a:pPr marL="514350" indent="-514350" algn="l" rtl="0">
              <a:buFont typeface="+mj-lt"/>
              <a:buAutoNum type="arabicPeriod"/>
            </a:pPr>
            <a:r>
              <a:rPr lang="en-US" sz="2800" dirty="0">
                <a:solidFill>
                  <a:schemeClr val="tx1"/>
                </a:solidFill>
              </a:rPr>
              <a:t>pterygoid arteries and masseteric arteries </a:t>
            </a:r>
          </a:p>
          <a:p>
            <a:pPr marL="514350" indent="-514350" algn="l" rtl="0">
              <a:buFont typeface="+mj-lt"/>
              <a:buAutoNum type="arabicPeriod"/>
            </a:pPr>
            <a:r>
              <a:rPr lang="en-US" sz="2800" dirty="0">
                <a:solidFill>
                  <a:schemeClr val="tx1"/>
                </a:solidFill>
              </a:rPr>
              <a:t>. A buccal artery </a:t>
            </a:r>
          </a:p>
          <a:p>
            <a:pPr marL="514350" indent="-514350" algn="l" rtl="0">
              <a:buFont typeface="+mj-lt"/>
              <a:buAutoNum type="arabicPeriod"/>
            </a:pPr>
            <a:r>
              <a:rPr lang="en-US" sz="2800" dirty="0">
                <a:solidFill>
                  <a:schemeClr val="tx1"/>
                </a:solidFill>
              </a:rPr>
              <a:t>lingual branch </a:t>
            </a:r>
            <a:endParaRPr lang="ar-IQ" sz="28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13</a:t>
            </a:fld>
            <a:endParaRPr lang="ar-IQ"/>
          </a:p>
        </p:txBody>
      </p:sp>
    </p:spTree>
    <p:extLst>
      <p:ext uri="{BB962C8B-B14F-4D97-AF65-F5344CB8AC3E}">
        <p14:creationId xmlns:p14="http://schemas.microsoft.com/office/powerpoint/2010/main" val="393985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3" y="193964"/>
            <a:ext cx="8759537" cy="6442363"/>
          </a:xfrm>
        </p:spPr>
        <p:txBody>
          <a:bodyPr>
            <a:normAutofit/>
          </a:bodyPr>
          <a:lstStyle/>
          <a:p>
            <a:pPr algn="l" rtl="0"/>
            <a:r>
              <a:rPr lang="en-US" sz="2800" dirty="0">
                <a:solidFill>
                  <a:schemeClr val="tx1"/>
                </a:solidFill>
              </a:rPr>
              <a:t>Second </a:t>
            </a:r>
            <a:r>
              <a:rPr lang="en-US" sz="2800" dirty="0" smtClean="0">
                <a:solidFill>
                  <a:schemeClr val="tx1"/>
                </a:solidFill>
              </a:rPr>
              <a:t>part : </a:t>
            </a:r>
            <a:endParaRPr lang="en-US" sz="2800" dirty="0">
              <a:solidFill>
                <a:schemeClr val="tx1"/>
              </a:solidFill>
            </a:endParaRPr>
          </a:p>
          <a:p>
            <a:pPr algn="l" rtl="0"/>
            <a:r>
              <a:rPr lang="en-US" sz="2400" dirty="0">
                <a:solidFill>
                  <a:schemeClr val="tx1"/>
                </a:solidFill>
              </a:rPr>
              <a:t>The second part of the </a:t>
            </a:r>
            <a:r>
              <a:rPr lang="en-US" sz="2400" dirty="0" smtClean="0">
                <a:solidFill>
                  <a:schemeClr val="tx1"/>
                </a:solidFill>
              </a:rPr>
              <a:t>maxillary artery  </a:t>
            </a:r>
            <a:r>
              <a:rPr lang="en-US" sz="2400" dirty="0">
                <a:solidFill>
                  <a:schemeClr val="tx1"/>
                </a:solidFill>
              </a:rPr>
              <a:t>also has five branches, but they differ from those of the first part </a:t>
            </a:r>
            <a:r>
              <a:rPr lang="en-US" sz="2400" dirty="0" smtClean="0">
                <a:solidFill>
                  <a:schemeClr val="tx1"/>
                </a:solidFill>
              </a:rPr>
              <a:t>is </a:t>
            </a:r>
            <a:r>
              <a:rPr lang="en-US" sz="2400" dirty="0">
                <a:solidFill>
                  <a:schemeClr val="tx1"/>
                </a:solidFill>
              </a:rPr>
              <a:t>not entering bone. </a:t>
            </a:r>
            <a:r>
              <a:rPr lang="en-US" sz="2400" u="sng" dirty="0">
                <a:solidFill>
                  <a:schemeClr val="tx1"/>
                </a:solidFill>
              </a:rPr>
              <a:t>Muscular branches </a:t>
            </a:r>
            <a:r>
              <a:rPr lang="en-US" sz="2400" dirty="0">
                <a:solidFill>
                  <a:schemeClr val="tx1"/>
                </a:solidFill>
              </a:rPr>
              <a:t>include </a:t>
            </a:r>
            <a:r>
              <a:rPr lang="en-US" sz="2400" u="sng" dirty="0">
                <a:solidFill>
                  <a:schemeClr val="tx1"/>
                </a:solidFill>
              </a:rPr>
              <a:t>deep temporal arteries</a:t>
            </a:r>
            <a:r>
              <a:rPr lang="en-US" sz="2400" dirty="0">
                <a:solidFill>
                  <a:schemeClr val="tx1"/>
                </a:solidFill>
              </a:rPr>
              <a:t> (anterior, middle and posterior branches), </a:t>
            </a:r>
            <a:r>
              <a:rPr lang="en-US" sz="2400" u="sng" dirty="0">
                <a:solidFill>
                  <a:schemeClr val="tx1"/>
                </a:solidFill>
              </a:rPr>
              <a:t>pterygoid arteries </a:t>
            </a:r>
            <a:r>
              <a:rPr lang="en-US" sz="2400" dirty="0">
                <a:solidFill>
                  <a:schemeClr val="tx1"/>
                </a:solidFill>
              </a:rPr>
              <a:t>and </a:t>
            </a:r>
            <a:r>
              <a:rPr lang="en-US" sz="2400" u="sng" dirty="0">
                <a:solidFill>
                  <a:schemeClr val="tx1"/>
                </a:solidFill>
              </a:rPr>
              <a:t>masseteric arteries </a:t>
            </a:r>
            <a:r>
              <a:rPr lang="en-US" sz="2400" dirty="0">
                <a:solidFill>
                  <a:schemeClr val="tx1"/>
                </a:solidFill>
              </a:rPr>
              <a:t>. the deep temporal arteries pass between the temporalis muscle and the </a:t>
            </a:r>
            <a:r>
              <a:rPr lang="en-US" sz="2400" dirty="0" err="1" smtClean="0">
                <a:solidFill>
                  <a:schemeClr val="tx1"/>
                </a:solidFill>
              </a:rPr>
              <a:t>pericranium</a:t>
            </a:r>
            <a:r>
              <a:rPr lang="en-US" sz="2400" dirty="0" smtClean="0">
                <a:solidFill>
                  <a:schemeClr val="tx1"/>
                </a:solidFill>
              </a:rPr>
              <a:t>, </a:t>
            </a:r>
            <a:r>
              <a:rPr lang="en-US" sz="2400" dirty="0">
                <a:solidFill>
                  <a:schemeClr val="tx1"/>
                </a:solidFill>
              </a:rPr>
              <a:t>producing shallow grooves in the bone. The masseteric arteries pass through the </a:t>
            </a:r>
            <a:r>
              <a:rPr lang="en-US" sz="2400" dirty="0" smtClean="0">
                <a:solidFill>
                  <a:schemeClr val="tx1"/>
                </a:solidFill>
              </a:rPr>
              <a:t>mandibular </a:t>
            </a:r>
            <a:r>
              <a:rPr lang="en-US" sz="2400" dirty="0">
                <a:solidFill>
                  <a:schemeClr val="tx1"/>
                </a:solidFill>
              </a:rPr>
              <a:t>notch to enter the muscle. They can also supply the temporomandibular </a:t>
            </a:r>
            <a:r>
              <a:rPr lang="en-US" sz="2400" dirty="0" smtClean="0">
                <a:solidFill>
                  <a:schemeClr val="tx1"/>
                </a:solidFill>
              </a:rPr>
              <a:t>joint. </a:t>
            </a:r>
            <a:r>
              <a:rPr lang="en-US" sz="2400" u="sng" dirty="0" smtClean="0">
                <a:solidFill>
                  <a:schemeClr val="tx1"/>
                </a:solidFill>
              </a:rPr>
              <a:t>A buccal artery </a:t>
            </a:r>
            <a:r>
              <a:rPr lang="en-US" sz="2400" dirty="0" smtClean="0">
                <a:solidFill>
                  <a:schemeClr val="tx1"/>
                </a:solidFill>
              </a:rPr>
              <a:t>accompanies the buccal nerve to supply structures in the cheek.  </a:t>
            </a:r>
            <a:r>
              <a:rPr lang="en-US" sz="2400" dirty="0">
                <a:solidFill>
                  <a:schemeClr val="tx1"/>
                </a:solidFill>
              </a:rPr>
              <a:t>a small </a:t>
            </a:r>
            <a:r>
              <a:rPr lang="en-US" sz="2400" u="sng" dirty="0">
                <a:solidFill>
                  <a:schemeClr val="tx1"/>
                </a:solidFill>
              </a:rPr>
              <a:t>lingual branch </a:t>
            </a:r>
            <a:r>
              <a:rPr lang="en-US" sz="2400" dirty="0">
                <a:solidFill>
                  <a:schemeClr val="tx1"/>
                </a:solidFill>
              </a:rPr>
              <a:t>may </a:t>
            </a:r>
            <a:r>
              <a:rPr lang="en-US" sz="2400" dirty="0" smtClean="0">
                <a:solidFill>
                  <a:schemeClr val="tx1"/>
                </a:solidFill>
              </a:rPr>
              <a:t>be given </a:t>
            </a:r>
            <a:r>
              <a:rPr lang="en-US" sz="2400" dirty="0">
                <a:solidFill>
                  <a:schemeClr val="tx1"/>
                </a:solidFill>
              </a:rPr>
              <a:t>off to accompany the lingual nerve and supply structures in floor of the mouth.</a:t>
            </a:r>
          </a:p>
          <a:p>
            <a:pPr algn="l" rtl="0"/>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14</a:t>
            </a:fld>
            <a:endParaRPr lang="ar-IQ"/>
          </a:p>
        </p:txBody>
      </p:sp>
    </p:spTree>
    <p:extLst>
      <p:ext uri="{BB962C8B-B14F-4D97-AF65-F5344CB8AC3E}">
        <p14:creationId xmlns:p14="http://schemas.microsoft.com/office/powerpoint/2010/main" val="2620478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517" y="0"/>
            <a:ext cx="7911632" cy="6804000"/>
          </a:xfrm>
        </p:spPr>
      </p:pic>
      <p:sp>
        <p:nvSpPr>
          <p:cNvPr id="8" name="Oval 7"/>
          <p:cNvSpPr/>
          <p:nvPr/>
        </p:nvSpPr>
        <p:spPr>
          <a:xfrm>
            <a:off x="613064" y="914400"/>
            <a:ext cx="2109355" cy="457200"/>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
        <p:nvSpPr>
          <p:cNvPr id="9" name="Oval 8"/>
          <p:cNvSpPr/>
          <p:nvPr/>
        </p:nvSpPr>
        <p:spPr>
          <a:xfrm>
            <a:off x="997527" y="1371601"/>
            <a:ext cx="1828800" cy="526473"/>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
        <p:nvSpPr>
          <p:cNvPr id="10" name="Oval 9"/>
          <p:cNvSpPr/>
          <p:nvPr/>
        </p:nvSpPr>
        <p:spPr>
          <a:xfrm>
            <a:off x="1433946" y="4488873"/>
            <a:ext cx="1392382" cy="706582"/>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11" name="Oval 10"/>
          <p:cNvSpPr/>
          <p:nvPr/>
        </p:nvSpPr>
        <p:spPr>
          <a:xfrm>
            <a:off x="1724892" y="6040583"/>
            <a:ext cx="1506682" cy="692727"/>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cxnSp>
        <p:nvCxnSpPr>
          <p:cNvPr id="13" name="Straight Arrow Connector 12"/>
          <p:cNvCxnSpPr/>
          <p:nvPr/>
        </p:nvCxnSpPr>
        <p:spPr>
          <a:xfrm flipV="1">
            <a:off x="4166755" y="6040582"/>
            <a:ext cx="1028700" cy="5680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fld id="{9F3CE02E-0A5F-4FF8-9291-0A70826CAA2E}" type="slidenum">
              <a:rPr lang="ar-IQ" smtClean="0"/>
              <a:pPr/>
              <a:t>15</a:t>
            </a:fld>
            <a:endParaRPr lang="ar-IQ"/>
          </a:p>
        </p:txBody>
      </p:sp>
    </p:spTree>
    <p:extLst>
      <p:ext uri="{BB962C8B-B14F-4D97-AF65-F5344CB8AC3E}">
        <p14:creationId xmlns:p14="http://schemas.microsoft.com/office/powerpoint/2010/main" val="326163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8" y="124692"/>
            <a:ext cx="8894618" cy="6622473"/>
          </a:xfrm>
        </p:spPr>
        <p:txBody>
          <a:bodyPr>
            <a:normAutofit/>
          </a:bodyPr>
          <a:lstStyle/>
          <a:p>
            <a:pPr algn="l" rtl="0"/>
            <a:r>
              <a:rPr lang="en-US" sz="2800" dirty="0" smtClean="0">
                <a:solidFill>
                  <a:schemeClr val="tx1"/>
                </a:solidFill>
              </a:rPr>
              <a:t>Third part:</a:t>
            </a:r>
          </a:p>
          <a:p>
            <a:pPr algn="l" rtl="0"/>
            <a:r>
              <a:rPr lang="en-US" sz="2400" dirty="0">
                <a:solidFill>
                  <a:schemeClr val="tx1"/>
                </a:solidFill>
              </a:rPr>
              <a:t>posterior superior alveolar </a:t>
            </a:r>
            <a:r>
              <a:rPr lang="en-US" sz="2400" dirty="0" smtClean="0">
                <a:solidFill>
                  <a:schemeClr val="tx1"/>
                </a:solidFill>
              </a:rPr>
              <a:t>artery</a:t>
            </a:r>
          </a:p>
          <a:p>
            <a:pPr algn="l" rtl="0"/>
            <a:r>
              <a:rPr lang="en-US" sz="2400" dirty="0">
                <a:solidFill>
                  <a:schemeClr val="tx1"/>
                </a:solidFill>
              </a:rPr>
              <a:t> The infraorbital artery </a:t>
            </a:r>
            <a:endParaRPr lang="en-US" sz="2400" dirty="0" smtClean="0">
              <a:solidFill>
                <a:schemeClr val="tx1"/>
              </a:solidFill>
            </a:endParaRPr>
          </a:p>
          <a:p>
            <a:pPr algn="l" rtl="0"/>
            <a:r>
              <a:rPr lang="en-US" sz="2400" dirty="0">
                <a:solidFill>
                  <a:schemeClr val="tx1"/>
                </a:solidFill>
              </a:rPr>
              <a:t>anterior superior alveolar artery </a:t>
            </a:r>
            <a:endParaRPr lang="en-US" sz="2400" dirty="0" smtClean="0">
              <a:solidFill>
                <a:schemeClr val="tx1"/>
              </a:solidFill>
            </a:endParaRPr>
          </a:p>
          <a:p>
            <a:pPr algn="l" rtl="0"/>
            <a:r>
              <a:rPr lang="en-US" sz="2400" dirty="0">
                <a:solidFill>
                  <a:schemeClr val="tx1"/>
                </a:solidFill>
              </a:rPr>
              <a:t>artery of the pterygoid </a:t>
            </a:r>
            <a:r>
              <a:rPr lang="en-US" sz="2400" dirty="0" smtClean="0">
                <a:solidFill>
                  <a:schemeClr val="tx1"/>
                </a:solidFill>
              </a:rPr>
              <a:t>canal</a:t>
            </a:r>
          </a:p>
          <a:p>
            <a:pPr algn="l" rtl="0"/>
            <a:r>
              <a:rPr lang="en-US" sz="2400" dirty="0">
                <a:solidFill>
                  <a:schemeClr val="tx1"/>
                </a:solidFill>
              </a:rPr>
              <a:t>pharyngeal branch </a:t>
            </a:r>
            <a:endParaRPr lang="en-US" sz="2400" dirty="0" smtClean="0">
              <a:solidFill>
                <a:schemeClr val="tx1"/>
              </a:solidFill>
            </a:endParaRPr>
          </a:p>
          <a:p>
            <a:pPr algn="l" rtl="0"/>
            <a:r>
              <a:rPr lang="en-US" sz="2400" dirty="0">
                <a:solidFill>
                  <a:schemeClr val="tx1"/>
                </a:solidFill>
              </a:rPr>
              <a:t>descending palatine artery </a:t>
            </a:r>
            <a:endParaRPr lang="en-US" sz="2400" dirty="0" smtClean="0">
              <a:solidFill>
                <a:schemeClr val="tx1"/>
              </a:solidFill>
            </a:endParaRPr>
          </a:p>
          <a:p>
            <a:pPr algn="l" rtl="0"/>
            <a:r>
              <a:rPr lang="en-US" sz="2400" dirty="0">
                <a:solidFill>
                  <a:schemeClr val="tx1"/>
                </a:solidFill>
              </a:rPr>
              <a:t>greater  palatine arteries. </a:t>
            </a:r>
            <a:endParaRPr lang="en-US" sz="2400" dirty="0" smtClean="0">
              <a:solidFill>
                <a:schemeClr val="tx1"/>
              </a:solidFill>
            </a:endParaRPr>
          </a:p>
          <a:p>
            <a:pPr algn="l" rtl="0"/>
            <a:r>
              <a:rPr lang="en-US" sz="2400" dirty="0" smtClean="0">
                <a:solidFill>
                  <a:schemeClr val="tx1"/>
                </a:solidFill>
              </a:rPr>
              <a:t>lesser </a:t>
            </a:r>
            <a:r>
              <a:rPr lang="en-US" sz="2400" dirty="0">
                <a:solidFill>
                  <a:schemeClr val="tx1"/>
                </a:solidFill>
              </a:rPr>
              <a:t>palatine arteries. </a:t>
            </a:r>
          </a:p>
          <a:p>
            <a:pPr algn="l" rtl="0"/>
            <a:r>
              <a:rPr lang="en-US" sz="2400" dirty="0" smtClean="0">
                <a:solidFill>
                  <a:schemeClr val="tx1"/>
                </a:solidFill>
              </a:rPr>
              <a:t>sphenopalatine </a:t>
            </a:r>
            <a:r>
              <a:rPr lang="en-US" sz="2400" dirty="0">
                <a:solidFill>
                  <a:schemeClr val="tx1"/>
                </a:solidFill>
              </a:rPr>
              <a:t>artery </a:t>
            </a:r>
            <a:endParaRPr lang="en-US" sz="2400" dirty="0" smtClean="0">
              <a:solidFill>
                <a:schemeClr val="tx1"/>
              </a:solidFill>
            </a:endParaRPr>
          </a:p>
          <a:p>
            <a:pPr algn="l" rtl="0"/>
            <a:endParaRPr lang="en-US" sz="2400" dirty="0" smtClean="0">
              <a:solidFill>
                <a:schemeClr val="tx1"/>
              </a:solidFill>
            </a:endParaRPr>
          </a:p>
          <a:p>
            <a:pPr algn="l" rtl="0"/>
            <a:endParaRPr lang="en-US" sz="2400" dirty="0" smtClean="0">
              <a:solidFill>
                <a:schemeClr val="tx1"/>
              </a:solidFill>
            </a:endParaRPr>
          </a:p>
          <a:p>
            <a:pPr algn="l" rtl="0"/>
            <a:endParaRPr lang="en-US" sz="2400" dirty="0" smtClean="0">
              <a:solidFill>
                <a:schemeClr val="tx1"/>
              </a:solidFill>
            </a:endParaRPr>
          </a:p>
          <a:p>
            <a:pPr algn="l" rtl="0"/>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16</a:t>
            </a:fld>
            <a:endParaRPr lang="ar-IQ"/>
          </a:p>
        </p:txBody>
      </p:sp>
    </p:spTree>
    <p:extLst>
      <p:ext uri="{BB962C8B-B14F-4D97-AF65-F5344CB8AC3E}">
        <p14:creationId xmlns:p14="http://schemas.microsoft.com/office/powerpoint/2010/main" val="966041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09" y="166256"/>
            <a:ext cx="8905010" cy="6497781"/>
          </a:xfrm>
        </p:spPr>
        <p:txBody>
          <a:bodyPr>
            <a:normAutofit/>
          </a:bodyPr>
          <a:lstStyle/>
          <a:p>
            <a:pPr algn="l" rtl="0"/>
            <a:r>
              <a:rPr lang="en-US" sz="2800" dirty="0">
                <a:solidFill>
                  <a:schemeClr val="tx1"/>
                </a:solidFill>
              </a:rPr>
              <a:t>Third part </a:t>
            </a:r>
            <a:r>
              <a:rPr lang="en-US" sz="2800" dirty="0" smtClean="0">
                <a:solidFill>
                  <a:schemeClr val="tx1"/>
                </a:solidFill>
              </a:rPr>
              <a:t>:</a:t>
            </a:r>
            <a:endParaRPr lang="en-US" sz="2800" dirty="0">
              <a:solidFill>
                <a:schemeClr val="tx1"/>
              </a:solidFill>
            </a:endParaRPr>
          </a:p>
          <a:p>
            <a:pPr algn="l" rtl="0"/>
            <a:r>
              <a:rPr lang="en-US" sz="2400" dirty="0">
                <a:solidFill>
                  <a:schemeClr val="tx1"/>
                </a:solidFill>
              </a:rPr>
              <a:t>The maxillary artery continues from the infratemporal fossa into the pterygopalatine fossa through the </a:t>
            </a:r>
            <a:r>
              <a:rPr lang="en-US" sz="2400" dirty="0" err="1">
                <a:solidFill>
                  <a:schemeClr val="tx1"/>
                </a:solidFill>
              </a:rPr>
              <a:t>pterygomaxillary</a:t>
            </a:r>
            <a:r>
              <a:rPr lang="en-US" sz="2400" dirty="0">
                <a:solidFill>
                  <a:schemeClr val="tx1"/>
                </a:solidFill>
              </a:rPr>
              <a:t> fissure. It terminates within the pterygopalatine fossa , where it is called the third part of the maxillary artery. The third part of the maxillary artery gives branches that accompany the branches of the maxillary nerve ( including those </a:t>
            </a:r>
            <a:r>
              <a:rPr lang="en-US" sz="2400" dirty="0" smtClean="0">
                <a:solidFill>
                  <a:schemeClr val="tx1"/>
                </a:solidFill>
              </a:rPr>
              <a:t>associated </a:t>
            </a:r>
            <a:r>
              <a:rPr lang="en-US" sz="2400" dirty="0">
                <a:solidFill>
                  <a:schemeClr val="tx1"/>
                </a:solidFill>
              </a:rPr>
              <a:t>with the pterygopalatine ganglion).</a:t>
            </a:r>
          </a:p>
          <a:p>
            <a:pPr algn="l" rtl="0"/>
            <a:r>
              <a:rPr lang="en-US" sz="2400" dirty="0">
                <a:solidFill>
                  <a:schemeClr val="tx1"/>
                </a:solidFill>
              </a:rPr>
              <a:t>The </a:t>
            </a:r>
            <a:r>
              <a:rPr lang="en-US" sz="2400" u="sng" dirty="0">
                <a:solidFill>
                  <a:schemeClr val="tx1"/>
                </a:solidFill>
              </a:rPr>
              <a:t>posterior superior alveolar artery</a:t>
            </a:r>
            <a:r>
              <a:rPr lang="en-US" sz="2400" dirty="0">
                <a:solidFill>
                  <a:schemeClr val="tx1"/>
                </a:solidFill>
              </a:rPr>
              <a:t> arises from the maxillary artery within the pterygopalatine fossa ( or occasionally from the infraorbital artery) and runs through the pterygopalatine fissure onto the maxillary tuberosity. It supplies the maxillary molar and premolar teeth, their buccal gingivae , and the maxillary air sinus.</a:t>
            </a:r>
          </a:p>
          <a:p>
            <a:pPr algn="l" rtl="0"/>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17</a:t>
            </a:fld>
            <a:endParaRPr lang="ar-IQ"/>
          </a:p>
        </p:txBody>
      </p:sp>
    </p:spTree>
    <p:extLst>
      <p:ext uri="{BB962C8B-B14F-4D97-AF65-F5344CB8AC3E}">
        <p14:creationId xmlns:p14="http://schemas.microsoft.com/office/powerpoint/2010/main" val="213578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969" y="0"/>
            <a:ext cx="7953492" cy="6840000"/>
          </a:xfrm>
        </p:spPr>
      </p:pic>
      <p:sp>
        <p:nvSpPr>
          <p:cNvPr id="5" name="Oval 4"/>
          <p:cNvSpPr/>
          <p:nvPr/>
        </p:nvSpPr>
        <p:spPr>
          <a:xfrm>
            <a:off x="542970" y="332510"/>
            <a:ext cx="3114631" cy="734291"/>
          </a:xfrm>
          <a:prstGeom prst="ellipse">
            <a:avLst/>
          </a:prstGeom>
          <a:noFill/>
        </p:spPr>
        <p:style>
          <a:lnRef idx="2">
            <a:schemeClr val="accent5"/>
          </a:lnRef>
          <a:fillRef idx="1">
            <a:schemeClr val="lt1"/>
          </a:fillRef>
          <a:effectRef idx="0">
            <a:schemeClr val="accent5"/>
          </a:effectRef>
          <a:fontRef idx="minor">
            <a:schemeClr val="dk1"/>
          </a:fontRef>
        </p:style>
        <p:txBody>
          <a:bodyPr rtlCol="1" anchor="ctr"/>
          <a:lstStyle/>
          <a:p>
            <a:pPr algn="ctr"/>
            <a:endParaRPr lang="ar-IQ"/>
          </a:p>
        </p:txBody>
      </p:sp>
      <p:sp>
        <p:nvSpPr>
          <p:cNvPr id="2" name="Slide Number Placeholder 1"/>
          <p:cNvSpPr>
            <a:spLocks noGrp="1"/>
          </p:cNvSpPr>
          <p:nvPr>
            <p:ph type="sldNum" sz="quarter" idx="12"/>
          </p:nvPr>
        </p:nvSpPr>
        <p:spPr/>
        <p:txBody>
          <a:bodyPr/>
          <a:lstStyle/>
          <a:p>
            <a:fld id="{9F3CE02E-0A5F-4FF8-9291-0A70826CAA2E}" type="slidenum">
              <a:rPr lang="ar-IQ" smtClean="0"/>
              <a:pPr/>
              <a:t>18</a:t>
            </a:fld>
            <a:endParaRPr lang="ar-IQ"/>
          </a:p>
        </p:txBody>
      </p:sp>
    </p:spTree>
    <p:extLst>
      <p:ext uri="{BB962C8B-B14F-4D97-AF65-F5344CB8AC3E}">
        <p14:creationId xmlns:p14="http://schemas.microsoft.com/office/powerpoint/2010/main" val="22091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081" y="96982"/>
            <a:ext cx="8821882" cy="6650182"/>
          </a:xfrm>
        </p:spPr>
        <p:txBody>
          <a:bodyPr>
            <a:normAutofit/>
          </a:bodyPr>
          <a:lstStyle/>
          <a:p>
            <a:pPr algn="l" rtl="0"/>
            <a:r>
              <a:rPr lang="en-US" sz="2400" u="sng" dirty="0">
                <a:solidFill>
                  <a:schemeClr val="tx1"/>
                </a:solidFill>
              </a:rPr>
              <a:t>The infraorbital artery </a:t>
            </a:r>
            <a:r>
              <a:rPr lang="en-US" sz="2400" u="sng" dirty="0" smtClean="0">
                <a:solidFill>
                  <a:schemeClr val="tx1"/>
                </a:solidFill>
              </a:rPr>
              <a:t> </a:t>
            </a:r>
            <a:r>
              <a:rPr lang="en-US" sz="2400" dirty="0" smtClean="0">
                <a:solidFill>
                  <a:schemeClr val="tx1"/>
                </a:solidFill>
              </a:rPr>
              <a:t>inters the </a:t>
            </a:r>
            <a:r>
              <a:rPr lang="en-US" sz="2400" dirty="0">
                <a:solidFill>
                  <a:schemeClr val="tx1"/>
                </a:solidFill>
              </a:rPr>
              <a:t>orbit through the inferior orbital fissure. It runs along the floor of the orbit in the infraorbital groove and the infraorbital </a:t>
            </a:r>
            <a:r>
              <a:rPr lang="en-US" sz="2400" dirty="0" smtClean="0">
                <a:solidFill>
                  <a:schemeClr val="tx1"/>
                </a:solidFill>
              </a:rPr>
              <a:t>canal to emerge  onto </a:t>
            </a:r>
            <a:r>
              <a:rPr lang="en-US" sz="2400" dirty="0">
                <a:solidFill>
                  <a:schemeClr val="tx1"/>
                </a:solidFill>
              </a:rPr>
              <a:t>the </a:t>
            </a:r>
            <a:r>
              <a:rPr lang="en-US" sz="2400" dirty="0" smtClean="0">
                <a:solidFill>
                  <a:schemeClr val="tx1"/>
                </a:solidFill>
              </a:rPr>
              <a:t>face at the infraorbital foramen . The infraorbital artery gives off the </a:t>
            </a:r>
            <a:r>
              <a:rPr lang="en-US" sz="2400" u="sng" dirty="0" smtClean="0">
                <a:solidFill>
                  <a:schemeClr val="tx1"/>
                </a:solidFill>
              </a:rPr>
              <a:t>anterior superior alveolar artery </a:t>
            </a:r>
            <a:r>
              <a:rPr lang="en-US" sz="2400" dirty="0" smtClean="0">
                <a:solidFill>
                  <a:schemeClr val="tx1"/>
                </a:solidFill>
              </a:rPr>
              <a:t>within the infraorbital canal . This branch runs downwards to supply the anterior teeth and the anterior part of maxillary sinus. The infraorbital artery on the face  </a:t>
            </a:r>
            <a:r>
              <a:rPr lang="en-US" sz="2400" dirty="0">
                <a:solidFill>
                  <a:schemeClr val="tx1"/>
                </a:solidFill>
              </a:rPr>
              <a:t>supplies the lower eyelid, part of the cheek, the side of the external nose, and the upper lip.</a:t>
            </a:r>
          </a:p>
          <a:p>
            <a:pPr algn="l" rtl="0"/>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19</a:t>
            </a:fld>
            <a:endParaRPr lang="ar-IQ"/>
          </a:p>
        </p:txBody>
      </p:sp>
    </p:spTree>
    <p:extLst>
      <p:ext uri="{BB962C8B-B14F-4D97-AF65-F5344CB8AC3E}">
        <p14:creationId xmlns:p14="http://schemas.microsoft.com/office/powerpoint/2010/main" val="9857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991" y="221674"/>
            <a:ext cx="8603672" cy="6331527"/>
          </a:xfrm>
        </p:spPr>
        <p:txBody>
          <a:bodyPr>
            <a:normAutofit/>
          </a:bodyPr>
          <a:lstStyle/>
          <a:p>
            <a:pPr algn="l" rtl="0"/>
            <a:r>
              <a:rPr lang="en-US" sz="2000" dirty="0">
                <a:solidFill>
                  <a:schemeClr val="tx1"/>
                </a:solidFill>
              </a:rPr>
              <a:t> The maxillary artery is a terminal branch of the external carotid artery . It arises within the parotid gland at the level of the neck of the condyle of the mandible </a:t>
            </a:r>
            <a:r>
              <a:rPr lang="en-US" sz="2000" dirty="0" smtClean="0">
                <a:solidFill>
                  <a:schemeClr val="tx1"/>
                </a:solidFill>
              </a:rPr>
              <a:t>. </a:t>
            </a:r>
            <a:r>
              <a:rPr lang="en-US" sz="2000" dirty="0">
                <a:solidFill>
                  <a:schemeClr val="tx1"/>
                </a:solidFill>
              </a:rPr>
              <a:t>It enters the infratemporal fossa between the deep surface of the condyle and the </a:t>
            </a:r>
            <a:r>
              <a:rPr lang="en-US" sz="2000" dirty="0" err="1">
                <a:solidFill>
                  <a:schemeClr val="tx1"/>
                </a:solidFill>
              </a:rPr>
              <a:t>sphenomandibular</a:t>
            </a:r>
            <a:r>
              <a:rPr lang="en-US" sz="2000" dirty="0">
                <a:solidFill>
                  <a:schemeClr val="tx1"/>
                </a:solidFill>
              </a:rPr>
              <a:t> ligament . At this point ,it lies below the auriculotemporal nerve and above the maxillary vein . The artery can be quite firmly adherent to the capsule of the temporomandibular joint . In the </a:t>
            </a:r>
            <a:r>
              <a:rPr lang="en-US" sz="2000" dirty="0" smtClean="0">
                <a:solidFill>
                  <a:schemeClr val="tx1"/>
                </a:solidFill>
              </a:rPr>
              <a:t>infratemporal </a:t>
            </a:r>
            <a:r>
              <a:rPr lang="en-US" sz="2000" dirty="0">
                <a:solidFill>
                  <a:schemeClr val="tx1"/>
                </a:solidFill>
              </a:rPr>
              <a:t>fossa , it is closely related to the lateral pterygoid muscle </a:t>
            </a:r>
            <a:r>
              <a:rPr lang="en-US" sz="2000" dirty="0" smtClean="0">
                <a:solidFill>
                  <a:schemeClr val="tx1"/>
                </a:solidFill>
              </a:rPr>
              <a:t>.</a:t>
            </a:r>
            <a:endParaRPr lang="en-US"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287" y="2483893"/>
            <a:ext cx="7151426" cy="4203509"/>
          </a:xfrm>
          <a:prstGeom prst="rect">
            <a:avLst/>
          </a:prstGeom>
        </p:spPr>
      </p:pic>
      <p:sp>
        <p:nvSpPr>
          <p:cNvPr id="4" name="Slide Number Placeholder 3"/>
          <p:cNvSpPr>
            <a:spLocks noGrp="1"/>
          </p:cNvSpPr>
          <p:nvPr>
            <p:ph type="sldNum" sz="quarter" idx="12"/>
          </p:nvPr>
        </p:nvSpPr>
        <p:spPr/>
        <p:txBody>
          <a:bodyPr/>
          <a:lstStyle/>
          <a:p>
            <a:fld id="{9F3CE02E-0A5F-4FF8-9291-0A70826CAA2E}" type="slidenum">
              <a:rPr lang="ar-IQ" smtClean="0"/>
              <a:pPr/>
              <a:t>2</a:t>
            </a:fld>
            <a:endParaRPr lang="ar-IQ"/>
          </a:p>
        </p:txBody>
      </p:sp>
    </p:spTree>
    <p:extLst>
      <p:ext uri="{BB962C8B-B14F-4D97-AF65-F5344CB8AC3E}">
        <p14:creationId xmlns:p14="http://schemas.microsoft.com/office/powerpoint/2010/main" val="1112449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094" y="0"/>
            <a:ext cx="8147712" cy="6840000"/>
          </a:xfrm>
        </p:spPr>
      </p:pic>
      <p:sp>
        <p:nvSpPr>
          <p:cNvPr id="2" name="Slide Number Placeholder 1"/>
          <p:cNvSpPr>
            <a:spLocks noGrp="1"/>
          </p:cNvSpPr>
          <p:nvPr>
            <p:ph type="sldNum" sz="quarter" idx="12"/>
          </p:nvPr>
        </p:nvSpPr>
        <p:spPr/>
        <p:txBody>
          <a:bodyPr/>
          <a:lstStyle/>
          <a:p>
            <a:fld id="{9F3CE02E-0A5F-4FF8-9291-0A70826CAA2E}" type="slidenum">
              <a:rPr lang="ar-IQ" smtClean="0"/>
              <a:pPr/>
              <a:t>20</a:t>
            </a:fld>
            <a:endParaRPr lang="ar-IQ"/>
          </a:p>
        </p:txBody>
      </p:sp>
    </p:spTree>
    <p:extLst>
      <p:ext uri="{BB962C8B-B14F-4D97-AF65-F5344CB8AC3E}">
        <p14:creationId xmlns:p14="http://schemas.microsoft.com/office/powerpoint/2010/main" val="1243640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l" rtl="0"/>
            <a:r>
              <a:rPr lang="en-US" sz="2000" dirty="0">
                <a:solidFill>
                  <a:schemeClr val="tx1"/>
                </a:solidFill>
              </a:rPr>
              <a:t>The </a:t>
            </a:r>
            <a:r>
              <a:rPr lang="en-US" sz="2400" u="sng" dirty="0">
                <a:solidFill>
                  <a:schemeClr val="tx1"/>
                </a:solidFill>
              </a:rPr>
              <a:t>artery of the pterygoid canal passes</a:t>
            </a:r>
            <a:r>
              <a:rPr lang="en-US" sz="2400" dirty="0">
                <a:solidFill>
                  <a:schemeClr val="tx1"/>
                </a:solidFill>
              </a:rPr>
              <a:t> through the canal to provide branches to part of the auditory tube and the tympanic cavity of the ear, and the upper part of the pharynx. The maxillary artery also provides a </a:t>
            </a:r>
            <a:r>
              <a:rPr lang="en-US" sz="2400" u="sng" dirty="0">
                <a:solidFill>
                  <a:schemeClr val="tx1"/>
                </a:solidFill>
              </a:rPr>
              <a:t>pharyngeal branch </a:t>
            </a:r>
            <a:r>
              <a:rPr lang="en-US" sz="2400" u="sng" dirty="0" smtClean="0">
                <a:solidFill>
                  <a:schemeClr val="tx1"/>
                </a:solidFill>
              </a:rPr>
              <a:t> </a:t>
            </a:r>
            <a:r>
              <a:rPr lang="en-US" sz="2400" dirty="0" smtClean="0">
                <a:solidFill>
                  <a:schemeClr val="tx1"/>
                </a:solidFill>
              </a:rPr>
              <a:t>which passes through </a:t>
            </a:r>
            <a:r>
              <a:rPr lang="en-US" sz="2400" dirty="0">
                <a:solidFill>
                  <a:schemeClr val="tx1"/>
                </a:solidFill>
              </a:rPr>
              <a:t>the </a:t>
            </a:r>
            <a:r>
              <a:rPr lang="en-US" sz="2400" dirty="0" err="1" smtClean="0">
                <a:solidFill>
                  <a:schemeClr val="tx1"/>
                </a:solidFill>
              </a:rPr>
              <a:t>vomerovaginal</a:t>
            </a:r>
            <a:r>
              <a:rPr lang="en-US" sz="2400" dirty="0" smtClean="0">
                <a:solidFill>
                  <a:schemeClr val="tx1"/>
                </a:solidFill>
              </a:rPr>
              <a:t> </a:t>
            </a:r>
            <a:r>
              <a:rPr lang="en-US" sz="2400" dirty="0">
                <a:solidFill>
                  <a:schemeClr val="tx1"/>
                </a:solidFill>
              </a:rPr>
              <a:t>canal to the nasopharynx . </a:t>
            </a:r>
            <a:endParaRPr lang="ar-IQ" sz="20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3" y="1978925"/>
            <a:ext cx="7629098" cy="4851257"/>
          </a:xfrm>
          <a:prstGeom prst="rect">
            <a:avLst/>
          </a:prstGeom>
        </p:spPr>
      </p:pic>
      <p:sp>
        <p:nvSpPr>
          <p:cNvPr id="4" name="Slide Number Placeholder 3"/>
          <p:cNvSpPr>
            <a:spLocks noGrp="1"/>
          </p:cNvSpPr>
          <p:nvPr>
            <p:ph type="sldNum" sz="quarter" idx="12"/>
          </p:nvPr>
        </p:nvSpPr>
        <p:spPr/>
        <p:txBody>
          <a:bodyPr/>
          <a:lstStyle/>
          <a:p>
            <a:fld id="{9F3CE02E-0A5F-4FF8-9291-0A70826CAA2E}" type="slidenum">
              <a:rPr lang="ar-IQ" smtClean="0"/>
              <a:pPr/>
              <a:t>21</a:t>
            </a:fld>
            <a:endParaRPr lang="ar-IQ"/>
          </a:p>
        </p:txBody>
      </p:sp>
    </p:spTree>
    <p:extLst>
      <p:ext uri="{BB962C8B-B14F-4D97-AF65-F5344CB8AC3E}">
        <p14:creationId xmlns:p14="http://schemas.microsoft.com/office/powerpoint/2010/main" val="2785332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3" y="180110"/>
            <a:ext cx="8790710" cy="6483927"/>
          </a:xfrm>
        </p:spPr>
        <p:txBody>
          <a:bodyPr>
            <a:normAutofit/>
          </a:bodyPr>
          <a:lstStyle/>
          <a:p>
            <a:pPr algn="l" rtl="0"/>
            <a:r>
              <a:rPr lang="en-US" sz="2400" dirty="0">
                <a:solidFill>
                  <a:schemeClr val="tx1"/>
                </a:solidFill>
              </a:rPr>
              <a:t>The </a:t>
            </a:r>
            <a:r>
              <a:rPr lang="en-US" sz="2400" u="sng" dirty="0">
                <a:solidFill>
                  <a:schemeClr val="tx1"/>
                </a:solidFill>
              </a:rPr>
              <a:t>descending palatine artery </a:t>
            </a:r>
            <a:r>
              <a:rPr lang="en-US" sz="2400" dirty="0">
                <a:solidFill>
                  <a:schemeClr val="tx1"/>
                </a:solidFill>
              </a:rPr>
              <a:t>leaves pterygopalatine fossa through the palatine canal within this canal , it divides into the </a:t>
            </a:r>
            <a:r>
              <a:rPr lang="en-US" sz="2400" u="sng" dirty="0">
                <a:solidFill>
                  <a:schemeClr val="tx1"/>
                </a:solidFill>
              </a:rPr>
              <a:t>greater and lesser palatine arteries. </a:t>
            </a:r>
            <a:r>
              <a:rPr lang="en-US" sz="2400" dirty="0">
                <a:solidFill>
                  <a:schemeClr val="tx1"/>
                </a:solidFill>
              </a:rPr>
              <a:t>The greater palatine artery supplies the inferior meatus of the lateral wall of the nose before passing onto the roof of the palate at the greater palatine foramen. It runs forwards to supply the hard palate and the palatal gingivae of the maxillary teeth . it also provides a branches </a:t>
            </a:r>
            <a:r>
              <a:rPr lang="en-US" sz="2400" dirty="0" smtClean="0">
                <a:solidFill>
                  <a:schemeClr val="tx1"/>
                </a:solidFill>
              </a:rPr>
              <a:t>which </a:t>
            </a:r>
            <a:r>
              <a:rPr lang="en-US" sz="2400" dirty="0">
                <a:solidFill>
                  <a:schemeClr val="tx1"/>
                </a:solidFill>
              </a:rPr>
              <a:t>runs up into the incisive canal to </a:t>
            </a:r>
            <a:r>
              <a:rPr lang="en-US" sz="2400" dirty="0" smtClean="0">
                <a:solidFill>
                  <a:schemeClr val="tx1"/>
                </a:solidFill>
              </a:rPr>
              <a:t>anastomose </a:t>
            </a:r>
            <a:r>
              <a:rPr lang="en-US" sz="2400" dirty="0">
                <a:solidFill>
                  <a:schemeClr val="tx1"/>
                </a:solidFill>
              </a:rPr>
              <a:t>with </a:t>
            </a:r>
            <a:r>
              <a:rPr lang="en-US" sz="2400" u="sng" dirty="0">
                <a:solidFill>
                  <a:schemeClr val="tx1"/>
                </a:solidFill>
              </a:rPr>
              <a:t>sphenopalatine artery </a:t>
            </a:r>
            <a:r>
              <a:rPr lang="en-US" sz="2400" dirty="0">
                <a:solidFill>
                  <a:schemeClr val="tx1"/>
                </a:solidFill>
              </a:rPr>
              <a:t>, thereby contributing to the supply of nasal septum . </a:t>
            </a:r>
            <a:r>
              <a:rPr lang="en-US" sz="2400" u="sng" dirty="0">
                <a:solidFill>
                  <a:schemeClr val="tx1"/>
                </a:solidFill>
              </a:rPr>
              <a:t>the lesser </a:t>
            </a:r>
            <a:r>
              <a:rPr lang="en-US" sz="2400" u="sng" dirty="0" smtClean="0">
                <a:solidFill>
                  <a:schemeClr val="tx1"/>
                </a:solidFill>
              </a:rPr>
              <a:t>palatine </a:t>
            </a:r>
            <a:r>
              <a:rPr lang="en-US" sz="2400" u="sng" dirty="0">
                <a:solidFill>
                  <a:schemeClr val="tx1"/>
                </a:solidFill>
              </a:rPr>
              <a:t>artery </a:t>
            </a:r>
            <a:r>
              <a:rPr lang="en-US" sz="2400" dirty="0">
                <a:solidFill>
                  <a:schemeClr val="tx1"/>
                </a:solidFill>
              </a:rPr>
              <a:t>( or arteries ) emerges on the palate at the greater palatine foramen ( or </a:t>
            </a:r>
            <a:r>
              <a:rPr lang="en-US" sz="2400" dirty="0" err="1">
                <a:solidFill>
                  <a:schemeClr val="tx1"/>
                </a:solidFill>
              </a:rPr>
              <a:t>formina</a:t>
            </a:r>
            <a:r>
              <a:rPr lang="en-US" sz="2400" dirty="0">
                <a:solidFill>
                  <a:schemeClr val="tx1"/>
                </a:solidFill>
              </a:rPr>
              <a:t>). It supplies the soft palate</a:t>
            </a:r>
            <a:r>
              <a:rPr lang="en-US" sz="2400" dirty="0" smtClean="0">
                <a:solidFill>
                  <a:schemeClr val="tx1"/>
                </a:solidFill>
              </a:rPr>
              <a:t>.</a:t>
            </a: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22</a:t>
            </a:fld>
            <a:endParaRPr lang="ar-IQ"/>
          </a:p>
        </p:txBody>
      </p:sp>
    </p:spTree>
    <p:extLst>
      <p:ext uri="{BB962C8B-B14F-4D97-AF65-F5344CB8AC3E}">
        <p14:creationId xmlns:p14="http://schemas.microsoft.com/office/powerpoint/2010/main" val="99180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581" y="74071"/>
            <a:ext cx="5958311" cy="6696000"/>
          </a:xfrm>
        </p:spPr>
      </p:pic>
      <p:sp>
        <p:nvSpPr>
          <p:cNvPr id="7" name="Oval 6"/>
          <p:cNvSpPr/>
          <p:nvPr/>
        </p:nvSpPr>
        <p:spPr>
          <a:xfrm>
            <a:off x="5340934" y="2881745"/>
            <a:ext cx="1361209" cy="595746"/>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IQ"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Oval 7"/>
          <p:cNvSpPr/>
          <p:nvPr/>
        </p:nvSpPr>
        <p:spPr>
          <a:xfrm>
            <a:off x="5268195" y="581892"/>
            <a:ext cx="1143000" cy="637309"/>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IQ"/>
          </a:p>
        </p:txBody>
      </p:sp>
      <p:sp>
        <p:nvSpPr>
          <p:cNvPr id="2" name="Slide Number Placeholder 1"/>
          <p:cNvSpPr>
            <a:spLocks noGrp="1"/>
          </p:cNvSpPr>
          <p:nvPr>
            <p:ph type="sldNum" sz="quarter" idx="12"/>
          </p:nvPr>
        </p:nvSpPr>
        <p:spPr/>
        <p:txBody>
          <a:bodyPr/>
          <a:lstStyle/>
          <a:p>
            <a:fld id="{9F3CE02E-0A5F-4FF8-9291-0A70826CAA2E}" type="slidenum">
              <a:rPr lang="ar-IQ" smtClean="0"/>
              <a:pPr/>
              <a:t>23</a:t>
            </a:fld>
            <a:endParaRPr lang="ar-IQ"/>
          </a:p>
        </p:txBody>
      </p:sp>
    </p:spTree>
    <p:extLst>
      <p:ext uri="{BB962C8B-B14F-4D97-AF65-F5344CB8AC3E}">
        <p14:creationId xmlns:p14="http://schemas.microsoft.com/office/powerpoint/2010/main" val="4094605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518" y="96982"/>
            <a:ext cx="8915400" cy="6636327"/>
          </a:xfrm>
        </p:spPr>
        <p:txBody>
          <a:bodyPr>
            <a:normAutofit/>
          </a:bodyPr>
          <a:lstStyle/>
          <a:p>
            <a:pPr algn="l" rtl="0"/>
            <a:r>
              <a:rPr lang="en-US" sz="2800" dirty="0">
                <a:solidFill>
                  <a:schemeClr val="tx1"/>
                </a:solidFill>
              </a:rPr>
              <a:t>The </a:t>
            </a:r>
            <a:r>
              <a:rPr lang="en-US" sz="2800" u="sng" dirty="0">
                <a:solidFill>
                  <a:schemeClr val="tx1"/>
                </a:solidFill>
              </a:rPr>
              <a:t>sphenopalatine artery </a:t>
            </a:r>
            <a:r>
              <a:rPr lang="en-US" sz="2800" dirty="0">
                <a:solidFill>
                  <a:schemeClr val="tx1"/>
                </a:solidFill>
              </a:rPr>
              <a:t>is the last branch of the maxillary artery to be considered , arising beyond the origin of the descending palatine artery . it enters the lateral wall of the nose through the  </a:t>
            </a:r>
            <a:r>
              <a:rPr lang="en-US" sz="2800" dirty="0" smtClean="0">
                <a:solidFill>
                  <a:schemeClr val="tx1"/>
                </a:solidFill>
              </a:rPr>
              <a:t>sphenopalatine </a:t>
            </a:r>
            <a:r>
              <a:rPr lang="en-US" sz="2800" dirty="0">
                <a:solidFill>
                  <a:schemeClr val="tx1"/>
                </a:solidFill>
              </a:rPr>
              <a:t>foramen. The artery initially accompanies the </a:t>
            </a:r>
            <a:r>
              <a:rPr lang="en-US" sz="2800" dirty="0" smtClean="0">
                <a:solidFill>
                  <a:schemeClr val="tx1"/>
                </a:solidFill>
              </a:rPr>
              <a:t>posterior superior nasal nerve and </a:t>
            </a:r>
            <a:r>
              <a:rPr lang="en-US" sz="2800" dirty="0">
                <a:solidFill>
                  <a:schemeClr val="tx1"/>
                </a:solidFill>
              </a:rPr>
              <a:t>give off branches to supply much of the posterior part of the lateral wall of the nose . The sphenopalatine artery then crosses the roof of the nose to accompany </a:t>
            </a:r>
            <a:r>
              <a:rPr lang="en-US" sz="2800" dirty="0" smtClean="0">
                <a:solidFill>
                  <a:schemeClr val="tx1"/>
                </a:solidFill>
              </a:rPr>
              <a:t>the nasopalatine nerve </a:t>
            </a:r>
            <a:r>
              <a:rPr lang="en-US" sz="2800" dirty="0">
                <a:solidFill>
                  <a:schemeClr val="tx1"/>
                </a:solidFill>
              </a:rPr>
              <a:t>and to supply the </a:t>
            </a:r>
            <a:r>
              <a:rPr lang="en-US" sz="2800" dirty="0" err="1">
                <a:solidFill>
                  <a:schemeClr val="tx1"/>
                </a:solidFill>
              </a:rPr>
              <a:t>posteroinferior</a:t>
            </a:r>
            <a:r>
              <a:rPr lang="en-US" sz="2800" dirty="0">
                <a:solidFill>
                  <a:schemeClr val="tx1"/>
                </a:solidFill>
              </a:rPr>
              <a:t> part of the nasal septum</a:t>
            </a:r>
          </a:p>
          <a:p>
            <a:pPr algn="l" rtl="0"/>
            <a:endParaRPr lang="en-US" sz="2800" dirty="0">
              <a:solidFill>
                <a:schemeClr val="tx1"/>
              </a:solidFill>
            </a:endParaRPr>
          </a:p>
          <a:p>
            <a:pPr algn="l" rtl="0"/>
            <a:endParaRPr lang="ar-IQ" sz="28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24</a:t>
            </a:fld>
            <a:endParaRPr lang="ar-IQ"/>
          </a:p>
        </p:txBody>
      </p:sp>
    </p:spTree>
    <p:extLst>
      <p:ext uri="{BB962C8B-B14F-4D97-AF65-F5344CB8AC3E}">
        <p14:creationId xmlns:p14="http://schemas.microsoft.com/office/powerpoint/2010/main" val="107475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39" y="0"/>
            <a:ext cx="8172989" cy="6840000"/>
          </a:xfrm>
          <a:prstGeom prst="rect">
            <a:avLst/>
          </a:prstGeom>
        </p:spPr>
      </p:pic>
      <p:sp>
        <p:nvSpPr>
          <p:cNvPr id="9" name="Oval 8"/>
          <p:cNvSpPr/>
          <p:nvPr/>
        </p:nvSpPr>
        <p:spPr>
          <a:xfrm>
            <a:off x="1298865" y="249383"/>
            <a:ext cx="1392382" cy="595745"/>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p>
        </p:txBody>
      </p:sp>
      <p:sp>
        <p:nvSpPr>
          <p:cNvPr id="2" name="Slide Number Placeholder 1"/>
          <p:cNvSpPr>
            <a:spLocks noGrp="1"/>
          </p:cNvSpPr>
          <p:nvPr>
            <p:ph type="sldNum" sz="quarter" idx="12"/>
          </p:nvPr>
        </p:nvSpPr>
        <p:spPr/>
        <p:txBody>
          <a:bodyPr/>
          <a:lstStyle/>
          <a:p>
            <a:fld id="{9F3CE02E-0A5F-4FF8-9291-0A70826CAA2E}" type="slidenum">
              <a:rPr lang="ar-IQ" smtClean="0"/>
              <a:pPr/>
              <a:t>25</a:t>
            </a:fld>
            <a:endParaRPr lang="ar-IQ"/>
          </a:p>
        </p:txBody>
      </p:sp>
    </p:spTree>
    <p:extLst>
      <p:ext uri="{BB962C8B-B14F-4D97-AF65-F5344CB8AC3E}">
        <p14:creationId xmlns:p14="http://schemas.microsoft.com/office/powerpoint/2010/main" val="2065179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692" y="0"/>
            <a:ext cx="6616970" cy="6840000"/>
          </a:xfrm>
        </p:spPr>
      </p:pic>
      <p:sp>
        <p:nvSpPr>
          <p:cNvPr id="2" name="Slide Number Placeholder 1"/>
          <p:cNvSpPr>
            <a:spLocks noGrp="1"/>
          </p:cNvSpPr>
          <p:nvPr>
            <p:ph type="sldNum" sz="quarter" idx="12"/>
          </p:nvPr>
        </p:nvSpPr>
        <p:spPr/>
        <p:txBody>
          <a:bodyPr/>
          <a:lstStyle/>
          <a:p>
            <a:fld id="{9F3CE02E-0A5F-4FF8-9291-0A70826CAA2E}" type="slidenum">
              <a:rPr lang="ar-IQ" smtClean="0"/>
              <a:pPr/>
              <a:t>26</a:t>
            </a:fld>
            <a:endParaRPr lang="ar-IQ"/>
          </a:p>
        </p:txBody>
      </p:sp>
    </p:spTree>
    <p:extLst>
      <p:ext uri="{BB962C8B-B14F-4D97-AF65-F5344CB8AC3E}">
        <p14:creationId xmlns:p14="http://schemas.microsoft.com/office/powerpoint/2010/main" val="178795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64" y="152400"/>
            <a:ext cx="8749145" cy="6483927"/>
          </a:xfrm>
        </p:spPr>
        <p:txBody>
          <a:bodyPr>
            <a:normAutofit/>
          </a:bodyPr>
          <a:lstStyle/>
          <a:p>
            <a:pPr marL="0" indent="0" algn="l" rtl="0">
              <a:buNone/>
            </a:pPr>
            <a:r>
              <a:rPr lang="en-US" sz="2800" dirty="0">
                <a:solidFill>
                  <a:schemeClr val="tx1"/>
                </a:solidFill>
              </a:rPr>
              <a:t>The pterygoid venous plexus</a:t>
            </a:r>
          </a:p>
          <a:p>
            <a:pPr algn="l" rtl="0"/>
            <a:r>
              <a:rPr lang="en-US" sz="2400" dirty="0">
                <a:solidFill>
                  <a:schemeClr val="tx1"/>
                </a:solidFill>
              </a:rPr>
              <a:t>This is situated around , and within , the lateral pterygoid muscles and it surrounds the maxillary artery . its tributaries correspond to the various branches of the maxillary artery ( the plexus receives blood from the pterygoid muscles , the deep temporal veins, the middle meningeal veins and from parotid veins ).</a:t>
            </a:r>
          </a:p>
          <a:p>
            <a:pPr algn="l" rtl="0"/>
            <a:r>
              <a:rPr lang="en-US" sz="2400" dirty="0" smtClean="0">
                <a:solidFill>
                  <a:schemeClr val="tx1"/>
                </a:solidFill>
              </a:rPr>
              <a:t>The </a:t>
            </a:r>
            <a:r>
              <a:rPr lang="en-US" sz="2400" dirty="0">
                <a:solidFill>
                  <a:schemeClr val="tx1"/>
                </a:solidFill>
              </a:rPr>
              <a:t>plexus communicates with the cavernous sinus , the facial vein , the inferior ophthalmic vein and the pharyngeal plexus.</a:t>
            </a:r>
          </a:p>
          <a:p>
            <a:pPr algn="l" rtl="0"/>
            <a:endParaRPr lang="ar-IQ"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27</a:t>
            </a:fld>
            <a:endParaRPr lang="ar-IQ"/>
          </a:p>
        </p:txBody>
      </p:sp>
    </p:spTree>
    <p:extLst>
      <p:ext uri="{BB962C8B-B14F-4D97-AF65-F5344CB8AC3E}">
        <p14:creationId xmlns:p14="http://schemas.microsoft.com/office/powerpoint/2010/main" val="2196162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5738" y="136093"/>
            <a:ext cx="6808343" cy="6660000"/>
          </a:xfrm>
        </p:spPr>
      </p:pic>
      <p:sp>
        <p:nvSpPr>
          <p:cNvPr id="2" name="Slide Number Placeholder 1"/>
          <p:cNvSpPr>
            <a:spLocks noGrp="1"/>
          </p:cNvSpPr>
          <p:nvPr>
            <p:ph type="sldNum" sz="quarter" idx="12"/>
          </p:nvPr>
        </p:nvSpPr>
        <p:spPr/>
        <p:txBody>
          <a:bodyPr/>
          <a:lstStyle/>
          <a:p>
            <a:fld id="{9F3CE02E-0A5F-4FF8-9291-0A70826CAA2E}" type="slidenum">
              <a:rPr lang="ar-IQ" smtClean="0"/>
              <a:pPr/>
              <a:t>28</a:t>
            </a:fld>
            <a:endParaRPr lang="ar-IQ"/>
          </a:p>
        </p:txBody>
      </p:sp>
    </p:spTree>
    <p:extLst>
      <p:ext uri="{BB962C8B-B14F-4D97-AF65-F5344CB8AC3E}">
        <p14:creationId xmlns:p14="http://schemas.microsoft.com/office/powerpoint/2010/main" val="1849947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645" y="221673"/>
            <a:ext cx="8666018" cy="6511637"/>
          </a:xfrm>
        </p:spPr>
        <p:txBody>
          <a:bodyPr>
            <a:normAutofit/>
          </a:bodyPr>
          <a:lstStyle/>
          <a:p>
            <a:pPr algn="l" rtl="0"/>
            <a:r>
              <a:rPr lang="en-US" sz="2400" dirty="0">
                <a:solidFill>
                  <a:schemeClr val="tx1"/>
                </a:solidFill>
              </a:rPr>
              <a:t>The connections with the cavernous sinus are via emissary veins passing through the foramen </a:t>
            </a:r>
            <a:r>
              <a:rPr lang="en-US" sz="2400" dirty="0" err="1">
                <a:solidFill>
                  <a:schemeClr val="tx1"/>
                </a:solidFill>
              </a:rPr>
              <a:t>ovale</a:t>
            </a:r>
            <a:r>
              <a:rPr lang="en-US" sz="2400" dirty="0">
                <a:solidFill>
                  <a:schemeClr val="tx1"/>
                </a:solidFill>
              </a:rPr>
              <a:t> , foramen </a:t>
            </a:r>
            <a:r>
              <a:rPr lang="en-US" sz="2400" dirty="0" err="1">
                <a:solidFill>
                  <a:schemeClr val="tx1"/>
                </a:solidFill>
              </a:rPr>
              <a:t>lacerum</a:t>
            </a:r>
            <a:r>
              <a:rPr lang="en-US" sz="2400" dirty="0">
                <a:solidFill>
                  <a:schemeClr val="tx1"/>
                </a:solidFill>
              </a:rPr>
              <a:t> and , where present , the emissary sphenoidal foramen. The communication with the facial vein is via the deep facial vein which accompanies plexus through a branch passing through the inferior orbital fissure.</a:t>
            </a:r>
          </a:p>
          <a:p>
            <a:pPr algn="l" rtl="0"/>
            <a:r>
              <a:rPr lang="en-US" sz="2400" dirty="0">
                <a:solidFill>
                  <a:schemeClr val="tx1"/>
                </a:solidFill>
              </a:rPr>
              <a:t>The pterygoid venous plexus chiefly drains posteriorly into the maxillary vein. The maxillary vein runs with the first part of the maxillary artery , passing deep to the neck of the condyle of the mandible to enter the gland. Here , it joins the superficial temporal vein to form the retro mandibular vein.</a:t>
            </a:r>
          </a:p>
          <a:p>
            <a:pPr algn="l" rtl="0"/>
            <a:endParaRPr lang="en-US" sz="2400" dirty="0">
              <a:solidFill>
                <a:schemeClr val="tx1"/>
              </a:solidFill>
            </a:endParaRPr>
          </a:p>
          <a:p>
            <a:pPr marL="0" indent="0" algn="l" rtl="0">
              <a:buNone/>
            </a:pPr>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29</a:t>
            </a:fld>
            <a:endParaRPr lang="ar-IQ"/>
          </a:p>
        </p:txBody>
      </p:sp>
    </p:spTree>
    <p:extLst>
      <p:ext uri="{BB962C8B-B14F-4D97-AF65-F5344CB8AC3E}">
        <p14:creationId xmlns:p14="http://schemas.microsoft.com/office/powerpoint/2010/main" val="292100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28" y="138546"/>
            <a:ext cx="8925791" cy="6525491"/>
          </a:xfrm>
        </p:spPr>
        <p:txBody>
          <a:bodyPr>
            <a:normAutofit/>
          </a:bodyPr>
          <a:lstStyle/>
          <a:p>
            <a:pPr algn="l" rtl="0"/>
            <a:r>
              <a:rPr lang="en-US" sz="2400" dirty="0">
                <a:solidFill>
                  <a:schemeClr val="tx1"/>
                </a:solidFill>
              </a:rPr>
              <a:t> The maxillary artery has many branches . It is convenient to subdivide the artery into three part :</a:t>
            </a:r>
          </a:p>
          <a:p>
            <a:pPr algn="l" rtl="0"/>
            <a:r>
              <a:rPr lang="en-US" sz="2400" dirty="0">
                <a:solidFill>
                  <a:schemeClr val="tx1"/>
                </a:solidFill>
              </a:rPr>
              <a:t>1.	</a:t>
            </a:r>
            <a:r>
              <a:rPr lang="en-US" sz="2400" dirty="0" smtClean="0">
                <a:solidFill>
                  <a:schemeClr val="tx1"/>
                </a:solidFill>
              </a:rPr>
              <a:t>First part: </a:t>
            </a:r>
            <a:r>
              <a:rPr lang="en-US" sz="2400" dirty="0">
                <a:solidFill>
                  <a:schemeClr val="tx1"/>
                </a:solidFill>
              </a:rPr>
              <a:t>Before the lateral pterygoid muscle </a:t>
            </a:r>
            <a:r>
              <a:rPr lang="en-US" sz="2400" dirty="0" smtClean="0">
                <a:solidFill>
                  <a:schemeClr val="tx1"/>
                </a:solidFill>
              </a:rPr>
              <a:t> (retro </a:t>
            </a:r>
            <a:r>
              <a:rPr lang="en-US" sz="2400" dirty="0">
                <a:solidFill>
                  <a:schemeClr val="tx1"/>
                </a:solidFill>
              </a:rPr>
              <a:t>mandibular part ).</a:t>
            </a:r>
          </a:p>
          <a:p>
            <a:pPr algn="l" rtl="0"/>
            <a:r>
              <a:rPr lang="en-US" sz="2400" dirty="0" smtClean="0">
                <a:solidFill>
                  <a:schemeClr val="tx1"/>
                </a:solidFill>
              </a:rPr>
              <a:t>2.	Second part : On  the lateral pterygoid muscle (pterygoid part ).</a:t>
            </a:r>
          </a:p>
          <a:p>
            <a:pPr algn="l" rtl="0"/>
            <a:r>
              <a:rPr lang="en-US" sz="2400" dirty="0" smtClean="0">
                <a:solidFill>
                  <a:schemeClr val="tx1"/>
                </a:solidFill>
              </a:rPr>
              <a:t>3</a:t>
            </a:r>
            <a:r>
              <a:rPr lang="en-US" sz="2400" dirty="0">
                <a:solidFill>
                  <a:schemeClr val="tx1"/>
                </a:solidFill>
              </a:rPr>
              <a:t>.	</a:t>
            </a:r>
            <a:r>
              <a:rPr lang="en-US" sz="2400" dirty="0" smtClean="0">
                <a:solidFill>
                  <a:schemeClr val="tx1"/>
                </a:solidFill>
              </a:rPr>
              <a:t>Third part: And </a:t>
            </a:r>
            <a:r>
              <a:rPr lang="en-US" sz="2400" dirty="0">
                <a:solidFill>
                  <a:schemeClr val="tx1"/>
                </a:solidFill>
              </a:rPr>
              <a:t>in the pterygopalatine fossa </a:t>
            </a:r>
            <a:r>
              <a:rPr lang="en-US" sz="2400" dirty="0" smtClean="0">
                <a:solidFill>
                  <a:schemeClr val="tx1"/>
                </a:solidFill>
              </a:rPr>
              <a:t>(pterygopalatine </a:t>
            </a:r>
            <a:r>
              <a:rPr lang="en-US" sz="2400" dirty="0">
                <a:solidFill>
                  <a:schemeClr val="tx1"/>
                </a:solidFill>
              </a:rPr>
              <a:t>part ) .</a:t>
            </a:r>
          </a:p>
          <a:p>
            <a:pPr algn="l" rtl="0"/>
            <a:r>
              <a:rPr lang="en-US" sz="2400" dirty="0">
                <a:solidFill>
                  <a:schemeClr val="tx1"/>
                </a:solidFill>
              </a:rPr>
              <a:t>The relationship of the maxillary artery to the lateral pterygoid muscle is variable, but it runs superficial </a:t>
            </a:r>
            <a:r>
              <a:rPr lang="en-US" sz="2400" dirty="0" smtClean="0">
                <a:solidFill>
                  <a:schemeClr val="tx1"/>
                </a:solidFill>
              </a:rPr>
              <a:t>to </a:t>
            </a:r>
            <a:r>
              <a:rPr lang="en-US" sz="2400" dirty="0">
                <a:solidFill>
                  <a:schemeClr val="tx1"/>
                </a:solidFill>
              </a:rPr>
              <a:t>the muscle in nearly 60% of cases</a:t>
            </a:r>
            <a:r>
              <a:rPr lang="en-US" sz="2400" dirty="0" smtClean="0">
                <a:solidFill>
                  <a:schemeClr val="tx1"/>
                </a:solidFill>
              </a:rPr>
              <a:t>.</a:t>
            </a:r>
          </a:p>
          <a:p>
            <a:pPr marL="0" indent="0" algn="l" rtl="0">
              <a:buNone/>
            </a:pPr>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3</a:t>
            </a:fld>
            <a:endParaRPr lang="ar-IQ"/>
          </a:p>
        </p:txBody>
      </p:sp>
    </p:spTree>
    <p:extLst>
      <p:ext uri="{BB962C8B-B14F-4D97-AF65-F5344CB8AC3E}">
        <p14:creationId xmlns:p14="http://schemas.microsoft.com/office/powerpoint/2010/main" val="462499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3686" y="117329"/>
            <a:ext cx="6845144" cy="6696000"/>
          </a:xfrm>
        </p:spPr>
      </p:pic>
      <p:sp>
        <p:nvSpPr>
          <p:cNvPr id="2" name="Slide Number Placeholder 1"/>
          <p:cNvSpPr>
            <a:spLocks noGrp="1"/>
          </p:cNvSpPr>
          <p:nvPr>
            <p:ph type="sldNum" sz="quarter" idx="12"/>
          </p:nvPr>
        </p:nvSpPr>
        <p:spPr/>
        <p:txBody>
          <a:bodyPr/>
          <a:lstStyle/>
          <a:p>
            <a:fld id="{9F3CE02E-0A5F-4FF8-9291-0A70826CAA2E}" type="slidenum">
              <a:rPr lang="ar-IQ" smtClean="0"/>
              <a:pPr/>
              <a:t>30</a:t>
            </a:fld>
            <a:endParaRPr lang="ar-IQ"/>
          </a:p>
        </p:txBody>
      </p:sp>
    </p:spTree>
    <p:extLst>
      <p:ext uri="{BB962C8B-B14F-4D97-AF65-F5344CB8AC3E}">
        <p14:creationId xmlns:p14="http://schemas.microsoft.com/office/powerpoint/2010/main" val="296679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911" y="55420"/>
            <a:ext cx="7724632" cy="6696000"/>
          </a:xfrm>
        </p:spPr>
      </p:pic>
      <p:sp>
        <p:nvSpPr>
          <p:cNvPr id="2" name="Slide Number Placeholder 1"/>
          <p:cNvSpPr>
            <a:spLocks noGrp="1"/>
          </p:cNvSpPr>
          <p:nvPr>
            <p:ph type="sldNum" sz="quarter" idx="12"/>
          </p:nvPr>
        </p:nvSpPr>
        <p:spPr/>
        <p:txBody>
          <a:bodyPr/>
          <a:lstStyle/>
          <a:p>
            <a:fld id="{9F3CE02E-0A5F-4FF8-9291-0A70826CAA2E}" type="slidenum">
              <a:rPr lang="ar-IQ" smtClean="0"/>
              <a:pPr/>
              <a:t>4</a:t>
            </a:fld>
            <a:endParaRPr lang="ar-IQ"/>
          </a:p>
        </p:txBody>
      </p:sp>
    </p:spTree>
    <p:extLst>
      <p:ext uri="{BB962C8B-B14F-4D97-AF65-F5344CB8AC3E}">
        <p14:creationId xmlns:p14="http://schemas.microsoft.com/office/powerpoint/2010/main" val="320179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081" y="166255"/>
            <a:ext cx="8853055" cy="6691745"/>
          </a:xfrm>
        </p:spPr>
        <p:txBody>
          <a:bodyPr>
            <a:normAutofit/>
          </a:bodyPr>
          <a:lstStyle/>
          <a:p>
            <a:pPr algn="l" rtl="0"/>
            <a:r>
              <a:rPr lang="en-US" sz="2800" dirty="0">
                <a:solidFill>
                  <a:schemeClr val="tx1"/>
                </a:solidFill>
              </a:rPr>
              <a:t>First part  (Before Lt. Pt. M.): </a:t>
            </a:r>
            <a:endParaRPr lang="en-US" sz="2800" dirty="0" smtClean="0">
              <a:solidFill>
                <a:schemeClr val="tx1"/>
              </a:solidFill>
            </a:endParaRPr>
          </a:p>
          <a:p>
            <a:pPr marL="457200" indent="-457200" algn="l" rtl="0">
              <a:buFont typeface="+mj-lt"/>
              <a:buAutoNum type="arabicPeriod"/>
            </a:pPr>
            <a:r>
              <a:rPr lang="en-US" sz="2800" dirty="0">
                <a:solidFill>
                  <a:schemeClr val="tx1"/>
                </a:solidFill>
              </a:rPr>
              <a:t>deep auricular artery</a:t>
            </a:r>
          </a:p>
          <a:p>
            <a:pPr marL="457200" indent="-457200" algn="l" rtl="0">
              <a:buFont typeface="+mj-lt"/>
              <a:buAutoNum type="arabicPeriod"/>
            </a:pPr>
            <a:r>
              <a:rPr lang="en-US" sz="2800" dirty="0">
                <a:solidFill>
                  <a:schemeClr val="tx1"/>
                </a:solidFill>
              </a:rPr>
              <a:t>anterior tympanic artery, </a:t>
            </a:r>
            <a:endParaRPr lang="en-US" sz="2800" dirty="0" smtClean="0">
              <a:solidFill>
                <a:schemeClr val="tx1"/>
              </a:solidFill>
            </a:endParaRPr>
          </a:p>
          <a:p>
            <a:pPr marL="457200" indent="-457200" algn="l" rtl="0">
              <a:buFont typeface="+mj-lt"/>
              <a:buAutoNum type="arabicPeriod"/>
            </a:pPr>
            <a:r>
              <a:rPr lang="en-US" sz="2800" dirty="0">
                <a:solidFill>
                  <a:schemeClr val="tx1"/>
                </a:solidFill>
              </a:rPr>
              <a:t>The middle meningeal </a:t>
            </a:r>
            <a:r>
              <a:rPr lang="en-US" sz="2800" dirty="0" smtClean="0">
                <a:solidFill>
                  <a:schemeClr val="tx1"/>
                </a:solidFill>
              </a:rPr>
              <a:t>artery</a:t>
            </a:r>
          </a:p>
          <a:p>
            <a:pPr marL="457200" indent="-457200" algn="l" rtl="0">
              <a:buFont typeface="+mj-lt"/>
              <a:buAutoNum type="arabicPeriod"/>
            </a:pPr>
            <a:r>
              <a:rPr lang="en-US" sz="2800" dirty="0">
                <a:solidFill>
                  <a:schemeClr val="tx1"/>
                </a:solidFill>
              </a:rPr>
              <a:t> accessory meningeal artery </a:t>
            </a:r>
            <a:endParaRPr lang="en-US" sz="2800" dirty="0" smtClean="0">
              <a:solidFill>
                <a:schemeClr val="tx1"/>
              </a:solidFill>
            </a:endParaRPr>
          </a:p>
          <a:p>
            <a:pPr marL="457200" indent="-457200" algn="l" rtl="0">
              <a:buFont typeface="+mj-lt"/>
              <a:buAutoNum type="arabicPeriod"/>
            </a:pPr>
            <a:r>
              <a:rPr lang="en-US" sz="2800" dirty="0">
                <a:solidFill>
                  <a:schemeClr val="tx1"/>
                </a:solidFill>
              </a:rPr>
              <a:t>inferior alveolar artery </a:t>
            </a:r>
            <a:endParaRPr lang="ar-IQ" sz="28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5</a:t>
            </a:fld>
            <a:endParaRPr lang="ar-IQ"/>
          </a:p>
        </p:txBody>
      </p:sp>
    </p:spTree>
    <p:extLst>
      <p:ext uri="{BB962C8B-B14F-4D97-AF65-F5344CB8AC3E}">
        <p14:creationId xmlns:p14="http://schemas.microsoft.com/office/powerpoint/2010/main" val="3663886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255" y="180109"/>
            <a:ext cx="8801100" cy="6442364"/>
          </a:xfrm>
        </p:spPr>
        <p:txBody>
          <a:bodyPr>
            <a:normAutofit/>
          </a:bodyPr>
          <a:lstStyle/>
          <a:p>
            <a:pPr marL="0" indent="0" algn="l" rtl="0">
              <a:buNone/>
            </a:pPr>
            <a:r>
              <a:rPr lang="en-US" sz="2800" dirty="0" smtClean="0">
                <a:solidFill>
                  <a:schemeClr val="tx1"/>
                </a:solidFill>
              </a:rPr>
              <a:t>   First </a:t>
            </a:r>
            <a:r>
              <a:rPr lang="en-US" sz="2800" dirty="0">
                <a:solidFill>
                  <a:schemeClr val="tx1"/>
                </a:solidFill>
              </a:rPr>
              <a:t>part </a:t>
            </a:r>
            <a:r>
              <a:rPr lang="en-US" sz="2800" dirty="0" smtClean="0">
                <a:solidFill>
                  <a:schemeClr val="tx1"/>
                </a:solidFill>
              </a:rPr>
              <a:t> (Before Lt. Pt. M.): </a:t>
            </a:r>
            <a:endParaRPr lang="en-US" sz="2800" dirty="0">
              <a:solidFill>
                <a:schemeClr val="tx1"/>
              </a:solidFill>
            </a:endParaRPr>
          </a:p>
          <a:p>
            <a:pPr algn="l" rtl="0"/>
            <a:r>
              <a:rPr lang="en-US" sz="2400" dirty="0">
                <a:solidFill>
                  <a:schemeClr val="tx1"/>
                </a:solidFill>
              </a:rPr>
              <a:t>The first part of the  maxillary artery has </a:t>
            </a:r>
            <a:r>
              <a:rPr lang="en-US" sz="2400" u="sng" dirty="0">
                <a:solidFill>
                  <a:schemeClr val="tx1"/>
                </a:solidFill>
              </a:rPr>
              <a:t>five branches </a:t>
            </a:r>
            <a:r>
              <a:rPr lang="en-US" sz="2400" dirty="0">
                <a:solidFill>
                  <a:schemeClr val="tx1"/>
                </a:solidFill>
              </a:rPr>
              <a:t>and all enter bone. The first branch is the </a:t>
            </a:r>
            <a:r>
              <a:rPr lang="en-US" sz="2400" i="1" u="sng" dirty="0">
                <a:solidFill>
                  <a:schemeClr val="tx1"/>
                </a:solidFill>
              </a:rPr>
              <a:t>deep auricular artery</a:t>
            </a:r>
            <a:r>
              <a:rPr lang="en-US" sz="2400" dirty="0">
                <a:solidFill>
                  <a:schemeClr val="tx1"/>
                </a:solidFill>
              </a:rPr>
              <a:t>, supplying the skin of the external acoustic meatus and part of the tympanic membrane . A small branch contributes to the arterial supply of the temporomandibular joint.</a:t>
            </a:r>
          </a:p>
          <a:p>
            <a:pPr algn="l" rtl="0"/>
            <a:r>
              <a:rPr lang="en-US" sz="2400" dirty="0">
                <a:solidFill>
                  <a:schemeClr val="tx1"/>
                </a:solidFill>
              </a:rPr>
              <a:t>The second branch, the</a:t>
            </a:r>
            <a:r>
              <a:rPr lang="en-US" sz="2400" i="1" u="sng" dirty="0">
                <a:solidFill>
                  <a:schemeClr val="tx1"/>
                </a:solidFill>
              </a:rPr>
              <a:t> anterior tympanic artery</a:t>
            </a:r>
            <a:r>
              <a:rPr lang="en-US" sz="2400" dirty="0">
                <a:solidFill>
                  <a:schemeClr val="tx1"/>
                </a:solidFill>
              </a:rPr>
              <a:t>, passes through the </a:t>
            </a:r>
            <a:r>
              <a:rPr lang="en-US" sz="2400" dirty="0" err="1">
                <a:solidFill>
                  <a:schemeClr val="tx1"/>
                </a:solidFill>
              </a:rPr>
              <a:t>petrotympanic</a:t>
            </a:r>
            <a:r>
              <a:rPr lang="en-US" sz="2400" dirty="0">
                <a:solidFill>
                  <a:schemeClr val="tx1"/>
                </a:solidFill>
              </a:rPr>
              <a:t> fissure to supply part of the lining of the middle ear . this is the companion artery to the chorda tympani nerve .</a:t>
            </a:r>
          </a:p>
          <a:p>
            <a:pPr marL="0" indent="0" algn="l" rtl="0">
              <a:buNone/>
            </a:pPr>
            <a:endParaRPr lang="ar-IQ"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6</a:t>
            </a:fld>
            <a:endParaRPr lang="ar-IQ"/>
          </a:p>
        </p:txBody>
      </p:sp>
    </p:spTree>
    <p:extLst>
      <p:ext uri="{BB962C8B-B14F-4D97-AF65-F5344CB8AC3E}">
        <p14:creationId xmlns:p14="http://schemas.microsoft.com/office/powerpoint/2010/main" val="881995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326" y="0"/>
            <a:ext cx="8037213" cy="6912000"/>
          </a:xfrm>
        </p:spPr>
      </p:pic>
      <p:sp>
        <p:nvSpPr>
          <p:cNvPr id="5" name="Oval 4"/>
          <p:cNvSpPr/>
          <p:nvPr/>
        </p:nvSpPr>
        <p:spPr>
          <a:xfrm>
            <a:off x="852055" y="2923310"/>
            <a:ext cx="1818409" cy="831273"/>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ar-IQ"/>
          </a:p>
        </p:txBody>
      </p:sp>
      <p:sp>
        <p:nvSpPr>
          <p:cNvPr id="2" name="Slide Number Placeholder 1"/>
          <p:cNvSpPr>
            <a:spLocks noGrp="1"/>
          </p:cNvSpPr>
          <p:nvPr>
            <p:ph type="sldNum" sz="quarter" idx="12"/>
          </p:nvPr>
        </p:nvSpPr>
        <p:spPr/>
        <p:txBody>
          <a:bodyPr/>
          <a:lstStyle/>
          <a:p>
            <a:fld id="{9F3CE02E-0A5F-4FF8-9291-0A70826CAA2E}" type="slidenum">
              <a:rPr lang="ar-IQ" smtClean="0"/>
              <a:pPr/>
              <a:t>7</a:t>
            </a:fld>
            <a:endParaRPr lang="ar-IQ"/>
          </a:p>
        </p:txBody>
      </p:sp>
    </p:spTree>
    <p:extLst>
      <p:ext uri="{BB962C8B-B14F-4D97-AF65-F5344CB8AC3E}">
        <p14:creationId xmlns:p14="http://schemas.microsoft.com/office/powerpoint/2010/main" val="584893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09" y="138546"/>
            <a:ext cx="8821883" cy="6525491"/>
          </a:xfrm>
        </p:spPr>
        <p:txBody>
          <a:bodyPr>
            <a:normAutofit/>
          </a:bodyPr>
          <a:lstStyle/>
          <a:p>
            <a:pPr algn="l" rtl="0"/>
            <a:r>
              <a:rPr lang="en-US" sz="2400" dirty="0">
                <a:solidFill>
                  <a:schemeClr val="tx1"/>
                </a:solidFill>
              </a:rPr>
              <a:t>The</a:t>
            </a:r>
            <a:r>
              <a:rPr lang="en-US" sz="2400" i="1" u="sng" dirty="0">
                <a:solidFill>
                  <a:schemeClr val="tx1"/>
                </a:solidFill>
              </a:rPr>
              <a:t> middle meningeal artery </a:t>
            </a:r>
            <a:r>
              <a:rPr lang="en-US" sz="2400" dirty="0">
                <a:solidFill>
                  <a:schemeClr val="tx1"/>
                </a:solidFill>
              </a:rPr>
              <a:t>is the main source of blood to the meninges and to the bones of the vault of the  skull. The artery may arise either directly from the first part of the maxillary or from a common trunk with the inferior alveolar artery. When the maxillary artery lies superficial to the lateral pterygoid muscle, the middle meningeal artery takes a deep course in relation to the muscle it is not usually the first branch.</a:t>
            </a:r>
          </a:p>
          <a:p>
            <a:pPr algn="l" rtl="0"/>
            <a:r>
              <a:rPr lang="en-US" sz="2400" dirty="0">
                <a:solidFill>
                  <a:schemeClr val="tx1"/>
                </a:solidFill>
              </a:rPr>
              <a:t>The middle meningeal artery ascends between the two root of the auriculotemporal nerve and leaves the infratemporal fossa through the foramen </a:t>
            </a:r>
            <a:r>
              <a:rPr lang="en-US" sz="2400" dirty="0" err="1">
                <a:solidFill>
                  <a:schemeClr val="tx1"/>
                </a:solidFill>
              </a:rPr>
              <a:t>spinosum</a:t>
            </a:r>
            <a:r>
              <a:rPr lang="en-US" sz="2400" dirty="0">
                <a:solidFill>
                  <a:schemeClr val="tx1"/>
                </a:solidFill>
              </a:rPr>
              <a:t>.</a:t>
            </a:r>
          </a:p>
          <a:p>
            <a:pPr algn="l" rtl="0"/>
            <a:endParaRPr lang="ar-IQ" sz="2400" dirty="0">
              <a:solidFill>
                <a:schemeClr val="tx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8</a:t>
            </a:fld>
            <a:endParaRPr lang="ar-IQ"/>
          </a:p>
        </p:txBody>
      </p:sp>
    </p:spTree>
    <p:extLst>
      <p:ext uri="{BB962C8B-B14F-4D97-AF65-F5344CB8AC3E}">
        <p14:creationId xmlns:p14="http://schemas.microsoft.com/office/powerpoint/2010/main" val="933711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960" y="116111"/>
            <a:ext cx="6602619" cy="6840000"/>
          </a:xfrm>
        </p:spPr>
      </p:pic>
      <p:sp>
        <p:nvSpPr>
          <p:cNvPr id="5" name="Oval 4"/>
          <p:cNvSpPr/>
          <p:nvPr/>
        </p:nvSpPr>
        <p:spPr>
          <a:xfrm>
            <a:off x="3013364" y="2175164"/>
            <a:ext cx="1782000" cy="2124000"/>
          </a:xfrm>
          <a:prstGeom prst="ellipse">
            <a:avLst/>
          </a:prstGeom>
          <a:noFill/>
          <a:ln w="76200"/>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IQ">
              <a:ln w="76200">
                <a:solidFill>
                  <a:schemeClr val="tx1"/>
                </a:solidFill>
                <a:prstDash val="solid"/>
              </a:ln>
              <a:solidFill>
                <a:schemeClr val="bg1"/>
              </a:solidFill>
            </a:endParaRPr>
          </a:p>
        </p:txBody>
      </p:sp>
      <p:sp>
        <p:nvSpPr>
          <p:cNvPr id="2" name="Slide Number Placeholder 1"/>
          <p:cNvSpPr>
            <a:spLocks noGrp="1"/>
          </p:cNvSpPr>
          <p:nvPr>
            <p:ph type="sldNum" sz="quarter" idx="12"/>
          </p:nvPr>
        </p:nvSpPr>
        <p:spPr/>
        <p:txBody>
          <a:bodyPr/>
          <a:lstStyle/>
          <a:p>
            <a:fld id="{9F3CE02E-0A5F-4FF8-9291-0A70826CAA2E}" type="slidenum">
              <a:rPr lang="ar-IQ" smtClean="0"/>
              <a:pPr/>
              <a:t>9</a:t>
            </a:fld>
            <a:endParaRPr lang="ar-IQ"/>
          </a:p>
        </p:txBody>
      </p:sp>
    </p:spTree>
    <p:extLst>
      <p:ext uri="{BB962C8B-B14F-4D97-AF65-F5344CB8AC3E}">
        <p14:creationId xmlns:p14="http://schemas.microsoft.com/office/powerpoint/2010/main" val="764653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1294</TotalTime>
  <Words>1456</Words>
  <Application>Microsoft Office PowerPoint</Application>
  <PresentationFormat>On-screen Show (4:3)</PresentationFormat>
  <Paragraphs>88</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Dr.Najat</dc:creator>
  <cp:lastModifiedBy>hp</cp:lastModifiedBy>
  <cp:revision>126</cp:revision>
  <cp:lastPrinted>2017-12-18T09:15:34Z</cp:lastPrinted>
  <dcterms:created xsi:type="dcterms:W3CDTF">2016-10-01T19:17:44Z</dcterms:created>
  <dcterms:modified xsi:type="dcterms:W3CDTF">2017-12-18T09:43:17Z</dcterms:modified>
</cp:coreProperties>
</file>