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3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88" r:id="rId1"/>
    <p:sldMasterId id="2147483701" r:id="rId2"/>
  </p:sldMasterIdLst>
  <p:notesMasterIdLst>
    <p:notesMasterId r:id="rId31"/>
  </p:notesMasterIdLst>
  <p:sldIdLst>
    <p:sldId id="257" r:id="rId3"/>
    <p:sldId id="333" r:id="rId4"/>
    <p:sldId id="331" r:id="rId5"/>
    <p:sldId id="332" r:id="rId6"/>
    <p:sldId id="341" r:id="rId7"/>
    <p:sldId id="322" r:id="rId8"/>
    <p:sldId id="259" r:id="rId9"/>
    <p:sldId id="325" r:id="rId10"/>
    <p:sldId id="326" r:id="rId11"/>
    <p:sldId id="329" r:id="rId12"/>
    <p:sldId id="337" r:id="rId13"/>
    <p:sldId id="328" r:id="rId14"/>
    <p:sldId id="291" r:id="rId15"/>
    <p:sldId id="293" r:id="rId16"/>
    <p:sldId id="301" r:id="rId17"/>
    <p:sldId id="304" r:id="rId18"/>
    <p:sldId id="309" r:id="rId19"/>
    <p:sldId id="342" r:id="rId20"/>
    <p:sldId id="343" r:id="rId21"/>
    <p:sldId id="344" r:id="rId22"/>
    <p:sldId id="345" r:id="rId23"/>
    <p:sldId id="346" r:id="rId24"/>
    <p:sldId id="347" r:id="rId25"/>
    <p:sldId id="348" r:id="rId26"/>
    <p:sldId id="349" r:id="rId27"/>
    <p:sldId id="350" r:id="rId28"/>
    <p:sldId id="351" r:id="rId29"/>
    <p:sldId id="352" r:id="rId30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4380"/>
    <p:restoredTop sz="94660"/>
  </p:normalViewPr>
  <p:slideViewPr>
    <p:cSldViewPr>
      <p:cViewPr>
        <p:scale>
          <a:sx n="60" d="100"/>
          <a:sy n="60" d="100"/>
        </p:scale>
        <p:origin x="-1656" y="-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image" Target="../media/image310.jpe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image" Target="../media/image5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76F730-AD3A-482D-8E1E-781A5FA31E0F}" type="doc">
      <dgm:prSet loTypeId="urn:microsoft.com/office/officeart/2005/8/layout/equation2" loCatId="process" qsTypeId="urn:microsoft.com/office/officeart/2005/8/quickstyle/simple1" qsCatId="simple" csTypeId="urn:microsoft.com/office/officeart/2005/8/colors/accent1_2" csCatId="accent1" phldr="1"/>
      <dgm:spPr/>
    </dgm:pt>
    <dgm:pt modelId="{ED6251B2-246A-42CA-9A41-3DD8F15ABBD7}">
      <dgm:prSet phldrT="[نص]" custT="1"/>
      <dgm:spPr/>
      <dgm:t>
        <a:bodyPr/>
        <a:lstStyle/>
        <a:p>
          <a:pPr rtl="1"/>
          <a:r>
            <a:rPr lang="en-US" sz="2800" dirty="0" smtClean="0"/>
            <a:t>tray</a:t>
          </a:r>
          <a:endParaRPr lang="ar-IQ" sz="2800" dirty="0"/>
        </a:p>
      </dgm:t>
    </dgm:pt>
    <dgm:pt modelId="{1189E5D7-4A2A-4E30-9587-C1E80A5BB333}" type="parTrans" cxnId="{AFD87447-5EE8-4B78-8936-DDEA14065802}">
      <dgm:prSet/>
      <dgm:spPr/>
      <dgm:t>
        <a:bodyPr/>
        <a:lstStyle/>
        <a:p>
          <a:pPr rtl="1"/>
          <a:endParaRPr lang="ar-IQ"/>
        </a:p>
      </dgm:t>
    </dgm:pt>
    <dgm:pt modelId="{00CDE41F-AD31-41A9-92D5-528C1656A5AF}" type="sibTrans" cxnId="{AFD87447-5EE8-4B78-8936-DDEA14065802}">
      <dgm:prSet/>
      <dgm:spPr/>
      <dgm:t>
        <a:bodyPr/>
        <a:lstStyle/>
        <a:p>
          <a:pPr rtl="1"/>
          <a:endParaRPr lang="ar-IQ"/>
        </a:p>
      </dgm:t>
    </dgm:pt>
    <dgm:pt modelId="{E8525F73-175C-4223-8BB1-3AC1A56C0CCF}">
      <dgm:prSet phldrT="[نص]" custT="1"/>
      <dgm:spPr/>
      <dgm:t>
        <a:bodyPr/>
        <a:lstStyle/>
        <a:p>
          <a:pPr rtl="1"/>
          <a:r>
            <a:rPr lang="en-US" sz="2000" dirty="0" smtClean="0"/>
            <a:t>Impression material</a:t>
          </a:r>
          <a:endParaRPr lang="ar-IQ" sz="1600" dirty="0"/>
        </a:p>
      </dgm:t>
    </dgm:pt>
    <dgm:pt modelId="{B614D436-F203-42B9-A8FC-FFDC451F619E}" type="parTrans" cxnId="{6BC2EFCB-D38B-4379-B8AA-FBF55F6ACEEA}">
      <dgm:prSet/>
      <dgm:spPr/>
      <dgm:t>
        <a:bodyPr/>
        <a:lstStyle/>
        <a:p>
          <a:pPr rtl="1"/>
          <a:endParaRPr lang="ar-IQ"/>
        </a:p>
      </dgm:t>
    </dgm:pt>
    <dgm:pt modelId="{EA8AD871-1250-4C46-9699-2FE267AB78C4}" type="sibTrans" cxnId="{6BC2EFCB-D38B-4379-B8AA-FBF55F6ACEEA}">
      <dgm:prSet/>
      <dgm:spPr/>
      <dgm:t>
        <a:bodyPr/>
        <a:lstStyle/>
        <a:p>
          <a:pPr rtl="1"/>
          <a:endParaRPr lang="ar-IQ"/>
        </a:p>
      </dgm:t>
    </dgm:pt>
    <dgm:pt modelId="{A1B7ED97-9B23-4EB4-80E8-1C0B8A7F962A}">
      <dgm:prSet phldrT="[نص]"/>
      <dgm:spPr/>
      <dgm:t>
        <a:bodyPr/>
        <a:lstStyle/>
        <a:p>
          <a:pPr rtl="1"/>
          <a:r>
            <a:rPr lang="en-US" dirty="0" smtClean="0"/>
            <a:t>impression</a:t>
          </a:r>
          <a:endParaRPr lang="ar-IQ" dirty="0"/>
        </a:p>
      </dgm:t>
    </dgm:pt>
    <dgm:pt modelId="{797612F3-8296-4E10-8502-8D284B9E38F6}" type="parTrans" cxnId="{ED183D2D-C1ED-4BEA-A9F7-FC577077B220}">
      <dgm:prSet/>
      <dgm:spPr/>
      <dgm:t>
        <a:bodyPr/>
        <a:lstStyle/>
        <a:p>
          <a:pPr rtl="1"/>
          <a:endParaRPr lang="ar-IQ"/>
        </a:p>
      </dgm:t>
    </dgm:pt>
    <dgm:pt modelId="{B46B75B9-B3EF-4D9D-A6B2-40F56635B0E8}" type="sibTrans" cxnId="{ED183D2D-C1ED-4BEA-A9F7-FC577077B220}">
      <dgm:prSet/>
      <dgm:spPr/>
      <dgm:t>
        <a:bodyPr/>
        <a:lstStyle/>
        <a:p>
          <a:pPr rtl="1"/>
          <a:endParaRPr lang="ar-IQ"/>
        </a:p>
      </dgm:t>
    </dgm:pt>
    <dgm:pt modelId="{4AF84C18-C02F-4174-9DB3-FB49D3902684}" type="pres">
      <dgm:prSet presAssocID="{2676F730-AD3A-482D-8E1E-781A5FA31E0F}" presName="Name0" presStyleCnt="0">
        <dgm:presLayoutVars>
          <dgm:dir/>
          <dgm:resizeHandles val="exact"/>
        </dgm:presLayoutVars>
      </dgm:prSet>
      <dgm:spPr/>
    </dgm:pt>
    <dgm:pt modelId="{7649BAEA-D0E0-491A-BEB6-40716E308120}" type="pres">
      <dgm:prSet presAssocID="{2676F730-AD3A-482D-8E1E-781A5FA31E0F}" presName="vNodes" presStyleCnt="0"/>
      <dgm:spPr/>
    </dgm:pt>
    <dgm:pt modelId="{2BE1BD78-3FE5-4878-B4F2-9F0D114BBC3F}" type="pres">
      <dgm:prSet presAssocID="{ED6251B2-246A-42CA-9A41-3DD8F15ABBD7}" presName="node" presStyleLbl="node1" presStyleIdx="0" presStyleCnt="3" custLinFactNeighborX="6330" custLinFactNeighborY="25169">
        <dgm:presLayoutVars>
          <dgm:bulletEnabled val="1"/>
        </dgm:presLayoutVars>
      </dgm:prSet>
      <dgm:spPr/>
      <dgm:t>
        <a:bodyPr/>
        <a:lstStyle/>
        <a:p>
          <a:pPr rtl="1"/>
          <a:endParaRPr lang="ar-IQ"/>
        </a:p>
      </dgm:t>
    </dgm:pt>
    <dgm:pt modelId="{34A14A5C-9414-4076-A9D1-4EE028AAC168}" type="pres">
      <dgm:prSet presAssocID="{00CDE41F-AD31-41A9-92D5-528C1656A5AF}" presName="spacerT" presStyleCnt="0"/>
      <dgm:spPr/>
    </dgm:pt>
    <dgm:pt modelId="{0A06199D-21B7-46F9-975F-A9BBA41196EB}" type="pres">
      <dgm:prSet presAssocID="{00CDE41F-AD31-41A9-92D5-528C1656A5AF}" presName="sibTrans" presStyleLbl="sibTrans2D1" presStyleIdx="0" presStyleCnt="2"/>
      <dgm:spPr/>
      <dgm:t>
        <a:bodyPr/>
        <a:lstStyle/>
        <a:p>
          <a:pPr rtl="1"/>
          <a:endParaRPr lang="ar-IQ"/>
        </a:p>
      </dgm:t>
    </dgm:pt>
    <dgm:pt modelId="{691AB85F-D32B-49F7-90C6-869F1B9DBBE3}" type="pres">
      <dgm:prSet presAssocID="{00CDE41F-AD31-41A9-92D5-528C1656A5AF}" presName="spacerB" presStyleCnt="0"/>
      <dgm:spPr/>
    </dgm:pt>
    <dgm:pt modelId="{6B03CDB7-5A0F-42A5-B090-FC6D4A0A5B35}" type="pres">
      <dgm:prSet presAssocID="{E8525F73-175C-4223-8BB1-3AC1A56C0CCF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IQ"/>
        </a:p>
      </dgm:t>
    </dgm:pt>
    <dgm:pt modelId="{A7CF94B5-373B-4AD2-9B8C-1A147A51C385}" type="pres">
      <dgm:prSet presAssocID="{2676F730-AD3A-482D-8E1E-781A5FA31E0F}" presName="sibTransLast" presStyleLbl="sibTrans2D1" presStyleIdx="1" presStyleCnt="2"/>
      <dgm:spPr/>
      <dgm:t>
        <a:bodyPr/>
        <a:lstStyle/>
        <a:p>
          <a:pPr rtl="1"/>
          <a:endParaRPr lang="ar-IQ"/>
        </a:p>
      </dgm:t>
    </dgm:pt>
    <dgm:pt modelId="{68FFF82E-E692-4879-BC49-DAB4E5E9F6D5}" type="pres">
      <dgm:prSet presAssocID="{2676F730-AD3A-482D-8E1E-781A5FA31E0F}" presName="connectorText" presStyleLbl="sibTrans2D1" presStyleIdx="1" presStyleCnt="2"/>
      <dgm:spPr/>
      <dgm:t>
        <a:bodyPr/>
        <a:lstStyle/>
        <a:p>
          <a:pPr rtl="1"/>
          <a:endParaRPr lang="ar-IQ"/>
        </a:p>
      </dgm:t>
    </dgm:pt>
    <dgm:pt modelId="{46F33116-7A4B-4F25-B7E0-FE04829E5619}" type="pres">
      <dgm:prSet presAssocID="{2676F730-AD3A-482D-8E1E-781A5FA31E0F}" presName="las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IQ"/>
        </a:p>
      </dgm:t>
    </dgm:pt>
  </dgm:ptLst>
  <dgm:cxnLst>
    <dgm:cxn modelId="{80B68112-770D-4C4D-BB9D-BDFBED4D49E5}" type="presOf" srcId="{A1B7ED97-9B23-4EB4-80E8-1C0B8A7F962A}" destId="{46F33116-7A4B-4F25-B7E0-FE04829E5619}" srcOrd="0" destOrd="0" presId="urn:microsoft.com/office/officeart/2005/8/layout/equation2"/>
    <dgm:cxn modelId="{AFD87447-5EE8-4B78-8936-DDEA14065802}" srcId="{2676F730-AD3A-482D-8E1E-781A5FA31E0F}" destId="{ED6251B2-246A-42CA-9A41-3DD8F15ABBD7}" srcOrd="0" destOrd="0" parTransId="{1189E5D7-4A2A-4E30-9587-C1E80A5BB333}" sibTransId="{00CDE41F-AD31-41A9-92D5-528C1656A5AF}"/>
    <dgm:cxn modelId="{317A82FC-4A10-47DE-978E-371064B20F81}" type="presOf" srcId="{EA8AD871-1250-4C46-9699-2FE267AB78C4}" destId="{68FFF82E-E692-4879-BC49-DAB4E5E9F6D5}" srcOrd="1" destOrd="0" presId="urn:microsoft.com/office/officeart/2005/8/layout/equation2"/>
    <dgm:cxn modelId="{4A559754-DD7F-41BD-A904-4C21522D59EC}" type="presOf" srcId="{E8525F73-175C-4223-8BB1-3AC1A56C0CCF}" destId="{6B03CDB7-5A0F-42A5-B090-FC6D4A0A5B35}" srcOrd="0" destOrd="0" presId="urn:microsoft.com/office/officeart/2005/8/layout/equation2"/>
    <dgm:cxn modelId="{ED183D2D-C1ED-4BEA-A9F7-FC577077B220}" srcId="{2676F730-AD3A-482D-8E1E-781A5FA31E0F}" destId="{A1B7ED97-9B23-4EB4-80E8-1C0B8A7F962A}" srcOrd="2" destOrd="0" parTransId="{797612F3-8296-4E10-8502-8D284B9E38F6}" sibTransId="{B46B75B9-B3EF-4D9D-A6B2-40F56635B0E8}"/>
    <dgm:cxn modelId="{6BC2EFCB-D38B-4379-B8AA-FBF55F6ACEEA}" srcId="{2676F730-AD3A-482D-8E1E-781A5FA31E0F}" destId="{E8525F73-175C-4223-8BB1-3AC1A56C0CCF}" srcOrd="1" destOrd="0" parTransId="{B614D436-F203-42B9-A8FC-FFDC451F619E}" sibTransId="{EA8AD871-1250-4C46-9699-2FE267AB78C4}"/>
    <dgm:cxn modelId="{FC1FC5FA-E21F-4F13-9D21-521F45027B3B}" type="presOf" srcId="{00CDE41F-AD31-41A9-92D5-528C1656A5AF}" destId="{0A06199D-21B7-46F9-975F-A9BBA41196EB}" srcOrd="0" destOrd="0" presId="urn:microsoft.com/office/officeart/2005/8/layout/equation2"/>
    <dgm:cxn modelId="{379CA71B-D214-44FD-A903-59A9FD606B33}" type="presOf" srcId="{EA8AD871-1250-4C46-9699-2FE267AB78C4}" destId="{A7CF94B5-373B-4AD2-9B8C-1A147A51C385}" srcOrd="0" destOrd="0" presId="urn:microsoft.com/office/officeart/2005/8/layout/equation2"/>
    <dgm:cxn modelId="{02CBDC60-C527-417D-B721-D63D821693BA}" type="presOf" srcId="{ED6251B2-246A-42CA-9A41-3DD8F15ABBD7}" destId="{2BE1BD78-3FE5-4878-B4F2-9F0D114BBC3F}" srcOrd="0" destOrd="0" presId="urn:microsoft.com/office/officeart/2005/8/layout/equation2"/>
    <dgm:cxn modelId="{5C90983E-4C1F-4D32-B7C7-3A48CF56B2F7}" type="presOf" srcId="{2676F730-AD3A-482D-8E1E-781A5FA31E0F}" destId="{4AF84C18-C02F-4174-9DB3-FB49D3902684}" srcOrd="0" destOrd="0" presId="urn:microsoft.com/office/officeart/2005/8/layout/equation2"/>
    <dgm:cxn modelId="{8FC26E66-9E4B-44B0-BFB9-5076858A295D}" type="presParOf" srcId="{4AF84C18-C02F-4174-9DB3-FB49D3902684}" destId="{7649BAEA-D0E0-491A-BEB6-40716E308120}" srcOrd="0" destOrd="0" presId="urn:microsoft.com/office/officeart/2005/8/layout/equation2"/>
    <dgm:cxn modelId="{AD7EDC15-5227-4001-876D-9FD87B811EE5}" type="presParOf" srcId="{7649BAEA-D0E0-491A-BEB6-40716E308120}" destId="{2BE1BD78-3FE5-4878-B4F2-9F0D114BBC3F}" srcOrd="0" destOrd="0" presId="urn:microsoft.com/office/officeart/2005/8/layout/equation2"/>
    <dgm:cxn modelId="{111DA5C3-5B15-457F-90A9-6A2BB030C6C0}" type="presParOf" srcId="{7649BAEA-D0E0-491A-BEB6-40716E308120}" destId="{34A14A5C-9414-4076-A9D1-4EE028AAC168}" srcOrd="1" destOrd="0" presId="urn:microsoft.com/office/officeart/2005/8/layout/equation2"/>
    <dgm:cxn modelId="{FECB2411-7DF2-4FD2-9D05-418C546A94B1}" type="presParOf" srcId="{7649BAEA-D0E0-491A-BEB6-40716E308120}" destId="{0A06199D-21B7-46F9-975F-A9BBA41196EB}" srcOrd="2" destOrd="0" presId="urn:microsoft.com/office/officeart/2005/8/layout/equation2"/>
    <dgm:cxn modelId="{4D95CC4D-04C3-4E02-ADF0-A626C70E26C0}" type="presParOf" srcId="{7649BAEA-D0E0-491A-BEB6-40716E308120}" destId="{691AB85F-D32B-49F7-90C6-869F1B9DBBE3}" srcOrd="3" destOrd="0" presId="urn:microsoft.com/office/officeart/2005/8/layout/equation2"/>
    <dgm:cxn modelId="{2A934F86-9E80-411F-A25D-BAAA6570F76A}" type="presParOf" srcId="{7649BAEA-D0E0-491A-BEB6-40716E308120}" destId="{6B03CDB7-5A0F-42A5-B090-FC6D4A0A5B35}" srcOrd="4" destOrd="0" presId="urn:microsoft.com/office/officeart/2005/8/layout/equation2"/>
    <dgm:cxn modelId="{3585AB99-B77E-4035-8099-FA08C11F5009}" type="presParOf" srcId="{4AF84C18-C02F-4174-9DB3-FB49D3902684}" destId="{A7CF94B5-373B-4AD2-9B8C-1A147A51C385}" srcOrd="1" destOrd="0" presId="urn:microsoft.com/office/officeart/2005/8/layout/equation2"/>
    <dgm:cxn modelId="{3552E5C5-200F-4264-9E62-BA84D61E29AE}" type="presParOf" srcId="{A7CF94B5-373B-4AD2-9B8C-1A147A51C385}" destId="{68FFF82E-E692-4879-BC49-DAB4E5E9F6D5}" srcOrd="0" destOrd="0" presId="urn:microsoft.com/office/officeart/2005/8/layout/equation2"/>
    <dgm:cxn modelId="{BB1226D6-67D5-40F5-9992-F20FA8759A0C}" type="presParOf" srcId="{4AF84C18-C02F-4174-9DB3-FB49D3902684}" destId="{46F33116-7A4B-4F25-B7E0-FE04829E5619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916C855-3CD8-4080-B805-D534F6A8C75C}" type="doc">
      <dgm:prSet loTypeId="urn:microsoft.com/office/officeart/2005/8/layout/equation2" loCatId="process" qsTypeId="urn:microsoft.com/office/officeart/2005/8/quickstyle/simple1" qsCatId="simple" csTypeId="urn:microsoft.com/office/officeart/2005/8/colors/accent1_2" csCatId="accent1" phldr="1"/>
      <dgm:spPr/>
    </dgm:pt>
    <dgm:pt modelId="{4046DA34-9039-4D39-A296-B531BEFA538D}">
      <dgm:prSet phldrT="[نص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 rtl="1"/>
          <a:r>
            <a:rPr lang="en-US" sz="2400" b="1" dirty="0" smtClean="0">
              <a:solidFill>
                <a:srgbClr val="FF0000"/>
              </a:solidFill>
            </a:rPr>
            <a:t>Stock tray</a:t>
          </a:r>
          <a:endParaRPr lang="ar-IQ" sz="2400" b="1" dirty="0">
            <a:solidFill>
              <a:srgbClr val="FF0000"/>
            </a:solidFill>
          </a:endParaRPr>
        </a:p>
      </dgm:t>
    </dgm:pt>
    <dgm:pt modelId="{ADC72C36-BA3D-41C0-8AC7-C3E1FC824F79}" type="parTrans" cxnId="{73458F23-E3E3-4F02-9C7B-CABE575AB2B6}">
      <dgm:prSet/>
      <dgm:spPr/>
      <dgm:t>
        <a:bodyPr/>
        <a:lstStyle/>
        <a:p>
          <a:pPr rtl="1"/>
          <a:endParaRPr lang="ar-IQ"/>
        </a:p>
      </dgm:t>
    </dgm:pt>
    <dgm:pt modelId="{CCC5D954-1A3A-4392-A53B-F2F411E57A57}" type="sibTrans" cxnId="{73458F23-E3E3-4F02-9C7B-CABE575AB2B6}">
      <dgm:prSet/>
      <dgm:spPr/>
      <dgm:t>
        <a:bodyPr/>
        <a:lstStyle/>
        <a:p>
          <a:pPr rtl="1"/>
          <a:endParaRPr lang="ar-IQ"/>
        </a:p>
      </dgm:t>
    </dgm:pt>
    <dgm:pt modelId="{B7CF6105-8096-4FF1-8988-848ACC0562C7}">
      <dgm:prSet phldrT="[نص]"/>
      <dgm:spPr/>
      <dgm:t>
        <a:bodyPr/>
        <a:lstStyle/>
        <a:p>
          <a:pPr rtl="1"/>
          <a:r>
            <a:rPr lang="en-US" b="1" dirty="0" smtClean="0"/>
            <a:t>Impression material</a:t>
          </a:r>
          <a:endParaRPr lang="ar-IQ" b="1" dirty="0"/>
        </a:p>
      </dgm:t>
    </dgm:pt>
    <dgm:pt modelId="{4AFB6FF1-2A5D-4FA9-AA3D-E01BF969172A}" type="parTrans" cxnId="{2D53F7F7-115C-4A6C-9D66-FE1AB6C93203}">
      <dgm:prSet/>
      <dgm:spPr/>
      <dgm:t>
        <a:bodyPr/>
        <a:lstStyle/>
        <a:p>
          <a:pPr rtl="1"/>
          <a:endParaRPr lang="ar-IQ"/>
        </a:p>
      </dgm:t>
    </dgm:pt>
    <dgm:pt modelId="{80C48ABA-F53C-444A-B21B-9F23E232B9B1}" type="sibTrans" cxnId="{2D53F7F7-115C-4A6C-9D66-FE1AB6C93203}">
      <dgm:prSet/>
      <dgm:spPr/>
      <dgm:t>
        <a:bodyPr/>
        <a:lstStyle/>
        <a:p>
          <a:pPr rtl="1"/>
          <a:endParaRPr lang="ar-IQ"/>
        </a:p>
      </dgm:t>
    </dgm:pt>
    <dgm:pt modelId="{DFA44455-24C8-4A65-8A6E-DC124D60EC9E}">
      <dgm:prSet phldrT="[نص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pPr rtl="1"/>
          <a:r>
            <a:rPr lang="en-US" b="1" dirty="0" smtClean="0">
              <a:solidFill>
                <a:srgbClr val="FF0000"/>
              </a:solidFill>
            </a:rPr>
            <a:t>Primary impression</a:t>
          </a:r>
          <a:endParaRPr lang="ar-IQ" b="1" dirty="0">
            <a:solidFill>
              <a:srgbClr val="FF0000"/>
            </a:solidFill>
          </a:endParaRPr>
        </a:p>
      </dgm:t>
    </dgm:pt>
    <dgm:pt modelId="{D31D3B3D-3DAC-45C7-B77D-04E148EFF00F}" type="parTrans" cxnId="{BBAE34C9-DF36-4260-92AC-0D9ABDEE4758}">
      <dgm:prSet/>
      <dgm:spPr/>
      <dgm:t>
        <a:bodyPr/>
        <a:lstStyle/>
        <a:p>
          <a:pPr rtl="1"/>
          <a:endParaRPr lang="ar-IQ"/>
        </a:p>
      </dgm:t>
    </dgm:pt>
    <dgm:pt modelId="{496495E1-62AA-4641-8530-51566D7F79EC}" type="sibTrans" cxnId="{BBAE34C9-DF36-4260-92AC-0D9ABDEE4758}">
      <dgm:prSet/>
      <dgm:spPr/>
      <dgm:t>
        <a:bodyPr/>
        <a:lstStyle/>
        <a:p>
          <a:pPr rtl="1"/>
          <a:endParaRPr lang="ar-IQ"/>
        </a:p>
      </dgm:t>
    </dgm:pt>
    <dgm:pt modelId="{2DB1AD7C-B9FA-477D-9A22-5C7669A867C5}" type="pres">
      <dgm:prSet presAssocID="{0916C855-3CD8-4080-B805-D534F6A8C75C}" presName="Name0" presStyleCnt="0">
        <dgm:presLayoutVars>
          <dgm:dir/>
          <dgm:resizeHandles val="exact"/>
        </dgm:presLayoutVars>
      </dgm:prSet>
      <dgm:spPr/>
    </dgm:pt>
    <dgm:pt modelId="{95B767D7-6EBF-4708-9B69-12F840ADEF87}" type="pres">
      <dgm:prSet presAssocID="{0916C855-3CD8-4080-B805-D534F6A8C75C}" presName="vNodes" presStyleCnt="0"/>
      <dgm:spPr/>
    </dgm:pt>
    <dgm:pt modelId="{A06EBF89-0777-4245-AFA8-D7D4658EDF74}" type="pres">
      <dgm:prSet presAssocID="{4046DA34-9039-4D39-A296-B531BEFA538D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IQ"/>
        </a:p>
      </dgm:t>
    </dgm:pt>
    <dgm:pt modelId="{827BC32B-9181-4272-9385-D242CE200E79}" type="pres">
      <dgm:prSet presAssocID="{CCC5D954-1A3A-4392-A53B-F2F411E57A57}" presName="spacerT" presStyleCnt="0"/>
      <dgm:spPr/>
    </dgm:pt>
    <dgm:pt modelId="{2736E612-3BCD-44AB-9238-278BD7BEF083}" type="pres">
      <dgm:prSet presAssocID="{CCC5D954-1A3A-4392-A53B-F2F411E57A57}" presName="sibTrans" presStyleLbl="sibTrans2D1" presStyleIdx="0" presStyleCnt="2"/>
      <dgm:spPr/>
      <dgm:t>
        <a:bodyPr/>
        <a:lstStyle/>
        <a:p>
          <a:pPr rtl="1"/>
          <a:endParaRPr lang="ar-IQ"/>
        </a:p>
      </dgm:t>
    </dgm:pt>
    <dgm:pt modelId="{4DDE413C-FF49-4B15-BCA5-A1F714B491C9}" type="pres">
      <dgm:prSet presAssocID="{CCC5D954-1A3A-4392-A53B-F2F411E57A57}" presName="spacerB" presStyleCnt="0"/>
      <dgm:spPr/>
    </dgm:pt>
    <dgm:pt modelId="{7692CA2F-BFFE-46FC-B4E5-82F0F71D7A24}" type="pres">
      <dgm:prSet presAssocID="{B7CF6105-8096-4FF1-8988-848ACC0562C7}" presName="node" presStyleLbl="node1" presStyleIdx="1" presStyleCnt="3" custScaleX="117598">
        <dgm:presLayoutVars>
          <dgm:bulletEnabled val="1"/>
        </dgm:presLayoutVars>
      </dgm:prSet>
      <dgm:spPr/>
      <dgm:t>
        <a:bodyPr/>
        <a:lstStyle/>
        <a:p>
          <a:pPr rtl="1"/>
          <a:endParaRPr lang="ar-IQ"/>
        </a:p>
      </dgm:t>
    </dgm:pt>
    <dgm:pt modelId="{C964F34C-23ED-463C-9CB2-D392D6826B1F}" type="pres">
      <dgm:prSet presAssocID="{0916C855-3CD8-4080-B805-D534F6A8C75C}" presName="sibTransLast" presStyleLbl="sibTrans2D1" presStyleIdx="1" presStyleCnt="2"/>
      <dgm:spPr/>
      <dgm:t>
        <a:bodyPr/>
        <a:lstStyle/>
        <a:p>
          <a:pPr rtl="1"/>
          <a:endParaRPr lang="ar-IQ"/>
        </a:p>
      </dgm:t>
    </dgm:pt>
    <dgm:pt modelId="{70524E06-75FE-4F67-8EC7-0CA61BEF8833}" type="pres">
      <dgm:prSet presAssocID="{0916C855-3CD8-4080-B805-D534F6A8C75C}" presName="connectorText" presStyleLbl="sibTrans2D1" presStyleIdx="1" presStyleCnt="2"/>
      <dgm:spPr/>
      <dgm:t>
        <a:bodyPr/>
        <a:lstStyle/>
        <a:p>
          <a:pPr rtl="1"/>
          <a:endParaRPr lang="ar-IQ"/>
        </a:p>
      </dgm:t>
    </dgm:pt>
    <dgm:pt modelId="{E01C956C-25D0-4BDD-B0A6-5B1FA2F592CD}" type="pres">
      <dgm:prSet presAssocID="{0916C855-3CD8-4080-B805-D534F6A8C75C}" presName="las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IQ"/>
        </a:p>
      </dgm:t>
    </dgm:pt>
  </dgm:ptLst>
  <dgm:cxnLst>
    <dgm:cxn modelId="{BBAE34C9-DF36-4260-92AC-0D9ABDEE4758}" srcId="{0916C855-3CD8-4080-B805-D534F6A8C75C}" destId="{DFA44455-24C8-4A65-8A6E-DC124D60EC9E}" srcOrd="2" destOrd="0" parTransId="{D31D3B3D-3DAC-45C7-B77D-04E148EFF00F}" sibTransId="{496495E1-62AA-4641-8530-51566D7F79EC}"/>
    <dgm:cxn modelId="{73458F23-E3E3-4F02-9C7B-CABE575AB2B6}" srcId="{0916C855-3CD8-4080-B805-D534F6A8C75C}" destId="{4046DA34-9039-4D39-A296-B531BEFA538D}" srcOrd="0" destOrd="0" parTransId="{ADC72C36-BA3D-41C0-8AC7-C3E1FC824F79}" sibTransId="{CCC5D954-1A3A-4392-A53B-F2F411E57A57}"/>
    <dgm:cxn modelId="{2D53F7F7-115C-4A6C-9D66-FE1AB6C93203}" srcId="{0916C855-3CD8-4080-B805-D534F6A8C75C}" destId="{B7CF6105-8096-4FF1-8988-848ACC0562C7}" srcOrd="1" destOrd="0" parTransId="{4AFB6FF1-2A5D-4FA9-AA3D-E01BF969172A}" sibTransId="{80C48ABA-F53C-444A-B21B-9F23E232B9B1}"/>
    <dgm:cxn modelId="{258AE645-7DCA-4AA8-A438-EA8D840DBEA0}" type="presOf" srcId="{CCC5D954-1A3A-4392-A53B-F2F411E57A57}" destId="{2736E612-3BCD-44AB-9238-278BD7BEF083}" srcOrd="0" destOrd="0" presId="urn:microsoft.com/office/officeart/2005/8/layout/equation2"/>
    <dgm:cxn modelId="{BF366379-752F-434E-8AB4-E884590E127B}" type="presOf" srcId="{0916C855-3CD8-4080-B805-D534F6A8C75C}" destId="{2DB1AD7C-B9FA-477D-9A22-5C7669A867C5}" srcOrd="0" destOrd="0" presId="urn:microsoft.com/office/officeart/2005/8/layout/equation2"/>
    <dgm:cxn modelId="{C0255F1E-A53D-4FBD-8815-14275435D192}" type="presOf" srcId="{80C48ABA-F53C-444A-B21B-9F23E232B9B1}" destId="{70524E06-75FE-4F67-8EC7-0CA61BEF8833}" srcOrd="1" destOrd="0" presId="urn:microsoft.com/office/officeart/2005/8/layout/equation2"/>
    <dgm:cxn modelId="{A463D764-72C8-4B73-8FCA-144195F3403A}" type="presOf" srcId="{DFA44455-24C8-4A65-8A6E-DC124D60EC9E}" destId="{E01C956C-25D0-4BDD-B0A6-5B1FA2F592CD}" srcOrd="0" destOrd="0" presId="urn:microsoft.com/office/officeart/2005/8/layout/equation2"/>
    <dgm:cxn modelId="{539E2201-06E3-4CC7-9B7B-896B004E5876}" type="presOf" srcId="{4046DA34-9039-4D39-A296-B531BEFA538D}" destId="{A06EBF89-0777-4245-AFA8-D7D4658EDF74}" srcOrd="0" destOrd="0" presId="urn:microsoft.com/office/officeart/2005/8/layout/equation2"/>
    <dgm:cxn modelId="{4F939AD8-9221-4AF2-A7F6-60DB3BA8EA88}" type="presOf" srcId="{80C48ABA-F53C-444A-B21B-9F23E232B9B1}" destId="{C964F34C-23ED-463C-9CB2-D392D6826B1F}" srcOrd="0" destOrd="0" presId="urn:microsoft.com/office/officeart/2005/8/layout/equation2"/>
    <dgm:cxn modelId="{897EF70A-C378-492E-A12E-597C4CA60AD0}" type="presOf" srcId="{B7CF6105-8096-4FF1-8988-848ACC0562C7}" destId="{7692CA2F-BFFE-46FC-B4E5-82F0F71D7A24}" srcOrd="0" destOrd="0" presId="urn:microsoft.com/office/officeart/2005/8/layout/equation2"/>
    <dgm:cxn modelId="{9FAFAF34-0A05-4226-BCAD-3657A70373A5}" type="presParOf" srcId="{2DB1AD7C-B9FA-477D-9A22-5C7669A867C5}" destId="{95B767D7-6EBF-4708-9B69-12F840ADEF87}" srcOrd="0" destOrd="0" presId="urn:microsoft.com/office/officeart/2005/8/layout/equation2"/>
    <dgm:cxn modelId="{A1D2BCE6-0D2C-4FAE-880D-4DA85AEABE71}" type="presParOf" srcId="{95B767D7-6EBF-4708-9B69-12F840ADEF87}" destId="{A06EBF89-0777-4245-AFA8-D7D4658EDF74}" srcOrd="0" destOrd="0" presId="urn:microsoft.com/office/officeart/2005/8/layout/equation2"/>
    <dgm:cxn modelId="{F4F124D6-A55B-458E-9E57-A73267D36167}" type="presParOf" srcId="{95B767D7-6EBF-4708-9B69-12F840ADEF87}" destId="{827BC32B-9181-4272-9385-D242CE200E79}" srcOrd="1" destOrd="0" presId="urn:microsoft.com/office/officeart/2005/8/layout/equation2"/>
    <dgm:cxn modelId="{B27CBFDE-3CAD-4A6B-8936-16552BB93445}" type="presParOf" srcId="{95B767D7-6EBF-4708-9B69-12F840ADEF87}" destId="{2736E612-3BCD-44AB-9238-278BD7BEF083}" srcOrd="2" destOrd="0" presId="urn:microsoft.com/office/officeart/2005/8/layout/equation2"/>
    <dgm:cxn modelId="{892F888B-8555-4905-B074-BFFF66704C8A}" type="presParOf" srcId="{95B767D7-6EBF-4708-9B69-12F840ADEF87}" destId="{4DDE413C-FF49-4B15-BCA5-A1F714B491C9}" srcOrd="3" destOrd="0" presId="urn:microsoft.com/office/officeart/2005/8/layout/equation2"/>
    <dgm:cxn modelId="{E65576D4-F739-4DEF-AD4C-E400C8749F2D}" type="presParOf" srcId="{95B767D7-6EBF-4708-9B69-12F840ADEF87}" destId="{7692CA2F-BFFE-46FC-B4E5-82F0F71D7A24}" srcOrd="4" destOrd="0" presId="urn:microsoft.com/office/officeart/2005/8/layout/equation2"/>
    <dgm:cxn modelId="{3E0862F0-2030-474B-829A-0480CEA532BC}" type="presParOf" srcId="{2DB1AD7C-B9FA-477D-9A22-5C7669A867C5}" destId="{C964F34C-23ED-463C-9CB2-D392D6826B1F}" srcOrd="1" destOrd="0" presId="urn:microsoft.com/office/officeart/2005/8/layout/equation2"/>
    <dgm:cxn modelId="{C6DCD458-C3D0-434B-805A-5008101C3504}" type="presParOf" srcId="{C964F34C-23ED-463C-9CB2-D392D6826B1F}" destId="{70524E06-75FE-4F67-8EC7-0CA61BEF8833}" srcOrd="0" destOrd="0" presId="urn:microsoft.com/office/officeart/2005/8/layout/equation2"/>
    <dgm:cxn modelId="{4DC47F0D-F9CC-41B7-BE61-94E92F0A05B8}" type="presParOf" srcId="{2DB1AD7C-B9FA-477D-9A22-5C7669A867C5}" destId="{E01C956C-25D0-4BDD-B0A6-5B1FA2F592CD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43B73C5-9CBF-4DB8-A632-2D6106EFB181}" type="doc">
      <dgm:prSet loTypeId="urn:microsoft.com/office/officeart/2005/8/layout/equation2" loCatId="process" qsTypeId="urn:microsoft.com/office/officeart/2005/8/quickstyle/simple1" qsCatId="simple" csTypeId="urn:microsoft.com/office/officeart/2005/8/colors/accent1_2" csCatId="accent1" phldr="1"/>
      <dgm:spPr/>
    </dgm:pt>
    <dgm:pt modelId="{B295249C-2ABF-4CAA-9834-C258C726FB28}">
      <dgm:prSet phldrT="[نص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 rtl="1"/>
          <a:r>
            <a:rPr lang="en-US" sz="2000" b="1" dirty="0" smtClean="0">
              <a:solidFill>
                <a:srgbClr val="FF0000"/>
              </a:solidFill>
            </a:rPr>
            <a:t>Special tray</a:t>
          </a:r>
          <a:endParaRPr lang="ar-IQ" sz="2000" b="1" dirty="0">
            <a:solidFill>
              <a:srgbClr val="FF0000"/>
            </a:solidFill>
          </a:endParaRPr>
        </a:p>
      </dgm:t>
    </dgm:pt>
    <dgm:pt modelId="{C6C2F780-37C0-4933-8461-EF84DE3BBF75}" type="parTrans" cxnId="{9CC8A7EE-4776-4064-B3F9-0F1CF88EA441}">
      <dgm:prSet/>
      <dgm:spPr/>
      <dgm:t>
        <a:bodyPr/>
        <a:lstStyle/>
        <a:p>
          <a:pPr rtl="1"/>
          <a:endParaRPr lang="ar-IQ"/>
        </a:p>
      </dgm:t>
    </dgm:pt>
    <dgm:pt modelId="{AEB925A8-3C12-4547-8B20-39C704ADDA05}" type="sibTrans" cxnId="{9CC8A7EE-4776-4064-B3F9-0F1CF88EA441}">
      <dgm:prSet/>
      <dgm:spPr/>
      <dgm:t>
        <a:bodyPr/>
        <a:lstStyle/>
        <a:p>
          <a:pPr rtl="1"/>
          <a:endParaRPr lang="ar-IQ"/>
        </a:p>
      </dgm:t>
    </dgm:pt>
    <dgm:pt modelId="{D007B887-BDC4-4E11-8067-EA2EE8788AA6}">
      <dgm:prSet phldrT="[نص]" custT="1"/>
      <dgm:spPr/>
      <dgm:t>
        <a:bodyPr/>
        <a:lstStyle/>
        <a:p>
          <a:pPr rtl="1"/>
          <a:r>
            <a:rPr lang="en-US" sz="1400" b="1" dirty="0" smtClean="0"/>
            <a:t>Impression material</a:t>
          </a:r>
          <a:endParaRPr lang="ar-IQ" sz="1400" b="1" dirty="0"/>
        </a:p>
      </dgm:t>
    </dgm:pt>
    <dgm:pt modelId="{C9720868-7EAA-4312-B1BB-102CDC31E773}" type="parTrans" cxnId="{95633D19-92B5-4062-9678-DC4123A10240}">
      <dgm:prSet/>
      <dgm:spPr/>
      <dgm:t>
        <a:bodyPr/>
        <a:lstStyle/>
        <a:p>
          <a:pPr rtl="1"/>
          <a:endParaRPr lang="ar-IQ"/>
        </a:p>
      </dgm:t>
    </dgm:pt>
    <dgm:pt modelId="{928EE93A-C4BF-4CEE-A8BC-9F7740DCCC7F}" type="sibTrans" cxnId="{95633D19-92B5-4062-9678-DC4123A10240}">
      <dgm:prSet/>
      <dgm:spPr/>
      <dgm:t>
        <a:bodyPr/>
        <a:lstStyle/>
        <a:p>
          <a:pPr rtl="1"/>
          <a:endParaRPr lang="ar-IQ"/>
        </a:p>
      </dgm:t>
    </dgm:pt>
    <dgm:pt modelId="{0B0D0D11-F568-4629-BEB9-947FB2BFCD3B}">
      <dgm:prSet phldrT="[نص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pPr rtl="1"/>
          <a:r>
            <a:rPr lang="en-US" b="1" dirty="0" smtClean="0">
              <a:solidFill>
                <a:srgbClr val="FF0000"/>
              </a:solidFill>
            </a:rPr>
            <a:t>Final impression</a:t>
          </a:r>
          <a:endParaRPr lang="ar-IQ" b="1" dirty="0">
            <a:solidFill>
              <a:srgbClr val="FF0000"/>
            </a:solidFill>
          </a:endParaRPr>
        </a:p>
      </dgm:t>
    </dgm:pt>
    <dgm:pt modelId="{A2D82878-C807-4181-89A5-625A65C58FED}" type="parTrans" cxnId="{8D7E3220-09A2-4ECF-8AFB-F6E62363F748}">
      <dgm:prSet/>
      <dgm:spPr/>
      <dgm:t>
        <a:bodyPr/>
        <a:lstStyle/>
        <a:p>
          <a:pPr rtl="1"/>
          <a:endParaRPr lang="ar-IQ"/>
        </a:p>
      </dgm:t>
    </dgm:pt>
    <dgm:pt modelId="{2CEC7235-8F3B-4A3D-BBF0-9B5EAAADC1F2}" type="sibTrans" cxnId="{8D7E3220-09A2-4ECF-8AFB-F6E62363F748}">
      <dgm:prSet/>
      <dgm:spPr/>
      <dgm:t>
        <a:bodyPr/>
        <a:lstStyle/>
        <a:p>
          <a:pPr rtl="1"/>
          <a:endParaRPr lang="ar-IQ"/>
        </a:p>
      </dgm:t>
    </dgm:pt>
    <dgm:pt modelId="{67725F36-D660-4555-B955-D6DDC64D143C}" type="pres">
      <dgm:prSet presAssocID="{843B73C5-9CBF-4DB8-A632-2D6106EFB181}" presName="Name0" presStyleCnt="0">
        <dgm:presLayoutVars>
          <dgm:dir/>
          <dgm:resizeHandles val="exact"/>
        </dgm:presLayoutVars>
      </dgm:prSet>
      <dgm:spPr/>
    </dgm:pt>
    <dgm:pt modelId="{020231E3-DEAD-4888-A526-2896CF2800EA}" type="pres">
      <dgm:prSet presAssocID="{843B73C5-9CBF-4DB8-A632-2D6106EFB181}" presName="vNodes" presStyleCnt="0"/>
      <dgm:spPr/>
    </dgm:pt>
    <dgm:pt modelId="{0A95E342-7513-4ABF-BA45-63178AB669E6}" type="pres">
      <dgm:prSet presAssocID="{B295249C-2ABF-4CAA-9834-C258C726FB28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IQ"/>
        </a:p>
      </dgm:t>
    </dgm:pt>
    <dgm:pt modelId="{FAFC917D-8623-423D-B445-DBB548A9B373}" type="pres">
      <dgm:prSet presAssocID="{AEB925A8-3C12-4547-8B20-39C704ADDA05}" presName="spacerT" presStyleCnt="0"/>
      <dgm:spPr/>
    </dgm:pt>
    <dgm:pt modelId="{6729A580-60F6-4899-A48A-C89A3B09253F}" type="pres">
      <dgm:prSet presAssocID="{AEB925A8-3C12-4547-8B20-39C704ADDA05}" presName="sibTrans" presStyleLbl="sibTrans2D1" presStyleIdx="0" presStyleCnt="2"/>
      <dgm:spPr/>
      <dgm:t>
        <a:bodyPr/>
        <a:lstStyle/>
        <a:p>
          <a:pPr rtl="1"/>
          <a:endParaRPr lang="ar-IQ"/>
        </a:p>
      </dgm:t>
    </dgm:pt>
    <dgm:pt modelId="{6FB08ABE-42CD-47A2-8726-761C75CC7738}" type="pres">
      <dgm:prSet presAssocID="{AEB925A8-3C12-4547-8B20-39C704ADDA05}" presName="spacerB" presStyleCnt="0"/>
      <dgm:spPr/>
    </dgm:pt>
    <dgm:pt modelId="{E3F5BD4C-CC32-439B-A41C-4A6407714AC9}" type="pres">
      <dgm:prSet presAssocID="{D007B887-BDC4-4E11-8067-EA2EE8788AA6}" presName="node" presStyleLbl="node1" presStyleIdx="1" presStyleCnt="3" custScaleX="110071">
        <dgm:presLayoutVars>
          <dgm:bulletEnabled val="1"/>
        </dgm:presLayoutVars>
      </dgm:prSet>
      <dgm:spPr/>
      <dgm:t>
        <a:bodyPr/>
        <a:lstStyle/>
        <a:p>
          <a:pPr rtl="1"/>
          <a:endParaRPr lang="ar-IQ"/>
        </a:p>
      </dgm:t>
    </dgm:pt>
    <dgm:pt modelId="{F3874EB1-F562-46C0-8E01-D0C0FA00DF5D}" type="pres">
      <dgm:prSet presAssocID="{843B73C5-9CBF-4DB8-A632-2D6106EFB181}" presName="sibTransLast" presStyleLbl="sibTrans2D1" presStyleIdx="1" presStyleCnt="2"/>
      <dgm:spPr/>
      <dgm:t>
        <a:bodyPr/>
        <a:lstStyle/>
        <a:p>
          <a:pPr rtl="1"/>
          <a:endParaRPr lang="ar-IQ"/>
        </a:p>
      </dgm:t>
    </dgm:pt>
    <dgm:pt modelId="{5C73BBEB-EA7A-41BB-BF51-1F735494C0CB}" type="pres">
      <dgm:prSet presAssocID="{843B73C5-9CBF-4DB8-A632-2D6106EFB181}" presName="connectorText" presStyleLbl="sibTrans2D1" presStyleIdx="1" presStyleCnt="2"/>
      <dgm:spPr/>
      <dgm:t>
        <a:bodyPr/>
        <a:lstStyle/>
        <a:p>
          <a:pPr rtl="1"/>
          <a:endParaRPr lang="ar-IQ"/>
        </a:p>
      </dgm:t>
    </dgm:pt>
    <dgm:pt modelId="{BC53F223-BF3E-4E3E-A362-30EED5B2FE76}" type="pres">
      <dgm:prSet presAssocID="{843B73C5-9CBF-4DB8-A632-2D6106EFB181}" presName="las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IQ"/>
        </a:p>
      </dgm:t>
    </dgm:pt>
  </dgm:ptLst>
  <dgm:cxnLst>
    <dgm:cxn modelId="{12EEE7E1-ECED-44AB-B7C1-7917EE66071D}" type="presOf" srcId="{0B0D0D11-F568-4629-BEB9-947FB2BFCD3B}" destId="{BC53F223-BF3E-4E3E-A362-30EED5B2FE76}" srcOrd="0" destOrd="0" presId="urn:microsoft.com/office/officeart/2005/8/layout/equation2"/>
    <dgm:cxn modelId="{1691633F-5535-4410-9916-DFE189595B50}" type="presOf" srcId="{928EE93A-C4BF-4CEE-A8BC-9F7740DCCC7F}" destId="{5C73BBEB-EA7A-41BB-BF51-1F735494C0CB}" srcOrd="1" destOrd="0" presId="urn:microsoft.com/office/officeart/2005/8/layout/equation2"/>
    <dgm:cxn modelId="{8206A80F-2D2D-47C7-8ED6-D0EBFBC0CE75}" type="presOf" srcId="{D007B887-BDC4-4E11-8067-EA2EE8788AA6}" destId="{E3F5BD4C-CC32-439B-A41C-4A6407714AC9}" srcOrd="0" destOrd="0" presId="urn:microsoft.com/office/officeart/2005/8/layout/equation2"/>
    <dgm:cxn modelId="{9CC8A7EE-4776-4064-B3F9-0F1CF88EA441}" srcId="{843B73C5-9CBF-4DB8-A632-2D6106EFB181}" destId="{B295249C-2ABF-4CAA-9834-C258C726FB28}" srcOrd="0" destOrd="0" parTransId="{C6C2F780-37C0-4933-8461-EF84DE3BBF75}" sibTransId="{AEB925A8-3C12-4547-8B20-39C704ADDA05}"/>
    <dgm:cxn modelId="{59636759-BAC5-49F6-AF24-B15DF1A7BE37}" type="presOf" srcId="{AEB925A8-3C12-4547-8B20-39C704ADDA05}" destId="{6729A580-60F6-4899-A48A-C89A3B09253F}" srcOrd="0" destOrd="0" presId="urn:microsoft.com/office/officeart/2005/8/layout/equation2"/>
    <dgm:cxn modelId="{329BB4F8-B62D-433E-BF93-7D0FC7B8F1E1}" type="presOf" srcId="{843B73C5-9CBF-4DB8-A632-2D6106EFB181}" destId="{67725F36-D660-4555-B955-D6DDC64D143C}" srcOrd="0" destOrd="0" presId="urn:microsoft.com/office/officeart/2005/8/layout/equation2"/>
    <dgm:cxn modelId="{95633D19-92B5-4062-9678-DC4123A10240}" srcId="{843B73C5-9CBF-4DB8-A632-2D6106EFB181}" destId="{D007B887-BDC4-4E11-8067-EA2EE8788AA6}" srcOrd="1" destOrd="0" parTransId="{C9720868-7EAA-4312-B1BB-102CDC31E773}" sibTransId="{928EE93A-C4BF-4CEE-A8BC-9F7740DCCC7F}"/>
    <dgm:cxn modelId="{8D7E3220-09A2-4ECF-8AFB-F6E62363F748}" srcId="{843B73C5-9CBF-4DB8-A632-2D6106EFB181}" destId="{0B0D0D11-F568-4629-BEB9-947FB2BFCD3B}" srcOrd="2" destOrd="0" parTransId="{A2D82878-C807-4181-89A5-625A65C58FED}" sibTransId="{2CEC7235-8F3B-4A3D-BBF0-9B5EAAADC1F2}"/>
    <dgm:cxn modelId="{4D21F903-F343-45F3-854E-50805ED71F34}" type="presOf" srcId="{928EE93A-C4BF-4CEE-A8BC-9F7740DCCC7F}" destId="{F3874EB1-F562-46C0-8E01-D0C0FA00DF5D}" srcOrd="0" destOrd="0" presId="urn:microsoft.com/office/officeart/2005/8/layout/equation2"/>
    <dgm:cxn modelId="{BF272314-430C-4F15-BAC2-8193F41D3D2A}" type="presOf" srcId="{B295249C-2ABF-4CAA-9834-C258C726FB28}" destId="{0A95E342-7513-4ABF-BA45-63178AB669E6}" srcOrd="0" destOrd="0" presId="urn:microsoft.com/office/officeart/2005/8/layout/equation2"/>
    <dgm:cxn modelId="{57BABA8C-38F9-45E5-A79E-DE3515A8F9C5}" type="presParOf" srcId="{67725F36-D660-4555-B955-D6DDC64D143C}" destId="{020231E3-DEAD-4888-A526-2896CF2800EA}" srcOrd="0" destOrd="0" presId="urn:microsoft.com/office/officeart/2005/8/layout/equation2"/>
    <dgm:cxn modelId="{676C7103-0FDE-40D9-8073-028BA971CCE9}" type="presParOf" srcId="{020231E3-DEAD-4888-A526-2896CF2800EA}" destId="{0A95E342-7513-4ABF-BA45-63178AB669E6}" srcOrd="0" destOrd="0" presId="urn:microsoft.com/office/officeart/2005/8/layout/equation2"/>
    <dgm:cxn modelId="{C5A7F5BE-968C-4F11-8A99-1DF866DC887F}" type="presParOf" srcId="{020231E3-DEAD-4888-A526-2896CF2800EA}" destId="{FAFC917D-8623-423D-B445-DBB548A9B373}" srcOrd="1" destOrd="0" presId="urn:microsoft.com/office/officeart/2005/8/layout/equation2"/>
    <dgm:cxn modelId="{E707279C-AA08-4564-90D8-E9A45148E653}" type="presParOf" srcId="{020231E3-DEAD-4888-A526-2896CF2800EA}" destId="{6729A580-60F6-4899-A48A-C89A3B09253F}" srcOrd="2" destOrd="0" presId="urn:microsoft.com/office/officeart/2005/8/layout/equation2"/>
    <dgm:cxn modelId="{46DD4389-8926-49AE-BFE3-2D857DFA4CAC}" type="presParOf" srcId="{020231E3-DEAD-4888-A526-2896CF2800EA}" destId="{6FB08ABE-42CD-47A2-8726-761C75CC7738}" srcOrd="3" destOrd="0" presId="urn:microsoft.com/office/officeart/2005/8/layout/equation2"/>
    <dgm:cxn modelId="{9060B2FD-9B79-4A1A-9D0F-E30566385A09}" type="presParOf" srcId="{020231E3-DEAD-4888-A526-2896CF2800EA}" destId="{E3F5BD4C-CC32-439B-A41C-4A6407714AC9}" srcOrd="4" destOrd="0" presId="urn:microsoft.com/office/officeart/2005/8/layout/equation2"/>
    <dgm:cxn modelId="{4181DAE9-3817-4E94-9D64-3D8FB7EB41E9}" type="presParOf" srcId="{67725F36-D660-4555-B955-D6DDC64D143C}" destId="{F3874EB1-F562-46C0-8E01-D0C0FA00DF5D}" srcOrd="1" destOrd="0" presId="urn:microsoft.com/office/officeart/2005/8/layout/equation2"/>
    <dgm:cxn modelId="{9CBAC4EA-B185-4F11-A655-81B3164E87C4}" type="presParOf" srcId="{F3874EB1-F562-46C0-8E01-D0C0FA00DF5D}" destId="{5C73BBEB-EA7A-41BB-BF51-1F735494C0CB}" srcOrd="0" destOrd="0" presId="urn:microsoft.com/office/officeart/2005/8/layout/equation2"/>
    <dgm:cxn modelId="{65066ACD-B4FC-435B-869A-E98A9DDD5C1C}" type="presParOf" srcId="{67725F36-D660-4555-B955-D6DDC64D143C}" destId="{BC53F223-BF3E-4E3E-A362-30EED5B2FE76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E1BD78-3FE5-4878-B4F2-9F0D114BBC3F}">
      <dsp:nvSpPr>
        <dsp:cNvPr id="0" name=""/>
        <dsp:cNvSpPr/>
      </dsp:nvSpPr>
      <dsp:spPr>
        <a:xfrm>
          <a:off x="804182" y="42072"/>
          <a:ext cx="2005007" cy="20050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tray</a:t>
          </a:r>
          <a:endParaRPr lang="ar-IQ" sz="2800" kern="1200" dirty="0"/>
        </a:p>
      </dsp:txBody>
      <dsp:txXfrm>
        <a:off x="1097808" y="335698"/>
        <a:ext cx="1417755" cy="1417755"/>
      </dsp:txXfrm>
    </dsp:sp>
    <dsp:sp modelId="{0A06199D-21B7-46F9-975F-A9BBA41196EB}">
      <dsp:nvSpPr>
        <dsp:cNvPr id="0" name=""/>
        <dsp:cNvSpPr/>
      </dsp:nvSpPr>
      <dsp:spPr>
        <a:xfrm>
          <a:off x="1098317" y="2168910"/>
          <a:ext cx="1162904" cy="1162904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IQ" sz="2000" kern="1200"/>
        </a:p>
      </dsp:txBody>
      <dsp:txXfrm>
        <a:off x="1252460" y="2613604"/>
        <a:ext cx="854618" cy="273516"/>
      </dsp:txXfrm>
    </dsp:sp>
    <dsp:sp modelId="{6B03CDB7-5A0F-42A5-B090-FC6D4A0A5B35}">
      <dsp:nvSpPr>
        <dsp:cNvPr id="0" name=""/>
        <dsp:cNvSpPr/>
      </dsp:nvSpPr>
      <dsp:spPr>
        <a:xfrm>
          <a:off x="677265" y="3494621"/>
          <a:ext cx="2005007" cy="20050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Impression material</a:t>
          </a:r>
          <a:endParaRPr lang="ar-IQ" sz="1600" kern="1200" dirty="0"/>
        </a:p>
      </dsp:txBody>
      <dsp:txXfrm>
        <a:off x="970891" y="3788247"/>
        <a:ext cx="1417755" cy="1417755"/>
      </dsp:txXfrm>
    </dsp:sp>
    <dsp:sp modelId="{A7CF94B5-373B-4AD2-9B8C-1A147A51C385}">
      <dsp:nvSpPr>
        <dsp:cNvPr id="0" name=""/>
        <dsp:cNvSpPr/>
      </dsp:nvSpPr>
      <dsp:spPr>
        <a:xfrm rot="21583016">
          <a:off x="3078215" y="2389915"/>
          <a:ext cx="570346" cy="7458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511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IQ" sz="3400" kern="1200"/>
        </a:p>
      </dsp:txBody>
      <dsp:txXfrm>
        <a:off x="3078216" y="2539510"/>
        <a:ext cx="399242" cy="447518"/>
      </dsp:txXfrm>
    </dsp:sp>
    <dsp:sp modelId="{46F33116-7A4B-4F25-B7E0-FE04829E5619}">
      <dsp:nvSpPr>
        <dsp:cNvPr id="0" name=""/>
        <dsp:cNvSpPr/>
      </dsp:nvSpPr>
      <dsp:spPr>
        <a:xfrm>
          <a:off x="3885278" y="745355"/>
          <a:ext cx="4010015" cy="401001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/>
            <a:t>impression</a:t>
          </a:r>
          <a:endParaRPr lang="ar-IQ" sz="4400" kern="1200" dirty="0"/>
        </a:p>
      </dsp:txBody>
      <dsp:txXfrm>
        <a:off x="4472531" y="1332608"/>
        <a:ext cx="2835509" cy="283550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6EBF89-0777-4245-AFA8-D7D4658EDF74}">
      <dsp:nvSpPr>
        <dsp:cNvPr id="0" name=""/>
        <dsp:cNvSpPr/>
      </dsp:nvSpPr>
      <dsp:spPr>
        <a:xfrm>
          <a:off x="1240963" y="102"/>
          <a:ext cx="1354496" cy="135449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FF0000"/>
              </a:solidFill>
            </a:rPr>
            <a:t>Stock tray</a:t>
          </a:r>
          <a:endParaRPr lang="ar-IQ" sz="2400" b="1" kern="1200" dirty="0">
            <a:solidFill>
              <a:srgbClr val="FF0000"/>
            </a:solidFill>
          </a:endParaRPr>
        </a:p>
      </dsp:txBody>
      <dsp:txXfrm>
        <a:off x="1439324" y="198463"/>
        <a:ext cx="957774" cy="957774"/>
      </dsp:txXfrm>
    </dsp:sp>
    <dsp:sp modelId="{2736E612-3BCD-44AB-9238-278BD7BEF083}">
      <dsp:nvSpPr>
        <dsp:cNvPr id="0" name=""/>
        <dsp:cNvSpPr/>
      </dsp:nvSpPr>
      <dsp:spPr>
        <a:xfrm>
          <a:off x="1525407" y="1464583"/>
          <a:ext cx="785608" cy="785608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IQ" sz="1200" kern="1200"/>
        </a:p>
      </dsp:txBody>
      <dsp:txXfrm>
        <a:off x="1629539" y="1764999"/>
        <a:ext cx="577344" cy="184776"/>
      </dsp:txXfrm>
    </dsp:sp>
    <dsp:sp modelId="{7692CA2F-BFFE-46FC-B4E5-82F0F71D7A24}">
      <dsp:nvSpPr>
        <dsp:cNvPr id="0" name=""/>
        <dsp:cNvSpPr/>
      </dsp:nvSpPr>
      <dsp:spPr>
        <a:xfrm>
          <a:off x="1121781" y="2360177"/>
          <a:ext cx="1592860" cy="13544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Impression material</a:t>
          </a:r>
          <a:endParaRPr lang="ar-IQ" sz="1500" b="1" kern="1200" dirty="0"/>
        </a:p>
      </dsp:txBody>
      <dsp:txXfrm>
        <a:off x="1355050" y="2558538"/>
        <a:ext cx="1126322" cy="957774"/>
      </dsp:txXfrm>
    </dsp:sp>
    <dsp:sp modelId="{C964F34C-23ED-463C-9CB2-D392D6826B1F}">
      <dsp:nvSpPr>
        <dsp:cNvPr id="0" name=""/>
        <dsp:cNvSpPr/>
      </dsp:nvSpPr>
      <dsp:spPr>
        <a:xfrm>
          <a:off x="2917816" y="1605451"/>
          <a:ext cx="430729" cy="5038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IQ" sz="1200" kern="1200"/>
        </a:p>
      </dsp:txBody>
      <dsp:txXfrm>
        <a:off x="2917816" y="1706225"/>
        <a:ext cx="301510" cy="302324"/>
      </dsp:txXfrm>
    </dsp:sp>
    <dsp:sp modelId="{E01C956C-25D0-4BDD-B0A6-5B1FA2F592CD}">
      <dsp:nvSpPr>
        <dsp:cNvPr id="0" name=""/>
        <dsp:cNvSpPr/>
      </dsp:nvSpPr>
      <dsp:spPr>
        <a:xfrm>
          <a:off x="3527339" y="502891"/>
          <a:ext cx="2708993" cy="2708993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kern="1200" dirty="0" smtClean="0">
              <a:solidFill>
                <a:srgbClr val="FF0000"/>
              </a:solidFill>
            </a:rPr>
            <a:t>Primary impression</a:t>
          </a:r>
          <a:endParaRPr lang="ar-IQ" sz="2700" b="1" kern="1200" dirty="0">
            <a:solidFill>
              <a:srgbClr val="FF0000"/>
            </a:solidFill>
          </a:endParaRPr>
        </a:p>
      </dsp:txBody>
      <dsp:txXfrm>
        <a:off x="3924062" y="899614"/>
        <a:ext cx="1915547" cy="191554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95E342-7513-4ABF-BA45-63178AB669E6}">
      <dsp:nvSpPr>
        <dsp:cNvPr id="0" name=""/>
        <dsp:cNvSpPr/>
      </dsp:nvSpPr>
      <dsp:spPr>
        <a:xfrm>
          <a:off x="1848876" y="628"/>
          <a:ext cx="1354112" cy="135411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FF0000"/>
              </a:solidFill>
            </a:rPr>
            <a:t>Special tray</a:t>
          </a:r>
          <a:endParaRPr lang="ar-IQ" sz="2000" b="1" kern="1200" dirty="0">
            <a:solidFill>
              <a:srgbClr val="FF0000"/>
            </a:solidFill>
          </a:endParaRPr>
        </a:p>
      </dsp:txBody>
      <dsp:txXfrm>
        <a:off x="2047181" y="198933"/>
        <a:ext cx="957502" cy="957502"/>
      </dsp:txXfrm>
    </dsp:sp>
    <dsp:sp modelId="{6729A580-60F6-4899-A48A-C89A3B09253F}">
      <dsp:nvSpPr>
        <dsp:cNvPr id="0" name=""/>
        <dsp:cNvSpPr/>
      </dsp:nvSpPr>
      <dsp:spPr>
        <a:xfrm>
          <a:off x="2133240" y="1464695"/>
          <a:ext cx="785385" cy="785385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IQ" sz="1400" kern="1200"/>
        </a:p>
      </dsp:txBody>
      <dsp:txXfrm>
        <a:off x="2237343" y="1765026"/>
        <a:ext cx="577179" cy="184723"/>
      </dsp:txXfrm>
    </dsp:sp>
    <dsp:sp modelId="{E3F5BD4C-CC32-439B-A41C-4A6407714AC9}">
      <dsp:nvSpPr>
        <dsp:cNvPr id="0" name=""/>
        <dsp:cNvSpPr/>
      </dsp:nvSpPr>
      <dsp:spPr>
        <a:xfrm>
          <a:off x="1780690" y="2360034"/>
          <a:ext cx="1490485" cy="13541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Impression material</a:t>
          </a:r>
          <a:endParaRPr lang="ar-IQ" sz="1400" b="1" kern="1200" dirty="0"/>
        </a:p>
      </dsp:txBody>
      <dsp:txXfrm>
        <a:off x="1998966" y="2558339"/>
        <a:ext cx="1053933" cy="957502"/>
      </dsp:txXfrm>
    </dsp:sp>
    <dsp:sp modelId="{F3874EB1-F562-46C0-8E01-D0C0FA00DF5D}">
      <dsp:nvSpPr>
        <dsp:cNvPr id="0" name=""/>
        <dsp:cNvSpPr/>
      </dsp:nvSpPr>
      <dsp:spPr>
        <a:xfrm>
          <a:off x="3474292" y="1605523"/>
          <a:ext cx="430607" cy="5037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IQ" sz="2200" kern="1200"/>
        </a:p>
      </dsp:txBody>
      <dsp:txXfrm>
        <a:off x="3474292" y="1706269"/>
        <a:ext cx="301425" cy="302237"/>
      </dsp:txXfrm>
    </dsp:sp>
    <dsp:sp modelId="{BC53F223-BF3E-4E3E-A362-30EED5B2FE76}">
      <dsp:nvSpPr>
        <dsp:cNvPr id="0" name=""/>
        <dsp:cNvSpPr/>
      </dsp:nvSpPr>
      <dsp:spPr>
        <a:xfrm>
          <a:off x="4083643" y="503275"/>
          <a:ext cx="2708225" cy="2708225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kern="1200" dirty="0" smtClean="0">
              <a:solidFill>
                <a:srgbClr val="FF0000"/>
              </a:solidFill>
            </a:rPr>
            <a:t>Final impression</a:t>
          </a:r>
          <a:endParaRPr lang="ar-IQ" sz="2700" b="1" kern="1200" dirty="0">
            <a:solidFill>
              <a:srgbClr val="FF0000"/>
            </a:solidFill>
          </a:endParaRPr>
        </a:p>
      </dsp:txBody>
      <dsp:txXfrm>
        <a:off x="4480253" y="899885"/>
        <a:ext cx="1915005" cy="19150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03BDEC3-ACA1-40D2-9F41-813907ED8680}" type="datetimeFigureOut">
              <a:rPr lang="ar-IQ" smtClean="0"/>
              <a:pPr/>
              <a:t>07/04/1439</a:t>
            </a:fld>
            <a:endParaRPr lang="ar-IQ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C84D48E-F2C9-46B4-916B-C3ECAE4BDEB6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xmlns="" val="3203653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84D48E-F2C9-46B4-916B-C3ECAE4BDEB6}" type="slidenum">
              <a:rPr lang="ar-IQ" smtClean="0"/>
              <a:pPr/>
              <a:t>10</a:t>
            </a:fld>
            <a:endParaRPr lang="ar-IQ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A97DBA-631E-42F3-A70F-5892332703AF}" type="slidenum">
              <a:rPr lang="ar-EG" smtClean="0"/>
              <a:pPr/>
              <a:t>11</a:t>
            </a:fld>
            <a:endParaRPr lang="en-US" smtClean="0"/>
          </a:p>
        </p:txBody>
      </p:sp>
      <p:sp>
        <p:nvSpPr>
          <p:cNvPr id="154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IQ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55B015-F88B-4B02-875A-E30FC424CF49}" type="slidenum">
              <a:rPr lang="ar-IQ" smtClean="0"/>
              <a:pPr/>
              <a:t>18</a:t>
            </a:fld>
            <a:endParaRPr lang="ar-IQ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عنوان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7" name="عنوان فرعي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30" name="عنصر نائب للتاريخ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898C6-1238-4DCD-82DA-3BD3EDFF5B46}" type="datetimeFigureOut">
              <a:rPr lang="ar-IQ" smtClean="0"/>
              <a:pPr/>
              <a:t>07/04/1439</a:t>
            </a:fld>
            <a:endParaRPr lang="ar-IQ"/>
          </a:p>
        </p:txBody>
      </p:sp>
      <p:sp>
        <p:nvSpPr>
          <p:cNvPr id="19" name="عنصر نائب للتذييل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27" name="عنصر نائب لرقم الشريحة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E035F-807A-4501-9017-9BD1B478E36B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898C6-1238-4DCD-82DA-3BD3EDFF5B46}" type="datetimeFigureOut">
              <a:rPr lang="ar-IQ" smtClean="0"/>
              <a:pPr/>
              <a:t>07/04/1439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E035F-807A-4501-9017-9BD1B478E36B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898C6-1238-4DCD-82DA-3BD3EDFF5B46}" type="datetimeFigureOut">
              <a:rPr lang="ar-IQ" smtClean="0"/>
              <a:pPr/>
              <a:t>07/04/1439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E035F-807A-4501-9017-9BD1B478E36B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عنوان، ونص،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E36C75-A4A5-4C60-9E64-5DE6D31584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898C6-1238-4DCD-82DA-3BD3EDFF5B46}" type="datetimeFigureOut">
              <a:rPr lang="ar-IQ" smtClean="0"/>
              <a:pPr/>
              <a:t>07/04/1439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E035F-807A-4501-9017-9BD1B478E36B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898C6-1238-4DCD-82DA-3BD3EDFF5B46}" type="datetimeFigureOut">
              <a:rPr lang="ar-IQ" smtClean="0"/>
              <a:pPr/>
              <a:t>07/04/1439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E035F-807A-4501-9017-9BD1B478E36B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898C6-1238-4DCD-82DA-3BD3EDFF5B46}" type="datetimeFigureOut">
              <a:rPr lang="ar-IQ" smtClean="0"/>
              <a:pPr/>
              <a:t>07/04/1439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E035F-807A-4501-9017-9BD1B478E36B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898C6-1238-4DCD-82DA-3BD3EDFF5B46}" type="datetimeFigureOut">
              <a:rPr lang="ar-IQ" smtClean="0"/>
              <a:pPr/>
              <a:t>07/04/1439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E035F-807A-4501-9017-9BD1B478E36B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898C6-1238-4DCD-82DA-3BD3EDFF5B46}" type="datetimeFigureOut">
              <a:rPr lang="ar-IQ" smtClean="0"/>
              <a:pPr/>
              <a:t>07/04/1439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E035F-807A-4501-9017-9BD1B478E36B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898C6-1238-4DCD-82DA-3BD3EDFF5B46}" type="datetimeFigureOut">
              <a:rPr lang="ar-IQ" smtClean="0"/>
              <a:pPr/>
              <a:t>07/04/1439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E035F-807A-4501-9017-9BD1B478E36B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898C6-1238-4DCD-82DA-3BD3EDFF5B46}" type="datetimeFigureOut">
              <a:rPr lang="ar-IQ" smtClean="0"/>
              <a:pPr/>
              <a:t>07/04/1439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E035F-807A-4501-9017-9BD1B478E36B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898C6-1238-4DCD-82DA-3BD3EDFF5B46}" type="datetimeFigureOut">
              <a:rPr lang="ar-IQ" smtClean="0"/>
              <a:pPr/>
              <a:t>07/04/1439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E035F-807A-4501-9017-9BD1B478E36B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898C6-1238-4DCD-82DA-3BD3EDFF5B46}" type="datetimeFigureOut">
              <a:rPr lang="ar-IQ" smtClean="0"/>
              <a:pPr/>
              <a:t>07/04/1439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E035F-807A-4501-9017-9BD1B478E36B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898C6-1238-4DCD-82DA-3BD3EDFF5B46}" type="datetimeFigureOut">
              <a:rPr lang="ar-IQ" smtClean="0"/>
              <a:pPr/>
              <a:t>07/04/1439</a:t>
            </a:fld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C3E035F-807A-4501-9017-9BD1B478E36B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IQ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898C6-1238-4DCD-82DA-3BD3EDFF5B46}" type="datetimeFigureOut">
              <a:rPr lang="ar-IQ" smtClean="0"/>
              <a:pPr/>
              <a:t>07/04/1439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E035F-807A-4501-9017-9BD1B478E36B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898C6-1238-4DCD-82DA-3BD3EDFF5B46}" type="datetimeFigureOut">
              <a:rPr lang="ar-IQ" smtClean="0"/>
              <a:pPr/>
              <a:t>07/04/1439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E035F-807A-4501-9017-9BD1B478E36B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898C6-1238-4DCD-82DA-3BD3EDFF5B46}" type="datetimeFigureOut">
              <a:rPr lang="ar-IQ" smtClean="0"/>
              <a:pPr/>
              <a:t>07/04/1439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E035F-807A-4501-9017-9BD1B478E36B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898C6-1238-4DCD-82DA-3BD3EDFF5B46}" type="datetimeFigureOut">
              <a:rPr lang="ar-IQ" smtClean="0"/>
              <a:pPr/>
              <a:t>07/04/1439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E035F-807A-4501-9017-9BD1B478E36B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898C6-1238-4DCD-82DA-3BD3EDFF5B46}" type="datetimeFigureOut">
              <a:rPr lang="ar-IQ" smtClean="0"/>
              <a:pPr/>
              <a:t>07/04/1439</a:t>
            </a:fld>
            <a:endParaRPr lang="ar-IQ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E035F-807A-4501-9017-9BD1B478E36B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898C6-1238-4DCD-82DA-3BD3EDFF5B46}" type="datetimeFigureOut">
              <a:rPr lang="ar-IQ" smtClean="0"/>
              <a:pPr/>
              <a:t>07/04/1439</a:t>
            </a:fld>
            <a:endParaRPr lang="ar-IQ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E035F-807A-4501-9017-9BD1B478E36B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898C6-1238-4DCD-82DA-3BD3EDFF5B46}" type="datetimeFigureOut">
              <a:rPr lang="ar-IQ" smtClean="0"/>
              <a:pPr/>
              <a:t>07/04/1439</a:t>
            </a:fld>
            <a:endParaRPr lang="ar-IQ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E035F-807A-4501-9017-9BD1B478E36B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898C6-1238-4DCD-82DA-3BD3EDFF5B46}" type="datetimeFigureOut">
              <a:rPr lang="ar-IQ" smtClean="0"/>
              <a:pPr/>
              <a:t>07/04/1439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E035F-807A-4501-9017-9BD1B478E36B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ستطيل ذو زاوية واحدة مخدوشة ودائرية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مثلث قائم الزاوية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898C6-1238-4DCD-82DA-3BD3EDFF5B46}" type="datetimeFigureOut">
              <a:rPr lang="ar-IQ" smtClean="0"/>
              <a:pPr/>
              <a:t>07/04/1439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3E035F-807A-4501-9017-9BD1B478E36B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 smtClean="0"/>
              <a:t>انقر فوق الرمز لإضافة صورة</a:t>
            </a:r>
            <a:endParaRPr kumimoji="0" lang="en-US" dirty="0"/>
          </a:p>
        </p:txBody>
      </p:sp>
      <p:sp>
        <p:nvSpPr>
          <p:cNvPr id="10" name="شكل حر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شكل حر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شكل حر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شكل حر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عنصر نائب للعنوان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0" name="عنصر نائب للنص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0" name="عنصر نائب للتاريخ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99898C6-1238-4DCD-82DA-3BD3EDFF5B46}" type="datetimeFigureOut">
              <a:rPr lang="ar-IQ" smtClean="0"/>
              <a:pPr/>
              <a:t>07/04/1439</a:t>
            </a:fld>
            <a:endParaRPr lang="ar-IQ"/>
          </a:p>
        </p:txBody>
      </p:sp>
      <p:sp>
        <p:nvSpPr>
          <p:cNvPr id="22" name="عنصر نائب للتذييل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18" name="عنصر نائب لرقم الشريحة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3E035F-807A-4501-9017-9BD1B478E36B}" type="slidenum">
              <a:rPr lang="ar-IQ" smtClean="0"/>
              <a:pPr/>
              <a:t>‹#›</a:t>
            </a:fld>
            <a:endParaRPr lang="ar-IQ"/>
          </a:p>
        </p:txBody>
      </p:sp>
      <p:grpSp>
        <p:nvGrpSpPr>
          <p:cNvPr id="2" name="مجموعة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شكل حر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شكل حر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rtl="1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r" rtl="1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r" rtl="1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r" rtl="1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r" rtl="1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r" rtl="1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AC3E035F-807A-4501-9017-9BD1B478E36B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099898C6-1238-4DCD-82DA-3BD3EDFF5B46}" type="datetimeFigureOut">
              <a:rPr lang="ar-IQ" smtClean="0"/>
              <a:pPr/>
              <a:t>07/04/1439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1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r" defTabSz="914400" rtl="1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r" defTabSz="914400" rtl="1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r" defTabSz="914400" rtl="1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r" defTabSz="914400" rtl="1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defTabSz="914400" rtl="1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r" defTabSz="914400" rtl="1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r" defTabSz="914400" rtl="1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Final impression</a:t>
            </a:r>
            <a:br>
              <a:rPr lang="en-US" dirty="0" smtClean="0"/>
            </a:br>
            <a:r>
              <a:rPr lang="en-US" sz="6000" dirty="0" smtClean="0"/>
              <a:t>objectives and materials</a:t>
            </a:r>
            <a:endParaRPr lang="ar-IQ" sz="60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IQ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715436" cy="1143000"/>
          </a:xfrm>
        </p:spPr>
        <p:txBody>
          <a:bodyPr>
            <a:noAutofit/>
          </a:bodyPr>
          <a:lstStyle/>
          <a:p>
            <a:r>
              <a:rPr lang="en-US" sz="4000" b="1" i="1" dirty="0" smtClean="0"/>
              <a:t>Zinc oxide/</a:t>
            </a:r>
            <a:r>
              <a:rPr lang="en-US" sz="4000" b="1" i="1" dirty="0" err="1" smtClean="0"/>
              <a:t>eugenol</a:t>
            </a:r>
            <a:r>
              <a:rPr lang="en-US" sz="4000" b="1" i="1" dirty="0" smtClean="0"/>
              <a:t> impression material</a:t>
            </a:r>
            <a:endParaRPr lang="ar-IQ" sz="4000" b="1" i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3214710"/>
          </a:xfrm>
        </p:spPr>
        <p:txBody>
          <a:bodyPr>
            <a:normAutofit fontScale="77500" lnSpcReduction="20000"/>
          </a:bodyPr>
          <a:lstStyle/>
          <a:p>
            <a:pPr algn="just" rtl="0"/>
            <a:r>
              <a:rPr lang="en-US" dirty="0" smtClean="0"/>
              <a:t>used to record the final impressions of edentulous arches. </a:t>
            </a:r>
          </a:p>
          <a:p>
            <a:pPr algn="just" rtl="0"/>
            <a:r>
              <a:rPr lang="en-US" dirty="0" smtClean="0"/>
              <a:t>supplied as two pastes which are mixed together on a paper pad or glass slab.</a:t>
            </a:r>
          </a:p>
          <a:p>
            <a:pPr algn="just" rtl="0"/>
            <a:r>
              <a:rPr lang="en-US" dirty="0" smtClean="0"/>
              <a:t>The zinc oxide paste, typically, being white and the </a:t>
            </a:r>
            <a:r>
              <a:rPr lang="en-US" dirty="0" err="1" smtClean="0"/>
              <a:t>eugenol</a:t>
            </a:r>
            <a:r>
              <a:rPr lang="en-US" dirty="0" smtClean="0"/>
              <a:t> paste, a reddish brown </a:t>
            </a:r>
            <a:r>
              <a:rPr lang="en-US" dirty="0" err="1" smtClean="0"/>
              <a:t>colour</a:t>
            </a:r>
            <a:r>
              <a:rPr lang="en-US" dirty="0" smtClean="0"/>
              <a:t>.</a:t>
            </a:r>
          </a:p>
          <a:p>
            <a:pPr algn="just" rtl="0"/>
            <a:r>
              <a:rPr lang="en-US" dirty="0" smtClean="0"/>
              <a:t>This enables thorough mixing to be achieved as indicated by a homogeneous </a:t>
            </a:r>
            <a:r>
              <a:rPr lang="en-US" dirty="0" err="1" smtClean="0"/>
              <a:t>colour</a:t>
            </a:r>
            <a:r>
              <a:rPr lang="en-US" dirty="0" smtClean="0"/>
              <a:t>, free of streaks, in the mixed material.</a:t>
            </a:r>
          </a:p>
          <a:p>
            <a:pPr algn="just" rtl="0"/>
            <a:r>
              <a:rPr lang="en-US" dirty="0" smtClean="0"/>
              <a:t>The pastes are normally dispensed from toothpaste- like tubes and are mixed in equal volumes.</a:t>
            </a:r>
          </a:p>
          <a:p>
            <a:pPr algn="just" rtl="0"/>
            <a:r>
              <a:rPr lang="en-US" dirty="0" smtClean="0"/>
              <a:t>The proportioning is achieved, simply, by expression equal lengths of each paste onto the mixing pad or slab. </a:t>
            </a:r>
          </a:p>
          <a:p>
            <a:pPr algn="just" rtl="0"/>
            <a:endParaRPr lang="en-US" dirty="0" smtClean="0"/>
          </a:p>
          <a:p>
            <a:pPr algn="just" rtl="0"/>
            <a:endParaRPr lang="en-US" dirty="0" smtClean="0"/>
          </a:p>
          <a:p>
            <a:endParaRPr lang="ar-IQ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4786346"/>
            <a:ext cx="2786082" cy="20002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29358" y="4786346"/>
            <a:ext cx="2700328" cy="20002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Picture 5" descr="Slide II-8x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43240" y="4810052"/>
            <a:ext cx="2962267" cy="197653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4722" name="Picture 2" descr="Slide II-7x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2" y="2571744"/>
            <a:ext cx="3357586" cy="243512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Picture 2" descr="Slide II-6"/>
          <p:cNvPicPr preferRelativeResize="0"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488" y="3429000"/>
            <a:ext cx="3357586" cy="252412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2" descr="Slide II-3"/>
          <p:cNvPicPr preferRelativeResize="0"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29290" y="4260854"/>
            <a:ext cx="3214710" cy="259714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مستطيل 5"/>
          <p:cNvSpPr/>
          <p:nvPr/>
        </p:nvSpPr>
        <p:spPr>
          <a:xfrm>
            <a:off x="428596" y="785794"/>
            <a:ext cx="821537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>
              <a:buFont typeface="Arial" pitchFamily="34" charset="0"/>
              <a:buChar char="•"/>
            </a:pPr>
            <a:r>
              <a:rPr lang="en-US" dirty="0" smtClean="0"/>
              <a:t>The impression is normally recorded in a close-fitting special tray, constructed on the cast obtained from the primary impression.</a:t>
            </a:r>
          </a:p>
          <a:p>
            <a:pPr algn="just" rtl="0">
              <a:buFont typeface="Arial" pitchFamily="34" charset="0"/>
              <a:buChar char="•"/>
            </a:pPr>
            <a:r>
              <a:rPr lang="en-US" dirty="0" smtClean="0"/>
              <a:t>Defects sometimes arise on the surface of the impression but these can be corrected using an impression wax.</a:t>
            </a:r>
          </a:p>
          <a:p>
            <a:pPr algn="just" rtl="0">
              <a:buFont typeface="Arial" pitchFamily="34" charset="0"/>
              <a:buChar char="•"/>
            </a:pPr>
            <a:r>
              <a:rPr lang="en-US" dirty="0" smtClean="0"/>
              <a:t>The material is not suitable for use in any undercut situations (rigid material).</a:t>
            </a:r>
            <a:endParaRPr lang="ar-IQ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4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4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14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korecta wa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916" y="4357694"/>
            <a:ext cx="3286116" cy="246458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/>
          <a:lstStyle/>
          <a:p>
            <a:r>
              <a:rPr lang="en-US" b="1" i="1" dirty="0" smtClean="0"/>
              <a:t>Impression waxes</a:t>
            </a:r>
            <a:endParaRPr lang="ar-IQ" b="1" i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28596" y="1571612"/>
            <a:ext cx="8229600" cy="3065156"/>
          </a:xfrm>
        </p:spPr>
        <p:txBody>
          <a:bodyPr>
            <a:normAutofit fontScale="92500" lnSpcReduction="20000"/>
          </a:bodyPr>
          <a:lstStyle/>
          <a:p>
            <a:pPr algn="just" rtl="0"/>
            <a:r>
              <a:rPr lang="en-US" dirty="0" smtClean="0"/>
              <a:t>Impression waxes are rarely used to record complete impressions but are normally used to correct small imperfections in other impressions, particularly those of the zinc oxide/</a:t>
            </a:r>
            <a:r>
              <a:rPr lang="en-US" dirty="0" err="1" smtClean="0"/>
              <a:t>eugenol</a:t>
            </a:r>
            <a:r>
              <a:rPr lang="en-US" dirty="0" smtClean="0"/>
              <a:t> type.</a:t>
            </a:r>
          </a:p>
          <a:p>
            <a:pPr algn="just" rtl="0"/>
            <a:r>
              <a:rPr lang="en-US" dirty="0" smtClean="0"/>
              <a:t>They are thermoplastic materials which flow readily at mouth temperature and are relatively soft even at room temperature.</a:t>
            </a:r>
          </a:p>
          <a:p>
            <a:pPr algn="just" rtl="0"/>
            <a:r>
              <a:rPr lang="en-US" dirty="0" smtClean="0"/>
              <a:t>They are applied with a brush in small quantities to ‘fill in’ areas of defect.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6870700" cy="1116013"/>
          </a:xfrm>
        </p:spPr>
        <p:txBody>
          <a:bodyPr/>
          <a:lstStyle/>
          <a:p>
            <a:pPr eaLnBrk="1" hangingPunct="1"/>
            <a:r>
              <a:rPr lang="en-US" b="1" i="1" dirty="0" err="1" smtClean="0"/>
              <a:t>Elastomers</a:t>
            </a:r>
            <a:r>
              <a:rPr lang="en-US" dirty="0" smtClean="0"/>
              <a:t> </a:t>
            </a:r>
          </a:p>
        </p:txBody>
      </p:sp>
      <p:sp>
        <p:nvSpPr>
          <p:cNvPr id="32772" name="Rectangle 7"/>
          <p:cNvSpPr>
            <a:spLocks noGrp="1" noChangeArrowheads="1"/>
          </p:cNvSpPr>
          <p:nvPr>
            <p:ph idx="1"/>
          </p:nvPr>
        </p:nvSpPr>
        <p:spPr>
          <a:xfrm>
            <a:off x="685800" y="1484313"/>
            <a:ext cx="7696200" cy="4802207"/>
          </a:xfrm>
        </p:spPr>
        <p:txBody>
          <a:bodyPr>
            <a:normAutofit fontScale="85000" lnSpcReduction="20000"/>
          </a:bodyPr>
          <a:lstStyle/>
          <a:p>
            <a:pPr algn="just" rtl="0" eaLnBrk="1" hangingPunct="1">
              <a:lnSpc>
                <a:spcPct val="90000"/>
              </a:lnSpc>
              <a:buNone/>
            </a:pPr>
            <a:r>
              <a:rPr lang="en-US" dirty="0" smtClean="0"/>
              <a:t>Often called rubber materials since they have properties similar to rubber.</a:t>
            </a:r>
          </a:p>
          <a:p>
            <a:pPr algn="just" rtl="0"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CC3300"/>
                </a:solidFill>
              </a:rPr>
              <a:t>Clinical uses:</a:t>
            </a:r>
          </a:p>
          <a:p>
            <a:pPr lvl="1" algn="just" rtl="0" eaLnBrk="1" hangingPunct="1">
              <a:lnSpc>
                <a:spcPct val="90000"/>
              </a:lnSpc>
            </a:pPr>
            <a:r>
              <a:rPr lang="en-US" dirty="0" smtClean="0"/>
              <a:t>Bridges</a:t>
            </a:r>
          </a:p>
          <a:p>
            <a:pPr lvl="1" algn="just" rtl="0" eaLnBrk="1" hangingPunct="1">
              <a:lnSpc>
                <a:spcPct val="90000"/>
              </a:lnSpc>
            </a:pPr>
            <a:r>
              <a:rPr lang="en-US" dirty="0" smtClean="0"/>
              <a:t>Implants</a:t>
            </a:r>
          </a:p>
          <a:p>
            <a:pPr lvl="1" algn="just" rtl="0" eaLnBrk="1" hangingPunct="1">
              <a:lnSpc>
                <a:spcPct val="90000"/>
              </a:lnSpc>
            </a:pPr>
            <a:r>
              <a:rPr lang="en-US" dirty="0" smtClean="0"/>
              <a:t>Partial dentures and complete dentures</a:t>
            </a:r>
          </a:p>
          <a:p>
            <a:pPr lvl="1" algn="just" rtl="0" eaLnBrk="1" hangingPunct="1">
              <a:lnSpc>
                <a:spcPct val="90000"/>
              </a:lnSpc>
            </a:pPr>
            <a:r>
              <a:rPr lang="en-US" dirty="0" smtClean="0"/>
              <a:t>Indirect esthetic restorations</a:t>
            </a:r>
          </a:p>
          <a:p>
            <a:pPr lvl="1" algn="just" rtl="0" eaLnBrk="1" hangingPunct="1">
              <a:lnSpc>
                <a:spcPct val="90000"/>
              </a:lnSpc>
            </a:pPr>
            <a:endParaRPr lang="en-US" dirty="0" smtClean="0"/>
          </a:p>
          <a:p>
            <a:pPr algn="just" rtl="0">
              <a:buNone/>
            </a:pPr>
            <a:r>
              <a:rPr lang="en-US" sz="2800" dirty="0" smtClean="0"/>
              <a:t>Four types of </a:t>
            </a:r>
            <a:r>
              <a:rPr lang="en-US" sz="2800" dirty="0" err="1" smtClean="0"/>
              <a:t>elastomers</a:t>
            </a:r>
            <a:r>
              <a:rPr lang="en-US" sz="2800" dirty="0" smtClean="0"/>
              <a:t> are in general use:</a:t>
            </a:r>
          </a:p>
          <a:p>
            <a:pPr algn="just" rtl="0">
              <a:buNone/>
            </a:pPr>
            <a:r>
              <a:rPr lang="en-US" sz="4000" dirty="0" smtClean="0"/>
              <a:t>• </a:t>
            </a:r>
            <a:r>
              <a:rPr lang="en-US" sz="2800" dirty="0" err="1" smtClean="0"/>
              <a:t>Polysulphides</a:t>
            </a:r>
            <a:r>
              <a:rPr lang="en-US" sz="2800" dirty="0" smtClean="0"/>
              <a:t>.</a:t>
            </a:r>
          </a:p>
          <a:p>
            <a:pPr algn="just" rtl="0">
              <a:buNone/>
            </a:pPr>
            <a:r>
              <a:rPr lang="en-US" sz="4000" dirty="0" smtClean="0"/>
              <a:t>• </a:t>
            </a:r>
            <a:r>
              <a:rPr lang="en-US" sz="2800" dirty="0" smtClean="0"/>
              <a:t>Silicone rubbers (condensation curing type).</a:t>
            </a:r>
          </a:p>
          <a:p>
            <a:pPr algn="just" rtl="0">
              <a:buNone/>
            </a:pPr>
            <a:r>
              <a:rPr lang="en-US" sz="4000" dirty="0" smtClean="0"/>
              <a:t>• </a:t>
            </a:r>
            <a:r>
              <a:rPr lang="en-US" sz="2800" dirty="0" smtClean="0"/>
              <a:t>Silicone rubbers (addition curing type).</a:t>
            </a:r>
          </a:p>
          <a:p>
            <a:pPr algn="just" rtl="0">
              <a:buNone/>
            </a:pPr>
            <a:r>
              <a:rPr lang="en-US" sz="4000" dirty="0" smtClean="0"/>
              <a:t>• </a:t>
            </a:r>
            <a:r>
              <a:rPr lang="en-US" sz="2800" dirty="0" err="1" smtClean="0"/>
              <a:t>Polyethers</a:t>
            </a:r>
            <a:r>
              <a:rPr lang="en-US" sz="2800" dirty="0" smtClean="0"/>
              <a:t>.</a:t>
            </a:r>
            <a:endParaRPr lang="en-US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10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6870700" cy="828675"/>
          </a:xfrm>
        </p:spPr>
        <p:txBody>
          <a:bodyPr/>
          <a:lstStyle/>
          <a:p>
            <a:pPr eaLnBrk="1" hangingPunct="1"/>
            <a:r>
              <a:rPr lang="en-US" b="1" i="1" dirty="0" err="1" smtClean="0"/>
              <a:t>Polysulfides</a:t>
            </a:r>
            <a:r>
              <a:rPr lang="en-US" dirty="0" smtClean="0">
                <a:solidFill>
                  <a:srgbClr val="CC3300"/>
                </a:solidFill>
              </a:rPr>
              <a:t> 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428596" y="1071546"/>
            <a:ext cx="788782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rtl="0">
              <a:buFont typeface="Arial" pitchFamily="34" charset="0"/>
              <a:buChar char="•"/>
            </a:pPr>
            <a:r>
              <a:rPr lang="en-US" dirty="0" smtClean="0"/>
              <a:t>These materials are generally supplied as two pastes</a:t>
            </a:r>
          </a:p>
          <a:p>
            <a:pPr marL="285750" indent="-285750" algn="just" rtl="0">
              <a:buFont typeface="Arial" pitchFamily="34" charset="0"/>
              <a:buChar char="•"/>
            </a:pPr>
            <a:r>
              <a:rPr lang="en-US" dirty="0" smtClean="0"/>
              <a:t>Setting times of 10 minutes or more particularly for light-bodied materials.</a:t>
            </a:r>
          </a:p>
          <a:p>
            <a:pPr marL="285750" indent="-285750" algn="just" rtl="0">
              <a:buFont typeface="Arial" pitchFamily="34" charset="0"/>
              <a:buChar char="•"/>
            </a:pPr>
            <a:r>
              <a:rPr lang="en-US" dirty="0" smtClean="0"/>
              <a:t>The </a:t>
            </a:r>
            <a:r>
              <a:rPr lang="en-US" dirty="0" err="1" smtClean="0"/>
              <a:t>polysulphide</a:t>
            </a:r>
            <a:r>
              <a:rPr lang="en-US" dirty="0" smtClean="0"/>
              <a:t> </a:t>
            </a:r>
            <a:r>
              <a:rPr lang="en-US" dirty="0" err="1" smtClean="0"/>
              <a:t>elastomers</a:t>
            </a:r>
            <a:r>
              <a:rPr lang="en-US" dirty="0" smtClean="0"/>
              <a:t> have very good tear resistance.</a:t>
            </a:r>
          </a:p>
          <a:p>
            <a:pPr marL="285750" indent="-285750" algn="just" rtl="0">
              <a:buFont typeface="Arial" pitchFamily="34" charset="0"/>
              <a:buChar char="•"/>
            </a:pPr>
            <a:r>
              <a:rPr lang="en-US" dirty="0" smtClean="0"/>
              <a:t>It has an unpleasant </a:t>
            </a:r>
            <a:r>
              <a:rPr lang="en-US" dirty="0" err="1" smtClean="0"/>
              <a:t>odour</a:t>
            </a:r>
            <a:r>
              <a:rPr lang="en-US" dirty="0" smtClean="0"/>
              <a:t>.</a:t>
            </a:r>
          </a:p>
          <a:p>
            <a:pPr marL="285750" indent="-285750" algn="just" rtl="0">
              <a:buFont typeface="Arial" pitchFamily="34" charset="0"/>
              <a:buChar char="•"/>
            </a:pPr>
            <a:r>
              <a:rPr lang="en-US" dirty="0" smtClean="0"/>
              <a:t>The </a:t>
            </a:r>
            <a:r>
              <a:rPr lang="en-US" dirty="0" err="1" smtClean="0"/>
              <a:t>colour</a:t>
            </a:r>
            <a:r>
              <a:rPr lang="en-US" dirty="0" smtClean="0"/>
              <a:t> contrast between the two pastes is an aid to efficient mixing, which is continued until a homogeneous </a:t>
            </a:r>
            <a:r>
              <a:rPr lang="en-US" dirty="0" err="1" smtClean="0"/>
              <a:t>colour</a:t>
            </a:r>
            <a:r>
              <a:rPr lang="en-US" dirty="0" smtClean="0"/>
              <a:t>, with no streaks, is achieved.</a:t>
            </a:r>
          </a:p>
          <a:p>
            <a:pPr marL="285750" indent="-285750" algn="just" rtl="0">
              <a:buFont typeface="Arial" pitchFamily="34" charset="0"/>
              <a:buChar char="•"/>
            </a:pPr>
            <a:r>
              <a:rPr lang="en-US" dirty="0" smtClean="0"/>
              <a:t>An adhesive is used to promote adhesion between the impression material and tray.</a:t>
            </a:r>
            <a:endParaRPr lang="ar-IQ" dirty="0" smtClean="0"/>
          </a:p>
          <a:p>
            <a:pPr marL="285750" indent="-285750" algn="just" rtl="0">
              <a:buFont typeface="Arial" pitchFamily="34" charset="0"/>
              <a:buChar char="•"/>
            </a:pPr>
            <a:endParaRPr lang="ar-IQ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214818"/>
            <a:ext cx="2729515" cy="17859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4214818"/>
            <a:ext cx="2672936" cy="17859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Picture 3" descr="fi56/73                                                        0001711A Hard Disk                      B38A8E6B:"/>
          <p:cNvPicPr>
            <a:picLocks noChangeAspect="1" noChangeArrowheads="1"/>
          </p:cNvPicPr>
          <p:nvPr/>
        </p:nvPicPr>
        <p:blipFill>
          <a:blip r:embed="rId4"/>
          <a:srcRect r="9259"/>
          <a:stretch>
            <a:fillRect/>
          </a:stretch>
        </p:blipFill>
        <p:spPr bwMode="auto">
          <a:xfrm>
            <a:off x="6858000" y="3500438"/>
            <a:ext cx="2286000" cy="167922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Picture 4" descr="fi57/73                                                        0001711A Hard Disk                      B38A8E6B:"/>
          <p:cNvPicPr>
            <a:picLocks noChangeAspect="1" noChangeArrowheads="1"/>
          </p:cNvPicPr>
          <p:nvPr/>
        </p:nvPicPr>
        <p:blipFill>
          <a:blip r:embed="rId5"/>
          <a:srcRect r="8694"/>
          <a:stretch>
            <a:fillRect/>
          </a:stretch>
        </p:blipFill>
        <p:spPr bwMode="auto">
          <a:xfrm>
            <a:off x="6858000" y="5188479"/>
            <a:ext cx="2286000" cy="166952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260350"/>
            <a:ext cx="6870700" cy="915988"/>
          </a:xfrm>
        </p:spPr>
        <p:txBody>
          <a:bodyPr/>
          <a:lstStyle/>
          <a:p>
            <a:pPr eaLnBrk="1" hangingPunct="1"/>
            <a:r>
              <a:rPr lang="en-US" b="1" i="1" dirty="0" smtClean="0"/>
              <a:t>Condensation silicon</a:t>
            </a:r>
          </a:p>
        </p:txBody>
      </p:sp>
      <p:sp>
        <p:nvSpPr>
          <p:cNvPr id="43012" name="Rectangle 3"/>
          <p:cNvSpPr>
            <a:spLocks noGrp="1" noChangeArrowheads="1"/>
          </p:cNvSpPr>
          <p:nvPr>
            <p:ph idx="1"/>
          </p:nvPr>
        </p:nvSpPr>
        <p:spPr>
          <a:xfrm>
            <a:off x="428596" y="1142984"/>
            <a:ext cx="8358246" cy="3929090"/>
          </a:xfrm>
        </p:spPr>
        <p:txBody>
          <a:bodyPr>
            <a:normAutofit fontScale="77500" lnSpcReduction="20000"/>
          </a:bodyPr>
          <a:lstStyle/>
          <a:p>
            <a:pPr algn="just" rtl="0" eaLnBrk="1" hangingPunct="1"/>
            <a:r>
              <a:rPr lang="en-US" dirty="0" smtClean="0"/>
              <a:t>Developed as alternative to </a:t>
            </a:r>
            <a:r>
              <a:rPr lang="en-US" dirty="0" err="1" smtClean="0"/>
              <a:t>Polysulfides</a:t>
            </a:r>
            <a:endParaRPr lang="en-US" dirty="0" smtClean="0"/>
          </a:p>
          <a:p>
            <a:pPr algn="just" rtl="0" eaLnBrk="1" hangingPunct="1"/>
            <a:r>
              <a:rPr lang="en-US" dirty="0" smtClean="0"/>
              <a:t>Has more desirable qualities in comparison:</a:t>
            </a:r>
          </a:p>
          <a:p>
            <a:pPr lvl="1" algn="just" rtl="0" eaLnBrk="1" hangingPunct="1"/>
            <a:r>
              <a:rPr lang="en-US" dirty="0" smtClean="0"/>
              <a:t>Easy mix</a:t>
            </a:r>
          </a:p>
          <a:p>
            <a:pPr lvl="1" algn="just" rtl="0" eaLnBrk="1" hangingPunct="1"/>
            <a:r>
              <a:rPr lang="en-US" dirty="0" smtClean="0"/>
              <a:t>Better taste and odorless</a:t>
            </a:r>
          </a:p>
          <a:p>
            <a:pPr lvl="1" algn="just" rtl="0" eaLnBrk="1" hangingPunct="1"/>
            <a:r>
              <a:rPr lang="en-US" dirty="0" smtClean="0"/>
              <a:t>Shorter setting time (5-7 minutes)</a:t>
            </a:r>
            <a:endParaRPr lang="ar-IQ" dirty="0" smtClean="0"/>
          </a:p>
          <a:p>
            <a:pPr algn="just" rtl="0"/>
            <a:r>
              <a:rPr lang="en-US" sz="2800" dirty="0" smtClean="0"/>
              <a:t>Proportioning of the paste/liquid materials is by mixing a given volume of paste with a fixed number of drops of liquid.</a:t>
            </a:r>
          </a:p>
          <a:p>
            <a:pPr algn="just" rtl="0"/>
            <a:r>
              <a:rPr lang="en-US" sz="2800" dirty="0" smtClean="0"/>
              <a:t>For paste/paste materials equal lengths of pastes are mixed together. A </a:t>
            </a:r>
            <a:r>
              <a:rPr lang="en-US" sz="2800" dirty="0" err="1" smtClean="0"/>
              <a:t>colour</a:t>
            </a:r>
            <a:r>
              <a:rPr lang="en-US" sz="2800" dirty="0" smtClean="0"/>
              <a:t> contrast between the pastes enables the operator to see when proper mixing has been achieved.</a:t>
            </a:r>
            <a:endParaRPr lang="ar-IQ" sz="2800" dirty="0" smtClean="0"/>
          </a:p>
          <a:p>
            <a:pPr algn="just" rtl="0"/>
            <a:r>
              <a:rPr lang="en-US" dirty="0" smtClean="0"/>
              <a:t>In order to obtain optimum accuracy, the models should be cast as soon as possible after recording the impression.</a:t>
            </a:r>
          </a:p>
        </p:txBody>
      </p:sp>
      <p:pic>
        <p:nvPicPr>
          <p:cNvPr id="7170" name="Picture 2" descr="http://dent.osu.edu/Instructional-Resources/completedentures/Visit_2/images/Untitled-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4643446"/>
            <a:ext cx="2724133" cy="192880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s://lh5.googleusercontent.com/-81mPD6dcLeo/TXSMjeWrlGI/AAAAAAAAA-U/6CRoJrXpAXA/s320/IMG_01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24277" y="4786322"/>
            <a:ext cx="2690797" cy="201809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333375"/>
            <a:ext cx="6870700" cy="1131888"/>
          </a:xfrm>
        </p:spPr>
        <p:txBody>
          <a:bodyPr/>
          <a:lstStyle/>
          <a:p>
            <a:pPr eaLnBrk="1" hangingPunct="1"/>
            <a:r>
              <a:rPr lang="en-US" b="1" i="1" dirty="0" smtClean="0"/>
              <a:t>Addition silicon</a:t>
            </a:r>
          </a:p>
        </p:txBody>
      </p:sp>
      <p:sp>
        <p:nvSpPr>
          <p:cNvPr id="46084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28775"/>
            <a:ext cx="7696200" cy="3371861"/>
          </a:xfrm>
        </p:spPr>
        <p:txBody>
          <a:bodyPr>
            <a:normAutofit fontScale="77500" lnSpcReduction="20000"/>
          </a:bodyPr>
          <a:lstStyle/>
          <a:p>
            <a:pPr algn="just" rtl="0" eaLnBrk="1" hangingPunct="1"/>
            <a:r>
              <a:rPr lang="en-US" dirty="0" smtClean="0">
                <a:solidFill>
                  <a:schemeClr val="tx2"/>
                </a:solidFill>
              </a:rPr>
              <a:t>Desirable clinical qualities:</a:t>
            </a:r>
          </a:p>
          <a:p>
            <a:pPr lvl="1" algn="just" rtl="0" eaLnBrk="1" hangingPunct="1"/>
            <a:r>
              <a:rPr lang="en-US" sz="2400" dirty="0" smtClean="0"/>
              <a:t>Dimensional stability</a:t>
            </a:r>
          </a:p>
          <a:p>
            <a:pPr lvl="1" algn="just" rtl="0" eaLnBrk="1" hangingPunct="1"/>
            <a:r>
              <a:rPr lang="en-US" sz="2400" dirty="0" smtClean="0"/>
              <a:t>Accuracy</a:t>
            </a:r>
          </a:p>
          <a:p>
            <a:pPr lvl="1" algn="just" rtl="0" eaLnBrk="1" hangingPunct="1"/>
            <a:r>
              <a:rPr lang="en-US" sz="2400" dirty="0" smtClean="0"/>
              <a:t>Clean </a:t>
            </a:r>
          </a:p>
          <a:p>
            <a:pPr lvl="1" algn="just" rtl="0" eaLnBrk="1" hangingPunct="1"/>
            <a:r>
              <a:rPr lang="en-US" sz="2400" dirty="0" smtClean="0"/>
              <a:t>Easy to mix</a:t>
            </a:r>
          </a:p>
          <a:p>
            <a:pPr lvl="1" algn="just" rtl="0" eaLnBrk="1" hangingPunct="1"/>
            <a:r>
              <a:rPr lang="en-US" sz="2400" dirty="0" smtClean="0"/>
              <a:t>No foul odor or taste</a:t>
            </a:r>
          </a:p>
          <a:p>
            <a:pPr lvl="1" algn="just" rtl="0" eaLnBrk="1" hangingPunct="1">
              <a:buFontTx/>
              <a:buNone/>
            </a:pPr>
            <a:r>
              <a:rPr lang="en-US" dirty="0" smtClean="0">
                <a:solidFill>
                  <a:schemeClr val="tx2"/>
                </a:solidFill>
              </a:rPr>
              <a:t>However, they are among the most expensive</a:t>
            </a:r>
          </a:p>
          <a:p>
            <a:pPr algn="just" rtl="0"/>
            <a:r>
              <a:rPr lang="en-US" sz="2800" dirty="0" smtClean="0"/>
              <a:t>Proportioning is carried out by extruding equal lengths of each paste onto the mixing pad. A good </a:t>
            </a:r>
            <a:r>
              <a:rPr lang="en-US" sz="2800" dirty="0" err="1" smtClean="0"/>
              <a:t>colour</a:t>
            </a:r>
            <a:r>
              <a:rPr lang="en-US" sz="2800" dirty="0" smtClean="0"/>
              <a:t> contrast between the pastes enables thorough mixing to be achieved.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9334" y="980728"/>
            <a:ext cx="3075651" cy="231934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2" descr="http://dent.osu.edu/Instructional-Resources/completedentures/Visit_2/images/DSCN957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82" y="4786346"/>
            <a:ext cx="2714612" cy="20002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6870700" cy="1044575"/>
          </a:xfrm>
        </p:spPr>
        <p:txBody>
          <a:bodyPr/>
          <a:lstStyle/>
          <a:p>
            <a:pPr eaLnBrk="1" hangingPunct="1"/>
            <a:r>
              <a:rPr lang="en-US" b="1" i="1" dirty="0" err="1" smtClean="0"/>
              <a:t>Polyethers</a:t>
            </a:r>
            <a:r>
              <a:rPr lang="en-US" dirty="0" smtClean="0">
                <a:solidFill>
                  <a:srgbClr val="CC3300"/>
                </a:solidFill>
              </a:rPr>
              <a:t> </a:t>
            </a:r>
          </a:p>
        </p:txBody>
      </p:sp>
      <p:sp>
        <p:nvSpPr>
          <p:cNvPr id="51204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500034" y="1142984"/>
            <a:ext cx="4714908" cy="3786214"/>
          </a:xfrm>
        </p:spPr>
        <p:txBody>
          <a:bodyPr>
            <a:normAutofit/>
          </a:bodyPr>
          <a:lstStyle/>
          <a:p>
            <a:pPr algn="just" rtl="0"/>
            <a:r>
              <a:rPr lang="en-US" sz="2400" dirty="0" smtClean="0"/>
              <a:t>The two pastes are proportioned by volume.</a:t>
            </a:r>
          </a:p>
          <a:p>
            <a:pPr algn="just" rtl="0"/>
            <a:r>
              <a:rPr lang="en-US" sz="2400" dirty="0" smtClean="0"/>
              <a:t>Equal lengths of paste are extruded onto a mixing pad </a:t>
            </a:r>
            <a:r>
              <a:rPr lang="en-US" sz="2400" dirty="0" smtClean="0"/>
              <a:t>.</a:t>
            </a:r>
            <a:endParaRPr lang="en-US" sz="2400" dirty="0" smtClean="0"/>
          </a:p>
          <a:p>
            <a:pPr algn="just" rtl="0"/>
            <a:r>
              <a:rPr lang="en-US" sz="2400" dirty="0" smtClean="0"/>
              <a:t> The good </a:t>
            </a:r>
            <a:r>
              <a:rPr lang="en-US" sz="2400" dirty="0" err="1" smtClean="0"/>
              <a:t>colour</a:t>
            </a:r>
            <a:r>
              <a:rPr lang="en-US" sz="2400" dirty="0" smtClean="0"/>
              <a:t> contrast between the pastes aids mixing.</a:t>
            </a:r>
          </a:p>
          <a:p>
            <a:pPr algn="l" rtl="0"/>
            <a:r>
              <a:rPr lang="en-US" sz="2400" dirty="0" smtClean="0"/>
              <a:t>very good dimensional stability.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11304" y="1071547"/>
            <a:ext cx="3338999" cy="250033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122" name="Picture 2" descr="http://re-smile.co.uk/ESW/Images/IMG_107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88337" y="4000504"/>
            <a:ext cx="3327067" cy="221457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857232"/>
            <a:ext cx="2573472" cy="23320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56613" y="4037585"/>
            <a:ext cx="3807540" cy="26317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1560" y="4037585"/>
            <a:ext cx="3744416" cy="26317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6372200" y="1124744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0"/>
            <a:r>
              <a:rPr lang="en-GB" dirty="0" smtClean="0"/>
              <a:t>Set the patient in up right position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11560" y="3284984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0"/>
            <a:r>
              <a:rPr lang="en-GB" dirty="0" smtClean="0"/>
              <a:t>For mandibular impression the dentist stand in front of the patient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4756613" y="3284984"/>
            <a:ext cx="38075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0"/>
            <a:r>
              <a:rPr lang="en-GB" dirty="0" smtClean="0"/>
              <a:t>For maxillary impression the dentist stand behind the patient </a:t>
            </a:r>
            <a:endParaRPr lang="en-GB" dirty="0"/>
          </a:p>
        </p:txBody>
      </p:sp>
      <p:sp>
        <p:nvSpPr>
          <p:cNvPr id="9" name="مربع نص 8"/>
          <p:cNvSpPr txBox="1"/>
          <p:nvPr/>
        </p:nvSpPr>
        <p:spPr>
          <a:xfrm>
            <a:off x="357158" y="214290"/>
            <a:ext cx="800105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0"/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</a:rPr>
              <a:t>Position of the dentist and </a:t>
            </a:r>
            <a:r>
              <a:rPr lang="en-US" sz="3200" b="1" dirty="0" err="1" smtClean="0">
                <a:solidFill>
                  <a:schemeClr val="accent2">
                    <a:lumMod val="50000"/>
                  </a:schemeClr>
                </a:solidFill>
              </a:rPr>
              <a:t>pateint</a:t>
            </a:r>
            <a:endParaRPr lang="ar-IQ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GB" b="1" dirty="0" smtClean="0"/>
              <a:t>Impression border </a:t>
            </a:r>
            <a:r>
              <a:rPr lang="en-GB" b="1" dirty="0" err="1" smtClean="0"/>
              <a:t>molding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 algn="just" rtl="0">
              <a:buNone/>
            </a:pPr>
            <a:r>
              <a:rPr lang="en-GB" dirty="0" smtClean="0">
                <a:solidFill>
                  <a:srgbClr val="FF0000"/>
                </a:solidFill>
              </a:rPr>
              <a:t>Objectives</a:t>
            </a:r>
          </a:p>
          <a:p>
            <a:pPr algn="just" rtl="0"/>
            <a:r>
              <a:rPr lang="en-GB" dirty="0" smtClean="0"/>
              <a:t>To shape the border of impression in order to allow the muscles to function in harmony with the denture.</a:t>
            </a:r>
          </a:p>
          <a:p>
            <a:pPr algn="just" rtl="0"/>
            <a:r>
              <a:rPr lang="en-GB" dirty="0" smtClean="0"/>
              <a:t>To improve the border seal of the denture.</a:t>
            </a:r>
            <a:endParaRPr lang="en-GB" dirty="0"/>
          </a:p>
        </p:txBody>
      </p:sp>
      <p:pic>
        <p:nvPicPr>
          <p:cNvPr id="4" name="Picture 7" descr="fi15/73                                                        0001711A Hard Disk                      B38A8E6B:"/>
          <p:cNvPicPr>
            <a:picLocks noChangeAspect="1" noChangeArrowheads="1"/>
          </p:cNvPicPr>
          <p:nvPr/>
        </p:nvPicPr>
        <p:blipFill>
          <a:blip r:embed="rId2"/>
          <a:srcRect l="11110"/>
          <a:stretch>
            <a:fillRect/>
          </a:stretch>
        </p:blipFill>
        <p:spPr bwMode="auto">
          <a:xfrm>
            <a:off x="5436096" y="3933056"/>
            <a:ext cx="3429000" cy="26447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374190539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b="1" i="1" dirty="0" smtClean="0"/>
              <a:t>Final impression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0">
              <a:buNone/>
            </a:pPr>
            <a:r>
              <a:rPr lang="en-US" sz="3200" b="1" i="1" dirty="0" smtClean="0"/>
              <a:t>Definition</a:t>
            </a:r>
          </a:p>
          <a:p>
            <a:pPr algn="just" rtl="0"/>
            <a:r>
              <a:rPr lang="en-US" dirty="0" smtClean="0"/>
              <a:t>the impression that represents the completion of the registration of the surface or object.</a:t>
            </a:r>
          </a:p>
          <a:p>
            <a:pPr algn="just" rtl="0">
              <a:buNone/>
            </a:pPr>
            <a:r>
              <a:rPr lang="en-US" sz="3200" b="1" dirty="0" smtClean="0"/>
              <a:t>Objectives</a:t>
            </a:r>
          </a:p>
          <a:p>
            <a:pPr algn="just" rtl="0"/>
            <a:r>
              <a:rPr lang="en-US" sz="2400" dirty="0" smtClean="0"/>
              <a:t>To obtain an impression from which a retentive, stable and comfortable denture base can be constructed.</a:t>
            </a:r>
          </a:p>
          <a:p>
            <a:pPr algn="just" rtl="0"/>
            <a:r>
              <a:rPr lang="en-US" sz="2400" dirty="0" smtClean="0"/>
              <a:t>To record as accurately as possible the shape of the mucosa overlying the alveolar ridges and hard palate together with functional depth and width of </a:t>
            </a:r>
            <a:r>
              <a:rPr lang="en-US" sz="2400" dirty="0" err="1" smtClean="0"/>
              <a:t>sulci</a:t>
            </a:r>
            <a:r>
              <a:rPr lang="en-US" sz="2400" dirty="0" smtClean="0"/>
              <a:t>.</a:t>
            </a:r>
          </a:p>
          <a:p>
            <a:pPr algn="just" rtl="0">
              <a:buNone/>
            </a:pPr>
            <a:endParaRPr lang="ar-IQ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253054"/>
          </a:xfrm>
        </p:spPr>
        <p:txBody>
          <a:bodyPr>
            <a:normAutofit lnSpcReduction="10000"/>
          </a:bodyPr>
          <a:lstStyle/>
          <a:p>
            <a:pPr marL="137160" indent="0" algn="just" rtl="0">
              <a:buNone/>
            </a:pPr>
            <a:r>
              <a:rPr lang="en-GB" dirty="0" smtClean="0">
                <a:solidFill>
                  <a:srgbClr val="FF0000"/>
                </a:solidFill>
              </a:rPr>
              <a:t>Requirements of materials used for border </a:t>
            </a:r>
            <a:r>
              <a:rPr lang="en-GB" dirty="0" err="1" smtClean="0">
                <a:solidFill>
                  <a:srgbClr val="FF0000"/>
                </a:solidFill>
              </a:rPr>
              <a:t>molding</a:t>
            </a:r>
            <a:endParaRPr lang="en-GB" dirty="0" smtClean="0">
              <a:solidFill>
                <a:srgbClr val="FF0000"/>
              </a:solidFill>
            </a:endParaRPr>
          </a:p>
          <a:p>
            <a:pPr algn="just" rtl="0"/>
            <a:r>
              <a:rPr lang="en-GB" dirty="0" smtClean="0"/>
              <a:t>Should have sufficient strength.</a:t>
            </a:r>
          </a:p>
          <a:p>
            <a:pPr algn="just" rtl="0"/>
            <a:r>
              <a:rPr lang="en-GB" dirty="0" smtClean="0"/>
              <a:t>Should allow some </a:t>
            </a:r>
            <a:r>
              <a:rPr lang="en-GB" dirty="0" err="1" smtClean="0"/>
              <a:t>preshaping</a:t>
            </a:r>
            <a:r>
              <a:rPr lang="en-GB" dirty="0" smtClean="0"/>
              <a:t> of the form of the borders.</a:t>
            </a:r>
          </a:p>
          <a:p>
            <a:pPr algn="just" rtl="0"/>
            <a:r>
              <a:rPr lang="en-GB" dirty="0" smtClean="0"/>
              <a:t>Should have a setting time of 3-5 min.</a:t>
            </a:r>
          </a:p>
          <a:p>
            <a:pPr algn="just" rtl="0"/>
            <a:r>
              <a:rPr lang="en-GB" dirty="0" smtClean="0"/>
              <a:t>Should retain adequate flow while seating in the mouth.</a:t>
            </a:r>
          </a:p>
          <a:p>
            <a:pPr algn="just" rtl="0"/>
            <a:r>
              <a:rPr lang="en-GB" dirty="0" smtClean="0"/>
              <a:t>Should not cause excessive displacement of the tissues of the vestibule.</a:t>
            </a:r>
          </a:p>
          <a:p>
            <a:pPr algn="just" rtl="0"/>
            <a:r>
              <a:rPr lang="en-GB" dirty="0" smtClean="0"/>
              <a:t>Should be readily trimmed and shaped so that excess material can be carved and the border shaped before the final impression is made.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55163538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709160"/>
          </a:xfrm>
        </p:spPr>
        <p:txBody>
          <a:bodyPr/>
          <a:lstStyle/>
          <a:p>
            <a:pPr marL="137160" indent="0" algn="just" rtl="0">
              <a:buNone/>
            </a:pPr>
            <a:r>
              <a:rPr lang="en-GB" sz="3200" dirty="0" smtClean="0">
                <a:solidFill>
                  <a:srgbClr val="FF0000"/>
                </a:solidFill>
              </a:rPr>
              <a:t>Materials used for border </a:t>
            </a:r>
            <a:r>
              <a:rPr lang="en-GB" sz="3200" dirty="0" err="1" smtClean="0">
                <a:solidFill>
                  <a:srgbClr val="FF0000"/>
                </a:solidFill>
              </a:rPr>
              <a:t>molding</a:t>
            </a:r>
            <a:endParaRPr lang="en-GB" sz="3200" dirty="0" smtClean="0">
              <a:solidFill>
                <a:srgbClr val="FF0000"/>
              </a:solidFill>
            </a:endParaRPr>
          </a:p>
          <a:p>
            <a:pPr algn="just" rtl="0"/>
            <a:r>
              <a:rPr lang="en-GB" dirty="0"/>
              <a:t>S</a:t>
            </a:r>
            <a:r>
              <a:rPr lang="en-GB" dirty="0" smtClean="0"/>
              <a:t>tick compound.</a:t>
            </a:r>
          </a:p>
          <a:p>
            <a:pPr algn="just" rtl="0"/>
            <a:r>
              <a:rPr lang="en-GB" dirty="0" err="1" smtClean="0"/>
              <a:t>Autopolymerizing</a:t>
            </a:r>
            <a:r>
              <a:rPr lang="en-GB" dirty="0" smtClean="0"/>
              <a:t> acrylic resin.</a:t>
            </a:r>
          </a:p>
          <a:p>
            <a:pPr algn="just" rtl="0"/>
            <a:r>
              <a:rPr lang="en-GB" dirty="0" smtClean="0"/>
              <a:t>Polyether impression paste.</a:t>
            </a:r>
          </a:p>
          <a:p>
            <a:pPr algn="just" rtl="0"/>
            <a:r>
              <a:rPr lang="en-GB" dirty="0" smtClean="0"/>
              <a:t>Impression waxes.</a:t>
            </a:r>
          </a:p>
          <a:p>
            <a:pPr algn="just" rtl="0"/>
            <a:r>
              <a:rPr lang="en-GB" dirty="0" err="1" smtClean="0"/>
              <a:t>Periopack</a:t>
            </a:r>
            <a:r>
              <a:rPr lang="en-GB" dirty="0" smtClean="0"/>
              <a:t>.</a:t>
            </a:r>
          </a:p>
          <a:p>
            <a:pPr algn="just" rtl="0"/>
            <a:r>
              <a:rPr lang="en-GB" dirty="0" smtClean="0"/>
              <a:t>Tissue conditioners.</a:t>
            </a:r>
            <a:endParaRPr lang="en-GB" dirty="0"/>
          </a:p>
        </p:txBody>
      </p:sp>
      <p:pic>
        <p:nvPicPr>
          <p:cNvPr id="58370" name="Picture 2" descr="http://dent.osu.edu/Instructional-Resources/completedentures/Visit_2/images/green%20stick%20compoun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6" y="2071678"/>
            <a:ext cx="2624088" cy="2286016"/>
          </a:xfrm>
          <a:prstGeom prst="rect">
            <a:avLst/>
          </a:prstGeom>
          <a:noFill/>
        </p:spPr>
      </p:pic>
      <p:pic>
        <p:nvPicPr>
          <p:cNvPr id="58372" name="Picture 4" descr="http://dent.osu.edu/Instructional-Resources/completedentures/Visit_2/images/lower%20green%20stic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4140" y="4643447"/>
            <a:ext cx="2687974" cy="22145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4328752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000108"/>
            <a:ext cx="8229600" cy="5357850"/>
          </a:xfrm>
        </p:spPr>
        <p:txBody>
          <a:bodyPr>
            <a:normAutofit/>
          </a:bodyPr>
          <a:lstStyle/>
          <a:p>
            <a:pPr marL="137160" indent="0" algn="just" rtl="0">
              <a:buNone/>
            </a:pPr>
            <a:r>
              <a:rPr lang="en-GB" sz="3900" dirty="0" smtClean="0">
                <a:solidFill>
                  <a:srgbClr val="FF0000"/>
                </a:solidFill>
              </a:rPr>
              <a:t>Methods</a:t>
            </a:r>
          </a:p>
          <a:p>
            <a:pPr algn="just" rtl="0"/>
            <a:r>
              <a:rPr lang="en-GB" dirty="0" smtClean="0">
                <a:solidFill>
                  <a:schemeClr val="accent2">
                    <a:lumMod val="50000"/>
                  </a:schemeClr>
                </a:solidFill>
              </a:rPr>
              <a:t>According to manipulation:</a:t>
            </a:r>
          </a:p>
          <a:p>
            <a:pPr marL="651510" indent="-514350" algn="just" rtl="0">
              <a:buFont typeface="+mj-lt"/>
              <a:buAutoNum type="arabicPeriod"/>
            </a:pPr>
            <a:r>
              <a:rPr lang="en-GB" dirty="0" smtClean="0"/>
              <a:t>Manual or digital manipulation.</a:t>
            </a:r>
          </a:p>
          <a:p>
            <a:pPr marL="651510" indent="-514350" algn="just" rtl="0">
              <a:buFont typeface="+mj-lt"/>
              <a:buAutoNum type="arabicPeriod"/>
            </a:pPr>
            <a:r>
              <a:rPr lang="en-GB" dirty="0" smtClean="0"/>
              <a:t>Functional manipulation.</a:t>
            </a:r>
          </a:p>
          <a:p>
            <a:pPr marL="651510" indent="-514350" algn="just" rtl="0">
              <a:buFont typeface="+mj-lt"/>
              <a:buAutoNum type="arabicPeriod"/>
            </a:pPr>
            <a:r>
              <a:rPr lang="en-GB" dirty="0" smtClean="0"/>
              <a:t>Combination of both.</a:t>
            </a:r>
          </a:p>
          <a:p>
            <a:pPr algn="just" rtl="0"/>
            <a:r>
              <a:rPr lang="en-GB" dirty="0" smtClean="0">
                <a:solidFill>
                  <a:schemeClr val="accent2">
                    <a:lumMod val="50000"/>
                  </a:schemeClr>
                </a:solidFill>
              </a:rPr>
              <a:t>According to technique:</a:t>
            </a:r>
          </a:p>
          <a:p>
            <a:pPr marL="651510" indent="-514350" algn="just" rtl="0">
              <a:buFont typeface="+mj-lt"/>
              <a:buAutoNum type="arabicPeriod"/>
            </a:pPr>
            <a:r>
              <a:rPr lang="en-GB" dirty="0" smtClean="0"/>
              <a:t>Open mouth technique.</a:t>
            </a:r>
          </a:p>
          <a:p>
            <a:pPr marL="651510" indent="-514350" algn="just" rtl="0">
              <a:buFont typeface="+mj-lt"/>
              <a:buAutoNum type="arabicPeriod"/>
            </a:pPr>
            <a:r>
              <a:rPr lang="en-GB" dirty="0" smtClean="0"/>
              <a:t>Closed mouth technique.</a:t>
            </a:r>
          </a:p>
          <a:p>
            <a:pPr marL="651510" indent="-514350" algn="just" rtl="0">
              <a:buFont typeface="+mj-lt"/>
              <a:buAutoNum type="arabicPeriod"/>
            </a:pPr>
            <a:r>
              <a:rPr lang="en-GB" dirty="0" smtClean="0"/>
              <a:t>Single border </a:t>
            </a:r>
            <a:r>
              <a:rPr lang="en-GB" dirty="0" err="1" smtClean="0"/>
              <a:t>molding</a:t>
            </a:r>
            <a:r>
              <a:rPr lang="en-GB" dirty="0" smtClean="0"/>
              <a:t>.</a:t>
            </a:r>
          </a:p>
          <a:p>
            <a:pPr marL="651510" indent="-514350" algn="just" rtl="0">
              <a:buFont typeface="+mj-lt"/>
              <a:buAutoNum type="arabicPeriod"/>
            </a:pPr>
            <a:r>
              <a:rPr lang="en-GB" dirty="0" smtClean="0"/>
              <a:t>Incremental border </a:t>
            </a:r>
            <a:r>
              <a:rPr lang="en-GB" dirty="0" err="1" smtClean="0"/>
              <a:t>molding</a:t>
            </a:r>
            <a:r>
              <a:rPr lang="en-GB" dirty="0" smtClean="0"/>
              <a:t>.</a:t>
            </a:r>
          </a:p>
          <a:p>
            <a:pPr marL="651510" indent="-514350">
              <a:buFont typeface="+mj-lt"/>
              <a:buAutoNum type="arabicPeriod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6808610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357298"/>
            <a:ext cx="8229600" cy="3429024"/>
          </a:xfrm>
        </p:spPr>
        <p:txBody>
          <a:bodyPr>
            <a:normAutofit lnSpcReduction="10000"/>
          </a:bodyPr>
          <a:lstStyle/>
          <a:p>
            <a:pPr algn="just" rtl="0"/>
            <a:r>
              <a:rPr lang="en-GB" sz="3200" b="1" dirty="0" smtClean="0">
                <a:solidFill>
                  <a:schemeClr val="accent2">
                    <a:lumMod val="50000"/>
                  </a:schemeClr>
                </a:solidFill>
              </a:rPr>
              <a:t>Manual or digital manipulation </a:t>
            </a:r>
          </a:p>
          <a:p>
            <a:pPr marL="137160" indent="0" algn="just" rtl="0">
              <a:buNone/>
            </a:pPr>
            <a:r>
              <a:rPr lang="en-GB" sz="2800" dirty="0" smtClean="0"/>
              <a:t>The contour of the denture borders is obtained by the dentist with digital (finger) manipulation of lips and cheeks of patient within functional limits.</a:t>
            </a:r>
          </a:p>
          <a:p>
            <a:pPr algn="just" rtl="0"/>
            <a:r>
              <a:rPr lang="en-GB" sz="3200" b="1" dirty="0" smtClean="0">
                <a:solidFill>
                  <a:schemeClr val="accent2">
                    <a:lumMod val="50000"/>
                  </a:schemeClr>
                </a:solidFill>
              </a:rPr>
              <a:t>Functional manipulation</a:t>
            </a:r>
            <a:endParaRPr lang="en-GB" sz="28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137160" indent="0" algn="just" rtl="0">
              <a:buNone/>
            </a:pPr>
            <a:r>
              <a:rPr lang="en-GB" sz="2800" dirty="0" smtClean="0"/>
              <a:t>The contour of the denture borders is obtained by the functional movements provided by the patient.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xmlns="" val="95199650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857232"/>
            <a:ext cx="8229600" cy="5715040"/>
          </a:xfrm>
        </p:spPr>
        <p:txBody>
          <a:bodyPr>
            <a:noAutofit/>
          </a:bodyPr>
          <a:lstStyle/>
          <a:p>
            <a:pPr algn="just" rtl="0"/>
            <a:r>
              <a:rPr lang="en-GB" sz="3200" b="1" dirty="0" smtClean="0">
                <a:solidFill>
                  <a:schemeClr val="accent2">
                    <a:lumMod val="50000"/>
                  </a:schemeClr>
                </a:solidFill>
              </a:rPr>
              <a:t>Open mouth technique</a:t>
            </a:r>
          </a:p>
          <a:p>
            <a:pPr marL="137160" indent="0" algn="just" rtl="0">
              <a:buNone/>
            </a:pPr>
            <a:r>
              <a:rPr lang="en-GB" sz="2800" dirty="0" smtClean="0"/>
              <a:t>In this technique the tissues are recorded in their </a:t>
            </a:r>
            <a:r>
              <a:rPr lang="en-GB" sz="2800" dirty="0" err="1" smtClean="0"/>
              <a:t>undisplaced</a:t>
            </a:r>
            <a:r>
              <a:rPr lang="en-GB" sz="2800" dirty="0" smtClean="0"/>
              <a:t> position.</a:t>
            </a:r>
          </a:p>
          <a:p>
            <a:pPr marL="137160" indent="0" algn="just" rtl="0">
              <a:buNone/>
            </a:pPr>
            <a:r>
              <a:rPr lang="en-GB" sz="2800" dirty="0" smtClean="0"/>
              <a:t>The patients mouth is partly opened and tray is held in position.</a:t>
            </a:r>
          </a:p>
          <a:p>
            <a:pPr algn="just" rtl="0"/>
            <a:r>
              <a:rPr lang="en-GB" sz="3200" b="1" dirty="0" smtClean="0">
                <a:solidFill>
                  <a:schemeClr val="accent2">
                    <a:lumMod val="50000"/>
                  </a:schemeClr>
                </a:solidFill>
              </a:rPr>
              <a:t>Closed mouth technique</a:t>
            </a:r>
          </a:p>
          <a:p>
            <a:pPr marL="137160" indent="0" algn="just" rtl="0">
              <a:buNone/>
            </a:pPr>
            <a:r>
              <a:rPr lang="en-GB" sz="2800" dirty="0" smtClean="0"/>
              <a:t>In this technique the tissues are recorded in their functional and displaced position.</a:t>
            </a:r>
          </a:p>
          <a:p>
            <a:pPr marL="137160" indent="0" algn="just" rtl="0">
              <a:buNone/>
            </a:pPr>
            <a:r>
              <a:rPr lang="en-GB" sz="2800" dirty="0" smtClean="0"/>
              <a:t>The patient applies pressure by closing against occlusion rims or teeth and executes muscle actions such as swallowing, grinning or pursing the lips while the impression material flow.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xmlns="" val="314700915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89812"/>
            <a:ext cx="4320480" cy="4709160"/>
          </a:xfrm>
        </p:spPr>
        <p:txBody>
          <a:bodyPr/>
          <a:lstStyle/>
          <a:p>
            <a:pPr marL="137160" indent="0" algn="just" rtl="0">
              <a:buNone/>
            </a:pPr>
            <a:r>
              <a:rPr lang="en-GB" sz="2800" b="1" dirty="0" smtClean="0">
                <a:solidFill>
                  <a:schemeClr val="accent2">
                    <a:lumMod val="50000"/>
                  </a:schemeClr>
                </a:solidFill>
              </a:rPr>
              <a:t>Incremental technique</a:t>
            </a:r>
          </a:p>
          <a:p>
            <a:pPr algn="just" rtl="0"/>
            <a:r>
              <a:rPr lang="en-GB" dirty="0" smtClean="0"/>
              <a:t>Use stick compound</a:t>
            </a:r>
          </a:p>
          <a:p>
            <a:pPr algn="just" rtl="0"/>
            <a:endParaRPr lang="en-GB" dirty="0" smtClean="0"/>
          </a:p>
          <a:p>
            <a:pPr algn="just" rtl="0"/>
            <a:endParaRPr lang="en-GB" dirty="0" smtClean="0"/>
          </a:p>
          <a:p>
            <a:pPr algn="just" rtl="0"/>
            <a:endParaRPr lang="en-GB" dirty="0" smtClean="0"/>
          </a:p>
          <a:p>
            <a:pPr algn="just" rtl="0"/>
            <a:endParaRPr lang="en-GB" dirty="0" smtClean="0"/>
          </a:p>
          <a:p>
            <a:pPr algn="just" rtl="0"/>
            <a:r>
              <a:rPr lang="en-GB" dirty="0" smtClean="0"/>
              <a:t>Soften over flame by rolling repeatedly to avoid over heating and burning. </a:t>
            </a:r>
          </a:p>
          <a:p>
            <a:pPr algn="just"/>
            <a:endParaRPr lang="en-GB" dirty="0" smtClean="0"/>
          </a:p>
          <a:p>
            <a:pPr marL="137160" indent="0">
              <a:buNone/>
            </a:pPr>
            <a:endParaRPr lang="en-GB" dirty="0"/>
          </a:p>
        </p:txBody>
      </p:sp>
      <p:pic>
        <p:nvPicPr>
          <p:cNvPr id="4" name="Picture 3" descr="bm25/61                                                        00016E7C Hard Disk                      B38A8E6B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556792"/>
            <a:ext cx="3429000" cy="2286000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bm26/61                                                        00016E7C Hard Disk                      B38A8E6B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944392"/>
            <a:ext cx="3429000" cy="2286000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5832185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m27/61                                                        00016E7C Hard Disk                      B38A8E6B: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1916" y="1484784"/>
            <a:ext cx="3672408" cy="2448272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bm32/61                                                        00016E7C Hard Disk                      B38A8E6B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221088"/>
            <a:ext cx="3619500" cy="2413000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9552" y="1772816"/>
            <a:ext cx="439248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 rtl="0">
              <a:buFont typeface="Arial" pitchFamily="34" charset="0"/>
              <a:buChar char="•"/>
            </a:pPr>
            <a:r>
              <a:rPr lang="en-GB" sz="2400" dirty="0" smtClean="0"/>
              <a:t>The softened stick  compound is flowed along the border  of the required segment of the tray.</a:t>
            </a:r>
          </a:p>
          <a:p>
            <a:pPr marL="342900" indent="-342900" algn="just" rtl="0">
              <a:buFont typeface="Arial" pitchFamily="34" charset="0"/>
              <a:buChar char="•"/>
            </a:pPr>
            <a:endParaRPr lang="en-GB" sz="2400" dirty="0" smtClean="0"/>
          </a:p>
          <a:p>
            <a:pPr marL="342900" indent="-342900" algn="just" rtl="0">
              <a:buFont typeface="Arial" pitchFamily="34" charset="0"/>
              <a:buChar char="•"/>
            </a:pPr>
            <a:endParaRPr lang="en-GB" sz="2400" dirty="0" smtClean="0"/>
          </a:p>
          <a:p>
            <a:pPr marL="342900" indent="-342900" algn="just" rtl="0">
              <a:buFont typeface="Arial" pitchFamily="34" charset="0"/>
              <a:buChar char="•"/>
            </a:pPr>
            <a:endParaRPr lang="en-GB" sz="2400" dirty="0" smtClean="0"/>
          </a:p>
          <a:p>
            <a:pPr marL="342900" indent="-342900" algn="just" rtl="0">
              <a:buFont typeface="Arial" pitchFamily="34" charset="0"/>
              <a:buChar char="•"/>
            </a:pPr>
            <a:r>
              <a:rPr lang="en-GB" sz="2400" dirty="0" smtClean="0"/>
              <a:t>The tray is tempered in warm water , placed carefully in patient mouth and necessary movements performed by dentist and patient .</a:t>
            </a:r>
          </a:p>
          <a:p>
            <a:pPr algn="just" rt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52118523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i08/73                                                        0001711A Hard Disk                      B38A8E6B: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30478" y="1484784"/>
            <a:ext cx="3264172" cy="2448272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fi15/73                                                        0001711A Hard Disk                      B38A8E6B:"/>
          <p:cNvPicPr>
            <a:picLocks noChangeAspect="1" noChangeArrowheads="1"/>
          </p:cNvPicPr>
          <p:nvPr/>
        </p:nvPicPr>
        <p:blipFill>
          <a:blip r:embed="rId3"/>
          <a:srcRect l="11110"/>
          <a:stretch>
            <a:fillRect/>
          </a:stretch>
        </p:blipFill>
        <p:spPr bwMode="auto">
          <a:xfrm>
            <a:off x="5148064" y="4077071"/>
            <a:ext cx="3429000" cy="26447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395536" y="1988840"/>
            <a:ext cx="446449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 rtl="0">
              <a:buFont typeface="Arial" pitchFamily="34" charset="0"/>
              <a:buChar char="•"/>
            </a:pPr>
            <a:r>
              <a:rPr lang="en-GB" sz="2800" dirty="0" smtClean="0"/>
              <a:t>Clean  the tray.</a:t>
            </a:r>
          </a:p>
          <a:p>
            <a:pPr marL="285750" indent="-285750" algn="just" rtl="0">
              <a:buFont typeface="Arial" pitchFamily="34" charset="0"/>
              <a:buChar char="•"/>
            </a:pPr>
            <a:endParaRPr lang="en-GB" sz="2800" dirty="0" smtClean="0"/>
          </a:p>
          <a:p>
            <a:pPr marL="285750" indent="-285750" algn="just" rtl="0">
              <a:buFont typeface="Arial" pitchFamily="34" charset="0"/>
              <a:buChar char="•"/>
            </a:pPr>
            <a:endParaRPr lang="en-GB" sz="2800" dirty="0" smtClean="0"/>
          </a:p>
          <a:p>
            <a:pPr marL="285750" indent="-285750" algn="just" rtl="0">
              <a:buFont typeface="Arial" pitchFamily="34" charset="0"/>
              <a:buChar char="•"/>
            </a:pPr>
            <a:endParaRPr lang="en-GB" sz="2800" dirty="0" smtClean="0"/>
          </a:p>
          <a:p>
            <a:pPr marL="285750" indent="-285750" algn="just" rtl="0">
              <a:buFont typeface="Arial" pitchFamily="34" charset="0"/>
              <a:buChar char="•"/>
            </a:pPr>
            <a:endParaRPr lang="en-GB" sz="2800" dirty="0" smtClean="0"/>
          </a:p>
          <a:p>
            <a:pPr marL="285750" indent="-285750" algn="just" rtl="0">
              <a:buFont typeface="Arial" pitchFamily="34" charset="0"/>
              <a:buChar char="•"/>
            </a:pPr>
            <a:endParaRPr lang="en-GB" sz="2800" dirty="0" smtClean="0"/>
          </a:p>
          <a:p>
            <a:pPr marL="285750" indent="-285750" algn="just" rtl="0">
              <a:buFont typeface="Arial" pitchFamily="34" charset="0"/>
              <a:buChar char="•"/>
            </a:pPr>
            <a:r>
              <a:rPr lang="en-GB" sz="2800" dirty="0" smtClean="0"/>
              <a:t>The borders should be round and smooth with full extension.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xmlns="" val="223198604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395930"/>
          </a:xfrm>
        </p:spPr>
        <p:txBody>
          <a:bodyPr/>
          <a:lstStyle/>
          <a:p>
            <a:pPr algn="l" rtl="0"/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Single border molding</a:t>
            </a:r>
          </a:p>
          <a:p>
            <a:pPr marL="137160" indent="0" algn="just" rtl="0">
              <a:buNone/>
            </a:pPr>
            <a:r>
              <a:rPr lang="en-US" dirty="0" smtClean="0"/>
              <a:t>Application of the material to the borders of the special tray (all borders) in one time, and taking the impression of the borders.  </a:t>
            </a:r>
            <a:endParaRPr lang="ar-IQ" dirty="0"/>
          </a:p>
        </p:txBody>
      </p:sp>
      <p:pic>
        <p:nvPicPr>
          <p:cNvPr id="51202" name="Picture 2" descr="http://www.ijds.in/article-image-2090-FIG_1_BORDER_MOLDED_SPECIAL_IMPRESSION_TRAY_USING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1541" y="3643314"/>
            <a:ext cx="3315071" cy="2438419"/>
          </a:xfrm>
          <a:prstGeom prst="rect">
            <a:avLst/>
          </a:prstGeom>
          <a:noFill/>
        </p:spPr>
      </p:pic>
      <p:pic>
        <p:nvPicPr>
          <p:cNvPr id="51204" name="Picture 4" descr="http://www.ijds.in/article-image-2091-FIG_2_FINAL_IMPRESSION_MADE_USING_LIGHT_BODY_SILI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643314"/>
            <a:ext cx="3302119" cy="24288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81431768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0"/>
            <a:endParaRPr lang="ar-IQ" dirty="0"/>
          </a:p>
        </p:txBody>
      </p:sp>
      <p:graphicFrame>
        <p:nvGraphicFramePr>
          <p:cNvPr id="4" name="رسم تخطيطي 3"/>
          <p:cNvGraphicFramePr/>
          <p:nvPr/>
        </p:nvGraphicFramePr>
        <p:xfrm>
          <a:off x="285720" y="785794"/>
          <a:ext cx="8572560" cy="5500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>
            <a:noAutofit/>
          </a:bodyPr>
          <a:lstStyle/>
          <a:p>
            <a:pPr rtl="0"/>
            <a:r>
              <a:rPr lang="en-US" sz="3600" b="1" i="1" dirty="0" smtClean="0"/>
              <a:t>Impression materials for complete denture:</a:t>
            </a:r>
            <a:endParaRPr lang="ar-IQ" sz="3200" dirty="0"/>
          </a:p>
        </p:txBody>
      </p:sp>
      <p:graphicFrame>
        <p:nvGraphicFramePr>
          <p:cNvPr id="5" name="عنصر نائب للمحتوى 4"/>
          <p:cNvGraphicFramePr>
            <a:graphicFrameLocks noGrp="1"/>
          </p:cNvGraphicFramePr>
          <p:nvPr>
            <p:ph sz="half" idx="1"/>
          </p:nvPr>
        </p:nvGraphicFramePr>
        <p:xfrm>
          <a:off x="642910" y="1571612"/>
          <a:ext cx="7358114" cy="37147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عنصر نائب للمحتوى 6"/>
          <p:cNvSpPr>
            <a:spLocks noGrp="1"/>
          </p:cNvSpPr>
          <p:nvPr>
            <p:ph sz="half" idx="2"/>
          </p:nvPr>
        </p:nvSpPr>
        <p:spPr>
          <a:xfrm>
            <a:off x="1571604" y="5286388"/>
            <a:ext cx="3714776" cy="1357322"/>
          </a:xfrm>
        </p:spPr>
        <p:txBody>
          <a:bodyPr>
            <a:normAutofit fontScale="85000" lnSpcReduction="10000"/>
          </a:bodyPr>
          <a:lstStyle/>
          <a:p>
            <a:pPr marL="457200" indent="-457200" algn="just" rtl="0">
              <a:lnSpc>
                <a:spcPct val="90000"/>
              </a:lnSpc>
              <a:buNone/>
            </a:pPr>
            <a:r>
              <a:rPr lang="en-US" sz="2800" dirty="0" smtClean="0"/>
              <a:t>a) Impression compound </a:t>
            </a:r>
          </a:p>
          <a:p>
            <a:pPr marL="457200" indent="-457200" algn="just" rtl="0">
              <a:lnSpc>
                <a:spcPct val="90000"/>
              </a:lnSpc>
              <a:buNone/>
            </a:pPr>
            <a:r>
              <a:rPr lang="en-US" sz="2800" dirty="0" smtClean="0"/>
              <a:t>b) Alginate</a:t>
            </a:r>
          </a:p>
          <a:p>
            <a:pPr marL="457200" indent="-457200" algn="just" rtl="0">
              <a:lnSpc>
                <a:spcPct val="90000"/>
              </a:lnSpc>
              <a:buNone/>
            </a:pPr>
            <a:r>
              <a:rPr lang="en-US" sz="2800" dirty="0" smtClean="0"/>
              <a:t>c) Agar </a:t>
            </a:r>
            <a:r>
              <a:rPr lang="en-US" sz="2800" dirty="0" err="1" smtClean="0"/>
              <a:t>agar</a:t>
            </a:r>
            <a:endParaRPr lang="ar-IQ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>
            <a:noAutofit/>
          </a:bodyPr>
          <a:lstStyle/>
          <a:p>
            <a:pPr rtl="0"/>
            <a:r>
              <a:rPr lang="en-US" sz="3600" b="1" i="1" dirty="0" smtClean="0"/>
              <a:t>Impression materials for complete denture:</a:t>
            </a:r>
            <a:endParaRPr lang="ar-IQ" sz="3200" dirty="0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1714480" y="5286388"/>
            <a:ext cx="7072362" cy="1214446"/>
          </a:xfrm>
        </p:spPr>
        <p:txBody>
          <a:bodyPr>
            <a:normAutofit fontScale="85000" lnSpcReduction="10000"/>
          </a:bodyPr>
          <a:lstStyle/>
          <a:p>
            <a:pPr marL="457200" indent="-457200" algn="just" rtl="0">
              <a:lnSpc>
                <a:spcPct val="90000"/>
              </a:lnSpc>
              <a:buClr>
                <a:schemeClr val="tx1"/>
              </a:buClr>
              <a:buFontTx/>
              <a:buAutoNum type="alphaLcParenR"/>
            </a:pPr>
            <a:r>
              <a:rPr lang="en-US" sz="2800" dirty="0" smtClean="0"/>
              <a:t>Zinc oxide </a:t>
            </a:r>
            <a:r>
              <a:rPr lang="en-US" sz="2800" dirty="0" err="1" smtClean="0"/>
              <a:t>Eugenol</a:t>
            </a:r>
            <a:r>
              <a:rPr lang="en-US" sz="2800" dirty="0" smtClean="0"/>
              <a:t>  </a:t>
            </a:r>
          </a:p>
          <a:p>
            <a:pPr marL="457200" indent="-457200" algn="just" rtl="0">
              <a:lnSpc>
                <a:spcPct val="90000"/>
              </a:lnSpc>
              <a:buClr>
                <a:schemeClr val="tx1"/>
              </a:buClr>
              <a:buFontTx/>
              <a:buAutoNum type="alphaLcParenR"/>
            </a:pPr>
            <a:r>
              <a:rPr lang="en-US" sz="2800" dirty="0" smtClean="0"/>
              <a:t>plaster of </a:t>
            </a:r>
            <a:r>
              <a:rPr lang="en-US" sz="2800" dirty="0" err="1" smtClean="0"/>
              <a:t>paris</a:t>
            </a:r>
            <a:r>
              <a:rPr lang="en-US" sz="2800" dirty="0" smtClean="0"/>
              <a:t> ( impression plaster)</a:t>
            </a:r>
          </a:p>
          <a:p>
            <a:pPr marL="457200" indent="-457200" algn="just" rtl="0">
              <a:lnSpc>
                <a:spcPct val="90000"/>
              </a:lnSpc>
              <a:buClr>
                <a:schemeClr val="tx1"/>
              </a:buClr>
              <a:buFontTx/>
              <a:buAutoNum type="alphaLcParenR"/>
            </a:pPr>
            <a:r>
              <a:rPr lang="en-US" sz="2800" dirty="0" smtClean="0"/>
              <a:t>Elastomeric impression material (light bodied)</a:t>
            </a:r>
          </a:p>
          <a:p>
            <a:endParaRPr lang="ar-IQ" dirty="0"/>
          </a:p>
        </p:txBody>
      </p:sp>
      <p:graphicFrame>
        <p:nvGraphicFramePr>
          <p:cNvPr id="5" name="عنصر نائب للمحتوى 5"/>
          <p:cNvGraphicFramePr>
            <a:graphicFrameLocks noGrp="1"/>
          </p:cNvGraphicFramePr>
          <p:nvPr>
            <p:ph sz="half" idx="1"/>
          </p:nvPr>
        </p:nvGraphicFramePr>
        <p:xfrm>
          <a:off x="285720" y="1500175"/>
          <a:ext cx="8572560" cy="37147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i="1" u="sng" dirty="0" smtClean="0"/>
              <a:t>Requirements of impression material</a:t>
            </a:r>
            <a:endParaRPr lang="ar-IQ" sz="4000" b="1" i="1" u="sng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 rtl="0"/>
            <a:r>
              <a:rPr lang="en-US" dirty="0" smtClean="0"/>
              <a:t>Must be a </a:t>
            </a:r>
            <a:r>
              <a:rPr lang="en-US" dirty="0" smtClean="0">
                <a:solidFill>
                  <a:schemeClr val="tx2"/>
                </a:solidFill>
              </a:rPr>
              <a:t>semi-liquid</a:t>
            </a:r>
            <a:r>
              <a:rPr lang="en-US" dirty="0" smtClean="0"/>
              <a:t> material that will </a:t>
            </a:r>
            <a:r>
              <a:rPr lang="en-US" dirty="0" smtClean="0">
                <a:solidFill>
                  <a:schemeClr val="tx2"/>
                </a:solidFill>
              </a:rPr>
              <a:t>flow</a:t>
            </a:r>
            <a:r>
              <a:rPr lang="en-US" dirty="0" smtClean="0"/>
              <a:t> and adapt itself around the structure of interest.</a:t>
            </a:r>
          </a:p>
          <a:p>
            <a:pPr algn="just" rtl="0"/>
            <a:r>
              <a:rPr lang="en-US" dirty="0" smtClean="0"/>
              <a:t>It must set and </a:t>
            </a:r>
            <a:r>
              <a:rPr lang="en-US" dirty="0" smtClean="0">
                <a:solidFill>
                  <a:schemeClr val="tx2"/>
                </a:solidFill>
              </a:rPr>
              <a:t>harden</a:t>
            </a:r>
            <a:r>
              <a:rPr lang="en-US" dirty="0" smtClean="0"/>
              <a:t> into a solid that is rigid enough to be removed from the mouth without becoming </a:t>
            </a:r>
            <a:r>
              <a:rPr lang="en-US" dirty="0" smtClean="0">
                <a:solidFill>
                  <a:schemeClr val="tx2"/>
                </a:solidFill>
              </a:rPr>
              <a:t>deformed</a:t>
            </a:r>
            <a:r>
              <a:rPr lang="en-US" dirty="0" smtClean="0"/>
              <a:t>.</a:t>
            </a:r>
          </a:p>
          <a:p>
            <a:pPr algn="just" rtl="0"/>
            <a:r>
              <a:rPr lang="en-US" dirty="0" smtClean="0"/>
              <a:t>Copy details accurately.</a:t>
            </a:r>
          </a:p>
          <a:p>
            <a:pPr algn="just" rtl="0"/>
            <a:r>
              <a:rPr lang="en-US" dirty="0" smtClean="0"/>
              <a:t>Dimensional stability after removal from the mouth.</a:t>
            </a:r>
          </a:p>
          <a:p>
            <a:pPr algn="just" rtl="0"/>
            <a:r>
              <a:rPr lang="en-US" dirty="0" smtClean="0"/>
              <a:t>Appropriate working time.</a:t>
            </a:r>
          </a:p>
          <a:p>
            <a:pPr algn="just" rtl="0"/>
            <a:r>
              <a:rPr lang="en-US" dirty="0" smtClean="0"/>
              <a:t>Appropriate time to harden in the mouth (setting time).</a:t>
            </a:r>
          </a:p>
          <a:p>
            <a:pPr algn="just" rtl="0"/>
            <a:r>
              <a:rPr lang="en-US" dirty="0" smtClean="0"/>
              <a:t>Bio-compatibility/Aesthetic, odor/taste.</a:t>
            </a:r>
          </a:p>
          <a:p>
            <a:pPr algn="just" rtl="0"/>
            <a:r>
              <a:rPr lang="en-US" dirty="0" smtClean="0"/>
              <a:t>Chemically compatible with material used to pour cast.</a:t>
            </a:r>
            <a:endParaRPr lang="ar-IQ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421687" cy="935037"/>
          </a:xfrm>
        </p:spPr>
        <p:txBody>
          <a:bodyPr/>
          <a:lstStyle/>
          <a:p>
            <a:pPr eaLnBrk="1" hangingPunct="1"/>
            <a:r>
              <a:rPr lang="en-US" sz="5400" b="1" i="1" dirty="0" smtClean="0"/>
              <a:t>Classification</a:t>
            </a:r>
          </a:p>
        </p:txBody>
      </p:sp>
      <p:graphicFrame>
        <p:nvGraphicFramePr>
          <p:cNvPr id="402476" name="Group 44"/>
          <p:cNvGraphicFramePr>
            <a:graphicFrameLocks noGrp="1"/>
          </p:cNvGraphicFramePr>
          <p:nvPr/>
        </p:nvGraphicFramePr>
        <p:xfrm>
          <a:off x="755650" y="1412875"/>
          <a:ext cx="7772400" cy="5132832"/>
        </p:xfrm>
        <a:graphic>
          <a:graphicData uri="http://schemas.openxmlformats.org/drawingml/2006/table">
            <a:tbl>
              <a:tblPr/>
              <a:tblGrid>
                <a:gridCol w="2466975"/>
                <a:gridCol w="2714625"/>
                <a:gridCol w="2590800"/>
              </a:tblGrid>
              <a:tr h="80486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By Setting Mechanism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By Application or Mechanical Properties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550863"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non-elastic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Elastic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6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Chemical reaction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(irreversible)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Plaster of Paris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ZOE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Alginate hydrocolloid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Elastomers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6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Temperature changes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(reversible)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Compound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Wax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Agar hydrocolloid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3" name="Straight Connector 2"/>
          <p:cNvCxnSpPr/>
          <p:nvPr/>
        </p:nvCxnSpPr>
        <p:spPr>
          <a:xfrm>
            <a:off x="3131840" y="1412776"/>
            <a:ext cx="0" cy="511256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/>
          <a:lstStyle/>
          <a:p>
            <a:r>
              <a:rPr lang="en-US" b="1" i="1" dirty="0" smtClean="0"/>
              <a:t>Impression plaster</a:t>
            </a:r>
            <a:endParaRPr lang="ar-IQ" b="1" i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643050"/>
            <a:ext cx="8229600" cy="3286148"/>
          </a:xfrm>
        </p:spPr>
        <p:txBody>
          <a:bodyPr>
            <a:normAutofit fontScale="92500" lnSpcReduction="20000"/>
          </a:bodyPr>
          <a:lstStyle/>
          <a:p>
            <a:pPr algn="just" rtl="0"/>
            <a:r>
              <a:rPr lang="en-US" dirty="0" smtClean="0"/>
              <a:t>Used to record final impression for completely edentulous arch.</a:t>
            </a:r>
          </a:p>
          <a:p>
            <a:pPr algn="just" rtl="0"/>
            <a:r>
              <a:rPr lang="en-US" dirty="0" smtClean="0"/>
              <a:t>It is similar in composition to the dental plaster used to construct models and dies.</a:t>
            </a:r>
          </a:p>
          <a:p>
            <a:pPr algn="just" rtl="0"/>
            <a:r>
              <a:rPr lang="en-US" dirty="0" smtClean="0"/>
              <a:t>The material is used at a higher water/powder ratio (approximately 0.60) than is normally used for </a:t>
            </a:r>
            <a:r>
              <a:rPr lang="en-US" dirty="0" err="1" smtClean="0"/>
              <a:t>modelling</a:t>
            </a:r>
            <a:r>
              <a:rPr lang="en-US" dirty="0" smtClean="0"/>
              <a:t> plasters.</a:t>
            </a:r>
          </a:p>
          <a:p>
            <a:pPr algn="just" rtl="0"/>
            <a:r>
              <a:rPr lang="en-US" dirty="0" smtClean="0"/>
              <a:t>The fluid mix is required to enable fine detail to be recorded in the impression and to give the material </a:t>
            </a:r>
            <a:r>
              <a:rPr lang="en-US" i="1" dirty="0" err="1" smtClean="0"/>
              <a:t>mucostatic</a:t>
            </a:r>
            <a:r>
              <a:rPr lang="en-US" i="1" dirty="0" smtClean="0"/>
              <a:t> properties.</a:t>
            </a:r>
          </a:p>
          <a:p>
            <a:endParaRPr lang="ar-IQ" dirty="0"/>
          </a:p>
        </p:txBody>
      </p:sp>
      <p:pic>
        <p:nvPicPr>
          <p:cNvPr id="4" name="Picture 2" descr="http://4.bp.blogspot.com/-Bbc_rZ7gyKY/ThsjsQzVkwI/AAAAAAAACX0/x4gL6z4lLgs/s1600/impression%2Bplast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3684" y="5143513"/>
            <a:ext cx="2220316" cy="17144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143513"/>
            <a:ext cx="2228840" cy="17144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5984" y="5143512"/>
            <a:ext cx="2220316" cy="17144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5143513"/>
            <a:ext cx="2240227" cy="17144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786478"/>
          </a:xfrm>
        </p:spPr>
        <p:txBody>
          <a:bodyPr>
            <a:normAutofit fontScale="85000" lnSpcReduction="20000"/>
          </a:bodyPr>
          <a:lstStyle/>
          <a:p>
            <a:pPr algn="just" rtl="0"/>
            <a:r>
              <a:rPr lang="en-US" dirty="0" smtClean="0"/>
              <a:t>Special tray is constructed using a 1–1.5 mm spacer.</a:t>
            </a:r>
          </a:p>
          <a:p>
            <a:pPr algn="just" rtl="0"/>
            <a:r>
              <a:rPr lang="en-US" dirty="0" smtClean="0"/>
              <a:t>Before pouring the impression, the impression must be coated with a separating agent (soap), otherwise separation of the cast is impossible.</a:t>
            </a:r>
          </a:p>
          <a:p>
            <a:pPr algn="just" rtl="0"/>
            <a:r>
              <a:rPr lang="en-US" dirty="0" smtClean="0"/>
              <a:t>The mixed impression material is initially very fluid and is capable of recording soft tissues in the uncompressed state.</a:t>
            </a:r>
          </a:p>
          <a:p>
            <a:pPr algn="just" rtl="0"/>
            <a:r>
              <a:rPr lang="en-US" dirty="0" smtClean="0"/>
              <a:t>In addition, the </a:t>
            </a:r>
            <a:r>
              <a:rPr lang="en-US" dirty="0" err="1" smtClean="0"/>
              <a:t>hemihydrate</a:t>
            </a:r>
            <a:r>
              <a:rPr lang="en-US" dirty="0" smtClean="0"/>
              <a:t> particles are capable of absorbing moisture from the surface of the oral soft tissues, allowing very intimate contact between the impression material and the tissues. </a:t>
            </a:r>
          </a:p>
          <a:p>
            <a:pPr algn="just" rtl="0"/>
            <a:r>
              <a:rPr lang="en-US" dirty="0" smtClean="0"/>
              <a:t>The fluidity of the material, combined with the ability to remove moisture from tissues and a minimal dimensional change on setting, results in a very accurate impression which may be difficult to remove.</a:t>
            </a:r>
          </a:p>
          <a:p>
            <a:pPr algn="just" rtl="0"/>
            <a:r>
              <a:rPr lang="en-US" dirty="0" smtClean="0"/>
              <a:t>The water-absorbing nature of these materials often causes patients to complain about a very dry sensation after having impressions recorded.</a:t>
            </a:r>
          </a:p>
          <a:p>
            <a:pPr algn="just" rtl="0"/>
            <a:r>
              <a:rPr lang="en-US" dirty="0" smtClean="0"/>
              <a:t>The material is not suitable for use in any undercut situations (rigid material).</a:t>
            </a:r>
            <a:endParaRPr lang="ar-IQ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تدفق">
  <a:themeElements>
    <a:clrScheme name="تدفق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تدفق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تدفق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803</TotalTime>
  <Words>1463</Words>
  <Application>Microsoft Office PowerPoint</Application>
  <PresentationFormat>On-screen Show (4:3)</PresentationFormat>
  <Paragraphs>186</Paragraphs>
  <Slides>28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تدفق</vt:lpstr>
      <vt:lpstr>Adjacency</vt:lpstr>
      <vt:lpstr>Final impression objectives and materials</vt:lpstr>
      <vt:lpstr>Final impression</vt:lpstr>
      <vt:lpstr>Slide 3</vt:lpstr>
      <vt:lpstr>Impression materials for complete denture:</vt:lpstr>
      <vt:lpstr>Impression materials for complete denture:</vt:lpstr>
      <vt:lpstr>Requirements of impression material</vt:lpstr>
      <vt:lpstr>Classification</vt:lpstr>
      <vt:lpstr>Impression plaster</vt:lpstr>
      <vt:lpstr>Slide 9</vt:lpstr>
      <vt:lpstr>Zinc oxide/eugenol impression material</vt:lpstr>
      <vt:lpstr>Slide 11</vt:lpstr>
      <vt:lpstr>Impression waxes</vt:lpstr>
      <vt:lpstr>Elastomers </vt:lpstr>
      <vt:lpstr>Polysulfides </vt:lpstr>
      <vt:lpstr>Condensation silicon</vt:lpstr>
      <vt:lpstr>Addition silicon</vt:lpstr>
      <vt:lpstr>Polyethers </vt:lpstr>
      <vt:lpstr>Slide 18</vt:lpstr>
      <vt:lpstr>Impression border molding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Final impression objectives and materials</dc:title>
  <dc:creator>د.نادرة</dc:creator>
  <cp:lastModifiedBy>hassan</cp:lastModifiedBy>
  <cp:revision>88</cp:revision>
  <dcterms:created xsi:type="dcterms:W3CDTF">2012-10-16T09:51:28Z</dcterms:created>
  <dcterms:modified xsi:type="dcterms:W3CDTF">2017-12-25T12:42:47Z</dcterms:modified>
</cp:coreProperties>
</file>