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15"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291" r:id="rId49"/>
    <p:sldId id="292" r:id="rId50"/>
    <p:sldId id="293" r:id="rId51"/>
    <p:sldId id="294" r:id="rId52"/>
    <p:sldId id="295" r:id="rId53"/>
    <p:sldId id="296" r:id="rId54"/>
    <p:sldId id="290" r:id="rId55"/>
    <p:sldId id="284" r:id="rId56"/>
    <p:sldId id="285" r:id="rId57"/>
    <p:sldId id="286" r:id="rId58"/>
    <p:sldId id="269" r:id="rId59"/>
    <p:sldId id="257" r:id="rId60"/>
    <p:sldId id="281" r:id="rId61"/>
    <p:sldId id="276" r:id="rId62"/>
    <p:sldId id="271" r:id="rId63"/>
    <p:sldId id="280" r:id="rId64"/>
    <p:sldId id="282" r:id="rId65"/>
    <p:sldId id="274" r:id="rId66"/>
    <p:sldId id="273" r:id="rId67"/>
    <p:sldId id="260" r:id="rId68"/>
    <p:sldId id="261" r:id="rId69"/>
    <p:sldId id="263" r:id="rId70"/>
    <p:sldId id="264" r:id="rId71"/>
    <p:sldId id="283" r:id="rId72"/>
    <p:sldId id="266" r:id="rId73"/>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61" autoAdjust="0"/>
  </p:normalViewPr>
  <p:slideViewPr>
    <p:cSldViewPr>
      <p:cViewPr varScale="1">
        <p:scale>
          <a:sx n="74" d="100"/>
          <a:sy n="74" d="100"/>
        </p:scale>
        <p:origin x="-126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BCA371C-13EC-4ACF-A30D-BD1C86260CE0}" type="datetimeFigureOut">
              <a:rPr lang="ar-IQ" smtClean="0"/>
              <a:t>24/04/1439</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EB4E7F1-F9EA-46D1-8B2F-04B22C77127F}" type="slidenum">
              <a:rPr lang="ar-IQ" smtClean="0"/>
              <a:t>‹#›</a:t>
            </a:fld>
            <a:endParaRPr lang="ar-IQ"/>
          </a:p>
        </p:txBody>
      </p:sp>
    </p:spTree>
    <p:extLst>
      <p:ext uri="{BB962C8B-B14F-4D97-AF65-F5344CB8AC3E}">
        <p14:creationId xmlns:p14="http://schemas.microsoft.com/office/powerpoint/2010/main" val="3243449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CFF533AC-07F3-4991-9144-9328210123BB}" type="slidenum">
              <a:rPr lang="ar-IQ" smtClean="0"/>
              <a:t>1</a:t>
            </a:fld>
            <a:endParaRPr lang="ar-IQ"/>
          </a:p>
        </p:txBody>
      </p:sp>
    </p:spTree>
    <p:extLst>
      <p:ext uri="{BB962C8B-B14F-4D97-AF65-F5344CB8AC3E}">
        <p14:creationId xmlns:p14="http://schemas.microsoft.com/office/powerpoint/2010/main" val="331931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CFF533AC-07F3-4991-9144-9328210123BB}" type="slidenum">
              <a:rPr lang="ar-IQ" smtClean="0"/>
              <a:t>3</a:t>
            </a:fld>
            <a:endParaRPr lang="ar-IQ"/>
          </a:p>
        </p:txBody>
      </p:sp>
    </p:spTree>
    <p:extLst>
      <p:ext uri="{BB962C8B-B14F-4D97-AF65-F5344CB8AC3E}">
        <p14:creationId xmlns:p14="http://schemas.microsoft.com/office/powerpoint/2010/main" val="28175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0AAEE7-D6DE-44AF-BF38-39AFA7F86A90}"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329252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21EF1-4EB9-4767-A0A7-2CC981FD3F5B}"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274576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B3D45-044A-4F16-8DEB-6E94E2A02B57}"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131255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2F045C-8F84-40FF-A638-B885C4CFF2A9}"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135809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83397C-3ECF-410C-BF5C-854AEB20C2C3}"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281645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9599C-BFD7-4F5B-9ADC-CBCF4DBA840C}" type="datetime1">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418913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51286-D037-459B-8DFF-F7D1C9DAB0D8}" type="datetime1">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656669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FD7FD2-2B0F-4EEB-94C8-96B4B50CCA43}" type="datetime1">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27802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4279F-3CD8-4437-9CF1-01DF8BA0B843}" type="datetime1">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84091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F0503-78FD-46FC-8A7D-115580E401BF}" type="datetime1">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268765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F44E2-F826-4C0A-BF09-48451341B0D3}" type="datetime1">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A4981-8F08-4177-931C-76CEBA2B3AD7}" type="slidenum">
              <a:rPr lang="en-US" smtClean="0"/>
              <a:t>‹#›</a:t>
            </a:fld>
            <a:endParaRPr lang="en-US"/>
          </a:p>
        </p:txBody>
      </p:sp>
    </p:spTree>
    <p:extLst>
      <p:ext uri="{BB962C8B-B14F-4D97-AF65-F5344CB8AC3E}">
        <p14:creationId xmlns:p14="http://schemas.microsoft.com/office/powerpoint/2010/main" val="171715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F1D7F-DC9C-4F45-AAA4-0DF1E039720F}" type="datetime1">
              <a:rPr lang="en-US" smtClean="0"/>
              <a:t>1/11/2018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A4981-8F08-4177-931C-76CEBA2B3AD7}" type="slidenum">
              <a:rPr lang="en-US" smtClean="0"/>
              <a:t>‹#›</a:t>
            </a:fld>
            <a:endParaRPr lang="en-US"/>
          </a:p>
        </p:txBody>
      </p:sp>
    </p:spTree>
    <p:extLst>
      <p:ext uri="{BB962C8B-B14F-4D97-AF65-F5344CB8AC3E}">
        <p14:creationId xmlns:p14="http://schemas.microsoft.com/office/powerpoint/2010/main" val="2079473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124200"/>
            <a:ext cx="7772400" cy="1470025"/>
          </a:xfrm>
        </p:spPr>
        <p:txBody>
          <a:bodyPr>
            <a:normAutofit/>
          </a:bodyPr>
          <a:lstStyle/>
          <a:p>
            <a:pPr algn="l" rtl="0"/>
            <a:r>
              <a:rPr lang="en-US" dirty="0" smtClean="0"/>
              <a:t>Practical pathology</a:t>
            </a:r>
            <a:endParaRPr lang="en-US" dirty="0"/>
          </a:p>
        </p:txBody>
      </p:sp>
      <p:sp>
        <p:nvSpPr>
          <p:cNvPr id="3" name="Subtitle 2"/>
          <p:cNvSpPr>
            <a:spLocks noGrp="1"/>
          </p:cNvSpPr>
          <p:nvPr>
            <p:ph type="subTitle" idx="1"/>
          </p:nvPr>
        </p:nvSpPr>
        <p:spPr>
          <a:xfrm>
            <a:off x="838200" y="4191000"/>
            <a:ext cx="6400800" cy="685800"/>
          </a:xfrm>
        </p:spPr>
        <p:txBody>
          <a:bodyPr>
            <a:normAutofit fontScale="47500" lnSpcReduction="20000"/>
          </a:bodyPr>
          <a:lstStyle/>
          <a:p>
            <a:pPr algn="l" rtl="0"/>
            <a:r>
              <a:rPr lang="en-US" sz="9000" dirty="0" smtClean="0">
                <a:solidFill>
                  <a:srgbClr val="C00000"/>
                </a:solidFill>
              </a:rPr>
              <a:t>  (Wound</a:t>
            </a:r>
            <a:r>
              <a:rPr lang="en-US" sz="9000" dirty="0" smtClean="0">
                <a:solidFill>
                  <a:schemeClr val="tx1"/>
                </a:solidFill>
              </a:rPr>
              <a:t> </a:t>
            </a:r>
            <a:r>
              <a:rPr lang="en-US" sz="9000" dirty="0" smtClean="0">
                <a:solidFill>
                  <a:srgbClr val="C00000"/>
                </a:solidFill>
              </a:rPr>
              <a:t>healing)</a:t>
            </a:r>
            <a:endParaRPr lang="en-US" sz="9000" dirty="0">
              <a:solidFill>
                <a:srgbClr val="C00000"/>
              </a:solidFill>
            </a:endParaRPr>
          </a:p>
        </p:txBody>
      </p:sp>
      <p:sp>
        <p:nvSpPr>
          <p:cNvPr id="4" name="Rectangle 3"/>
          <p:cNvSpPr/>
          <p:nvPr/>
        </p:nvSpPr>
        <p:spPr>
          <a:xfrm>
            <a:off x="1524000" y="6172200"/>
            <a:ext cx="62484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IQ" dirty="0" smtClean="0"/>
              <a:t>الاعداد :ست زينب نورالدين</a:t>
            </a:r>
          </a:p>
          <a:p>
            <a:pPr algn="ctr"/>
            <a:r>
              <a:rPr lang="ar-IQ" dirty="0" smtClean="0"/>
              <a:t> باشراف دكتورة سوزان</a:t>
            </a:r>
            <a:endParaRPr lang="ar-IQ" dirty="0"/>
          </a:p>
        </p:txBody>
      </p:sp>
      <p:sp>
        <p:nvSpPr>
          <p:cNvPr id="5" name="Slide Number Placeholder 4"/>
          <p:cNvSpPr>
            <a:spLocks noGrp="1"/>
          </p:cNvSpPr>
          <p:nvPr>
            <p:ph type="sldNum" sz="quarter" idx="12"/>
          </p:nvPr>
        </p:nvSpPr>
        <p:spPr/>
        <p:txBody>
          <a:bodyPr/>
          <a:lstStyle/>
          <a:p>
            <a:fld id="{DA23F5D7-0CBF-40CD-A905-1670274B6A27}" type="slidenum">
              <a:rPr lang="en-US" smtClean="0"/>
              <a:t>1</a:t>
            </a:fld>
            <a:endParaRPr lang="en-US"/>
          </a:p>
        </p:txBody>
      </p:sp>
      <p:sp>
        <p:nvSpPr>
          <p:cNvPr id="6" name="TextBox 5"/>
          <p:cNvSpPr txBox="1"/>
          <p:nvPr/>
        </p:nvSpPr>
        <p:spPr>
          <a:xfrm>
            <a:off x="381000" y="152400"/>
            <a:ext cx="2877711" cy="2215991"/>
          </a:xfrm>
          <a:prstGeom prst="rect">
            <a:avLst/>
          </a:prstGeom>
          <a:noFill/>
        </p:spPr>
        <p:txBody>
          <a:bodyPr wrap="none" rtlCol="1">
            <a:spAutoFit/>
          </a:bodyPr>
          <a:lstStyle/>
          <a:p>
            <a:r>
              <a:rPr lang="en-US" sz="13800" dirty="0" smtClean="0"/>
              <a:t>231</a:t>
            </a:r>
            <a:endParaRPr lang="ar-IQ" sz="13800" dirty="0"/>
          </a:p>
        </p:txBody>
      </p:sp>
      <p:sp>
        <p:nvSpPr>
          <p:cNvPr id="7" name="TextBox 6"/>
          <p:cNvSpPr txBox="1"/>
          <p:nvPr/>
        </p:nvSpPr>
        <p:spPr>
          <a:xfrm>
            <a:off x="4657995" y="304800"/>
            <a:ext cx="4330032" cy="1569660"/>
          </a:xfrm>
          <a:prstGeom prst="rect">
            <a:avLst/>
          </a:prstGeom>
          <a:noFill/>
        </p:spPr>
        <p:txBody>
          <a:bodyPr wrap="none" rtlCol="1">
            <a:spAutoFit/>
          </a:bodyPr>
          <a:lstStyle/>
          <a:p>
            <a:pPr algn="r" rtl="1"/>
            <a:r>
              <a:rPr lang="ar-IQ" sz="3200" dirty="0" smtClean="0"/>
              <a:t>باثو عملي </a:t>
            </a:r>
            <a:r>
              <a:rPr lang="en-US" sz="3200" dirty="0" smtClean="0"/>
              <a:t>/</a:t>
            </a:r>
            <a:r>
              <a:rPr lang="ar-IQ" sz="3200" dirty="0" smtClean="0"/>
              <a:t> ثالث اسنان كركوك</a:t>
            </a:r>
          </a:p>
          <a:p>
            <a:pPr algn="r" rtl="1"/>
            <a:r>
              <a:rPr lang="ar-IQ" sz="3200" dirty="0" smtClean="0"/>
              <a:t>د.زينب</a:t>
            </a:r>
          </a:p>
          <a:p>
            <a:pPr algn="r" rtl="1"/>
            <a:r>
              <a:rPr lang="en-US" sz="3200" dirty="0" smtClean="0"/>
              <a:t>11/1/2018</a:t>
            </a:r>
            <a:endParaRPr lang="ar-IQ" sz="3200" dirty="0"/>
          </a:p>
        </p:txBody>
      </p:sp>
    </p:spTree>
    <p:extLst>
      <p:ext uri="{BB962C8B-B14F-4D97-AF65-F5344CB8AC3E}">
        <p14:creationId xmlns:p14="http://schemas.microsoft.com/office/powerpoint/2010/main" val="501749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ulation_tissu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8" y="0"/>
            <a:ext cx="9139237"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10</a:t>
            </a:fld>
            <a:endParaRPr lang="en-US"/>
          </a:p>
        </p:txBody>
      </p:sp>
    </p:spTree>
    <p:extLst>
      <p:ext uri="{BB962C8B-B14F-4D97-AF65-F5344CB8AC3E}">
        <p14:creationId xmlns:p14="http://schemas.microsoft.com/office/powerpoint/2010/main" val="1551470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flammation-9-31-7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11</a:t>
            </a:fld>
            <a:endParaRPr lang="en-US"/>
          </a:p>
        </p:txBody>
      </p:sp>
    </p:spTree>
    <p:extLst>
      <p:ext uri="{BB962C8B-B14F-4D97-AF65-F5344CB8AC3E}">
        <p14:creationId xmlns:p14="http://schemas.microsoft.com/office/powerpoint/2010/main" val="2272716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4950"/>
            <a:ext cx="9144000" cy="63881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12</a:t>
            </a:fld>
            <a:endParaRPr lang="en-US"/>
          </a:p>
        </p:txBody>
      </p:sp>
    </p:spTree>
    <p:extLst>
      <p:ext uri="{BB962C8B-B14F-4D97-AF65-F5344CB8AC3E}">
        <p14:creationId xmlns:p14="http://schemas.microsoft.com/office/powerpoint/2010/main" val="3226725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7013"/>
            <a:ext cx="9144000" cy="6403975"/>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13</a:t>
            </a:fld>
            <a:endParaRPr lang="en-US"/>
          </a:p>
        </p:txBody>
      </p:sp>
    </p:spTree>
    <p:extLst>
      <p:ext uri="{BB962C8B-B14F-4D97-AF65-F5344CB8AC3E}">
        <p14:creationId xmlns:p14="http://schemas.microsoft.com/office/powerpoint/2010/main" val="3324934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r>
              <a:rPr lang="en-US" sz="5400" dirty="0" smtClean="0"/>
              <a:t>scar</a:t>
            </a:r>
            <a:endParaRPr lang="en-US" sz="5400"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A23F5D7-0CBF-40CD-A905-1670274B6A27}" type="slidenum">
              <a:rPr lang="en-US" smtClean="0"/>
              <a:t>14</a:t>
            </a:fld>
            <a:endParaRPr lang="en-US"/>
          </a:p>
        </p:txBody>
      </p:sp>
    </p:spTree>
    <p:extLst>
      <p:ext uri="{BB962C8B-B14F-4D97-AF65-F5344CB8AC3E}">
        <p14:creationId xmlns:p14="http://schemas.microsoft.com/office/powerpoint/2010/main" val="1344828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15</a:t>
            </a:fld>
            <a:endParaRPr lang="en-US"/>
          </a:p>
        </p:txBody>
      </p:sp>
    </p:spTree>
    <p:extLst>
      <p:ext uri="{BB962C8B-B14F-4D97-AF65-F5344CB8AC3E}">
        <p14:creationId xmlns:p14="http://schemas.microsoft.com/office/powerpoint/2010/main" val="204419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16</a:t>
            </a:fld>
            <a:endParaRPr lang="en-US"/>
          </a:p>
        </p:txBody>
      </p:sp>
    </p:spTree>
    <p:extLst>
      <p:ext uri="{BB962C8B-B14F-4D97-AF65-F5344CB8AC3E}">
        <p14:creationId xmlns:p14="http://schemas.microsoft.com/office/powerpoint/2010/main" val="384612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17</a:t>
            </a:fld>
            <a:endParaRPr lang="en-US"/>
          </a:p>
        </p:txBody>
      </p:sp>
    </p:spTree>
    <p:extLst>
      <p:ext uri="{BB962C8B-B14F-4D97-AF65-F5344CB8AC3E}">
        <p14:creationId xmlns:p14="http://schemas.microsoft.com/office/powerpoint/2010/main" val="1412977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77-5538-ibju-38-06-825-gf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470025"/>
            <a:ext cx="9144000" cy="3916363"/>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18</a:t>
            </a:fld>
            <a:endParaRPr lang="en-US"/>
          </a:p>
        </p:txBody>
      </p:sp>
    </p:spTree>
    <p:extLst>
      <p:ext uri="{BB962C8B-B14F-4D97-AF65-F5344CB8AC3E}">
        <p14:creationId xmlns:p14="http://schemas.microsoft.com/office/powerpoint/2010/main" val="1125837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100892_orig"/>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19</a:t>
            </a:fld>
            <a:endParaRPr lang="en-US"/>
          </a:p>
        </p:txBody>
      </p:sp>
    </p:spTree>
    <p:extLst>
      <p:ext uri="{BB962C8B-B14F-4D97-AF65-F5344CB8AC3E}">
        <p14:creationId xmlns:p14="http://schemas.microsoft.com/office/powerpoint/2010/main" val="1907004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a:t>
            </a:fld>
            <a:endParaRPr lang="en-US"/>
          </a:p>
        </p:txBody>
      </p:sp>
    </p:spTree>
    <p:extLst>
      <p:ext uri="{BB962C8B-B14F-4D97-AF65-F5344CB8AC3E}">
        <p14:creationId xmlns:p14="http://schemas.microsoft.com/office/powerpoint/2010/main" val="1069545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8090598_X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65125"/>
            <a:ext cx="9144000" cy="6126163"/>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20</a:t>
            </a:fld>
            <a:endParaRPr lang="en-US"/>
          </a:p>
        </p:txBody>
      </p:sp>
    </p:spTree>
    <p:extLst>
      <p:ext uri="{BB962C8B-B14F-4D97-AF65-F5344CB8AC3E}">
        <p14:creationId xmlns:p14="http://schemas.microsoft.com/office/powerpoint/2010/main" val="3854318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dela-eprime-histology"/>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95350"/>
            <a:ext cx="9144000" cy="50673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21</a:t>
            </a:fld>
            <a:endParaRPr lang="en-US"/>
          </a:p>
        </p:txBody>
      </p:sp>
    </p:spTree>
    <p:extLst>
      <p:ext uri="{BB962C8B-B14F-4D97-AF65-F5344CB8AC3E}">
        <p14:creationId xmlns:p14="http://schemas.microsoft.com/office/powerpoint/2010/main" val="2575796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22</a:t>
            </a:fld>
            <a:endParaRPr lang="en-US"/>
          </a:p>
        </p:txBody>
      </p:sp>
    </p:spTree>
    <p:extLst>
      <p:ext uri="{BB962C8B-B14F-4D97-AF65-F5344CB8AC3E}">
        <p14:creationId xmlns:p14="http://schemas.microsoft.com/office/powerpoint/2010/main" val="4270480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23863"/>
            <a:ext cx="9144000" cy="6008687"/>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23</a:t>
            </a:fld>
            <a:endParaRPr lang="en-US"/>
          </a:p>
        </p:txBody>
      </p:sp>
    </p:spTree>
    <p:extLst>
      <p:ext uri="{BB962C8B-B14F-4D97-AF65-F5344CB8AC3E}">
        <p14:creationId xmlns:p14="http://schemas.microsoft.com/office/powerpoint/2010/main" val="2046578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2588" y="0"/>
            <a:ext cx="8378825"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24</a:t>
            </a:fld>
            <a:endParaRPr lang="en-US"/>
          </a:p>
        </p:txBody>
      </p:sp>
    </p:spTree>
    <p:extLst>
      <p:ext uri="{BB962C8B-B14F-4D97-AF65-F5344CB8AC3E}">
        <p14:creationId xmlns:p14="http://schemas.microsoft.com/office/powerpoint/2010/main" val="75964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5_Figure-1-MIMS-keloid_WEB-201407091055395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25</a:t>
            </a:fld>
            <a:endParaRPr lang="en-US"/>
          </a:p>
        </p:txBody>
      </p:sp>
    </p:spTree>
    <p:extLst>
      <p:ext uri="{BB962C8B-B14F-4D97-AF65-F5344CB8AC3E}">
        <p14:creationId xmlns:p14="http://schemas.microsoft.com/office/powerpoint/2010/main" val="3656074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26</a:t>
            </a:fld>
            <a:endParaRPr lang="en-US"/>
          </a:p>
        </p:txBody>
      </p:sp>
    </p:spTree>
    <p:extLst>
      <p:ext uri="{BB962C8B-B14F-4D97-AF65-F5344CB8AC3E}">
        <p14:creationId xmlns:p14="http://schemas.microsoft.com/office/powerpoint/2010/main" val="3399393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r formatio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63538"/>
            <a:ext cx="9144000" cy="6130925"/>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27</a:t>
            </a:fld>
            <a:endParaRPr lang="en-US"/>
          </a:p>
        </p:txBody>
      </p:sp>
    </p:spTree>
    <p:extLst>
      <p:ext uri="{BB962C8B-B14F-4D97-AF65-F5344CB8AC3E}">
        <p14:creationId xmlns:p14="http://schemas.microsoft.com/office/powerpoint/2010/main" val="188987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scars-6-6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63" y="0"/>
            <a:ext cx="9134475"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28</a:t>
            </a:fld>
            <a:endParaRPr lang="en-US"/>
          </a:p>
        </p:txBody>
      </p:sp>
    </p:spTree>
    <p:extLst>
      <p:ext uri="{BB962C8B-B14F-4D97-AF65-F5344CB8AC3E}">
        <p14:creationId xmlns:p14="http://schemas.microsoft.com/office/powerpoint/2010/main" val="1284957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und-healing-26-6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63" y="0"/>
            <a:ext cx="9134475"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29</a:t>
            </a:fld>
            <a:endParaRPr lang="en-US"/>
          </a:p>
        </p:txBody>
      </p:sp>
    </p:spTree>
    <p:extLst>
      <p:ext uri="{BB962C8B-B14F-4D97-AF65-F5344CB8AC3E}">
        <p14:creationId xmlns:p14="http://schemas.microsoft.com/office/powerpoint/2010/main" val="3860053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a:tile tx="0" ty="0" sx="100000" sy="100000" flip="none" algn="tl"/>
          </a:blipFill>
        </p:spPr>
        <p:txBody>
          <a:bodyPr/>
          <a:lstStyle/>
          <a:p>
            <a:pPr algn="l" rtl="0"/>
            <a:r>
              <a:rPr lang="en-US" dirty="0" smtClean="0"/>
              <a:t>Wound healing</a:t>
            </a:r>
            <a:endParaRPr lang="ar-IQ" dirty="0"/>
          </a:p>
        </p:txBody>
      </p:sp>
      <p:sp>
        <p:nvSpPr>
          <p:cNvPr id="3" name="Content Placeholder 2"/>
          <p:cNvSpPr>
            <a:spLocks noGrp="1"/>
          </p:cNvSpPr>
          <p:nvPr>
            <p:ph idx="1"/>
          </p:nvPr>
        </p:nvSpPr>
        <p:spPr>
          <a:blipFill>
            <a:blip r:embed="rId3"/>
            <a:tile tx="0" ty="0" sx="100000" sy="100000" flip="none" algn="tl"/>
          </a:blipFill>
        </p:spPr>
        <p:txBody>
          <a:bodyPr/>
          <a:lstStyle/>
          <a:p>
            <a:endParaRPr lang="ar-IQ" dirty="0"/>
          </a:p>
        </p:txBody>
      </p:sp>
      <p:sp>
        <p:nvSpPr>
          <p:cNvPr id="5" name="Rounded Rectangle 4"/>
          <p:cNvSpPr/>
          <p:nvPr/>
        </p:nvSpPr>
        <p:spPr>
          <a:xfrm>
            <a:off x="3467100" y="2057400"/>
            <a:ext cx="1828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ln w="22225">
                  <a:solidFill>
                    <a:schemeClr val="accent2"/>
                  </a:solidFill>
                  <a:prstDash val="solid"/>
                </a:ln>
                <a:solidFill>
                  <a:schemeClr val="accent2">
                    <a:lumMod val="40000"/>
                    <a:lumOff val="60000"/>
                  </a:schemeClr>
                </a:solidFill>
              </a:rPr>
              <a:t>granulation</a:t>
            </a:r>
            <a:endParaRPr lang="ar-IQ" sz="2400" dirty="0"/>
          </a:p>
        </p:txBody>
      </p:sp>
      <p:sp>
        <p:nvSpPr>
          <p:cNvPr id="6" name="Right Arrow 5"/>
          <p:cNvSpPr/>
          <p:nvPr/>
        </p:nvSpPr>
        <p:spPr>
          <a:xfrm>
            <a:off x="5410200" y="2286000"/>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Rounded Rectangle 6"/>
          <p:cNvSpPr/>
          <p:nvPr/>
        </p:nvSpPr>
        <p:spPr>
          <a:xfrm>
            <a:off x="6553200" y="2133600"/>
            <a:ext cx="1752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ln w="22225">
                  <a:solidFill>
                    <a:schemeClr val="accent2"/>
                  </a:solidFill>
                  <a:prstDash val="solid"/>
                </a:ln>
                <a:solidFill>
                  <a:schemeClr val="accent2">
                    <a:lumMod val="40000"/>
                    <a:lumOff val="60000"/>
                  </a:schemeClr>
                </a:solidFill>
              </a:rPr>
              <a:t>scar</a:t>
            </a:r>
            <a:endParaRPr lang="ar-IQ" sz="2800" dirty="0"/>
          </a:p>
        </p:txBody>
      </p:sp>
      <p:sp>
        <p:nvSpPr>
          <p:cNvPr id="9" name="Down Arrow 8"/>
          <p:cNvSpPr/>
          <p:nvPr/>
        </p:nvSpPr>
        <p:spPr>
          <a:xfrm>
            <a:off x="7239000" y="3078162"/>
            <a:ext cx="7620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Rounded Rectangle 9"/>
          <p:cNvSpPr/>
          <p:nvPr/>
        </p:nvSpPr>
        <p:spPr>
          <a:xfrm>
            <a:off x="755650" y="2080419"/>
            <a:ext cx="1606550"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ln w="22225">
                  <a:solidFill>
                    <a:schemeClr val="accent2"/>
                  </a:solidFill>
                  <a:prstDash val="solid"/>
                </a:ln>
                <a:solidFill>
                  <a:schemeClr val="accent2">
                    <a:lumMod val="40000"/>
                    <a:lumOff val="60000"/>
                  </a:schemeClr>
                </a:solidFill>
              </a:rPr>
              <a:t>wound</a:t>
            </a:r>
            <a:endParaRPr lang="ar-IQ" sz="2800" dirty="0"/>
          </a:p>
        </p:txBody>
      </p:sp>
      <p:sp>
        <p:nvSpPr>
          <p:cNvPr id="11" name="Right Arrow 10"/>
          <p:cNvSpPr/>
          <p:nvPr/>
        </p:nvSpPr>
        <p:spPr>
          <a:xfrm>
            <a:off x="2590800" y="2286000"/>
            <a:ext cx="6477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2" name="Rounded Rectangle 11"/>
          <p:cNvSpPr/>
          <p:nvPr/>
        </p:nvSpPr>
        <p:spPr>
          <a:xfrm>
            <a:off x="4178300" y="4403724"/>
            <a:ext cx="41148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smtClean="0">
                <a:ln w="22225">
                  <a:solidFill>
                    <a:schemeClr val="accent2"/>
                  </a:solidFill>
                  <a:prstDash val="solid"/>
                </a:ln>
                <a:solidFill>
                  <a:schemeClr val="accent2">
                    <a:lumMod val="40000"/>
                    <a:lumOff val="60000"/>
                  </a:schemeClr>
                </a:solidFill>
              </a:rPr>
              <a:t>Wound healing</a:t>
            </a:r>
            <a:endParaRPr lang="ar-IQ" sz="3200" b="1" dirty="0">
              <a:ln w="22225">
                <a:solidFill>
                  <a:schemeClr val="accent2"/>
                </a:solidFill>
                <a:prstDash val="solid"/>
              </a:ln>
              <a:solidFill>
                <a:schemeClr val="accent2">
                  <a:lumMod val="40000"/>
                  <a:lumOff val="60000"/>
                </a:schemeClr>
              </a:solidFill>
            </a:endParaRPr>
          </a:p>
        </p:txBody>
      </p:sp>
      <p:sp>
        <p:nvSpPr>
          <p:cNvPr id="4" name="Slide Number Placeholder 3"/>
          <p:cNvSpPr>
            <a:spLocks noGrp="1"/>
          </p:cNvSpPr>
          <p:nvPr>
            <p:ph type="sldNum" sz="quarter" idx="12"/>
          </p:nvPr>
        </p:nvSpPr>
        <p:spPr/>
        <p:txBody>
          <a:bodyPr/>
          <a:lstStyle/>
          <a:p>
            <a:fld id="{DA23F5D7-0CBF-40CD-A905-1670274B6A27}" type="slidenum">
              <a:rPr lang="en-US" smtClean="0"/>
              <a:t>3</a:t>
            </a:fld>
            <a:endParaRPr lang="en-US"/>
          </a:p>
        </p:txBody>
      </p:sp>
    </p:spTree>
    <p:extLst>
      <p:ext uri="{BB962C8B-B14F-4D97-AF65-F5344CB8AC3E}">
        <p14:creationId xmlns:p14="http://schemas.microsoft.com/office/powerpoint/2010/main" val="3234739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1619250"/>
          </a:xfrm>
        </p:spPr>
        <p:txBody>
          <a:bodyPr>
            <a:normAutofit/>
          </a:bodyPr>
          <a:lstStyle/>
          <a:p>
            <a:r>
              <a:rPr lang="en-US" sz="4800" b="1" dirty="0" smtClean="0">
                <a:solidFill>
                  <a:srgbClr val="FF0000"/>
                </a:solidFill>
              </a:rPr>
              <a:t>Practical pathology </a:t>
            </a:r>
            <a:endParaRPr lang="en-US" sz="4800" b="1" dirty="0">
              <a:solidFill>
                <a:srgbClr val="FF0000"/>
              </a:solidFill>
            </a:endParaRPr>
          </a:p>
        </p:txBody>
      </p:sp>
      <p:sp>
        <p:nvSpPr>
          <p:cNvPr id="3" name="Subtitle 2"/>
          <p:cNvSpPr>
            <a:spLocks noGrp="1"/>
          </p:cNvSpPr>
          <p:nvPr>
            <p:ph type="subTitle" idx="1"/>
          </p:nvPr>
        </p:nvSpPr>
        <p:spPr/>
        <p:txBody>
          <a:bodyPr>
            <a:normAutofit fontScale="85000" lnSpcReduction="20000"/>
          </a:bodyPr>
          <a:lstStyle/>
          <a:p>
            <a:endParaRPr lang="en-US" dirty="0"/>
          </a:p>
          <a:p>
            <a:endParaRPr lang="en-US" dirty="0" smtClean="0"/>
          </a:p>
          <a:p>
            <a:r>
              <a:rPr lang="ar-IQ" b="1" dirty="0" smtClean="0">
                <a:solidFill>
                  <a:srgbClr val="FF0000"/>
                </a:solidFill>
              </a:rPr>
              <a:t>الاعداد : ست زينب نورالدين </a:t>
            </a:r>
          </a:p>
          <a:p>
            <a:r>
              <a:rPr lang="ar-IQ" b="1" dirty="0" smtClean="0">
                <a:solidFill>
                  <a:srgbClr val="FF0000"/>
                </a:solidFill>
              </a:rPr>
              <a:t>باشراف : دكتورة سوزان</a:t>
            </a:r>
            <a:endParaRPr lang="en-US" b="1" dirty="0">
              <a:solidFill>
                <a:srgbClr val="FF0000"/>
              </a:solidFill>
            </a:endParaRPr>
          </a:p>
        </p:txBody>
      </p:sp>
      <p:sp>
        <p:nvSpPr>
          <p:cNvPr id="4" name="Rounded Rectangle 3"/>
          <p:cNvSpPr/>
          <p:nvPr/>
        </p:nvSpPr>
        <p:spPr>
          <a:xfrm>
            <a:off x="2743200" y="3352800"/>
            <a:ext cx="3657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t>ACTINOMYCES</a:t>
            </a:r>
            <a:endParaRPr lang="ar-IQ" sz="3600" dirty="0"/>
          </a:p>
        </p:txBody>
      </p:sp>
      <p:sp>
        <p:nvSpPr>
          <p:cNvPr id="5" name="Slide Number Placeholder 4"/>
          <p:cNvSpPr>
            <a:spLocks noGrp="1"/>
          </p:cNvSpPr>
          <p:nvPr>
            <p:ph type="sldNum" sz="quarter" idx="12"/>
          </p:nvPr>
        </p:nvSpPr>
        <p:spPr/>
        <p:txBody>
          <a:bodyPr/>
          <a:lstStyle/>
          <a:p>
            <a:fld id="{8BD7E355-A9F9-4856-B752-A32D07B1F390}" type="slidenum">
              <a:rPr lang="en-US" smtClean="0"/>
              <a:t>30</a:t>
            </a:fld>
            <a:endParaRPr lang="en-US"/>
          </a:p>
        </p:txBody>
      </p:sp>
    </p:spTree>
    <p:extLst>
      <p:ext uri="{BB962C8B-B14F-4D97-AF65-F5344CB8AC3E}">
        <p14:creationId xmlns:p14="http://schemas.microsoft.com/office/powerpoint/2010/main" val="727873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normAutofit/>
          </a:bodyPr>
          <a:lstStyle/>
          <a:p>
            <a:r>
              <a:rPr lang="en-US" dirty="0">
                <a:solidFill>
                  <a:prstClr val="black"/>
                </a:solidFill>
                <a:latin typeface="Calibri" panose="020F0502020204030204" pitchFamily="34" charset="0"/>
                <a:ea typeface="Calibri" panose="020F0502020204030204" pitchFamily="34" charset="0"/>
                <a:cs typeface="Arial" panose="020B0604020202020204" pitchFamily="34" charset="0"/>
              </a:rPr>
              <a:t>what is </a:t>
            </a:r>
            <a:r>
              <a:rPr lang="en-US" dirty="0" smtClean="0">
                <a:solidFill>
                  <a:prstClr val="black"/>
                </a:solidFill>
                <a:latin typeface="Calibri" panose="020F0502020204030204" pitchFamily="34" charset="0"/>
                <a:ea typeface="Calibri" panose="020F0502020204030204" pitchFamily="34" charset="0"/>
                <a:cs typeface="Arial" panose="020B0604020202020204" pitchFamily="34" charset="0"/>
              </a:rPr>
              <a:t>Actinomycosis?</a:t>
            </a:r>
            <a:endParaRPr lang="ar-IQ" dirty="0"/>
          </a:p>
        </p:txBody>
      </p:sp>
      <p:sp>
        <p:nvSpPr>
          <p:cNvPr id="4" name="Content Placeholder 2"/>
          <p:cNvSpPr>
            <a:spLocks noGrp="1"/>
          </p:cNvSpPr>
          <p:nvPr>
            <p:ph idx="1"/>
          </p:nvPr>
        </p:nvSpPr>
        <p:spPr>
          <a:blipFill>
            <a:blip r:embed="rId3"/>
            <a:tile tx="0" ty="0" sx="100000" sy="100000" flip="none" algn="tl"/>
          </a:blipFill>
        </p:spPr>
        <p:txBody>
          <a:bodyPr>
            <a:normAutofit/>
          </a:bodyPr>
          <a:lstStyle/>
          <a:p>
            <a:pPr>
              <a:lnSpc>
                <a:spcPct val="115000"/>
              </a:lnSpc>
              <a:spcAft>
                <a:spcPts val="1000"/>
              </a:spcAft>
            </a:pPr>
            <a:r>
              <a:rPr lang="en-US" sz="2600" dirty="0">
                <a:latin typeface="Calibri" panose="020F0502020204030204" pitchFamily="34" charset="0"/>
                <a:ea typeface="Calibri" panose="020F0502020204030204" pitchFamily="34" charset="0"/>
                <a:cs typeface="Arial" panose="020B0604020202020204" pitchFamily="34" charset="0"/>
              </a:rPr>
              <a:t>Actinomycosis is a slowly progressive  rare bacterial chronic  infection involving the jaw, thorax, or abdomen. </a:t>
            </a:r>
          </a:p>
          <a:p>
            <a:pPr>
              <a:lnSpc>
                <a:spcPct val="115000"/>
              </a:lnSpc>
              <a:spcAft>
                <a:spcPts val="1000"/>
              </a:spcAft>
            </a:pPr>
            <a:r>
              <a:rPr lang="en-US" sz="2600" dirty="0">
                <a:latin typeface="Calibri" panose="020F0502020204030204" pitchFamily="34" charset="0"/>
                <a:ea typeface="Calibri" panose="020F0502020204030204" pitchFamily="34" charset="0"/>
                <a:cs typeface="Arial" panose="020B0604020202020204" pitchFamily="34" charset="0"/>
              </a:rPr>
              <a:t>The disease is caused by a number of anaerobic  bacteria termed </a:t>
            </a:r>
            <a:r>
              <a:rPr lang="en-US" sz="2600" dirty="0" err="1">
                <a:latin typeface="Calibri" panose="020F0502020204030204" pitchFamily="34" charset="0"/>
                <a:ea typeface="Calibri" panose="020F0502020204030204" pitchFamily="34" charset="0"/>
                <a:cs typeface="Arial" panose="020B0604020202020204" pitchFamily="34" charset="0"/>
              </a:rPr>
              <a:t>Actinomyces</a:t>
            </a:r>
            <a:r>
              <a:rPr lang="en-US" sz="2600" dirty="0">
                <a:latin typeface="Calibri" panose="020F0502020204030204" pitchFamily="34" charset="0"/>
                <a:ea typeface="Calibri" panose="020F0502020204030204" pitchFamily="34" charset="0"/>
                <a:cs typeface="Arial" panose="020B0604020202020204" pitchFamily="34" charset="0"/>
              </a:rPr>
              <a:t>, and the most common is </a:t>
            </a:r>
            <a:r>
              <a:rPr lang="en-US" sz="2600" b="1" i="1" dirty="0" err="1">
                <a:latin typeface="Calibri" panose="020F0502020204030204" pitchFamily="34" charset="0"/>
                <a:ea typeface="Calibri" panose="020F0502020204030204" pitchFamily="34" charset="0"/>
                <a:cs typeface="Arial" panose="020B0604020202020204" pitchFamily="34" charset="0"/>
              </a:rPr>
              <a:t>Actinomyces</a:t>
            </a:r>
            <a:r>
              <a:rPr lang="en-US" sz="2600" b="1" i="1" dirty="0">
                <a:latin typeface="Calibri" panose="020F0502020204030204" pitchFamily="34" charset="0"/>
                <a:ea typeface="Calibri" panose="020F0502020204030204" pitchFamily="34" charset="0"/>
                <a:cs typeface="Arial" panose="020B0604020202020204" pitchFamily="34" charset="0"/>
              </a:rPr>
              <a:t> </a:t>
            </a:r>
            <a:r>
              <a:rPr lang="en-US" sz="2600" b="1" i="1" dirty="0" err="1">
                <a:latin typeface="Calibri" panose="020F0502020204030204" pitchFamily="34" charset="0"/>
                <a:ea typeface="Calibri" panose="020F0502020204030204" pitchFamily="34" charset="0"/>
                <a:cs typeface="Arial" panose="020B0604020202020204" pitchFamily="34" charset="0"/>
              </a:rPr>
              <a:t>israelii</a:t>
            </a:r>
            <a:r>
              <a:rPr lang="en-US" sz="2600" b="1" i="1" dirty="0">
                <a:latin typeface="Calibri" panose="020F0502020204030204" pitchFamily="34" charset="0"/>
                <a:ea typeface="Calibri" panose="020F0502020204030204" pitchFamily="34" charset="0"/>
                <a:cs typeface="Arial" panose="020B0604020202020204" pitchFamily="34" charset="0"/>
              </a:rPr>
              <a:t>. </a:t>
            </a:r>
            <a:endParaRPr lang="en-US" sz="2600"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US" sz="2600" dirty="0">
                <a:latin typeface="Calibri" panose="020F0502020204030204" pitchFamily="34" charset="0"/>
                <a:ea typeface="Calibri" panose="020F0502020204030204" pitchFamily="34" charset="0"/>
                <a:cs typeface="Arial" panose="020B0604020202020204" pitchFamily="34" charset="0"/>
              </a:rPr>
              <a:t>These organisms are branching, filamentous, gram-positive , non acid fast bacilli </a:t>
            </a:r>
          </a:p>
          <a:p>
            <a:endParaRPr lang="ar-IQ" dirty="0"/>
          </a:p>
        </p:txBody>
      </p:sp>
      <p:sp>
        <p:nvSpPr>
          <p:cNvPr id="3" name="Slide Number Placeholder 2"/>
          <p:cNvSpPr>
            <a:spLocks noGrp="1"/>
          </p:cNvSpPr>
          <p:nvPr>
            <p:ph type="sldNum" sz="quarter" idx="12"/>
          </p:nvPr>
        </p:nvSpPr>
        <p:spPr/>
        <p:txBody>
          <a:bodyPr/>
          <a:lstStyle/>
          <a:p>
            <a:fld id="{8BD7E355-A9F9-4856-B752-A32D07B1F390}" type="slidenum">
              <a:rPr lang="en-US" smtClean="0"/>
              <a:t>31</a:t>
            </a:fld>
            <a:endParaRPr lang="en-US"/>
          </a:p>
        </p:txBody>
      </p:sp>
    </p:spTree>
    <p:extLst>
      <p:ext uri="{BB962C8B-B14F-4D97-AF65-F5344CB8AC3E}">
        <p14:creationId xmlns:p14="http://schemas.microsoft.com/office/powerpoint/2010/main" val="2584428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blipFill>
            <a:blip r:embed="rId2"/>
            <a:tile tx="0" ty="0" sx="100000" sy="100000" flip="none" algn="tl"/>
          </a:blipFill>
        </p:spPr>
        <p:txBody>
          <a:bodyPr>
            <a:normAutofit/>
          </a:bodyPr>
          <a:lstStyle/>
          <a:p>
            <a:r>
              <a:rPr lang="en-US" dirty="0" smtClean="0"/>
              <a:t>causes </a:t>
            </a:r>
            <a:endParaRPr lang="ar-IQ" dirty="0"/>
          </a:p>
        </p:txBody>
      </p:sp>
      <p:sp>
        <p:nvSpPr>
          <p:cNvPr id="3" name="Content Placeholder 2"/>
          <p:cNvSpPr>
            <a:spLocks noGrp="1"/>
          </p:cNvSpPr>
          <p:nvPr>
            <p:ph idx="1"/>
          </p:nvPr>
        </p:nvSpPr>
        <p:spPr>
          <a:blipFill>
            <a:blip r:embed="rId3"/>
            <a:tile tx="0" ty="0" sx="100000" sy="100000" flip="none" algn="tl"/>
          </a:blipFill>
        </p:spPr>
        <p:txBody>
          <a:bodyPr>
            <a:normAutofit fontScale="77500" lnSpcReduction="20000"/>
          </a:bodyPr>
          <a:lstStyle/>
          <a:p>
            <a:r>
              <a:rPr lang="en-US" dirty="0" err="1" smtClean="0"/>
              <a:t>Actinomyces</a:t>
            </a:r>
            <a:r>
              <a:rPr lang="en-US" dirty="0" smtClean="0"/>
              <a:t> </a:t>
            </a:r>
            <a:r>
              <a:rPr lang="en-US" dirty="0"/>
              <a:t>is from </a:t>
            </a:r>
            <a:r>
              <a:rPr lang="en-US" dirty="0" smtClean="0"/>
              <a:t>opportunistic </a:t>
            </a:r>
            <a:r>
              <a:rPr lang="en-US" dirty="0"/>
              <a:t>normal flora of mouth , </a:t>
            </a:r>
          </a:p>
          <a:p>
            <a:r>
              <a:rPr lang="en-US" dirty="0" smtClean="0"/>
              <a:t>1-if </a:t>
            </a:r>
            <a:r>
              <a:rPr lang="en-US" dirty="0"/>
              <a:t>there was any breakage or injury in the tissue like in accidental conditions or because of dental procedures </a:t>
            </a:r>
          </a:p>
          <a:p>
            <a:r>
              <a:rPr lang="en-US" dirty="0" smtClean="0"/>
              <a:t>2- </a:t>
            </a:r>
            <a:r>
              <a:rPr lang="en-US" dirty="0"/>
              <a:t>if there was severe immunity depression and if there was another infection , </a:t>
            </a:r>
            <a:r>
              <a:rPr lang="en-US" dirty="0" err="1" smtClean="0"/>
              <a:t>Actinomyces</a:t>
            </a:r>
            <a:r>
              <a:rPr lang="en-US" dirty="0" smtClean="0"/>
              <a:t> will  </a:t>
            </a:r>
            <a:r>
              <a:rPr lang="en-US" dirty="0"/>
              <a:t>act as </a:t>
            </a:r>
            <a:endParaRPr lang="en-US" dirty="0" smtClean="0"/>
          </a:p>
          <a:p>
            <a:r>
              <a:rPr lang="en-US" dirty="0" smtClean="0"/>
              <a:t>opportunistic </a:t>
            </a:r>
            <a:r>
              <a:rPr lang="en-US" dirty="0"/>
              <a:t>organism and will cause the disease </a:t>
            </a:r>
          </a:p>
          <a:p>
            <a:r>
              <a:rPr lang="ar-SA" dirty="0"/>
              <a:t>يعني اذا كان هناك التهاب معين و نزل بسببه المناعة فان هذا البكتريا راح يستغل الفرصة و يسوي هو هم التهابات </a:t>
            </a:r>
            <a:endParaRPr lang="en-US" dirty="0" smtClean="0"/>
          </a:p>
          <a:p>
            <a:r>
              <a:rPr lang="en-US" dirty="0" smtClean="0"/>
              <a:t>** </a:t>
            </a:r>
            <a:r>
              <a:rPr lang="en-US" dirty="0"/>
              <a:t>70% of the pathology happen in mouth </a:t>
            </a:r>
          </a:p>
          <a:p>
            <a:r>
              <a:rPr lang="en-US" dirty="0" smtClean="0"/>
              <a:t>3- </a:t>
            </a:r>
            <a:r>
              <a:rPr lang="en-US" dirty="0"/>
              <a:t>bad oral hygiene like in surgical conditions in mouth where the patient cannot maintain good oral hygiene </a:t>
            </a:r>
          </a:p>
          <a:p>
            <a:endParaRPr lang="ar-IQ" dirty="0"/>
          </a:p>
        </p:txBody>
      </p:sp>
      <p:sp>
        <p:nvSpPr>
          <p:cNvPr id="4" name="Slide Number Placeholder 3"/>
          <p:cNvSpPr>
            <a:spLocks noGrp="1"/>
          </p:cNvSpPr>
          <p:nvPr>
            <p:ph type="sldNum" sz="quarter" idx="12"/>
          </p:nvPr>
        </p:nvSpPr>
        <p:spPr/>
        <p:txBody>
          <a:bodyPr/>
          <a:lstStyle/>
          <a:p>
            <a:fld id="{8BD7E355-A9F9-4856-B752-A32D07B1F390}" type="slidenum">
              <a:rPr lang="en-US" smtClean="0"/>
              <a:t>32</a:t>
            </a:fld>
            <a:endParaRPr lang="en-US"/>
          </a:p>
        </p:txBody>
      </p:sp>
    </p:spTree>
    <p:extLst>
      <p:ext uri="{BB962C8B-B14F-4D97-AF65-F5344CB8AC3E}">
        <p14:creationId xmlns:p14="http://schemas.microsoft.com/office/powerpoint/2010/main" val="2248504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r>
              <a:rPr lang="en-US" dirty="0"/>
              <a:t>clinical signs</a:t>
            </a:r>
            <a:endParaRPr lang="ar-IQ" dirty="0"/>
          </a:p>
        </p:txBody>
      </p:sp>
      <p:sp>
        <p:nvSpPr>
          <p:cNvPr id="3" name="Content Placeholder 2"/>
          <p:cNvSpPr>
            <a:spLocks noGrp="1"/>
          </p:cNvSpPr>
          <p:nvPr>
            <p:ph idx="1"/>
          </p:nvPr>
        </p:nvSpPr>
        <p:spPr>
          <a:blipFill>
            <a:blip r:embed="rId3"/>
            <a:tile tx="0" ty="0" sx="100000" sy="100000" flip="none" algn="tl"/>
          </a:blipFill>
        </p:spPr>
        <p:txBody>
          <a:bodyPr>
            <a:normAutofit lnSpcReduction="10000"/>
          </a:bodyPr>
          <a:lstStyle/>
          <a:p>
            <a:r>
              <a:rPr lang="en-US" dirty="0" err="1" smtClean="0"/>
              <a:t>abcess</a:t>
            </a:r>
            <a:r>
              <a:rPr lang="en-US" dirty="0" smtClean="0"/>
              <a:t> </a:t>
            </a:r>
            <a:r>
              <a:rPr lang="en-US" dirty="0"/>
              <a:t>formation in mandible or maxilla and  they usually break through the skin and discharge through one or more openings (sinus formation). And lumpy jaw , and most important thing is presence of yellow granules of sulfur in  the culture media </a:t>
            </a:r>
            <a:r>
              <a:rPr lang="en-US" dirty="0" smtClean="0"/>
              <a:t>of</a:t>
            </a:r>
          </a:p>
          <a:p>
            <a:r>
              <a:rPr lang="en-US" dirty="0" err="1"/>
              <a:t>Actinomyces</a:t>
            </a:r>
            <a:r>
              <a:rPr lang="en-US" dirty="0"/>
              <a:t> and tuberculosis  are similar in some signs like abscess (sinus) opened  to outside in </a:t>
            </a:r>
            <a:r>
              <a:rPr lang="en-US" dirty="0" err="1"/>
              <a:t>cervicofacial</a:t>
            </a:r>
            <a:r>
              <a:rPr lang="en-US" dirty="0"/>
              <a:t>  surface </a:t>
            </a:r>
          </a:p>
          <a:p>
            <a:endParaRPr lang="ar-IQ" dirty="0"/>
          </a:p>
        </p:txBody>
      </p:sp>
      <p:sp>
        <p:nvSpPr>
          <p:cNvPr id="4" name="Slide Number Placeholder 3"/>
          <p:cNvSpPr>
            <a:spLocks noGrp="1"/>
          </p:cNvSpPr>
          <p:nvPr>
            <p:ph type="sldNum" sz="quarter" idx="12"/>
          </p:nvPr>
        </p:nvSpPr>
        <p:spPr/>
        <p:txBody>
          <a:bodyPr/>
          <a:lstStyle/>
          <a:p>
            <a:fld id="{8BD7E355-A9F9-4856-B752-A32D07B1F390}" type="slidenum">
              <a:rPr lang="en-US" smtClean="0"/>
              <a:t>33</a:t>
            </a:fld>
            <a:endParaRPr lang="en-US"/>
          </a:p>
        </p:txBody>
      </p:sp>
    </p:spTree>
    <p:extLst>
      <p:ext uri="{BB962C8B-B14F-4D97-AF65-F5344CB8AC3E}">
        <p14:creationId xmlns:p14="http://schemas.microsoft.com/office/powerpoint/2010/main" val="1670870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r>
              <a:rPr lang="en-US" dirty="0" smtClean="0"/>
              <a:t>Very impotent note</a:t>
            </a:r>
            <a:endParaRPr lang="ar-IQ" dirty="0"/>
          </a:p>
        </p:txBody>
      </p:sp>
      <p:sp>
        <p:nvSpPr>
          <p:cNvPr id="3" name="Content Placeholder 2"/>
          <p:cNvSpPr>
            <a:spLocks noGrp="1"/>
          </p:cNvSpPr>
          <p:nvPr>
            <p:ph idx="1"/>
          </p:nvPr>
        </p:nvSpPr>
        <p:spPr>
          <a:blipFill>
            <a:blip r:embed="rId3"/>
            <a:tile tx="0" ty="0" sx="100000" sy="100000" flip="none" algn="tl"/>
          </a:blipFill>
        </p:spPr>
        <p:txBody>
          <a:bodyPr/>
          <a:lstStyle/>
          <a:p>
            <a:r>
              <a:rPr lang="en-US" dirty="0" smtClean="0"/>
              <a:t> </a:t>
            </a:r>
            <a:r>
              <a:rPr lang="en-US" dirty="0"/>
              <a:t>sinus formation is from cardinal signs of T.B</a:t>
            </a:r>
          </a:p>
          <a:p>
            <a:r>
              <a:rPr lang="en-US" dirty="0"/>
              <a:t>** main difference between the </a:t>
            </a:r>
            <a:r>
              <a:rPr lang="en-US" dirty="0" err="1"/>
              <a:t>actinomycosis</a:t>
            </a:r>
            <a:r>
              <a:rPr lang="en-US" dirty="0"/>
              <a:t> and T.B , is that there is no necrosis in </a:t>
            </a:r>
            <a:r>
              <a:rPr lang="en-US" dirty="0" err="1"/>
              <a:t>actinomycosis</a:t>
            </a:r>
            <a:r>
              <a:rPr lang="en-US" dirty="0"/>
              <a:t> </a:t>
            </a:r>
          </a:p>
          <a:p>
            <a:endParaRPr lang="ar-IQ" dirty="0"/>
          </a:p>
        </p:txBody>
      </p:sp>
      <p:sp>
        <p:nvSpPr>
          <p:cNvPr id="4" name="Slide Number Placeholder 3"/>
          <p:cNvSpPr>
            <a:spLocks noGrp="1"/>
          </p:cNvSpPr>
          <p:nvPr>
            <p:ph type="sldNum" sz="quarter" idx="12"/>
          </p:nvPr>
        </p:nvSpPr>
        <p:spPr/>
        <p:txBody>
          <a:bodyPr/>
          <a:lstStyle/>
          <a:p>
            <a:fld id="{8BD7E355-A9F9-4856-B752-A32D07B1F390}" type="slidenum">
              <a:rPr lang="en-US" smtClean="0"/>
              <a:t>34</a:t>
            </a:fld>
            <a:endParaRPr lang="en-US"/>
          </a:p>
        </p:txBody>
      </p:sp>
    </p:spTree>
    <p:extLst>
      <p:ext uri="{BB962C8B-B14F-4D97-AF65-F5344CB8AC3E}">
        <p14:creationId xmlns:p14="http://schemas.microsoft.com/office/powerpoint/2010/main" val="283931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572t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3063"/>
            <a:ext cx="9144000" cy="6111875"/>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35</a:t>
            </a:fld>
            <a:endParaRPr lang="en-US"/>
          </a:p>
        </p:txBody>
      </p:sp>
    </p:spTree>
    <p:extLst>
      <p:ext uri="{BB962C8B-B14F-4D97-AF65-F5344CB8AC3E}">
        <p14:creationId xmlns:p14="http://schemas.microsoft.com/office/powerpoint/2010/main" val="245491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nomyces-lecture-slides-5-7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4" name="Slide Number Placeholder 3"/>
          <p:cNvSpPr>
            <a:spLocks noGrp="1"/>
          </p:cNvSpPr>
          <p:nvPr>
            <p:ph type="sldNum" sz="quarter" idx="12"/>
          </p:nvPr>
        </p:nvSpPr>
        <p:spPr/>
        <p:txBody>
          <a:bodyPr/>
          <a:lstStyle/>
          <a:p>
            <a:fld id="{8BD7E355-A9F9-4856-B752-A32D07B1F390}" type="slidenum">
              <a:rPr lang="en-US" smtClean="0"/>
              <a:t>36</a:t>
            </a:fld>
            <a:endParaRPr lang="en-US"/>
          </a:p>
        </p:txBody>
      </p:sp>
    </p:spTree>
    <p:extLst>
      <p:ext uri="{BB962C8B-B14F-4D97-AF65-F5344CB8AC3E}">
        <p14:creationId xmlns:p14="http://schemas.microsoft.com/office/powerpoint/2010/main" val="40838868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nomycosis-9-7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37</a:t>
            </a:fld>
            <a:endParaRPr lang="en-US"/>
          </a:p>
        </p:txBody>
      </p:sp>
    </p:spTree>
    <p:extLst>
      <p:ext uri="{BB962C8B-B14F-4D97-AF65-F5344CB8AC3E}">
        <p14:creationId xmlns:p14="http://schemas.microsoft.com/office/powerpoint/2010/main" val="42756674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nomycosis-14-7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38</a:t>
            </a:fld>
            <a:endParaRPr lang="en-US"/>
          </a:p>
        </p:txBody>
      </p:sp>
    </p:spTree>
    <p:extLst>
      <p:ext uri="{BB962C8B-B14F-4D97-AF65-F5344CB8AC3E}">
        <p14:creationId xmlns:p14="http://schemas.microsoft.com/office/powerpoint/2010/main" val="3277894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nomycosis-23-7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39</a:t>
            </a:fld>
            <a:endParaRPr lang="en-US"/>
          </a:p>
        </p:txBody>
      </p:sp>
    </p:spTree>
    <p:extLst>
      <p:ext uri="{BB962C8B-B14F-4D97-AF65-F5344CB8AC3E}">
        <p14:creationId xmlns:p14="http://schemas.microsoft.com/office/powerpoint/2010/main" val="4102909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normAutofit/>
          </a:bodyPr>
          <a:lstStyle/>
          <a:p>
            <a:pPr algn="l" rtl="0"/>
            <a:r>
              <a:rPr lang="en-US" dirty="0">
                <a:solidFill>
                  <a:srgbClr val="C00000"/>
                </a:solidFill>
              </a:rPr>
              <a:t>Healing or is tow types </a:t>
            </a:r>
            <a:r>
              <a:rPr lang="en-US" dirty="0" smtClean="0">
                <a:solidFill>
                  <a:srgbClr val="C00000"/>
                </a:solidFill>
              </a:rPr>
              <a:t>:</a:t>
            </a:r>
            <a:endParaRPr lang="ar-IQ" dirty="0"/>
          </a:p>
        </p:txBody>
      </p:sp>
      <p:sp>
        <p:nvSpPr>
          <p:cNvPr id="3" name="Content Placeholder 2"/>
          <p:cNvSpPr>
            <a:spLocks noGrp="1"/>
          </p:cNvSpPr>
          <p:nvPr>
            <p:ph idx="1"/>
          </p:nvPr>
        </p:nvSpPr>
        <p:spPr>
          <a:blipFill>
            <a:blip r:embed="rId3"/>
            <a:tile tx="0" ty="0" sx="100000" sy="100000" flip="none" algn="tl"/>
          </a:blipFill>
        </p:spPr>
        <p:txBody>
          <a:bodyPr>
            <a:normAutofit lnSpcReduction="10000"/>
          </a:bodyPr>
          <a:lstStyle/>
          <a:p>
            <a:pPr lvl="0" algn="l" rtl="0"/>
            <a:r>
              <a:rPr lang="en-US" dirty="0" smtClean="0">
                <a:solidFill>
                  <a:srgbClr val="00B0F0"/>
                </a:solidFill>
              </a:rPr>
              <a:t>1-Primary </a:t>
            </a:r>
            <a:r>
              <a:rPr lang="en-US" dirty="0">
                <a:solidFill>
                  <a:srgbClr val="00B0F0"/>
                </a:solidFill>
              </a:rPr>
              <a:t>healing </a:t>
            </a:r>
            <a:r>
              <a:rPr lang="en-US" dirty="0"/>
              <a:t>;- in clean simple  wound like simple surgical wounds , the scar formation will be </a:t>
            </a:r>
            <a:r>
              <a:rPr lang="en-US" dirty="0" smtClean="0"/>
              <a:t>minimum. </a:t>
            </a:r>
            <a:endParaRPr lang="en-US" dirty="0"/>
          </a:p>
          <a:p>
            <a:pPr lvl="0" algn="l" rtl="0"/>
            <a:r>
              <a:rPr lang="en-US" dirty="0" smtClean="0">
                <a:solidFill>
                  <a:srgbClr val="00B0F0"/>
                </a:solidFill>
              </a:rPr>
              <a:t>2-Secondary </a:t>
            </a:r>
            <a:r>
              <a:rPr lang="en-US" dirty="0">
                <a:solidFill>
                  <a:srgbClr val="00B0F0"/>
                </a:solidFill>
              </a:rPr>
              <a:t>healing</a:t>
            </a:r>
            <a:r>
              <a:rPr lang="en-US" dirty="0"/>
              <a:t>;-  large wounds like car accident or bullet injury , it will take longer healing time and will produce large scar </a:t>
            </a:r>
          </a:p>
          <a:p>
            <a:pPr algn="l" rtl="0"/>
            <a:r>
              <a:rPr lang="en-US" dirty="0"/>
              <a:t>*Inordinate deposition of extracellular matrix, mostly excessive collagen, at the wound site results in a </a:t>
            </a:r>
            <a:r>
              <a:rPr lang="en-US" b="1" i="1" dirty="0"/>
              <a:t>hypertrophic scar</a:t>
            </a:r>
            <a:r>
              <a:rPr lang="en-US" dirty="0"/>
              <a:t>.</a:t>
            </a:r>
          </a:p>
          <a:p>
            <a:pPr algn="l" rtl="0"/>
            <a:endParaRPr lang="ar-IQ" dirty="0"/>
          </a:p>
        </p:txBody>
      </p:sp>
      <p:sp>
        <p:nvSpPr>
          <p:cNvPr id="4" name="Slide Number Placeholder 3"/>
          <p:cNvSpPr>
            <a:spLocks noGrp="1"/>
          </p:cNvSpPr>
          <p:nvPr>
            <p:ph type="sldNum" sz="quarter" idx="12"/>
          </p:nvPr>
        </p:nvSpPr>
        <p:spPr/>
        <p:txBody>
          <a:bodyPr/>
          <a:lstStyle/>
          <a:p>
            <a:fld id="{DA23F5D7-0CBF-40CD-A905-1670274B6A27}" type="slidenum">
              <a:rPr lang="en-US" smtClean="0"/>
              <a:t>4</a:t>
            </a:fld>
            <a:endParaRPr lang="en-US"/>
          </a:p>
        </p:txBody>
      </p:sp>
    </p:spTree>
    <p:extLst>
      <p:ext uri="{BB962C8B-B14F-4D97-AF65-F5344CB8AC3E}">
        <p14:creationId xmlns:p14="http://schemas.microsoft.com/office/powerpoint/2010/main" val="30537728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nomycosis-lung-4-7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40</a:t>
            </a:fld>
            <a:endParaRPr lang="en-US"/>
          </a:p>
        </p:txBody>
      </p:sp>
    </p:spTree>
    <p:extLst>
      <p:ext uri="{BB962C8B-B14F-4D97-AF65-F5344CB8AC3E}">
        <p14:creationId xmlns:p14="http://schemas.microsoft.com/office/powerpoint/2010/main" val="904547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srg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0650" y="0"/>
            <a:ext cx="8901113"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41</a:t>
            </a:fld>
            <a:endParaRPr lang="en-US"/>
          </a:p>
        </p:txBody>
      </p:sp>
    </p:spTree>
    <p:extLst>
      <p:ext uri="{BB962C8B-B14F-4D97-AF65-F5344CB8AC3E}">
        <p14:creationId xmlns:p14="http://schemas.microsoft.com/office/powerpoint/2010/main" val="3037909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mgm461965.fig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17488"/>
            <a:ext cx="9144000" cy="6423025"/>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42</a:t>
            </a:fld>
            <a:endParaRPr lang="en-US"/>
          </a:p>
        </p:txBody>
      </p:sp>
    </p:spTree>
    <p:extLst>
      <p:ext uri="{BB962C8B-B14F-4D97-AF65-F5344CB8AC3E}">
        <p14:creationId xmlns:p14="http://schemas.microsoft.com/office/powerpoint/2010/main" val="1388944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167-v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3688"/>
            <a:ext cx="9144000" cy="6270625"/>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43</a:t>
            </a:fld>
            <a:endParaRPr lang="en-US"/>
          </a:p>
        </p:txBody>
      </p:sp>
    </p:spTree>
    <p:extLst>
      <p:ext uri="{BB962C8B-B14F-4D97-AF65-F5344CB8AC3E}">
        <p14:creationId xmlns:p14="http://schemas.microsoft.com/office/powerpoint/2010/main" val="6468231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170-v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3688"/>
            <a:ext cx="9144000" cy="6270625"/>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44</a:t>
            </a:fld>
            <a:endParaRPr lang="en-US"/>
          </a:p>
        </p:txBody>
      </p:sp>
    </p:spTree>
    <p:extLst>
      <p:ext uri="{BB962C8B-B14F-4D97-AF65-F5344CB8AC3E}">
        <p14:creationId xmlns:p14="http://schemas.microsoft.com/office/powerpoint/2010/main" val="14456167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45</a:t>
            </a:fld>
            <a:endParaRPr lang="en-US"/>
          </a:p>
        </p:txBody>
      </p:sp>
    </p:spTree>
    <p:extLst>
      <p:ext uri="{BB962C8B-B14F-4D97-AF65-F5344CB8AC3E}">
        <p14:creationId xmlns:p14="http://schemas.microsoft.com/office/powerpoint/2010/main" val="36658626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46</a:t>
            </a:fld>
            <a:endParaRPr lang="en-US"/>
          </a:p>
        </p:txBody>
      </p:sp>
    </p:spTree>
    <p:extLst>
      <p:ext uri="{BB962C8B-B14F-4D97-AF65-F5344CB8AC3E}">
        <p14:creationId xmlns:p14="http://schemas.microsoft.com/office/powerpoint/2010/main" val="2643742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Slide Number Placeholder 2"/>
          <p:cNvSpPr>
            <a:spLocks noGrp="1"/>
          </p:cNvSpPr>
          <p:nvPr>
            <p:ph type="sldNum" sz="quarter" idx="12"/>
          </p:nvPr>
        </p:nvSpPr>
        <p:spPr/>
        <p:txBody>
          <a:bodyPr/>
          <a:lstStyle/>
          <a:p>
            <a:fld id="{8BD7E355-A9F9-4856-B752-A32D07B1F390}" type="slidenum">
              <a:rPr lang="en-US" smtClean="0"/>
              <a:t>47</a:t>
            </a:fld>
            <a:endParaRPr lang="en-US"/>
          </a:p>
        </p:txBody>
      </p:sp>
    </p:spTree>
    <p:extLst>
      <p:ext uri="{BB962C8B-B14F-4D97-AF65-F5344CB8AC3E}">
        <p14:creationId xmlns:p14="http://schemas.microsoft.com/office/powerpoint/2010/main" val="130153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Practical pathology </a:t>
            </a:r>
            <a:endParaRPr lang="en-US" sz="5400" dirty="0"/>
          </a:p>
        </p:txBody>
      </p:sp>
      <p:sp>
        <p:nvSpPr>
          <p:cNvPr id="3" name="Subtitle 2"/>
          <p:cNvSpPr>
            <a:spLocks noGrp="1"/>
          </p:cNvSpPr>
          <p:nvPr>
            <p:ph type="subTitle" idx="1"/>
          </p:nvPr>
        </p:nvSpPr>
        <p:spPr>
          <a:xfrm>
            <a:off x="1371600" y="3962400"/>
            <a:ext cx="6400800" cy="1752600"/>
          </a:xfrm>
        </p:spPr>
        <p:txBody>
          <a:bodyPr>
            <a:normAutofit fontScale="40000" lnSpcReduction="20000"/>
          </a:bodyPr>
          <a:lstStyle/>
          <a:p>
            <a:r>
              <a:rPr lang="en-US" sz="10100" dirty="0" smtClean="0">
                <a:solidFill>
                  <a:srgbClr val="FF0000"/>
                </a:solidFill>
              </a:rPr>
              <a:t>(Lipoma)</a:t>
            </a:r>
          </a:p>
          <a:p>
            <a:r>
              <a:rPr lang="ar-IQ" sz="8000" dirty="0" smtClean="0">
                <a:solidFill>
                  <a:schemeClr val="tx1"/>
                </a:solidFill>
              </a:rPr>
              <a:t>اعداد ست زينب نور الدين </a:t>
            </a:r>
          </a:p>
          <a:p>
            <a:r>
              <a:rPr lang="ar-IQ" sz="8000" dirty="0" smtClean="0">
                <a:solidFill>
                  <a:schemeClr val="tx1"/>
                </a:solidFill>
              </a:rPr>
              <a:t>باشراف دكتورة سوزان</a:t>
            </a:r>
            <a:endParaRPr lang="en-US" sz="8000" dirty="0">
              <a:solidFill>
                <a:schemeClr val="tx1"/>
              </a:solidFill>
            </a:endParaRPr>
          </a:p>
        </p:txBody>
      </p:sp>
      <p:sp>
        <p:nvSpPr>
          <p:cNvPr id="5" name="Smiley Face 4"/>
          <p:cNvSpPr/>
          <p:nvPr/>
        </p:nvSpPr>
        <p:spPr>
          <a:xfrm>
            <a:off x="7772400" y="5562600"/>
            <a:ext cx="1295400" cy="1219200"/>
          </a:xfrm>
          <a:prstGeom prst="smileyFac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IQ"/>
          </a:p>
        </p:txBody>
      </p:sp>
      <p:sp>
        <p:nvSpPr>
          <p:cNvPr id="4" name="Slide Number Placeholder 3"/>
          <p:cNvSpPr>
            <a:spLocks noGrp="1"/>
          </p:cNvSpPr>
          <p:nvPr>
            <p:ph type="sldNum" sz="quarter" idx="12"/>
          </p:nvPr>
        </p:nvSpPr>
        <p:spPr/>
        <p:txBody>
          <a:bodyPr/>
          <a:lstStyle/>
          <a:p>
            <a:fld id="{2349E158-C430-4250-9748-87CB46159CB1}" type="slidenum">
              <a:rPr lang="en-US" smtClean="0"/>
              <a:t>48</a:t>
            </a:fld>
            <a:endParaRPr lang="en-US"/>
          </a:p>
        </p:txBody>
      </p:sp>
    </p:spTree>
    <p:extLst>
      <p:ext uri="{BB962C8B-B14F-4D97-AF65-F5344CB8AC3E}">
        <p14:creationId xmlns:p14="http://schemas.microsoft.com/office/powerpoint/2010/main" val="3204510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r>
              <a:rPr lang="en-US" dirty="0" smtClean="0"/>
              <a:t>What is lipoma?</a:t>
            </a:r>
            <a:endParaRPr lang="ar-IQ" dirty="0"/>
          </a:p>
        </p:txBody>
      </p:sp>
      <p:sp>
        <p:nvSpPr>
          <p:cNvPr id="3" name="Content Placeholder 2"/>
          <p:cNvSpPr>
            <a:spLocks noGrp="1"/>
          </p:cNvSpPr>
          <p:nvPr>
            <p:ph idx="1"/>
          </p:nvPr>
        </p:nvSpPr>
        <p:spPr>
          <a:blipFill>
            <a:blip r:embed="rId3"/>
            <a:tile tx="0" ty="0" sx="100000" sy="100000" flip="none" algn="tl"/>
          </a:blipFill>
        </p:spPr>
        <p:txBody>
          <a:bodyPr>
            <a:normAutofit/>
          </a:bodyPr>
          <a:lstStyle/>
          <a:p>
            <a:r>
              <a:rPr lang="en-US" dirty="0"/>
              <a:t>Lipomas are soft, fatty lumps that grow under the skin. They're harmless and can usually be left alone if they're small and painless.</a:t>
            </a:r>
          </a:p>
          <a:p>
            <a:r>
              <a:rPr lang="en-US" dirty="0"/>
              <a:t>Lipomas are non-cancerous (benign) and are caused by an overgrowth of fat cells. They can grow anywhere in the body where there are fat cells, </a:t>
            </a:r>
            <a:r>
              <a:rPr lang="en-US" sz="2800" b="1" dirty="0"/>
              <a:t>but are usually seen on the: </a:t>
            </a:r>
            <a:endParaRPr lang="en-US" sz="2800" dirty="0"/>
          </a:p>
          <a:p>
            <a:r>
              <a:rPr lang="en-US" sz="2800" dirty="0" smtClean="0"/>
              <a:t>neck, chest ,arms, </a:t>
            </a:r>
            <a:r>
              <a:rPr lang="en-US" sz="2800" dirty="0"/>
              <a:t>shoulders</a:t>
            </a:r>
            <a:endParaRPr lang="ar-IQ" sz="2800" dirty="0"/>
          </a:p>
          <a:p>
            <a:endParaRPr lang="en-US" sz="2800" dirty="0"/>
          </a:p>
          <a:p>
            <a:endParaRPr lang="en-US" sz="2800" b="1" dirty="0" smtClean="0"/>
          </a:p>
          <a:p>
            <a:endParaRPr lang="ar-IQ" sz="2800" dirty="0"/>
          </a:p>
        </p:txBody>
      </p:sp>
      <p:sp>
        <p:nvSpPr>
          <p:cNvPr id="4" name="Slide Number Placeholder 3"/>
          <p:cNvSpPr>
            <a:spLocks noGrp="1"/>
          </p:cNvSpPr>
          <p:nvPr>
            <p:ph type="sldNum" sz="quarter" idx="12"/>
          </p:nvPr>
        </p:nvSpPr>
        <p:spPr/>
        <p:txBody>
          <a:bodyPr/>
          <a:lstStyle/>
          <a:p>
            <a:fld id="{2349E158-C430-4250-9748-87CB46159CB1}" type="slidenum">
              <a:rPr lang="en-US" smtClean="0"/>
              <a:t>49</a:t>
            </a:fld>
            <a:endParaRPr lang="en-US"/>
          </a:p>
        </p:txBody>
      </p:sp>
    </p:spTree>
    <p:extLst>
      <p:ext uri="{BB962C8B-B14F-4D97-AF65-F5344CB8AC3E}">
        <p14:creationId xmlns:p14="http://schemas.microsoft.com/office/powerpoint/2010/main" val="176651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normAutofit/>
          </a:bodyPr>
          <a:lstStyle/>
          <a:p>
            <a:pPr algn="l" rtl="0"/>
            <a:r>
              <a:rPr lang="en-US" dirty="0"/>
              <a:t>Granulation </a:t>
            </a:r>
            <a:r>
              <a:rPr lang="en-US" dirty="0" smtClean="0"/>
              <a:t>tissue</a:t>
            </a:r>
            <a:endParaRPr lang="ar-IQ" dirty="0"/>
          </a:p>
        </p:txBody>
      </p:sp>
      <p:sp>
        <p:nvSpPr>
          <p:cNvPr id="3" name="Content Placeholder 2"/>
          <p:cNvSpPr>
            <a:spLocks noGrp="1"/>
          </p:cNvSpPr>
          <p:nvPr>
            <p:ph idx="1"/>
          </p:nvPr>
        </p:nvSpPr>
        <p:spPr>
          <a:blipFill>
            <a:blip r:embed="rId3"/>
            <a:tile tx="0" ty="0" sx="100000" sy="100000" flip="none" algn="tl"/>
          </a:blipFill>
        </p:spPr>
        <p:txBody>
          <a:bodyPr/>
          <a:lstStyle/>
          <a:p>
            <a:pPr algn="l" rtl="0"/>
            <a:r>
              <a:rPr lang="en-US" dirty="0" smtClean="0"/>
              <a:t>It </a:t>
            </a:r>
            <a:r>
              <a:rPr lang="en-US" dirty="0"/>
              <a:t>is part of the healing process of wounds and is consist of newly formed blood vessels (angiogenesis)  and recruitment of fibroblast to the sight of injury and collagen fibers deposition that lead to make a mesh , it start from bottom and sides  of the wound </a:t>
            </a:r>
          </a:p>
          <a:p>
            <a:pPr algn="l" rtl="0"/>
            <a:endParaRPr lang="ar-IQ" dirty="0"/>
          </a:p>
        </p:txBody>
      </p:sp>
      <p:sp>
        <p:nvSpPr>
          <p:cNvPr id="4" name="Slide Number Placeholder 3"/>
          <p:cNvSpPr>
            <a:spLocks noGrp="1"/>
          </p:cNvSpPr>
          <p:nvPr>
            <p:ph type="sldNum" sz="quarter" idx="12"/>
          </p:nvPr>
        </p:nvSpPr>
        <p:spPr/>
        <p:txBody>
          <a:bodyPr/>
          <a:lstStyle/>
          <a:p>
            <a:fld id="{DA23F5D7-0CBF-40CD-A905-1670274B6A27}" type="slidenum">
              <a:rPr lang="en-US" smtClean="0"/>
              <a:t>5</a:t>
            </a:fld>
            <a:endParaRPr lang="en-US"/>
          </a:p>
        </p:txBody>
      </p:sp>
    </p:spTree>
    <p:extLst>
      <p:ext uri="{BB962C8B-B14F-4D97-AF65-F5344CB8AC3E}">
        <p14:creationId xmlns:p14="http://schemas.microsoft.com/office/powerpoint/2010/main" val="737281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noAutofit/>
          </a:bodyPr>
          <a:lstStyle/>
          <a:p>
            <a:pPr lvl="6" algn="ctr" rtl="0">
              <a:spcBef>
                <a:spcPct val="0"/>
              </a:spcBef>
            </a:pPr>
            <a:r>
              <a:rPr lang="en-US" sz="3600" b="1" dirty="0" smtClean="0"/>
              <a:t>What is lipoma?</a:t>
            </a:r>
            <a:endParaRPr lang="ar-IQ" sz="3600" b="1" dirty="0"/>
          </a:p>
        </p:txBody>
      </p:sp>
      <p:sp>
        <p:nvSpPr>
          <p:cNvPr id="3" name="Content Placeholder 2"/>
          <p:cNvSpPr>
            <a:spLocks noGrp="1"/>
          </p:cNvSpPr>
          <p:nvPr>
            <p:ph idx="1"/>
          </p:nvPr>
        </p:nvSpPr>
        <p:spPr>
          <a:blipFill>
            <a:blip r:embed="rId3"/>
            <a:tile tx="0" ty="0" sx="100000" sy="100000" flip="none" algn="tl"/>
          </a:blipFill>
        </p:spPr>
        <p:txBody>
          <a:bodyPr>
            <a:normAutofit/>
          </a:bodyPr>
          <a:lstStyle/>
          <a:p>
            <a:r>
              <a:rPr lang="en-US" dirty="0"/>
              <a:t>They feel soft and "doughy" to touch and range from the size of a pea to a few </a:t>
            </a:r>
            <a:r>
              <a:rPr lang="en-US" dirty="0" smtClean="0"/>
              <a:t>centimeters </a:t>
            </a:r>
            <a:r>
              <a:rPr lang="en-US" dirty="0"/>
              <a:t>across. They grow very slowly and don't usually cause any other problems.</a:t>
            </a:r>
          </a:p>
          <a:p>
            <a:r>
              <a:rPr lang="en-US" dirty="0"/>
              <a:t>Occasionally, lipomas can develop deeper inside the body, so you won't be able to see or feel them</a:t>
            </a:r>
          </a:p>
          <a:p>
            <a:endParaRPr lang="ar-IQ" dirty="0"/>
          </a:p>
        </p:txBody>
      </p:sp>
      <p:sp>
        <p:nvSpPr>
          <p:cNvPr id="4" name="Slide Number Placeholder 3"/>
          <p:cNvSpPr>
            <a:spLocks noGrp="1"/>
          </p:cNvSpPr>
          <p:nvPr>
            <p:ph type="sldNum" sz="quarter" idx="12"/>
          </p:nvPr>
        </p:nvSpPr>
        <p:spPr/>
        <p:txBody>
          <a:bodyPr/>
          <a:lstStyle/>
          <a:p>
            <a:fld id="{2349E158-C430-4250-9748-87CB46159CB1}" type="slidenum">
              <a:rPr lang="en-US" smtClean="0"/>
              <a:t>50</a:t>
            </a:fld>
            <a:endParaRPr lang="en-US"/>
          </a:p>
        </p:txBody>
      </p:sp>
    </p:spTree>
    <p:extLst>
      <p:ext uri="{BB962C8B-B14F-4D97-AF65-F5344CB8AC3E}">
        <p14:creationId xmlns:p14="http://schemas.microsoft.com/office/powerpoint/2010/main" val="2293415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19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14475" y="0"/>
            <a:ext cx="6115050" cy="6858000"/>
          </a:xfrm>
          <a:prstGeom prst="rect">
            <a:avLst/>
          </a:prstGeom>
          <a:noFill/>
          <a:ln>
            <a:noFill/>
          </a:ln>
        </p:spPr>
      </p:pic>
      <p:sp>
        <p:nvSpPr>
          <p:cNvPr id="3" name="Slide Number Placeholder 2"/>
          <p:cNvSpPr>
            <a:spLocks noGrp="1"/>
          </p:cNvSpPr>
          <p:nvPr>
            <p:ph type="sldNum" sz="quarter" idx="12"/>
          </p:nvPr>
        </p:nvSpPr>
        <p:spPr/>
        <p:txBody>
          <a:bodyPr/>
          <a:lstStyle/>
          <a:p>
            <a:fld id="{2349E158-C430-4250-9748-87CB46159CB1}" type="slidenum">
              <a:rPr lang="en-US" smtClean="0"/>
              <a:t>51</a:t>
            </a:fld>
            <a:endParaRPr lang="en-US"/>
          </a:p>
        </p:txBody>
      </p:sp>
    </p:spTree>
    <p:extLst>
      <p:ext uri="{BB962C8B-B14F-4D97-AF65-F5344CB8AC3E}">
        <p14:creationId xmlns:p14="http://schemas.microsoft.com/office/powerpoint/2010/main" val="24301460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2349E158-C430-4250-9748-87CB46159CB1}" type="slidenum">
              <a:rPr lang="en-US" smtClean="0"/>
              <a:t>52</a:t>
            </a:fld>
            <a:endParaRPr lang="en-US"/>
          </a:p>
        </p:txBody>
      </p:sp>
    </p:spTree>
    <p:extLst>
      <p:ext uri="{BB962C8B-B14F-4D97-AF65-F5344CB8AC3E}">
        <p14:creationId xmlns:p14="http://schemas.microsoft.com/office/powerpoint/2010/main" val="14108294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tTissue_Lipomatous_Lipoma_FatNecrosis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763" y="0"/>
            <a:ext cx="9134475" cy="6858000"/>
          </a:xfrm>
          <a:prstGeom prst="rect">
            <a:avLst/>
          </a:prstGeom>
          <a:noFill/>
          <a:ln>
            <a:noFill/>
          </a:ln>
        </p:spPr>
      </p:pic>
      <p:sp>
        <p:nvSpPr>
          <p:cNvPr id="3" name="Slide Number Placeholder 2"/>
          <p:cNvSpPr>
            <a:spLocks noGrp="1"/>
          </p:cNvSpPr>
          <p:nvPr>
            <p:ph type="sldNum" sz="quarter" idx="12"/>
          </p:nvPr>
        </p:nvSpPr>
        <p:spPr/>
        <p:txBody>
          <a:bodyPr/>
          <a:lstStyle/>
          <a:p>
            <a:fld id="{2349E158-C430-4250-9748-87CB46159CB1}" type="slidenum">
              <a:rPr lang="en-US" smtClean="0"/>
              <a:t>53</a:t>
            </a:fld>
            <a:endParaRPr lang="en-US"/>
          </a:p>
        </p:txBody>
      </p:sp>
    </p:spTree>
    <p:extLst>
      <p:ext uri="{BB962C8B-B14F-4D97-AF65-F5344CB8AC3E}">
        <p14:creationId xmlns:p14="http://schemas.microsoft.com/office/powerpoint/2010/main" val="25750343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676400"/>
            <a:ext cx="7772400" cy="1470025"/>
          </a:xfrm>
        </p:spPr>
        <p:txBody>
          <a:bodyPr>
            <a:normAutofit fontScale="90000"/>
          </a:bodyPr>
          <a:lstStyle/>
          <a:p>
            <a:pPr lvl="0">
              <a:spcBef>
                <a:spcPct val="20000"/>
              </a:spcBef>
            </a:pPr>
            <a:r>
              <a:rPr lang="en-US" sz="6000" dirty="0" smtClean="0">
                <a:ea typeface="+mn-ea"/>
                <a:cs typeface="+mn-cs"/>
              </a:rPr>
              <a:t>Practical pathology</a:t>
            </a:r>
            <a:br>
              <a:rPr lang="en-US" sz="6000" dirty="0" smtClean="0">
                <a:ea typeface="+mn-ea"/>
                <a:cs typeface="+mn-cs"/>
              </a:rPr>
            </a:br>
            <a:r>
              <a:rPr lang="en-US" dirty="0" smtClean="0">
                <a:ea typeface="+mn-ea"/>
                <a:cs typeface="+mn-cs"/>
              </a:rPr>
              <a:t>NASAL POLYP</a:t>
            </a:r>
            <a:endParaRPr lang="en-US" dirty="0"/>
          </a:p>
        </p:txBody>
      </p:sp>
      <p:sp>
        <p:nvSpPr>
          <p:cNvPr id="3" name="Rounded Rectangle 2"/>
          <p:cNvSpPr/>
          <p:nvPr/>
        </p:nvSpPr>
        <p:spPr>
          <a:xfrm>
            <a:off x="5867400" y="228600"/>
            <a:ext cx="3048000" cy="121920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IQ" dirty="0" smtClean="0"/>
              <a:t>الاعداد :ست زينب نورالدين </a:t>
            </a:r>
          </a:p>
          <a:p>
            <a:pPr algn="ctr"/>
            <a:r>
              <a:rPr lang="ar-IQ" dirty="0" smtClean="0"/>
              <a:t>باشراف دكتورة سوزان </a:t>
            </a:r>
            <a:endParaRPr lang="ar-IQ" dirty="0"/>
          </a:p>
        </p:txBody>
      </p:sp>
      <p:sp>
        <p:nvSpPr>
          <p:cNvPr id="4" name="Slide Number Placeholder 3"/>
          <p:cNvSpPr>
            <a:spLocks noGrp="1"/>
          </p:cNvSpPr>
          <p:nvPr>
            <p:ph type="sldNum" sz="quarter" idx="12"/>
          </p:nvPr>
        </p:nvSpPr>
        <p:spPr/>
        <p:txBody>
          <a:bodyPr/>
          <a:lstStyle/>
          <a:p>
            <a:fld id="{716A4981-8F08-4177-931C-76CEBA2B3AD7}" type="slidenum">
              <a:rPr lang="en-US" smtClean="0"/>
              <a:t>54</a:t>
            </a:fld>
            <a:endParaRPr lang="en-US"/>
          </a:p>
        </p:txBody>
      </p:sp>
    </p:spTree>
    <p:extLst>
      <p:ext uri="{BB962C8B-B14F-4D97-AF65-F5344CB8AC3E}">
        <p14:creationId xmlns:p14="http://schemas.microsoft.com/office/powerpoint/2010/main" val="26555247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a:tile tx="0" ty="0" sx="100000" sy="100000" flip="none" algn="tl"/>
          </a:blipFill>
        </p:spPr>
        <p:txBody>
          <a:bodyPr/>
          <a:lstStyle/>
          <a:p>
            <a:r>
              <a:rPr lang="en-US" dirty="0" smtClean="0"/>
              <a:t>What is nasal polyp?</a:t>
            </a:r>
            <a:endParaRPr lang="ar-IQ" dirty="0"/>
          </a:p>
        </p:txBody>
      </p:sp>
      <p:sp>
        <p:nvSpPr>
          <p:cNvPr id="3" name="Content Placeholder 2"/>
          <p:cNvSpPr>
            <a:spLocks noGrp="1"/>
          </p:cNvSpPr>
          <p:nvPr>
            <p:ph idx="1"/>
          </p:nvPr>
        </p:nvSpPr>
        <p:spPr>
          <a:blipFill>
            <a:blip r:embed="rId4"/>
            <a:tile tx="0" ty="0" sx="100000" sy="100000" flip="none" algn="tl"/>
          </a:blipFill>
        </p:spPr>
        <p:txBody>
          <a:bodyPr>
            <a:normAutofit fontScale="92500" lnSpcReduction="10000"/>
          </a:bodyPr>
          <a:lstStyle/>
          <a:p>
            <a:r>
              <a:rPr lang="en-US" dirty="0" smtClean="0"/>
              <a:t>Nasal polyps  it is chronic inflammatory process cause abnormal lesions that originate from any portion of  the nasal mucosa or paranasal sinuses. Polyps are an end result of varying disease processes in the nasal cavities</a:t>
            </a:r>
          </a:p>
          <a:p>
            <a:r>
              <a:rPr lang="en-US" dirty="0"/>
              <a:t>_ nasal polyp </a:t>
            </a:r>
            <a:r>
              <a:rPr lang="en-US" dirty="0" smtClean="0"/>
              <a:t>in histology: </a:t>
            </a:r>
            <a:r>
              <a:rPr lang="en-US" dirty="0"/>
              <a:t>is lose connective tissue and inflammatory cells surrounded by </a:t>
            </a:r>
            <a:r>
              <a:rPr lang="en-US" dirty="0" err="1"/>
              <a:t>psedostratified</a:t>
            </a:r>
            <a:r>
              <a:rPr lang="en-US" dirty="0"/>
              <a:t> </a:t>
            </a:r>
            <a:r>
              <a:rPr lang="en-US" dirty="0" err="1"/>
              <a:t>columner</a:t>
            </a:r>
            <a:r>
              <a:rPr lang="en-US" dirty="0"/>
              <a:t> epithelium , but if it happened in the back of the nose will be ciliated epithelium </a:t>
            </a:r>
          </a:p>
          <a:p>
            <a:endParaRPr lang="ar-IQ" dirty="0"/>
          </a:p>
        </p:txBody>
      </p:sp>
      <p:sp>
        <p:nvSpPr>
          <p:cNvPr id="4" name="Slide Number Placeholder 3"/>
          <p:cNvSpPr>
            <a:spLocks noGrp="1"/>
          </p:cNvSpPr>
          <p:nvPr>
            <p:ph type="sldNum" sz="quarter" idx="12"/>
          </p:nvPr>
        </p:nvSpPr>
        <p:spPr/>
        <p:txBody>
          <a:bodyPr/>
          <a:lstStyle/>
          <a:p>
            <a:fld id="{716A4981-8F08-4177-931C-76CEBA2B3AD7}" type="slidenum">
              <a:rPr lang="en-US" smtClean="0"/>
              <a:t>55</a:t>
            </a:fld>
            <a:endParaRPr lang="en-US"/>
          </a:p>
        </p:txBody>
      </p:sp>
    </p:spTree>
    <p:extLst>
      <p:ext uri="{BB962C8B-B14F-4D97-AF65-F5344CB8AC3E}">
        <p14:creationId xmlns:p14="http://schemas.microsoft.com/office/powerpoint/2010/main" val="42906464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a:tile tx="0" ty="0" sx="100000" sy="100000" flip="none" algn="tl"/>
          </a:blipFill>
        </p:spPr>
        <p:txBody>
          <a:bodyPr/>
          <a:lstStyle/>
          <a:p>
            <a:r>
              <a:rPr lang="en-US" dirty="0"/>
              <a:t>signs and symptoms </a:t>
            </a:r>
            <a:endParaRPr lang="ar-IQ" dirty="0"/>
          </a:p>
        </p:txBody>
      </p:sp>
      <p:sp>
        <p:nvSpPr>
          <p:cNvPr id="3" name="Content Placeholder 2"/>
          <p:cNvSpPr>
            <a:spLocks noGrp="1"/>
          </p:cNvSpPr>
          <p:nvPr>
            <p:ph idx="1"/>
          </p:nvPr>
        </p:nvSpPr>
        <p:spPr>
          <a:blipFill>
            <a:blip r:embed="rId4"/>
            <a:tile tx="0" ty="0" sx="100000" sy="100000" flip="none" algn="tl"/>
          </a:blipFill>
        </p:spPr>
        <p:txBody>
          <a:bodyPr/>
          <a:lstStyle/>
          <a:p>
            <a:pPr lvl="0"/>
            <a:r>
              <a:rPr lang="en-US" dirty="0"/>
              <a:t> if the flu persist more than one month may indicate nasal polyp that present in sinuses and presented like rhinosinusitis </a:t>
            </a:r>
          </a:p>
          <a:p>
            <a:pPr lvl="0"/>
            <a:r>
              <a:rPr lang="en-US" dirty="0"/>
              <a:t>Sometimes presented with facial pain  </a:t>
            </a:r>
          </a:p>
          <a:p>
            <a:endParaRPr lang="ar-IQ" dirty="0"/>
          </a:p>
        </p:txBody>
      </p:sp>
      <p:sp>
        <p:nvSpPr>
          <p:cNvPr id="4" name="Slide Number Placeholder 3"/>
          <p:cNvSpPr>
            <a:spLocks noGrp="1"/>
          </p:cNvSpPr>
          <p:nvPr>
            <p:ph type="sldNum" sz="quarter" idx="12"/>
          </p:nvPr>
        </p:nvSpPr>
        <p:spPr/>
        <p:txBody>
          <a:bodyPr/>
          <a:lstStyle/>
          <a:p>
            <a:fld id="{716A4981-8F08-4177-931C-76CEBA2B3AD7}" type="slidenum">
              <a:rPr lang="en-US" smtClean="0"/>
              <a:t>56</a:t>
            </a:fld>
            <a:endParaRPr lang="en-US"/>
          </a:p>
        </p:txBody>
      </p:sp>
    </p:spTree>
    <p:extLst>
      <p:ext uri="{BB962C8B-B14F-4D97-AF65-F5344CB8AC3E}">
        <p14:creationId xmlns:p14="http://schemas.microsoft.com/office/powerpoint/2010/main" val="29916193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a:tile tx="0" ty="0" sx="100000" sy="100000" flip="none" algn="tl"/>
          </a:blipFill>
        </p:spPr>
        <p:txBody>
          <a:bodyPr>
            <a:normAutofit/>
          </a:bodyPr>
          <a:lstStyle/>
          <a:p>
            <a:r>
              <a:rPr lang="en-US" dirty="0"/>
              <a:t>Causes </a:t>
            </a:r>
            <a:r>
              <a:rPr lang="en-US" dirty="0" smtClean="0"/>
              <a:t>are</a:t>
            </a:r>
            <a:endParaRPr lang="ar-IQ" dirty="0"/>
          </a:p>
        </p:txBody>
      </p:sp>
      <p:sp>
        <p:nvSpPr>
          <p:cNvPr id="3" name="Content Placeholder 2"/>
          <p:cNvSpPr>
            <a:spLocks noGrp="1"/>
          </p:cNvSpPr>
          <p:nvPr>
            <p:ph idx="1"/>
          </p:nvPr>
        </p:nvSpPr>
        <p:spPr>
          <a:blipFill>
            <a:blip r:embed="rId4"/>
            <a:tile tx="0" ty="0" sx="100000" sy="100000" flip="none" algn="tl"/>
          </a:blipFill>
        </p:spPr>
        <p:txBody>
          <a:bodyPr>
            <a:normAutofit lnSpcReduction="10000"/>
          </a:bodyPr>
          <a:lstStyle/>
          <a:p>
            <a:r>
              <a:rPr lang="en-US" dirty="0" smtClean="0"/>
              <a:t> </a:t>
            </a:r>
            <a:r>
              <a:rPr lang="en-US" dirty="0"/>
              <a:t>1- one of the complications of plastic surgeries is nasal polyp because it will cause destruction of tissue of nose </a:t>
            </a:r>
          </a:p>
          <a:p>
            <a:r>
              <a:rPr lang="en-US" dirty="0" smtClean="0"/>
              <a:t>2-  </a:t>
            </a:r>
            <a:r>
              <a:rPr lang="en-US" dirty="0"/>
              <a:t>Hay fever which is seasonal may cause nasal </a:t>
            </a:r>
            <a:r>
              <a:rPr lang="en-US" dirty="0" smtClean="0"/>
              <a:t>polyp</a:t>
            </a:r>
            <a:endParaRPr lang="en-US" dirty="0"/>
          </a:p>
          <a:p>
            <a:r>
              <a:rPr lang="en-US" dirty="0" smtClean="0"/>
              <a:t>nasal </a:t>
            </a:r>
            <a:r>
              <a:rPr lang="en-US" dirty="0"/>
              <a:t>polyp can cause obstruction of the nose so the patient will breath from his mouth , not from the nose and this will cause dry mouth which will lead to dental caries </a:t>
            </a:r>
          </a:p>
          <a:p>
            <a:endParaRPr lang="ar-IQ" dirty="0"/>
          </a:p>
        </p:txBody>
      </p:sp>
      <p:sp>
        <p:nvSpPr>
          <p:cNvPr id="4" name="Slide Number Placeholder 3"/>
          <p:cNvSpPr>
            <a:spLocks noGrp="1"/>
          </p:cNvSpPr>
          <p:nvPr>
            <p:ph type="sldNum" sz="quarter" idx="12"/>
          </p:nvPr>
        </p:nvSpPr>
        <p:spPr/>
        <p:txBody>
          <a:bodyPr/>
          <a:lstStyle/>
          <a:p>
            <a:fld id="{716A4981-8F08-4177-931C-76CEBA2B3AD7}" type="slidenum">
              <a:rPr lang="en-US" smtClean="0"/>
              <a:t>57</a:t>
            </a:fld>
            <a:endParaRPr lang="en-US"/>
          </a:p>
        </p:txBody>
      </p:sp>
    </p:spTree>
    <p:extLst>
      <p:ext uri="{BB962C8B-B14F-4D97-AF65-F5344CB8AC3E}">
        <p14:creationId xmlns:p14="http://schemas.microsoft.com/office/powerpoint/2010/main" val="25353526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nasal cavity</a:t>
            </a:r>
            <a:endParaRPr lang="ar-IQ" dirty="0"/>
          </a:p>
        </p:txBody>
      </p:sp>
      <p:pic>
        <p:nvPicPr>
          <p:cNvPr id="4" name="صورة 31"/>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29099" y="1295400"/>
            <a:ext cx="4885801" cy="5410200"/>
          </a:xfrm>
          <a:prstGeom prst="rect">
            <a:avLst/>
          </a:prstGeom>
        </p:spPr>
      </p:pic>
      <p:sp>
        <p:nvSpPr>
          <p:cNvPr id="8" name="Flowchart: Delay 7"/>
          <p:cNvSpPr/>
          <p:nvPr/>
        </p:nvSpPr>
        <p:spPr>
          <a:xfrm>
            <a:off x="5867400" y="4267200"/>
            <a:ext cx="533400" cy="685800"/>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IQ"/>
          </a:p>
        </p:txBody>
      </p:sp>
      <p:sp>
        <p:nvSpPr>
          <p:cNvPr id="3" name="Slide Number Placeholder 2"/>
          <p:cNvSpPr>
            <a:spLocks noGrp="1"/>
          </p:cNvSpPr>
          <p:nvPr>
            <p:ph type="sldNum" sz="quarter" idx="12"/>
          </p:nvPr>
        </p:nvSpPr>
        <p:spPr/>
        <p:txBody>
          <a:bodyPr/>
          <a:lstStyle/>
          <a:p>
            <a:fld id="{716A4981-8F08-4177-931C-76CEBA2B3AD7}" type="slidenum">
              <a:rPr lang="en-US" smtClean="0"/>
              <a:t>58</a:t>
            </a:fld>
            <a:endParaRPr lang="en-US"/>
          </a:p>
        </p:txBody>
      </p:sp>
    </p:spTree>
    <p:extLst>
      <p:ext uri="{BB962C8B-B14F-4D97-AF65-F5344CB8AC3E}">
        <p14:creationId xmlns:p14="http://schemas.microsoft.com/office/powerpoint/2010/main" val="11539681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937239_1446101325418305_465272048469785291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19200" y="609600"/>
            <a:ext cx="6172200" cy="5943600"/>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59</a:t>
            </a:fld>
            <a:endParaRPr lang="en-US"/>
          </a:p>
        </p:txBody>
      </p:sp>
    </p:spTree>
    <p:extLst>
      <p:ext uri="{BB962C8B-B14F-4D97-AF65-F5344CB8AC3E}">
        <p14:creationId xmlns:p14="http://schemas.microsoft.com/office/powerpoint/2010/main" val="4079048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_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38" y="0"/>
            <a:ext cx="9126537"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6</a:t>
            </a:fld>
            <a:endParaRPr lang="en-US"/>
          </a:p>
        </p:txBody>
      </p:sp>
    </p:spTree>
    <p:extLst>
      <p:ext uri="{BB962C8B-B14F-4D97-AF65-F5344CB8AC3E}">
        <p14:creationId xmlns:p14="http://schemas.microsoft.com/office/powerpoint/2010/main" val="17308043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zal-Polip-Nedir-Nedenleri-Nelerdi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95400" y="838200"/>
            <a:ext cx="6629400" cy="5257800"/>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60</a:t>
            </a:fld>
            <a:endParaRPr lang="en-US"/>
          </a:p>
        </p:txBody>
      </p:sp>
    </p:spTree>
    <p:extLst>
      <p:ext uri="{BB962C8B-B14F-4D97-AF65-F5344CB8AC3E}">
        <p14:creationId xmlns:p14="http://schemas.microsoft.com/office/powerpoint/2010/main" val="31210502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Nasal polyp after surging</a:t>
            </a:r>
            <a:endParaRPr lang="ar-IQ" dirty="0"/>
          </a:p>
        </p:txBody>
      </p:sp>
      <p:pic>
        <p:nvPicPr>
          <p:cNvPr id="3" name="Picture 2"/>
          <p:cNvPicPr>
            <a:picLocks noChangeAspect="1"/>
          </p:cNvPicPr>
          <p:nvPr/>
        </p:nvPicPr>
        <p:blipFill>
          <a:blip r:embed="rId2"/>
          <a:stretch>
            <a:fillRect/>
          </a:stretch>
        </p:blipFill>
        <p:spPr>
          <a:xfrm>
            <a:off x="1219200" y="1524000"/>
            <a:ext cx="6931753" cy="4956478"/>
          </a:xfrm>
          <a:prstGeom prst="rect">
            <a:avLst/>
          </a:prstGeom>
        </p:spPr>
      </p:pic>
      <p:sp>
        <p:nvSpPr>
          <p:cNvPr id="4" name="Slide Number Placeholder 3"/>
          <p:cNvSpPr>
            <a:spLocks noGrp="1"/>
          </p:cNvSpPr>
          <p:nvPr>
            <p:ph type="sldNum" sz="quarter" idx="12"/>
          </p:nvPr>
        </p:nvSpPr>
        <p:spPr/>
        <p:txBody>
          <a:bodyPr/>
          <a:lstStyle/>
          <a:p>
            <a:fld id="{716A4981-8F08-4177-931C-76CEBA2B3AD7}" type="slidenum">
              <a:rPr lang="en-US" smtClean="0"/>
              <a:t>61</a:t>
            </a:fld>
            <a:endParaRPr lang="en-US"/>
          </a:p>
        </p:txBody>
      </p:sp>
    </p:spTree>
    <p:extLst>
      <p:ext uri="{BB962C8B-B14F-4D97-AF65-F5344CB8AC3E}">
        <p14:creationId xmlns:p14="http://schemas.microsoft.com/office/powerpoint/2010/main" val="59816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063" descr="C:\Users\ali\Pictures\vlcsnap-2016-11-25-16h29m06s62.png"/>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848600" cy="5486400"/>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62</a:t>
            </a:fld>
            <a:endParaRPr lang="en-US"/>
          </a:p>
        </p:txBody>
      </p:sp>
    </p:spTree>
    <p:extLst>
      <p:ext uri="{BB962C8B-B14F-4D97-AF65-F5344CB8AC3E}">
        <p14:creationId xmlns:p14="http://schemas.microsoft.com/office/powerpoint/2010/main" val="42095056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Nasal polyp under the </a:t>
            </a:r>
            <a:br>
              <a:rPr lang="en-US" dirty="0" smtClean="0"/>
            </a:br>
            <a:r>
              <a:rPr lang="en-US" dirty="0" smtClean="0"/>
              <a:t>microscope</a:t>
            </a:r>
            <a:endParaRPr lang="ar-IQ" dirty="0"/>
          </a:p>
        </p:txBody>
      </p:sp>
      <p:pic>
        <p:nvPicPr>
          <p:cNvPr id="3" name="Picture 2"/>
          <p:cNvPicPr>
            <a:picLocks noChangeAspect="1"/>
          </p:cNvPicPr>
          <p:nvPr/>
        </p:nvPicPr>
        <p:blipFill>
          <a:blip r:embed="rId2"/>
          <a:stretch>
            <a:fillRect/>
          </a:stretch>
        </p:blipFill>
        <p:spPr>
          <a:xfrm>
            <a:off x="914201" y="1524000"/>
            <a:ext cx="7315597" cy="5175761"/>
          </a:xfrm>
          <a:prstGeom prst="rect">
            <a:avLst/>
          </a:prstGeom>
        </p:spPr>
      </p:pic>
      <p:sp>
        <p:nvSpPr>
          <p:cNvPr id="4" name="Slide Number Placeholder 3"/>
          <p:cNvSpPr>
            <a:spLocks noGrp="1"/>
          </p:cNvSpPr>
          <p:nvPr>
            <p:ph type="sldNum" sz="quarter" idx="12"/>
          </p:nvPr>
        </p:nvSpPr>
        <p:spPr/>
        <p:txBody>
          <a:bodyPr/>
          <a:lstStyle/>
          <a:p>
            <a:fld id="{716A4981-8F08-4177-931C-76CEBA2B3AD7}" type="slidenum">
              <a:rPr lang="en-US" smtClean="0"/>
              <a:t>63</a:t>
            </a:fld>
            <a:endParaRPr lang="en-US"/>
          </a:p>
        </p:txBody>
      </p:sp>
    </p:spTree>
    <p:extLst>
      <p:ext uri="{BB962C8B-B14F-4D97-AF65-F5344CB8AC3E}">
        <p14:creationId xmlns:p14="http://schemas.microsoft.com/office/powerpoint/2010/main" val="16006707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62063" y="0"/>
            <a:ext cx="6618287" cy="6858000"/>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64</a:t>
            </a:fld>
            <a:endParaRPr lang="en-US"/>
          </a:p>
        </p:txBody>
      </p:sp>
    </p:spTree>
    <p:extLst>
      <p:ext uri="{BB962C8B-B14F-4D97-AF65-F5344CB8AC3E}">
        <p14:creationId xmlns:p14="http://schemas.microsoft.com/office/powerpoint/2010/main" val="1903741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9" descr="C:\Users\ali\Pictures\vlcsnap-2016-11-13-22h51m24s145.png"/>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200" y="304800"/>
            <a:ext cx="7086600" cy="5638800"/>
          </a:xfrm>
          <a:prstGeom prst="rect">
            <a:avLst/>
          </a:prstGeom>
          <a:noFill/>
          <a:ln>
            <a:noFill/>
          </a:ln>
        </p:spPr>
      </p:pic>
      <p:sp>
        <p:nvSpPr>
          <p:cNvPr id="4" name="Down Arrow 3"/>
          <p:cNvSpPr/>
          <p:nvPr/>
        </p:nvSpPr>
        <p:spPr>
          <a:xfrm>
            <a:off x="2819400" y="1600200"/>
            <a:ext cx="1036319"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Rectangle 4"/>
          <p:cNvSpPr/>
          <p:nvPr/>
        </p:nvSpPr>
        <p:spPr>
          <a:xfrm>
            <a:off x="2104715" y="1066800"/>
            <a:ext cx="2592377" cy="320280"/>
          </a:xfrm>
          <a:prstGeom prst="rect">
            <a:avLst/>
          </a:prstGeom>
        </p:spPr>
        <p:txBody>
          <a:bodyPr wrap="none">
            <a:spAutoFit/>
          </a:bodyPr>
          <a:lstStyle/>
          <a:p>
            <a:pPr algn="ctr" rtl="1">
              <a:lnSpc>
                <a:spcPct val="115000"/>
              </a:lnSpc>
              <a:spcAft>
                <a:spcPts val="1000"/>
              </a:spcAft>
            </a:pPr>
            <a:r>
              <a:rPr lang="en-US" sz="1400" b="1" dirty="0">
                <a:latin typeface="Times New Roman" panose="02020603050405020304" pitchFamily="18" charset="0"/>
                <a:ea typeface="Calibri" panose="020F0502020204030204" pitchFamily="34" charset="0"/>
                <a:cs typeface="Simplified Arabic"/>
              </a:rPr>
              <a:t>Epithelial. cell   and goblet cells</a:t>
            </a:r>
            <a:endParaRPr lang="en-US" sz="1200" b="1" dirty="0">
              <a:effectLst/>
              <a:latin typeface="Times New Roman" panose="02020603050405020304" pitchFamily="18" charset="0"/>
              <a:ea typeface="Calibri" panose="020F0502020204030204" pitchFamily="34" charset="0"/>
              <a:cs typeface="Simplified Arabic"/>
            </a:endParaRPr>
          </a:p>
        </p:txBody>
      </p:sp>
      <p:sp>
        <p:nvSpPr>
          <p:cNvPr id="7" name="Rectangle 6"/>
          <p:cNvSpPr/>
          <p:nvPr/>
        </p:nvSpPr>
        <p:spPr>
          <a:xfrm>
            <a:off x="3124200" y="3657600"/>
            <a:ext cx="3860352" cy="483017"/>
          </a:xfrm>
          <a:prstGeom prst="rect">
            <a:avLst/>
          </a:prstGeom>
        </p:spPr>
        <p:txBody>
          <a:bodyPr wrap="none">
            <a:spAutoFit/>
          </a:bodyPr>
          <a:lstStyle/>
          <a:p>
            <a:pPr algn="r" rtl="1">
              <a:lnSpc>
                <a:spcPct val="115000"/>
              </a:lnSpc>
              <a:spcAft>
                <a:spcPts val="1000"/>
              </a:spcAft>
            </a:pPr>
            <a:r>
              <a:rPr lang="en-US" sz="2400" b="1" dirty="0">
                <a:latin typeface="Times New Roman" panose="02020603050405020304" pitchFamily="18" charset="0"/>
                <a:ea typeface="Calibri" panose="020F0502020204030204" pitchFamily="34" charset="0"/>
                <a:cs typeface="Simplified Arabic"/>
              </a:rPr>
              <a:t>Loos connective tissue          </a:t>
            </a:r>
            <a:endParaRPr lang="en-US" sz="2400" b="1" dirty="0">
              <a:effectLst/>
              <a:latin typeface="Times New Roman" panose="02020603050405020304" pitchFamily="18" charset="0"/>
              <a:ea typeface="Calibri" panose="020F0502020204030204" pitchFamily="34" charset="0"/>
              <a:cs typeface="Simplified Arabic"/>
            </a:endParaRPr>
          </a:p>
        </p:txBody>
      </p:sp>
      <p:sp>
        <p:nvSpPr>
          <p:cNvPr id="3" name="Slide Number Placeholder 2"/>
          <p:cNvSpPr>
            <a:spLocks noGrp="1"/>
          </p:cNvSpPr>
          <p:nvPr>
            <p:ph type="sldNum" sz="quarter" idx="12"/>
          </p:nvPr>
        </p:nvSpPr>
        <p:spPr/>
        <p:txBody>
          <a:bodyPr/>
          <a:lstStyle/>
          <a:p>
            <a:fld id="{716A4981-8F08-4177-931C-76CEBA2B3AD7}" type="slidenum">
              <a:rPr lang="en-US" smtClean="0"/>
              <a:t>65</a:t>
            </a:fld>
            <a:endParaRPr lang="en-US"/>
          </a:p>
        </p:txBody>
      </p:sp>
    </p:spTree>
    <p:extLst>
      <p:ext uri="{BB962C8B-B14F-4D97-AF65-F5344CB8AC3E}">
        <p14:creationId xmlns:p14="http://schemas.microsoft.com/office/powerpoint/2010/main" val="33798746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66</a:t>
            </a:fld>
            <a:endParaRPr lang="en-US"/>
          </a:p>
        </p:txBody>
      </p:sp>
    </p:spTree>
    <p:extLst>
      <p:ext uri="{BB962C8B-B14F-4D97-AF65-F5344CB8AC3E}">
        <p14:creationId xmlns:p14="http://schemas.microsoft.com/office/powerpoint/2010/main" val="1739887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4887"/>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67</a:t>
            </a:fld>
            <a:endParaRPr lang="en-US"/>
          </a:p>
        </p:txBody>
      </p:sp>
    </p:spTree>
    <p:extLst>
      <p:ext uri="{BB962C8B-B14F-4D97-AF65-F5344CB8AC3E}">
        <p14:creationId xmlns:p14="http://schemas.microsoft.com/office/powerpoint/2010/main" val="2348413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25"/>
            <a:ext cx="9144000" cy="6762750"/>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68</a:t>
            </a:fld>
            <a:endParaRPr lang="en-US"/>
          </a:p>
        </p:txBody>
      </p:sp>
    </p:spTree>
    <p:extLst>
      <p:ext uri="{BB962C8B-B14F-4D97-AF65-F5344CB8AC3E}">
        <p14:creationId xmlns:p14="http://schemas.microsoft.com/office/powerpoint/2010/main" val="3477105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0575" y="0"/>
            <a:ext cx="7562850" cy="6858000"/>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69</a:t>
            </a:fld>
            <a:endParaRPr lang="en-US"/>
          </a:p>
        </p:txBody>
      </p:sp>
    </p:spTree>
    <p:extLst>
      <p:ext uri="{BB962C8B-B14F-4D97-AF65-F5344CB8AC3E}">
        <p14:creationId xmlns:p14="http://schemas.microsoft.com/office/powerpoint/2010/main" val="2247324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1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38" y="0"/>
            <a:ext cx="9126537"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7</a:t>
            </a:fld>
            <a:endParaRPr lang="en-US"/>
          </a:p>
        </p:txBody>
      </p:sp>
    </p:spTree>
    <p:extLst>
      <p:ext uri="{BB962C8B-B14F-4D97-AF65-F5344CB8AC3E}">
        <p14:creationId xmlns:p14="http://schemas.microsoft.com/office/powerpoint/2010/main" val="31905415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
        <p:nvSpPr>
          <p:cNvPr id="3" name="Slide Number Placeholder 2"/>
          <p:cNvSpPr>
            <a:spLocks noGrp="1"/>
          </p:cNvSpPr>
          <p:nvPr>
            <p:ph type="sldNum" sz="quarter" idx="12"/>
          </p:nvPr>
        </p:nvSpPr>
        <p:spPr/>
        <p:txBody>
          <a:bodyPr/>
          <a:lstStyle/>
          <a:p>
            <a:fld id="{716A4981-8F08-4177-931C-76CEBA2B3AD7}" type="slidenum">
              <a:rPr lang="en-US" smtClean="0"/>
              <a:t>70</a:t>
            </a:fld>
            <a:endParaRPr lang="en-US"/>
          </a:p>
        </p:txBody>
      </p:sp>
    </p:spTree>
    <p:extLst>
      <p:ext uri="{BB962C8B-B14F-4D97-AF65-F5344CB8AC3E}">
        <p14:creationId xmlns:p14="http://schemas.microsoft.com/office/powerpoint/2010/main" val="3888327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spcAft>
                <a:spcPts val="1500"/>
              </a:spcAft>
            </a:pPr>
            <a:r>
              <a:rPr lang="en-US" kern="1400" spc="25" dirty="0">
                <a:solidFill>
                  <a:srgbClr val="17365D"/>
                </a:solidFill>
                <a:latin typeface="Cambria" panose="02040503050406030204" pitchFamily="18" charset="0"/>
                <a:ea typeface="Times New Roman" panose="02020603050405020304" pitchFamily="18" charset="0"/>
                <a:cs typeface="Times New Roman" panose="02020603050405020304" pitchFamily="18" charset="0"/>
              </a:rPr>
              <a:t>Multiple nasal </a:t>
            </a:r>
            <a:r>
              <a:rPr lang="en-US" kern="1400" spc="25" dirty="0" smtClean="0">
                <a:solidFill>
                  <a:srgbClr val="17365D"/>
                </a:solidFill>
                <a:latin typeface="Cambria" panose="02040503050406030204" pitchFamily="18" charset="0"/>
                <a:ea typeface="Times New Roman" panose="02020603050405020304" pitchFamily="18" charset="0"/>
                <a:cs typeface="Times New Roman" panose="02020603050405020304" pitchFamily="18" charset="0"/>
              </a:rPr>
              <a:t>polyp</a:t>
            </a:r>
            <a:endParaRPr lang="ar-IQ" dirty="0"/>
          </a:p>
        </p:txBody>
      </p:sp>
      <p:pic>
        <p:nvPicPr>
          <p:cNvPr id="3" name="صورة 2057"/>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66800" y="1544002"/>
            <a:ext cx="6858000" cy="4704398"/>
          </a:xfrm>
          <a:prstGeom prst="rect">
            <a:avLst/>
          </a:prstGeom>
        </p:spPr>
      </p:pic>
      <p:sp>
        <p:nvSpPr>
          <p:cNvPr id="4" name="Right Arrow 3"/>
          <p:cNvSpPr/>
          <p:nvPr/>
        </p:nvSpPr>
        <p:spPr>
          <a:xfrm>
            <a:off x="2362200" y="3429000"/>
            <a:ext cx="11430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Left Arrow 4"/>
          <p:cNvSpPr/>
          <p:nvPr/>
        </p:nvSpPr>
        <p:spPr>
          <a:xfrm>
            <a:off x="5638800" y="3429000"/>
            <a:ext cx="114300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Slide Number Placeholder 5"/>
          <p:cNvSpPr>
            <a:spLocks noGrp="1"/>
          </p:cNvSpPr>
          <p:nvPr>
            <p:ph type="sldNum" sz="quarter" idx="12"/>
          </p:nvPr>
        </p:nvSpPr>
        <p:spPr/>
        <p:txBody>
          <a:bodyPr/>
          <a:lstStyle/>
          <a:p>
            <a:fld id="{716A4981-8F08-4177-931C-76CEBA2B3AD7}" type="slidenum">
              <a:rPr lang="en-US" smtClean="0"/>
              <a:t>71</a:t>
            </a:fld>
            <a:endParaRPr lang="en-US"/>
          </a:p>
        </p:txBody>
      </p:sp>
    </p:spTree>
    <p:extLst>
      <p:ext uri="{BB962C8B-B14F-4D97-AF65-F5344CB8AC3E}">
        <p14:creationId xmlns:p14="http://schemas.microsoft.com/office/powerpoint/2010/main" val="11337758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pic>
        <p:nvPicPr>
          <p:cNvPr id="3" name="صورة 22"/>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1625"/>
          <a:stretch/>
        </p:blipFill>
        <p:spPr>
          <a:xfrm>
            <a:off x="4584700" y="1295400"/>
            <a:ext cx="4038600" cy="4038600"/>
          </a:xfrm>
          <a:prstGeom prst="rect">
            <a:avLst/>
          </a:prstGeom>
        </p:spPr>
      </p:pic>
      <p:sp>
        <p:nvSpPr>
          <p:cNvPr id="4" name="Slide Number Placeholder 3"/>
          <p:cNvSpPr>
            <a:spLocks noGrp="1"/>
          </p:cNvSpPr>
          <p:nvPr>
            <p:ph type="sldNum" sz="quarter" idx="12"/>
          </p:nvPr>
        </p:nvSpPr>
        <p:spPr/>
        <p:txBody>
          <a:bodyPr/>
          <a:lstStyle/>
          <a:p>
            <a:fld id="{716A4981-8F08-4177-931C-76CEBA2B3AD7}" type="slidenum">
              <a:rPr lang="en-US" smtClean="0"/>
              <a:t>72</a:t>
            </a:fld>
            <a:endParaRPr lang="en-US"/>
          </a:p>
        </p:txBody>
      </p:sp>
    </p:spTree>
    <p:extLst>
      <p:ext uri="{BB962C8B-B14F-4D97-AF65-F5344CB8AC3E}">
        <p14:creationId xmlns:p14="http://schemas.microsoft.com/office/powerpoint/2010/main" val="2811729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38" y="0"/>
            <a:ext cx="9126537"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8</a:t>
            </a:fld>
            <a:endParaRPr lang="en-US"/>
          </a:p>
        </p:txBody>
      </p:sp>
    </p:spTree>
    <p:extLst>
      <p:ext uri="{BB962C8B-B14F-4D97-AF65-F5344CB8AC3E}">
        <p14:creationId xmlns:p14="http://schemas.microsoft.com/office/powerpoint/2010/main" val="3430895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ulation_tissue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8" y="0"/>
            <a:ext cx="9139237" cy="6858000"/>
          </a:xfrm>
          <a:prstGeom prst="rect">
            <a:avLst/>
          </a:prstGeom>
          <a:noFill/>
          <a:ln>
            <a:noFill/>
          </a:ln>
        </p:spPr>
      </p:pic>
      <p:sp>
        <p:nvSpPr>
          <p:cNvPr id="3" name="Slide Number Placeholder 2"/>
          <p:cNvSpPr>
            <a:spLocks noGrp="1"/>
          </p:cNvSpPr>
          <p:nvPr>
            <p:ph type="sldNum" sz="quarter" idx="12"/>
          </p:nvPr>
        </p:nvSpPr>
        <p:spPr/>
        <p:txBody>
          <a:bodyPr/>
          <a:lstStyle/>
          <a:p>
            <a:fld id="{DA23F5D7-0CBF-40CD-A905-1670274B6A27}" type="slidenum">
              <a:rPr lang="en-US" smtClean="0"/>
              <a:t>9</a:t>
            </a:fld>
            <a:endParaRPr lang="en-US"/>
          </a:p>
        </p:txBody>
      </p:sp>
    </p:spTree>
    <p:extLst>
      <p:ext uri="{BB962C8B-B14F-4D97-AF65-F5344CB8AC3E}">
        <p14:creationId xmlns:p14="http://schemas.microsoft.com/office/powerpoint/2010/main" val="3763611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755</Words>
  <Application>Microsoft Office PowerPoint</Application>
  <PresentationFormat>On-screen Show (4:3)</PresentationFormat>
  <Paragraphs>149</Paragraphs>
  <Slides>72</Slides>
  <Notes>2</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Practical pathology</vt:lpstr>
      <vt:lpstr>PowerPoint Presentation</vt:lpstr>
      <vt:lpstr>Wound healing</vt:lpstr>
      <vt:lpstr>Healing or is tow types :</vt:lpstr>
      <vt:lpstr>Granulation tissue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pathology </vt:lpstr>
      <vt:lpstr>what is Actinomycosis?</vt:lpstr>
      <vt:lpstr>causes </vt:lpstr>
      <vt:lpstr>clinical signs</vt:lpstr>
      <vt:lpstr>Very impotent 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pathology </vt:lpstr>
      <vt:lpstr>What is lipoma?</vt:lpstr>
      <vt:lpstr>What is lipoma?</vt:lpstr>
      <vt:lpstr>PowerPoint Presentation</vt:lpstr>
      <vt:lpstr>PowerPoint Presentation</vt:lpstr>
      <vt:lpstr>PowerPoint Presentation</vt:lpstr>
      <vt:lpstr>Practical pathology NASAL POLYP</vt:lpstr>
      <vt:lpstr>What is nasal polyp?</vt:lpstr>
      <vt:lpstr>signs and symptoms </vt:lpstr>
      <vt:lpstr>Causes are</vt:lpstr>
      <vt:lpstr>Normal nasal cavity</vt:lpstr>
      <vt:lpstr>PowerPoint Presentation</vt:lpstr>
      <vt:lpstr>PowerPoint Presentation</vt:lpstr>
      <vt:lpstr>Nasal polyp after surging</vt:lpstr>
      <vt:lpstr>PowerPoint Presentation</vt:lpstr>
      <vt:lpstr>Nasal polyp under the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nasal polyp</vt:lpstr>
      <vt:lpstr>PowerPoint Presentation</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NASAL POLYP</dc:title>
  <dc:creator>mustafa</dc:creator>
  <cp:lastModifiedBy>hp</cp:lastModifiedBy>
  <cp:revision>14</cp:revision>
  <dcterms:created xsi:type="dcterms:W3CDTF">2016-11-20T14:47:38Z</dcterms:created>
  <dcterms:modified xsi:type="dcterms:W3CDTF">2018-01-11T09:58:40Z</dcterms:modified>
</cp:coreProperties>
</file>