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259" r:id="rId2"/>
    <p:sldId id="260" r:id="rId3"/>
    <p:sldId id="262" r:id="rId4"/>
    <p:sldId id="378" r:id="rId5"/>
    <p:sldId id="263" r:id="rId6"/>
    <p:sldId id="264" r:id="rId7"/>
    <p:sldId id="266" r:id="rId8"/>
    <p:sldId id="267" r:id="rId9"/>
    <p:sldId id="402" r:id="rId10"/>
    <p:sldId id="398" r:id="rId11"/>
    <p:sldId id="404" r:id="rId12"/>
    <p:sldId id="268" r:id="rId13"/>
    <p:sldId id="359" r:id="rId14"/>
    <p:sldId id="271" r:id="rId15"/>
    <p:sldId id="401" r:id="rId16"/>
    <p:sldId id="403" r:id="rId17"/>
    <p:sldId id="293" r:id="rId18"/>
    <p:sldId id="294" r:id="rId19"/>
    <p:sldId id="295" r:id="rId20"/>
    <p:sldId id="362" r:id="rId21"/>
    <p:sldId id="297" r:id="rId22"/>
    <p:sldId id="381" r:id="rId23"/>
    <p:sldId id="311" r:id="rId24"/>
    <p:sldId id="379" r:id="rId25"/>
    <p:sldId id="313" r:id="rId26"/>
    <p:sldId id="314" r:id="rId27"/>
    <p:sldId id="315" r:id="rId28"/>
    <p:sldId id="334" r:id="rId29"/>
    <p:sldId id="335" r:id="rId30"/>
    <p:sldId id="336" r:id="rId31"/>
    <p:sldId id="367" r:id="rId32"/>
    <p:sldId id="337" r:id="rId33"/>
    <p:sldId id="365" r:id="rId34"/>
    <p:sldId id="338" r:id="rId35"/>
    <p:sldId id="339" r:id="rId36"/>
    <p:sldId id="399" r:id="rId37"/>
    <p:sldId id="400" r:id="rId3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9900"/>
    <a:srgbClr val="FF3300"/>
    <a:srgbClr val="66FF33"/>
    <a:srgbClr val="9966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5" autoAdjust="0"/>
    <p:restoredTop sz="84502" autoAdjust="0"/>
  </p:normalViewPr>
  <p:slideViewPr>
    <p:cSldViewPr>
      <p:cViewPr>
        <p:scale>
          <a:sx n="75" d="100"/>
          <a:sy n="75" d="100"/>
        </p:scale>
        <p:origin x="-122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7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42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37B453-C5A2-40D7-89D1-046B2AC2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4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B9B91B0-77F3-4B79-98CF-519B49792E4F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00CFDBF-958D-48D1-A5A9-93D6BE8F455D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900" smtClean="0"/>
              <a:t>-</a:t>
            </a:r>
            <a:r>
              <a:rPr lang="en-US" b="1" u="sng" smtClean="0"/>
              <a:t>CLICK</a:t>
            </a:r>
            <a:r>
              <a:rPr lang="en-US" sz="900" smtClean="0"/>
              <a:t> Intracoronal are by definition attachments incorporated entirely </a:t>
            </a:r>
            <a:r>
              <a:rPr lang="en-US" sz="900" u="sng" smtClean="0"/>
              <a:t>within the contour of the crown</a:t>
            </a:r>
            <a:r>
              <a:rPr lang="en-US" sz="900" smtClean="0"/>
              <a:t>.This group of attachments is </a:t>
            </a:r>
            <a:r>
              <a:rPr lang="en-US" sz="900" u="sng" smtClean="0"/>
              <a:t>non-resilient</a:t>
            </a:r>
            <a:r>
              <a:rPr lang="en-US" sz="900" smtClean="0"/>
              <a:t>. </a:t>
            </a:r>
            <a:br>
              <a:rPr lang="en-US" sz="900" smtClean="0"/>
            </a:br>
            <a:r>
              <a:rPr lang="en-US" sz="900" smtClean="0"/>
              <a:t>-Intracoronal attachments are principally indicated in </a:t>
            </a:r>
            <a:r>
              <a:rPr lang="en-US" sz="900" u="sng" smtClean="0"/>
              <a:t>bounded saddle cases</a:t>
            </a:r>
            <a:r>
              <a:rPr lang="en-US" sz="900" smtClean="0"/>
              <a:t>.</a:t>
            </a:r>
            <a:br>
              <a:rPr lang="en-US" sz="900" smtClean="0"/>
            </a:br>
            <a:r>
              <a:rPr lang="en-US" sz="900" smtClean="0"/>
              <a:t>-</a:t>
            </a:r>
            <a:r>
              <a:rPr lang="en-US" b="1" u="sng" smtClean="0"/>
              <a:t>CLICK</a:t>
            </a:r>
            <a:r>
              <a:rPr lang="en-US" smtClean="0"/>
              <a:t> </a:t>
            </a:r>
            <a:r>
              <a:rPr lang="en-US" sz="900" smtClean="0"/>
              <a:t> If intracoronal attachments are to be used in </a:t>
            </a:r>
            <a:r>
              <a:rPr lang="en-US" sz="900" u="sng" smtClean="0"/>
              <a:t>distal extension</a:t>
            </a:r>
            <a:r>
              <a:rPr lang="en-US" sz="900" smtClean="0"/>
              <a:t> cases, </a:t>
            </a:r>
            <a:r>
              <a:rPr lang="en-US" sz="900" u="sng" smtClean="0"/>
              <a:t>splinting</a:t>
            </a:r>
            <a:r>
              <a:rPr lang="en-US" sz="900" smtClean="0"/>
              <a:t> is rather a </a:t>
            </a:r>
            <a:r>
              <a:rPr lang="en-US" sz="900" u="sng" smtClean="0"/>
              <a:t>must</a:t>
            </a:r>
            <a:r>
              <a:rPr lang="en-US" sz="900" smtClean="0"/>
              <a:t>,</a:t>
            </a:r>
          </a:p>
          <a:p>
            <a:pPr eaLnBrk="1" hangingPunct="1"/>
            <a:r>
              <a:rPr lang="en-US" b="1" u="sng" smtClean="0"/>
              <a:t>CLICK</a:t>
            </a:r>
            <a:r>
              <a:rPr lang="en-US" sz="900" smtClean="0"/>
              <a:t> otherwise the possibility of </a:t>
            </a:r>
            <a:r>
              <a:rPr lang="en-US" sz="900" u="sng" smtClean="0"/>
              <a:t>failure</a:t>
            </a:r>
            <a:r>
              <a:rPr lang="en-US" sz="900" smtClean="0"/>
              <a:t> is relatively high.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6715923-98DB-4B18-8E19-766DA2057BCF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Extracoronal attachments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CE896B7-2C2D-4250-B218-EDC2FA0B164B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u="sng" smtClean="0"/>
              <a:t>CLICK </a:t>
            </a:r>
            <a:r>
              <a:rPr lang="en-US" u="sng" smtClean="0"/>
              <a:t>Extracoronal</a:t>
            </a:r>
            <a:r>
              <a:rPr lang="en-US" smtClean="0"/>
              <a:t> attachments are </a:t>
            </a:r>
            <a:r>
              <a:rPr lang="en-US" sz="80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positioned entirely </a:t>
            </a:r>
            <a:r>
              <a:rPr lang="en-US" sz="800" u="sng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outside</a:t>
            </a:r>
            <a:r>
              <a:rPr lang="en-US" sz="80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the crown contour, therefore the possibility of </a:t>
            </a:r>
            <a:r>
              <a:rPr lang="en-US" sz="800" u="sng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devitalizing</a:t>
            </a:r>
            <a:r>
              <a:rPr lang="en-US" sz="80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a tooth is </a:t>
            </a:r>
            <a:r>
              <a:rPr lang="en-US" sz="800" u="sng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reduced</a:t>
            </a:r>
            <a:r>
              <a:rPr lang="en-US" sz="80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in comparison to intracoronal variety.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DDE2E3A-5F5E-4529-8AD2-39BAAE3B554D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- </a:t>
            </a:r>
            <a:r>
              <a:rPr lang="en-US" b="1" u="sng" smtClean="0"/>
              <a:t>CLICK</a:t>
            </a:r>
            <a:r>
              <a:rPr lang="en-US" smtClean="0"/>
              <a:t> Because of the </a:t>
            </a:r>
            <a:r>
              <a:rPr lang="en-US" u="sng" smtClean="0"/>
              <a:t>resiliency</a:t>
            </a:r>
            <a:r>
              <a:rPr lang="en-US" smtClean="0"/>
              <a:t> of many </a:t>
            </a:r>
            <a:r>
              <a:rPr lang="en-US" u="sng" smtClean="0"/>
              <a:t>extracoronal</a:t>
            </a:r>
            <a:r>
              <a:rPr lang="en-US" smtClean="0"/>
              <a:t> attachments, this group is most commonly used in</a:t>
            </a:r>
            <a:r>
              <a:rPr lang="en-US" u="sng" smtClean="0"/>
              <a:t> distal extension removable partial dentures.</a:t>
            </a:r>
          </a:p>
          <a:p>
            <a:pPr eaLnBrk="1" hangingPunct="1"/>
            <a:r>
              <a:rPr lang="en-US" smtClean="0"/>
              <a:t>- </a:t>
            </a:r>
            <a:r>
              <a:rPr lang="en-US" b="1" u="sng" smtClean="0"/>
              <a:t>CLICK</a:t>
            </a:r>
            <a:r>
              <a:rPr lang="en-US" smtClean="0"/>
              <a:t> </a:t>
            </a:r>
            <a:r>
              <a:rPr lang="en-US" u="sng" smtClean="0"/>
              <a:t>Extracoronal</a:t>
            </a:r>
            <a:r>
              <a:rPr lang="en-US" smtClean="0"/>
              <a:t> attachments are available in both </a:t>
            </a:r>
            <a:r>
              <a:rPr lang="en-US" u="sng" smtClean="0"/>
              <a:t>precision</a:t>
            </a:r>
            <a:r>
              <a:rPr lang="en-US" smtClean="0"/>
              <a:t> and </a:t>
            </a:r>
            <a:r>
              <a:rPr lang="en-US" u="sng" smtClean="0"/>
              <a:t>semi-precision</a:t>
            </a:r>
            <a:r>
              <a:rPr lang="en-US" smtClean="0"/>
              <a:t> varieties.</a:t>
            </a:r>
            <a:r>
              <a:rPr lang="en-US" u="sng" smtClean="0"/>
              <a:t> ERA</a:t>
            </a:r>
            <a:r>
              <a:rPr lang="en-US" smtClean="0"/>
              <a:t> attachment is an example of semi-precision attachments commonly used.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6731A4C-A3E5-4CF1-BB5C-62A234C0657A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7041BF1-7F64-4F5E-AD07-4086DAD41829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0A83C1A-5535-4A69-9314-4A25547BE120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b="1" u="sng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D0E7404-571F-49B2-B6F6-5D720A0ADAD8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u="sng" smtClean="0"/>
              <a:t>Click: </a:t>
            </a:r>
            <a:r>
              <a:rPr lang="en-US" smtClean="0"/>
              <a:t>Stud attachments 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are snap fasteners, mainly used for overdenture support, retention &amp; stability.</a:t>
            </a:r>
          </a:p>
          <a:p>
            <a:pPr eaLnBrk="1" hangingPunct="1">
              <a:defRPr/>
            </a:pPr>
            <a:r>
              <a:rPr lang="en-US" b="1" u="sng" smtClean="0"/>
              <a:t>Click: </a:t>
            </a:r>
            <a:r>
              <a:rPr lang="en-US" smtClean="0"/>
              <a:t>They consist of two main components:</a:t>
            </a:r>
          </a:p>
          <a:p>
            <a:pPr eaLnBrk="1" hangingPunct="1">
              <a:defRPr/>
            </a:pPr>
            <a:r>
              <a:rPr lang="en-US" b="1" u="sng" smtClean="0"/>
              <a:t>Click:</a:t>
            </a:r>
            <a:r>
              <a:rPr lang="en-US" smtClean="0"/>
              <a:t> The matrix, an attachment component that is incorporated in a coping or cemented in the abutments root.</a:t>
            </a:r>
          </a:p>
          <a:p>
            <a:pPr eaLnBrk="1" hangingPunct="1">
              <a:defRPr/>
            </a:pPr>
            <a:r>
              <a:rPr lang="en-US" b="1" u="sng" smtClean="0"/>
              <a:t>Click</a:t>
            </a:r>
            <a:r>
              <a:rPr lang="en-US" smtClean="0"/>
              <a:t>: The Patrix, a receptacle that is embedded within the denture base of the overdenture. </a:t>
            </a:r>
          </a:p>
          <a:p>
            <a:pPr eaLnBrk="1" hangingPunct="1">
              <a:defRPr/>
            </a:pPr>
            <a:r>
              <a:rPr lang="en-US" b="1" u="sng" smtClean="0"/>
              <a:t>Click: </a:t>
            </a:r>
            <a:r>
              <a:rPr lang="en-US" smtClean="0"/>
              <a:t>The two components interlock to form a retentive unit, mechanically attaching the superstructure to the abutments. </a:t>
            </a:r>
          </a:p>
          <a:p>
            <a:pPr eaLnBrk="1" hangingPunct="1">
              <a:defRPr/>
            </a:pPr>
            <a:endParaRPr lang="en-US" b="1" u="sng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979BF9F-73B5-4170-8848-A19505E10C2C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u="sng" smtClean="0"/>
              <a:t>Click: </a:t>
            </a:r>
            <a:r>
              <a:rPr lang="en-US" smtClean="0"/>
              <a:t>Stud attachments are considered simple and relatively small when compared to other attachments</a:t>
            </a:r>
            <a:endParaRPr lang="en-US" b="1" u="sng" smtClean="0"/>
          </a:p>
          <a:p>
            <a:pPr eaLnBrk="1" hangingPunct="1">
              <a:defRPr/>
            </a:pPr>
            <a:r>
              <a:rPr lang="en-US" b="1" u="sng" smtClean="0"/>
              <a:t>Click</a:t>
            </a:r>
            <a:r>
              <a:rPr lang="en-US" smtClean="0"/>
              <a:t>: They have applications for both root</a:t>
            </a:r>
          </a:p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smtClean="0"/>
              <a:t>and implant-supported prosthesis</a:t>
            </a:r>
          </a:p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smtClean="0"/>
              <a:t>Their retentive elements can be reactivated or replaced in the denture base.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mtClean="0"/>
              <a:t> 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b="1" u="sng" smtClean="0"/>
          </a:p>
          <a:p>
            <a:pPr eaLnBrk="1" hangingPunct="1">
              <a:defRPr/>
            </a:pPr>
            <a:endParaRPr lang="en-US" b="1" u="sng" smtClean="0"/>
          </a:p>
          <a:p>
            <a:pPr eaLnBrk="1" hangingPunct="1">
              <a:defRPr/>
            </a:pPr>
            <a:endParaRPr lang="en-US" b="1" u="sng" smtClean="0"/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461C729-5F6E-4960-BAD2-33291483E8BA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 </a:t>
            </a:r>
            <a:r>
              <a:rPr lang="en-US" b="1" u="sng" smtClean="0"/>
              <a:t>Click</a:t>
            </a:r>
            <a:r>
              <a:rPr lang="en-US" smtClean="0"/>
              <a:t> Stud attachments have been classified according to resiliency into </a:t>
            </a:r>
          </a:p>
          <a:p>
            <a:pPr eaLnBrk="1" hangingPunct="1"/>
            <a:r>
              <a:rPr lang="en-US" smtClean="0"/>
              <a:t> </a:t>
            </a:r>
            <a:r>
              <a:rPr lang="en-US" b="1" u="sng" smtClean="0"/>
              <a:t>Click Resilient &amp; Rigid</a:t>
            </a:r>
          </a:p>
          <a:p>
            <a:pPr eaLnBrk="1" hangingPunct="1"/>
            <a:r>
              <a:rPr lang="en-US" smtClean="0"/>
              <a:t> </a:t>
            </a:r>
            <a:r>
              <a:rPr lang="en-US" b="1" u="sng" smtClean="0"/>
              <a:t>Click </a:t>
            </a:r>
            <a:r>
              <a:rPr lang="en-US" smtClean="0"/>
              <a:t>* Designed so as to permit or    provide for a “controlled”    movement.* They act as safety valve for   any overload situations.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  <a:r>
              <a:rPr lang="en-US" b="1" u="sng" smtClean="0"/>
              <a:t>Click </a:t>
            </a:r>
            <a:r>
              <a:rPr lang="en-US" smtClean="0"/>
              <a:t>The most common resilient stud attachments are the ball &amp; socket types. Examples of which are the flexi-overdenture attachment &amp; the OT-cap attachment</a:t>
            </a:r>
          </a:p>
          <a:p>
            <a:pPr eaLnBrk="1" hangingPunct="1"/>
            <a:r>
              <a:rPr lang="en-US" smtClean="0"/>
              <a:t> </a:t>
            </a:r>
            <a:r>
              <a:rPr lang="en-US" b="1" u="sng" smtClean="0"/>
              <a:t>Click</a:t>
            </a:r>
            <a:r>
              <a:rPr lang="en-US" smtClean="0"/>
              <a:t> Rigid attachments on the other hand do not allow any movement. They* Indicated when interocclusal space    is limited &amp; when no potential </a:t>
            </a:r>
          </a:p>
          <a:p>
            <a:pPr eaLnBrk="1" hangingPunct="1"/>
            <a:r>
              <a:rPr lang="en-US" smtClean="0"/>
              <a:t>   movement of the overdenture is    required.</a:t>
            </a:r>
          </a:p>
          <a:p>
            <a:pPr eaLnBrk="1" hangingPunct="1"/>
            <a:r>
              <a:rPr lang="en-US" smtClean="0"/>
              <a:t> </a:t>
            </a:r>
            <a:r>
              <a:rPr lang="en-US" b="1" u="sng" smtClean="0"/>
              <a:t>Click </a:t>
            </a:r>
            <a:r>
              <a:rPr lang="en-US" smtClean="0"/>
              <a:t>Micro-fix is an example.</a:t>
            </a:r>
          </a:p>
          <a:p>
            <a:pPr eaLnBrk="1" hangingPunct="1">
              <a:spcBef>
                <a:spcPct val="0"/>
              </a:spcBef>
            </a:pPr>
            <a:endParaRPr lang="en-US" b="1" u="sng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4D8346A-FBD1-4EDB-BFE0-4035569BCD8C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8E89A6C-2327-465C-B122-9F4C08B7245D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depending  on the location of the patrix, Stud attachments are classified into </a:t>
            </a:r>
          </a:p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intra &amp; Extra-radicular</a:t>
            </a:r>
            <a:endParaRPr lang="en-US" b="1" u="sng" smtClean="0"/>
          </a:p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In the intra-radicular, The male portion (patrix)   forms part of the denture base    and engages a special depression    within the root contour or implant </a:t>
            </a:r>
          </a:p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In the extra-radicular, the patrix projects from the root surface    of the preparation or implant. </a:t>
            </a:r>
          </a:p>
          <a:p>
            <a:pPr eaLnBrk="1" hangingPunct="1">
              <a:spcBef>
                <a:spcPct val="0"/>
              </a:spcBef>
            </a:pPr>
            <a:r>
              <a:rPr lang="en-US" b="1" u="sng" smtClean="0"/>
              <a:t>Click </a:t>
            </a:r>
            <a:r>
              <a:rPr lang="en-US" smtClean="0"/>
              <a:t>the logic attachment and the </a:t>
            </a:r>
          </a:p>
          <a:p>
            <a:pPr eaLnBrk="1" hangingPunct="1">
              <a:spcBef>
                <a:spcPct val="0"/>
              </a:spcBef>
            </a:pPr>
            <a:r>
              <a:rPr lang="en-US" b="1" u="sng" smtClean="0"/>
              <a:t>Click  </a:t>
            </a:r>
            <a:r>
              <a:rPr lang="en-US" smtClean="0"/>
              <a:t>Zest are Examples of intra-radicular  attachments</a:t>
            </a:r>
            <a:r>
              <a:rPr lang="en-US" b="1" u="sng" smtClean="0"/>
              <a:t> </a:t>
            </a:r>
          </a:p>
          <a:p>
            <a:pPr eaLnBrk="1" hangingPunct="1"/>
            <a:r>
              <a:rPr lang="en-US" smtClean="0"/>
              <a:t>examples of the extra-radicular attachments include</a:t>
            </a:r>
          </a:p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Rotherman, </a:t>
            </a:r>
          </a:p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Micro-fix and the</a:t>
            </a:r>
          </a:p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Dalla Bona</a:t>
            </a:r>
            <a:endParaRPr lang="en-US" b="1" u="sng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02619E4-08E5-4783-AF44-34C13826939B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smtClean="0"/>
              <a:t>The use of stud attachments require adequate periodontal support</a:t>
            </a:r>
          </a:p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smtClean="0"/>
              <a:t>Adequate interocclusal distance is necessary to allow for reasonable 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thickness of acrylic resin around the attachments, </a:t>
            </a:r>
            <a:r>
              <a:rPr lang="en-US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otherwise they will weaken the denture. </a:t>
            </a:r>
          </a:p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smtClean="0"/>
              <a:t>Other requirements include meticulous plaque control &amp; denture hygiene</a:t>
            </a:r>
          </a:p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Low caries index</a:t>
            </a:r>
          </a:p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Adequate zone of attached gingiva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b="1" u="sng" smtClean="0"/>
          </a:p>
          <a:p>
            <a:pPr eaLnBrk="1" hangingPunct="1">
              <a:defRPr/>
            </a:pPr>
            <a:endParaRPr lang="en-US" u="sng" smtClean="0"/>
          </a:p>
          <a:p>
            <a:pPr eaLnBrk="1" hangingPunct="1">
              <a:defRPr/>
            </a:pPr>
            <a:endParaRPr lang="en-US" u="sng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30D340-425F-48B7-99C8-9D97EB24D5CF}" type="slidenum">
              <a:rPr lang="en-US" smtClean="0"/>
              <a:pPr eaLnBrk="1" hangingPunct="1"/>
              <a:t>36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247BA80-1D0E-45F7-94D1-732D56E38CD6}" type="slidenum">
              <a:rPr lang="en-US" smtClean="0"/>
              <a:pPr eaLnBrk="1" hangingPunct="1"/>
              <a:t>37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C5AB926-4E10-462B-99D7-1BDABDEFDA90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D4BDCC0-C202-462B-A60F-9CE1ACAE8699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E971491-D99A-4FAF-9C9E-0F4841FEF131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76FD02F-FF37-4D92-97DF-285A8868A3E5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b="1" u="sng" smtClean="0"/>
              <a:t>CLICK</a:t>
            </a:r>
            <a:r>
              <a:rPr lang="en-US" smtClean="0"/>
              <a:t> 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Another </a:t>
            </a:r>
            <a:r>
              <a:rPr lang="en-US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distinction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is made between </a:t>
            </a:r>
            <a:r>
              <a:rPr lang="en-US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mechanical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n-US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magnetic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attachments. The </a:t>
            </a:r>
            <a:r>
              <a:rPr lang="en-US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difference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lies in the </a:t>
            </a:r>
            <a:r>
              <a:rPr lang="en-US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mechanism of retention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as the nomenclature implies. </a:t>
            </a:r>
          </a:p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u="sng" smtClean="0"/>
              <a:t>Keepers</a:t>
            </a:r>
            <a:r>
              <a:rPr lang="en-US" smtClean="0"/>
              <a:t> are usually attached to </a:t>
            </a:r>
            <a:r>
              <a:rPr lang="en-US" u="sng" smtClean="0"/>
              <a:t>teeth</a:t>
            </a:r>
            <a:r>
              <a:rPr lang="en-US" smtClean="0"/>
              <a:t> or </a:t>
            </a:r>
            <a:r>
              <a:rPr lang="en-US" u="sng" smtClean="0"/>
              <a:t>implants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b="1" u="sng" smtClean="0"/>
              <a:t>CLICK </a:t>
            </a:r>
            <a:r>
              <a:rPr lang="en-US" u="sng" smtClean="0"/>
              <a:t>Magnets</a:t>
            </a:r>
            <a:r>
              <a:rPr lang="en-US" smtClean="0"/>
              <a:t> are incorporated in the superstructure. 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313BC0F-B3DD-4685-9FFB-6B42E3720DF8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u="sng" smtClean="0"/>
              <a:t>CLICK </a:t>
            </a:r>
            <a:r>
              <a:rPr lang="en-US" smtClean="0"/>
              <a:t> </a:t>
            </a:r>
            <a:r>
              <a:rPr lang="en-US" u="sng" smtClean="0"/>
              <a:t>Intracoronal attachments</a:t>
            </a:r>
            <a:r>
              <a:rPr lang="en-US" smtClean="0"/>
              <a:t> will be discussed first.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F7BCC67-38D2-4FCA-AFE6-CC7140C5F231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900" smtClean="0"/>
              <a:t>-</a:t>
            </a:r>
            <a:r>
              <a:rPr lang="en-US" b="1" u="sng" smtClean="0"/>
              <a:t>CLICK</a:t>
            </a:r>
            <a:r>
              <a:rPr lang="en-US" sz="900" smtClean="0"/>
              <a:t> Intracoronal are by definition attachments incorporated entirely </a:t>
            </a:r>
            <a:r>
              <a:rPr lang="en-US" sz="900" u="sng" smtClean="0"/>
              <a:t>within the contour of the crown</a:t>
            </a:r>
            <a:r>
              <a:rPr lang="en-US" sz="900" smtClean="0"/>
              <a:t>.This group of attachments is </a:t>
            </a:r>
            <a:r>
              <a:rPr lang="en-US" sz="900" u="sng" smtClean="0"/>
              <a:t>non-resilient</a:t>
            </a:r>
            <a:r>
              <a:rPr lang="en-US" sz="900" smtClean="0"/>
              <a:t>. </a:t>
            </a:r>
            <a:br>
              <a:rPr lang="en-US" sz="900" smtClean="0"/>
            </a:br>
            <a:r>
              <a:rPr lang="en-US" sz="900" smtClean="0"/>
              <a:t>-Intracoronal attachments are principally indicated in </a:t>
            </a:r>
            <a:r>
              <a:rPr lang="en-US" sz="900" u="sng" smtClean="0"/>
              <a:t>bounded saddle cases</a:t>
            </a:r>
            <a:r>
              <a:rPr lang="en-US" sz="900" smtClean="0"/>
              <a:t>.</a:t>
            </a:r>
            <a:br>
              <a:rPr lang="en-US" sz="900" smtClean="0"/>
            </a:br>
            <a:r>
              <a:rPr lang="en-US" sz="900" smtClean="0"/>
              <a:t>-</a:t>
            </a:r>
            <a:r>
              <a:rPr lang="en-US" b="1" u="sng" smtClean="0"/>
              <a:t>CLICK</a:t>
            </a:r>
            <a:r>
              <a:rPr lang="en-US" smtClean="0"/>
              <a:t> </a:t>
            </a:r>
            <a:r>
              <a:rPr lang="en-US" sz="900" smtClean="0"/>
              <a:t> If intracoronal attachments are to be used in </a:t>
            </a:r>
            <a:r>
              <a:rPr lang="en-US" sz="900" u="sng" smtClean="0"/>
              <a:t>distal extension</a:t>
            </a:r>
            <a:r>
              <a:rPr lang="en-US" sz="900" smtClean="0"/>
              <a:t> cases, </a:t>
            </a:r>
            <a:r>
              <a:rPr lang="en-US" sz="900" u="sng" smtClean="0"/>
              <a:t>splinting</a:t>
            </a:r>
            <a:r>
              <a:rPr lang="en-US" sz="900" smtClean="0"/>
              <a:t> is rather a </a:t>
            </a:r>
            <a:r>
              <a:rPr lang="en-US" sz="900" u="sng" smtClean="0"/>
              <a:t>must</a:t>
            </a:r>
            <a:r>
              <a:rPr lang="en-US" sz="900" smtClean="0"/>
              <a:t>,</a:t>
            </a:r>
          </a:p>
          <a:p>
            <a:pPr eaLnBrk="1" hangingPunct="1"/>
            <a:r>
              <a:rPr lang="en-US" b="1" u="sng" smtClean="0"/>
              <a:t>CLICK</a:t>
            </a:r>
            <a:r>
              <a:rPr lang="en-US" sz="900" smtClean="0"/>
              <a:t> otherwise the possibility of </a:t>
            </a:r>
            <a:r>
              <a:rPr lang="en-US" sz="900" u="sng" smtClean="0"/>
              <a:t>failure</a:t>
            </a:r>
            <a:r>
              <a:rPr lang="en-US" sz="900" smtClean="0"/>
              <a:t> is relatively high.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D695A2A-24E0-4136-AC69-DE4C6E348081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IQ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ar-IQ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ar-IQ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ar-IQ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</p:grpSp>
      </p:grpSp>
      <p:sp>
        <p:nvSpPr>
          <p:cNvPr id="9627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627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3A618-0985-47D8-BE70-352A20537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1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64915-1EDC-4EF1-91E9-B09B7E7B5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3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101BF-3E8C-42C8-9ADE-59C6EDB48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1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66CF1-6E12-4789-BE43-1A64CFAF4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6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23FFC-8D53-45AC-94B4-7CE0696EB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34EEA-AED3-4CC3-B275-E6281A73E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FB605-CD80-495F-971E-37F615899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1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94D3E-BB08-4CFB-8C88-1D7DAD790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7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0EA3-8B85-448D-82DB-2AAF897EA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9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941F3-DB60-482E-B05D-4F2B9D596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0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IQ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7D8D9-471B-4CCD-AE86-DD1E75695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1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9523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ar-IQ"/>
            </a:p>
          </p:txBody>
        </p:sp>
        <p:sp>
          <p:nvSpPr>
            <p:cNvPr id="9523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ar-IQ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9523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9523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9524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9524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9524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9524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9524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9524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  <p:sp>
            <p:nvSpPr>
              <p:cNvPr id="9524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ar-IQ"/>
              </a:p>
            </p:txBody>
          </p:sp>
        </p:grpSp>
      </p:grpSp>
      <p:sp>
        <p:nvSpPr>
          <p:cNvPr id="9524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524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524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5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5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9091C08D-87FF-42D4-916B-C427DB470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WordArt 2"/>
          <p:cNvSpPr>
            <a:spLocks noChangeArrowheads="1" noChangeShapeType="1" noTextEdit="1"/>
          </p:cNvSpPr>
          <p:nvPr/>
        </p:nvSpPr>
        <p:spPr bwMode="auto">
          <a:xfrm rot="1935324">
            <a:off x="1441650" y="1890980"/>
            <a:ext cx="7212399" cy="251519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 Attachments</a:t>
            </a:r>
            <a:endParaRPr lang="ar-IQ" sz="3600" b="1" kern="10" dirty="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17411" name="WordArt 15"/>
          <p:cNvSpPr>
            <a:spLocks noChangeArrowheads="1" noChangeShapeType="1" noTextEdit="1"/>
          </p:cNvSpPr>
          <p:nvPr/>
        </p:nvSpPr>
        <p:spPr bwMode="auto">
          <a:xfrm>
            <a:off x="457200" y="152400"/>
            <a:ext cx="8153400" cy="781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4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Intracoronal Attachments versus clasp retainers</a:t>
            </a:r>
            <a:endParaRPr lang="ar-IQ" sz="44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17412" name="Text Box 20"/>
          <p:cNvSpPr txBox="1">
            <a:spLocks noChangeArrowheads="1"/>
          </p:cNvSpPr>
          <p:nvPr/>
        </p:nvSpPr>
        <p:spPr bwMode="auto">
          <a:xfrm>
            <a:off x="457200" y="914400"/>
            <a:ext cx="367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ADVANTAGES</a:t>
            </a:r>
          </a:p>
        </p:txBody>
      </p:sp>
      <p:sp>
        <p:nvSpPr>
          <p:cNvPr id="17413" name="Text Box 21"/>
          <p:cNvSpPr txBox="1">
            <a:spLocks noChangeArrowheads="1"/>
          </p:cNvSpPr>
          <p:nvPr/>
        </p:nvSpPr>
        <p:spPr bwMode="auto">
          <a:xfrm>
            <a:off x="152400" y="1447800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**  Esthetics:</a:t>
            </a:r>
            <a:r>
              <a:rPr lang="en-US" sz="4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elimination of clasps arms.</a:t>
            </a:r>
          </a:p>
        </p:txBody>
      </p:sp>
      <p:sp>
        <p:nvSpPr>
          <p:cNvPr id="17414" name="Text Box 22"/>
          <p:cNvSpPr txBox="1">
            <a:spLocks noChangeArrowheads="1"/>
          </p:cNvSpPr>
          <p:nvPr/>
        </p:nvSpPr>
        <p:spPr bwMode="auto">
          <a:xfrm>
            <a:off x="152400" y="3254375"/>
            <a:ext cx="908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**  Retention </a:t>
            </a:r>
            <a:r>
              <a:rPr lang="en-US" sz="4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unaffected by crown contour.</a:t>
            </a:r>
          </a:p>
        </p:txBody>
      </p:sp>
      <p:sp>
        <p:nvSpPr>
          <p:cNvPr id="17415" name="Text Box 23"/>
          <p:cNvSpPr txBox="1">
            <a:spLocks noChangeArrowheads="1"/>
          </p:cNvSpPr>
          <p:nvPr/>
        </p:nvSpPr>
        <p:spPr bwMode="auto">
          <a:xfrm>
            <a:off x="152400" y="3763963"/>
            <a:ext cx="8839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** Reduced bulk of the prosthesis: </a:t>
            </a:r>
            <a:r>
              <a:rPr lang="en-US" sz="4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fits within the contour of a tooth crown yet serves the functions of an occlusal rest, retentive clasp arm and bracing arm.</a:t>
            </a:r>
          </a:p>
        </p:txBody>
      </p:sp>
      <p:sp>
        <p:nvSpPr>
          <p:cNvPr id="17416" name="Text Box 24"/>
          <p:cNvSpPr txBox="1">
            <a:spLocks noChangeArrowheads="1"/>
          </p:cNvSpPr>
          <p:nvPr/>
        </p:nvSpPr>
        <p:spPr bwMode="auto">
          <a:xfrm>
            <a:off x="173038" y="2133600"/>
            <a:ext cx="88185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** More Hygienic: </a:t>
            </a:r>
            <a:r>
              <a:rPr lang="en-US" sz="40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elimination of food stagnation.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5"/>
          <p:cNvSpPr txBox="1">
            <a:spLocks noChangeArrowheads="1"/>
          </p:cNvSpPr>
          <p:nvPr/>
        </p:nvSpPr>
        <p:spPr bwMode="auto">
          <a:xfrm>
            <a:off x="381000" y="381000"/>
            <a:ext cx="46466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DISADVANTAGE</a:t>
            </a:r>
          </a:p>
        </p:txBody>
      </p:sp>
      <p:sp>
        <p:nvSpPr>
          <p:cNvPr id="18435" name="Text Box 26"/>
          <p:cNvSpPr txBox="1">
            <a:spLocks noChangeArrowheads="1"/>
          </p:cNvSpPr>
          <p:nvPr/>
        </p:nvSpPr>
        <p:spPr bwMode="auto">
          <a:xfrm>
            <a:off x="228600" y="1295400"/>
            <a:ext cx="8458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** Extensive preparation of the abutment teeth.</a:t>
            </a:r>
            <a:endParaRPr lang="en-US" sz="44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Text Box 29"/>
          <p:cNvSpPr txBox="1">
            <a:spLocks noChangeArrowheads="1"/>
          </p:cNvSpPr>
          <p:nvPr/>
        </p:nvSpPr>
        <p:spPr bwMode="auto">
          <a:xfrm>
            <a:off x="430213" y="3276600"/>
            <a:ext cx="39893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LIMITATIONS</a:t>
            </a:r>
          </a:p>
        </p:txBody>
      </p:sp>
      <p:sp>
        <p:nvSpPr>
          <p:cNvPr id="18437" name="Text Box 30"/>
          <p:cNvSpPr txBox="1">
            <a:spLocks noChangeArrowheads="1"/>
          </p:cNvSpPr>
          <p:nvPr/>
        </p:nvSpPr>
        <p:spPr bwMode="auto">
          <a:xfrm>
            <a:off x="228600" y="4114800"/>
            <a:ext cx="8458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** Require a minimum of 4mm vertical space &amp; adequate BL width. </a:t>
            </a:r>
            <a:endParaRPr lang="en-US" sz="44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14600"/>
            <a:ext cx="89154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>
                <a:solidFill>
                  <a:srgbClr val="FF3300"/>
                </a:solidFill>
                <a:latin typeface="Colonna MT" pitchFamily="82" charset="0"/>
              </a:rPr>
              <a:t>Extracoronal Attachments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4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200" dirty="0" smtClean="0">
              <a:solidFill>
                <a:srgbClr val="FFFF00"/>
              </a:solidFill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990600"/>
            <a:ext cx="8839200" cy="1676400"/>
          </a:xfrm>
        </p:spPr>
        <p:txBody>
          <a:bodyPr anchor="t"/>
          <a:lstStyle/>
          <a:p>
            <a:pPr marL="685800" indent="-114300" eaLnBrk="1" hangingPunct="1">
              <a:defRPr/>
            </a:pPr>
            <a: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Positioned entirely outside the crown contour ; therefore, the normal tooth contour is maintained &amp; the </a:t>
            </a:r>
            <a:r>
              <a:rPr lang="en-US" sz="2800" u="sng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possibility of devitalizing a tooth is reduced </a:t>
            </a:r>
            <a: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in comparison to the </a:t>
            </a:r>
            <a:r>
              <a:rPr lang="en-US" sz="2800" dirty="0" err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intracoronal</a:t>
            </a:r>
            <a: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variety. </a:t>
            </a:r>
            <a:b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 smtClean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 descr="Image_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3203575"/>
            <a:ext cx="4854575" cy="319722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WordArt 17"/>
          <p:cNvSpPr>
            <a:spLocks noChangeArrowheads="1" noChangeShapeType="1" noTextEdit="1"/>
          </p:cNvSpPr>
          <p:nvPr/>
        </p:nvSpPr>
        <p:spPr bwMode="auto">
          <a:xfrm>
            <a:off x="2505075" y="228600"/>
            <a:ext cx="4581525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Extracoronal Attachments</a:t>
            </a:r>
            <a:endParaRPr lang="ar-IQ" sz="32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839200" cy="6096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Resilient variety is usually indicated in distal extension RPDs.</a:t>
            </a:r>
            <a:b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 smtClean="0">
              <a:solidFill>
                <a:schemeClr val="tx1"/>
              </a:solidFill>
            </a:endParaRPr>
          </a:p>
        </p:txBody>
      </p:sp>
      <p:grpSp>
        <p:nvGrpSpPr>
          <p:cNvPr id="21507" name="مجموعة 10"/>
          <p:cNvGrpSpPr>
            <a:grpSpLocks/>
          </p:cNvGrpSpPr>
          <p:nvPr/>
        </p:nvGrpSpPr>
        <p:grpSpPr bwMode="auto">
          <a:xfrm>
            <a:off x="533400" y="3581400"/>
            <a:ext cx="8153400" cy="3200400"/>
            <a:chOff x="838200" y="2971800"/>
            <a:chExt cx="8153400" cy="3657600"/>
          </a:xfrm>
        </p:grpSpPr>
        <p:pic>
          <p:nvPicPr>
            <p:cNvPr id="21510" name="Picture 3" descr="Image_067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462338"/>
              <a:ext cx="2819400" cy="1871662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1" name="Picture 4" descr="Image_068"/>
            <p:cNvPicPr>
              <a:picLocks noChangeAspect="1" noChangeArrowheads="1"/>
            </p:cNvPicPr>
            <p:nvPr/>
          </p:nvPicPr>
          <p:blipFill>
            <a:blip r:embed="rId4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352800"/>
              <a:ext cx="2895600" cy="1924050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2" name="Rectangle 5"/>
            <p:cNvSpPr>
              <a:spLocks noChangeArrowheads="1"/>
            </p:cNvSpPr>
            <p:nvPr/>
          </p:nvSpPr>
          <p:spPr bwMode="auto">
            <a:xfrm>
              <a:off x="838200" y="2971800"/>
              <a:ext cx="8153400" cy="3657600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ar-IQ"/>
            </a:p>
          </p:txBody>
        </p:sp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1447800" y="6172200"/>
              <a:ext cx="6629400" cy="3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700" b="1">
                  <a:solidFill>
                    <a:srgbClr val="FF3300"/>
                  </a:solidFill>
                </a:rPr>
                <a:t>ERA Extracoronal Resilient Semiprecision Attachment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pic>
          <p:nvPicPr>
            <p:cNvPr id="21514" name="Picture 7" descr="Image_046"/>
            <p:cNvPicPr>
              <a:picLocks noChangeAspect="1" noChangeArrowheads="1"/>
            </p:cNvPicPr>
            <p:nvPr/>
          </p:nvPicPr>
          <p:blipFill>
            <a:blip r:embed="rId5">
              <a:lum bright="-18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1"/>
            <a:stretch>
              <a:fillRect/>
            </a:stretch>
          </p:blipFill>
          <p:spPr bwMode="auto">
            <a:xfrm>
              <a:off x="3889375" y="3276600"/>
              <a:ext cx="1901825" cy="1420813"/>
            </a:xfrm>
            <a:prstGeom prst="rect">
              <a:avLst/>
            </a:prstGeom>
            <a:noFill/>
            <a:ln w="38100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5" name="Picture 8" descr="Scan8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876800"/>
              <a:ext cx="2133600" cy="1228725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508" name="WordArt 9"/>
          <p:cNvSpPr>
            <a:spLocks noChangeArrowheads="1" noChangeShapeType="1" noTextEdit="1"/>
          </p:cNvSpPr>
          <p:nvPr/>
        </p:nvSpPr>
        <p:spPr bwMode="auto">
          <a:xfrm>
            <a:off x="457200" y="152400"/>
            <a:ext cx="4953000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Extracoronal Attachments</a:t>
            </a:r>
            <a:endParaRPr lang="ar-IQ" sz="32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228600" y="16002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Due to versatility and robust design,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extracoronal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attachments are among the mostly commonly used  attachments both in the precision and semi-precision varieties.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0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828800"/>
            <a:ext cx="29051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Scan0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90713"/>
            <a:ext cx="42672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153400" cy="762000"/>
          </a:xfrm>
          <a:solidFill>
            <a:srgbClr val="000066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FF3300"/>
                </a:solidFill>
              </a:rPr>
              <a:t>UNFAVORABLE ATTACHMENT APPLICATION</a:t>
            </a:r>
            <a:br>
              <a:rPr lang="en-US" sz="2800" dirty="0" smtClean="0">
                <a:solidFill>
                  <a:srgbClr val="FF33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CANTILEVERING EFFECT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114800" y="4867275"/>
            <a:ext cx="48164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buClr>
                <a:schemeClr val="accent1"/>
              </a:buClr>
              <a:buSzPct val="50000"/>
              <a:buFont typeface="Wingdings" pitchFamily="2" charset="2"/>
              <a:buChar char="Ø"/>
            </a:pPr>
            <a:r>
              <a:rPr lang="en-US" sz="2800">
                <a:latin typeface="Verdana" pitchFamily="34" charset="0"/>
              </a:rPr>
              <a:t>excessive cantilevering</a:t>
            </a:r>
          </a:p>
          <a:p>
            <a:pPr algn="l" eaLnBrk="1" hangingPunct="1">
              <a:buClr>
                <a:schemeClr val="accent1"/>
              </a:buClr>
              <a:buSzPct val="50000"/>
              <a:buFont typeface="Wingdings" pitchFamily="2" charset="2"/>
              <a:buChar char="Ø"/>
            </a:pPr>
            <a:r>
              <a:rPr lang="en-US" sz="2800">
                <a:latin typeface="Verdana" pitchFamily="34" charset="0"/>
              </a:rPr>
              <a:t>excessive stress </a:t>
            </a:r>
          </a:p>
          <a:p>
            <a:pPr algn="l" eaLnBrk="1" hangingPunct="1">
              <a:buClr>
                <a:schemeClr val="accent1"/>
              </a:buClr>
              <a:buSzPct val="50000"/>
              <a:buFont typeface="Wingdings" pitchFamily="2" charset="2"/>
              <a:buChar char="Ø"/>
            </a:pPr>
            <a:r>
              <a:rPr lang="en-US" sz="2800">
                <a:latin typeface="Verdana" pitchFamily="34" charset="0"/>
              </a:rPr>
              <a:t>failure of abutment teeth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8032750" y="2071688"/>
            <a:ext cx="654050" cy="366712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Ceka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/>
          <a:stretch>
            <a:fillRect/>
          </a:stretch>
        </p:blipFill>
        <p:spPr bwMode="auto">
          <a:xfrm>
            <a:off x="381000" y="1905000"/>
            <a:ext cx="3533775" cy="3657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191000" y="2211388"/>
            <a:ext cx="47244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buClr>
                <a:schemeClr val="accent1"/>
              </a:buClr>
              <a:buFontTx/>
              <a:buChar char="•"/>
            </a:pPr>
            <a:r>
              <a:rPr lang="en-US" sz="2400">
                <a:latin typeface="Verdana" pitchFamily="34" charset="0"/>
              </a:rPr>
              <a:t>If we have Kennedy Class I (Bilateral distal extension), using of Rigid extracoronal attachment with un-splinted abutments.</a:t>
            </a:r>
          </a:p>
          <a:p>
            <a:pPr algn="just" eaLnBrk="1" hangingPunct="1">
              <a:buClr>
                <a:schemeClr val="accent1"/>
              </a:buClr>
            </a:pPr>
            <a:endParaRPr lang="en-US" sz="2400">
              <a:latin typeface="Verdana" pitchFamily="34" charset="0"/>
            </a:endParaRPr>
          </a:p>
          <a:p>
            <a:pPr algn="just" eaLnBrk="1" hangingPunct="1">
              <a:buClr>
                <a:schemeClr val="accent1"/>
              </a:buClr>
              <a:buFontTx/>
              <a:buChar char="•"/>
            </a:pPr>
            <a:r>
              <a:rPr lang="en-US" sz="2400">
                <a:latin typeface="Verdana" pitchFamily="34" charset="0"/>
              </a:rPr>
              <a:t>This will cause </a:t>
            </a:r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over-Stress on the distal abutment teeth</a:t>
            </a:r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841375" y="623888"/>
            <a:ext cx="8302625" cy="5191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UNFAVORABLE ATTACHMENT APPLICATION: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514600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rgbClr val="FF3300"/>
                </a:solidFill>
                <a:latin typeface="Colonna MT" pitchFamily="82" charset="0"/>
              </a:rPr>
              <a:t>Stud Attachments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543800" cy="1295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Snap fasteners, mainly used for overdenture support, retention &amp; stability.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en-US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They consist of two main components:</a:t>
            </a:r>
          </a:p>
        </p:txBody>
      </p:sp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459105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Definition of stud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pic>
        <p:nvPicPr>
          <p:cNvPr id="25604" name="Picture 4" descr="scan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15083" r="25717" b="15083"/>
          <a:stretch>
            <a:fillRect/>
          </a:stretch>
        </p:blipFill>
        <p:spPr bwMode="auto">
          <a:xfrm>
            <a:off x="787400" y="2817813"/>
            <a:ext cx="3784600" cy="3049587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scan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/>
          <a:stretch>
            <a:fillRect/>
          </a:stretch>
        </p:blipFill>
        <p:spPr bwMode="auto">
          <a:xfrm>
            <a:off x="4924425" y="2816225"/>
            <a:ext cx="4067175" cy="305117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752600" y="2198688"/>
            <a:ext cx="1916113" cy="400050"/>
          </a:xfrm>
          <a:prstGeom prst="rect">
            <a:avLst/>
          </a:prstGeom>
          <a:noFill/>
          <a:ln w="1905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Male projection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170613" y="2260600"/>
            <a:ext cx="1525587" cy="4000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Female part</a:t>
            </a: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3905250" y="4721225"/>
            <a:ext cx="209550" cy="612775"/>
          </a:xfrm>
          <a:prstGeom prst="upArrow">
            <a:avLst>
              <a:gd name="adj1" fmla="val 50000"/>
              <a:gd name="adj2" fmla="val 73106"/>
            </a:avLst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ar-IQ"/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7616825" y="3219450"/>
            <a:ext cx="612775" cy="209550"/>
          </a:xfrm>
          <a:prstGeom prst="leftArrow">
            <a:avLst>
              <a:gd name="adj1" fmla="val 50000"/>
              <a:gd name="adj2" fmla="val 73106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914400" y="5927725"/>
            <a:ext cx="82296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►</a:t>
            </a:r>
            <a:r>
              <a:rPr lang="en-US" dirty="0">
                <a:latin typeface="Tahoma" pitchFamily="34" charset="0"/>
              </a:rPr>
              <a:t> </a:t>
            </a:r>
            <a:r>
              <a:rPr lang="en-US" dirty="0"/>
              <a:t>The two components interlock to form a retentive unit, mechanically attaching the superstructure to the abutments.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2"/>
          <p:cNvSpPr>
            <a:spLocks noChangeArrowheads="1" noChangeShapeType="1" noTextEdit="1"/>
          </p:cNvSpPr>
          <p:nvPr/>
        </p:nvSpPr>
        <p:spPr bwMode="auto">
          <a:xfrm>
            <a:off x="1047750" y="1143000"/>
            <a:ext cx="459105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Advantages of stud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62000" y="2006600"/>
            <a:ext cx="6008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Among the simplest of all attachments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62000" y="3808413"/>
            <a:ext cx="848995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Their retentive elements can be reactivated or replaced </a:t>
            </a:r>
          </a:p>
          <a:p>
            <a:pPr algn="l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in the denture base.</a:t>
            </a:r>
            <a:endParaRPr lang="en-US" sz="28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en-US" dirty="0">
                <a:latin typeface="Tahoma" pitchFamily="34" charset="0"/>
              </a:rPr>
              <a:t>  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74700" y="2668588"/>
            <a:ext cx="89027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7663" indent="-347663" algn="l">
              <a:defRPr/>
            </a:pP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Have applications for both root &amp; implant supported prosthesis</a:t>
            </a:r>
          </a:p>
          <a:p>
            <a:pPr marL="347663" indent="-347663" algn="l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9906000" cy="60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 retainer consisting of  a receptacle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matrix</a:t>
            </a:r>
            <a:r>
              <a:rPr lang="en-US" sz="2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and a closely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fitting part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patrix</a:t>
            </a:r>
            <a:r>
              <a:rPr lang="en-US" sz="2400" b="1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9219" name="Picture 3" descr="Ceka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21175"/>
            <a:ext cx="2667000" cy="23082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5867400" y="50292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9900"/>
                </a:solidFill>
              </a:rPr>
              <a:t>Patrix</a:t>
            </a:r>
            <a:endParaRPr lang="en-US">
              <a:solidFill>
                <a:srgbClr val="FF9900"/>
              </a:solidFill>
              <a:latin typeface="Tahoma" pitchFamily="34" charset="0"/>
            </a:endParaRPr>
          </a:p>
        </p:txBody>
      </p:sp>
      <p:sp>
        <p:nvSpPr>
          <p:cNvPr id="9221" name="AutoShape 12"/>
          <p:cNvSpPr>
            <a:spLocks noChangeArrowheads="1"/>
          </p:cNvSpPr>
          <p:nvPr/>
        </p:nvSpPr>
        <p:spPr bwMode="auto">
          <a:xfrm rot="10800000">
            <a:off x="4819650" y="5181600"/>
            <a:ext cx="1123950" cy="76200"/>
          </a:xfrm>
          <a:prstGeom prst="rightArrow">
            <a:avLst>
              <a:gd name="adj1" fmla="val 50000"/>
              <a:gd name="adj2" fmla="val 368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838200" y="2498725"/>
            <a:ext cx="7940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matrix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is usually contained within normal or expanded contours of the crown of an abutment tooth</a:t>
            </a:r>
            <a:r>
              <a:rPr lang="en-US" sz="24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838200" y="3581400"/>
            <a:ext cx="794067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patrix</a:t>
            </a: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is mostly attached to a </a:t>
            </a:r>
            <a:r>
              <a:rPr lang="en-US" sz="24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pontic</a:t>
            </a: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or a RPD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sz="24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4" name="WordArt 15"/>
          <p:cNvSpPr>
            <a:spLocks noChangeArrowheads="1" noChangeShapeType="1" noTextEdit="1"/>
          </p:cNvSpPr>
          <p:nvPr/>
        </p:nvSpPr>
        <p:spPr bwMode="auto">
          <a:xfrm>
            <a:off x="2438400" y="304800"/>
            <a:ext cx="43815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Definition of Attachments</a:t>
            </a:r>
            <a:endParaRPr lang="ar-IQ" sz="36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971550" y="304800"/>
            <a:ext cx="459105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stud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838200" y="822325"/>
            <a:ext cx="8002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</a:t>
            </a:r>
            <a:r>
              <a:rPr lang="en-US" sz="2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Brewer &amp; Morrow (1980),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classified stud attachments into:</a:t>
            </a:r>
            <a:r>
              <a:rPr lang="en-US" sz="2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143000" y="1600200"/>
            <a:ext cx="3201988" cy="4254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Resilient Stud attachments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365750" y="1600200"/>
            <a:ext cx="2787650" cy="4254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Rigid stud attachments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203325" y="2136775"/>
            <a:ext cx="31940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/>
              <a:t>* Designed so as to permit or </a:t>
            </a:r>
          </a:p>
          <a:p>
            <a:pPr algn="l" eaLnBrk="1" hangingPunct="1"/>
            <a:r>
              <a:rPr lang="en-US"/>
              <a:t>   provide for a “controlled” </a:t>
            </a:r>
          </a:p>
          <a:p>
            <a:pPr algn="l" eaLnBrk="1" hangingPunct="1"/>
            <a:r>
              <a:rPr lang="en-US"/>
              <a:t>   movement.</a:t>
            </a:r>
          </a:p>
          <a:p>
            <a:pPr algn="l" eaLnBrk="1" hangingPunct="1"/>
            <a:r>
              <a:rPr lang="en-US"/>
              <a:t>* They act as safety valve for</a:t>
            </a:r>
          </a:p>
          <a:p>
            <a:pPr algn="l" eaLnBrk="1" hangingPunct="1"/>
            <a:r>
              <a:rPr lang="en-US"/>
              <a:t>   any overload situations. 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941888" y="2057400"/>
            <a:ext cx="4014787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>
                <a:latin typeface="Tahoma" pitchFamily="34" charset="0"/>
              </a:rPr>
              <a:t> Do not allow any movement</a:t>
            </a:r>
          </a:p>
          <a:p>
            <a:pPr algn="l" eaLnBrk="1" hangingPunct="1"/>
            <a:r>
              <a:rPr lang="en-US" sz="240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>
                <a:latin typeface="Tahoma" pitchFamily="34" charset="0"/>
              </a:rPr>
              <a:t> Indicated when interocclusal space </a:t>
            </a:r>
          </a:p>
          <a:p>
            <a:pPr algn="l" eaLnBrk="1" hangingPunct="1"/>
            <a:r>
              <a:rPr lang="en-US">
                <a:latin typeface="Tahoma" pitchFamily="34" charset="0"/>
              </a:rPr>
              <a:t>   is limited &amp; when no potential </a:t>
            </a:r>
          </a:p>
          <a:p>
            <a:pPr algn="l" eaLnBrk="1" hangingPunct="1"/>
            <a:r>
              <a:rPr lang="en-US">
                <a:latin typeface="Tahoma" pitchFamily="34" charset="0"/>
              </a:rPr>
              <a:t>   movement of the overdenture is </a:t>
            </a:r>
          </a:p>
          <a:p>
            <a:pPr algn="l" eaLnBrk="1" hangingPunct="1"/>
            <a:r>
              <a:rPr lang="en-US">
                <a:latin typeface="Tahoma" pitchFamily="34" charset="0"/>
              </a:rPr>
              <a:t>   required</a:t>
            </a:r>
          </a:p>
        </p:txBody>
      </p:sp>
      <p:pic>
        <p:nvPicPr>
          <p:cNvPr id="27656" name="Picture 8" descr="scan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3" b="5556"/>
          <a:stretch>
            <a:fillRect/>
          </a:stretch>
        </p:blipFill>
        <p:spPr bwMode="auto">
          <a:xfrm>
            <a:off x="5911850" y="4173538"/>
            <a:ext cx="2012950" cy="1617662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scan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5" r="68768" b="24565"/>
          <a:stretch>
            <a:fillRect/>
          </a:stretch>
        </p:blipFill>
        <p:spPr bwMode="auto">
          <a:xfrm>
            <a:off x="1143000" y="3925888"/>
            <a:ext cx="1158875" cy="2093912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scan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 b="5789"/>
          <a:stretch>
            <a:fillRect/>
          </a:stretch>
        </p:blipFill>
        <p:spPr bwMode="auto">
          <a:xfrm>
            <a:off x="2497138" y="4157663"/>
            <a:ext cx="2074862" cy="1557337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>
            <a:off x="971550" y="304800"/>
            <a:ext cx="459105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stud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914400" y="838200"/>
            <a:ext cx="785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</a:t>
            </a:r>
            <a:r>
              <a:rPr lang="en-US" sz="20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Chee</a:t>
            </a:r>
            <a:r>
              <a:rPr lang="en-US" sz="2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&amp; Donavan (1993),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classified stud attachments into:</a:t>
            </a:r>
            <a:r>
              <a:rPr lang="en-US" sz="2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1682750" y="1447800"/>
            <a:ext cx="1898650" cy="4254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Intra-radicular </a:t>
            </a:r>
          </a:p>
        </p:txBody>
      </p:sp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6019800" y="1447800"/>
            <a:ext cx="1930400" cy="4254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Extra-radicular </a:t>
            </a: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990600" y="1949450"/>
            <a:ext cx="39052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>
                <a:latin typeface="Tahoma" pitchFamily="34" charset="0"/>
              </a:rPr>
              <a:t> </a:t>
            </a:r>
            <a:r>
              <a:rPr lang="en-US"/>
              <a:t>The male portion (patrix)</a:t>
            </a:r>
          </a:p>
          <a:p>
            <a:pPr algn="l" eaLnBrk="1" hangingPunct="1"/>
            <a:r>
              <a:rPr lang="en-US"/>
              <a:t>   forms part of the denture base </a:t>
            </a:r>
          </a:p>
          <a:p>
            <a:pPr algn="l" eaLnBrk="1" hangingPunct="1"/>
            <a:r>
              <a:rPr lang="en-US"/>
              <a:t>   and engages a special depression </a:t>
            </a:r>
          </a:p>
          <a:p>
            <a:pPr algn="l" eaLnBrk="1" hangingPunct="1"/>
            <a:r>
              <a:rPr lang="en-US"/>
              <a:t>   within the root contour or implant 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5365750" y="1981200"/>
            <a:ext cx="3529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>
                <a:latin typeface="Tahoma" pitchFamily="34" charset="0"/>
              </a:rPr>
              <a:t> The </a:t>
            </a:r>
            <a:r>
              <a:rPr lang="en-US"/>
              <a:t>male portion (patrix) </a:t>
            </a:r>
          </a:p>
          <a:p>
            <a:pPr algn="l" eaLnBrk="1" hangingPunct="1"/>
            <a:r>
              <a:rPr lang="en-US"/>
              <a:t>    </a:t>
            </a:r>
            <a:r>
              <a:rPr lang="en-US">
                <a:latin typeface="Tahoma" pitchFamily="34" charset="0"/>
              </a:rPr>
              <a:t>projects from the root surface </a:t>
            </a:r>
          </a:p>
          <a:p>
            <a:pPr algn="l" eaLnBrk="1" hangingPunct="1"/>
            <a:r>
              <a:rPr lang="en-US">
                <a:latin typeface="Tahoma" pitchFamily="34" charset="0"/>
              </a:rPr>
              <a:t>   of the preparation or implant. 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020763" y="3276600"/>
            <a:ext cx="23320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* Logic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819400" y="3276600"/>
            <a:ext cx="2224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* Zest </a:t>
            </a:r>
          </a:p>
        </p:txBody>
      </p:sp>
      <p:pic>
        <p:nvPicPr>
          <p:cNvPr id="28682" name="Picture 15" descr="scan016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t="4132" r="16420" b="4132"/>
          <a:stretch>
            <a:fillRect/>
          </a:stretch>
        </p:blipFill>
        <p:spPr bwMode="auto">
          <a:xfrm>
            <a:off x="1022350" y="3810000"/>
            <a:ext cx="1263650" cy="1371600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6" descr="scan00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28708" r="16920"/>
          <a:stretch>
            <a:fillRect/>
          </a:stretch>
        </p:blipFill>
        <p:spPr bwMode="auto">
          <a:xfrm>
            <a:off x="2881313" y="3810000"/>
            <a:ext cx="1200150" cy="1371600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7" descr="scan01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8" b="6006"/>
          <a:stretch>
            <a:fillRect/>
          </a:stretch>
        </p:blipFill>
        <p:spPr bwMode="auto">
          <a:xfrm>
            <a:off x="2590800" y="5334000"/>
            <a:ext cx="1784350" cy="13716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5" name="Picture 18" descr="scan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4" r="14415"/>
          <a:stretch>
            <a:fillRect/>
          </a:stretch>
        </p:blipFill>
        <p:spPr bwMode="auto">
          <a:xfrm>
            <a:off x="5597525" y="3505200"/>
            <a:ext cx="1490663" cy="1233488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9" descr="scan0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2141" r="12759" b="8565"/>
          <a:stretch>
            <a:fillRect/>
          </a:stretch>
        </p:blipFill>
        <p:spPr bwMode="auto">
          <a:xfrm>
            <a:off x="7413625" y="3505200"/>
            <a:ext cx="1501775" cy="1233488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7" name="Picture 20" descr="scan013"/>
          <p:cNvPicPr>
            <a:picLocks noGrp="1" noChangeAspect="1" noChangeArrowheads="1"/>
          </p:cNvPicPr>
          <p:nvPr>
            <p:ph type="title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6299"/>
          <a:stretch>
            <a:fillRect/>
          </a:stretch>
        </p:blipFill>
        <p:spPr>
          <a:xfrm>
            <a:off x="7467600" y="5453063"/>
            <a:ext cx="1447800" cy="1263650"/>
          </a:xfrm>
          <a:noFill/>
          <a:ln w="76200" cmpd="tri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21" descr="scan0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12875" r="9724"/>
          <a:stretch>
            <a:fillRect/>
          </a:stretch>
        </p:blipFill>
        <p:spPr bwMode="auto">
          <a:xfrm>
            <a:off x="5578475" y="5472113"/>
            <a:ext cx="1508125" cy="1233487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9" name="Text Box 22"/>
          <p:cNvSpPr txBox="1">
            <a:spLocks noChangeArrowheads="1"/>
          </p:cNvSpPr>
          <p:nvPr/>
        </p:nvSpPr>
        <p:spPr bwMode="auto">
          <a:xfrm>
            <a:off x="5715000" y="3048000"/>
            <a:ext cx="2986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* Rotherman attachment</a:t>
            </a:r>
          </a:p>
        </p:txBody>
      </p:sp>
      <p:sp>
        <p:nvSpPr>
          <p:cNvPr id="28690" name="Text Box 23"/>
          <p:cNvSpPr txBox="1">
            <a:spLocks noChangeArrowheads="1"/>
          </p:cNvSpPr>
          <p:nvPr/>
        </p:nvSpPr>
        <p:spPr bwMode="auto">
          <a:xfrm>
            <a:off x="7315200" y="5013325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* Dalla Bona</a:t>
            </a:r>
          </a:p>
        </p:txBody>
      </p:sp>
      <p:sp>
        <p:nvSpPr>
          <p:cNvPr id="28691" name="Text Box 24"/>
          <p:cNvSpPr txBox="1">
            <a:spLocks noChangeArrowheads="1"/>
          </p:cNvSpPr>
          <p:nvPr/>
        </p:nvSpPr>
        <p:spPr bwMode="auto">
          <a:xfrm>
            <a:off x="5562600" y="5013325"/>
            <a:ext cx="1398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* Micro Fix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447800"/>
            <a:ext cx="5562600" cy="106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Low caries index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Adequate zone of attached gingiva</a:t>
            </a:r>
          </a:p>
        </p:txBody>
      </p:sp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971550" y="152400"/>
            <a:ext cx="459105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Requirements of stud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838200" y="10414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Adequate periodontal support</a:t>
            </a:r>
            <a:r>
              <a:rPr lang="en-US" dirty="0">
                <a:latin typeface="Tahoma" pitchFamily="34" charset="0"/>
              </a:rPr>
              <a:t>                                                                                                  </a:t>
            </a: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838200" y="2163763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Controlled plaque &amp; denture hygiene</a:t>
            </a:r>
            <a:r>
              <a:rPr lang="en-US" dirty="0">
                <a:latin typeface="Tahoma" pitchFamily="34" charset="0"/>
              </a:rPr>
              <a:t>                                                                                             </a:t>
            </a:r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t="28314" r="54405" b="42900"/>
          <a:stretch>
            <a:fillRect/>
          </a:stretch>
        </p:blipFill>
        <p:spPr bwMode="auto">
          <a:xfrm>
            <a:off x="5562600" y="3638550"/>
            <a:ext cx="2609850" cy="306705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715000" y="4343400"/>
            <a:ext cx="1524000" cy="1524000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ar-IQ"/>
          </a:p>
        </p:txBody>
      </p:sp>
      <p:sp>
        <p:nvSpPr>
          <p:cNvPr id="29704" name="AutoShape 9"/>
          <p:cNvSpPr>
            <a:spLocks noChangeArrowheads="1"/>
          </p:cNvSpPr>
          <p:nvPr/>
        </p:nvSpPr>
        <p:spPr bwMode="auto">
          <a:xfrm>
            <a:off x="7239000" y="4972050"/>
            <a:ext cx="887413" cy="209550"/>
          </a:xfrm>
          <a:prstGeom prst="leftArrow">
            <a:avLst>
              <a:gd name="adj1" fmla="val 50000"/>
              <a:gd name="adj2" fmla="val 105871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236554" name="Text Box 10"/>
          <p:cNvSpPr txBox="1">
            <a:spLocks noChangeArrowheads="1"/>
          </p:cNvSpPr>
          <p:nvPr/>
        </p:nvSpPr>
        <p:spPr bwMode="auto">
          <a:xfrm>
            <a:off x="838200" y="2590800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Adequate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interocclusal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clearance to allow for  reasonable thickness of acrylic resin around the attachments.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ahoma" pitchFamily="34" charset="0"/>
              </a:rPr>
              <a:t>                   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514600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rgbClr val="FF3300"/>
                </a:solidFill>
                <a:latin typeface="Colonna MT" pitchFamily="82" charset="0"/>
              </a:rPr>
              <a:t>Bar Attachments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543800" cy="6699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 attachments consist of :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4" descr="scan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3914" r="2484"/>
          <a:stretch>
            <a:fillRect/>
          </a:stretch>
        </p:blipFill>
        <p:spPr bwMode="auto">
          <a:xfrm>
            <a:off x="5686425" y="3429000"/>
            <a:ext cx="2847975" cy="18288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228850" y="2155825"/>
            <a:ext cx="819150" cy="4349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A bar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6115050" y="2232025"/>
            <a:ext cx="2038350" cy="4349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Retentive clip(s)</a:t>
            </a:r>
          </a:p>
        </p:txBody>
      </p:sp>
      <p:sp>
        <p:nvSpPr>
          <p:cNvPr id="31750" name="WordArt 7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459105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Definition of bar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pic>
        <p:nvPicPr>
          <p:cNvPr id="31751" name="Picture 11" descr="scan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b="70808"/>
          <a:stretch>
            <a:fillRect/>
          </a:stretch>
        </p:blipFill>
        <p:spPr bwMode="auto">
          <a:xfrm>
            <a:off x="1341438" y="3429000"/>
            <a:ext cx="2913062" cy="18288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990600" y="1143000"/>
            <a:ext cx="491490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Advantages of Bar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101850"/>
            <a:ext cx="8001000" cy="198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Excellent retention &amp; stability for the prosthesis.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bar acts as an indirect retainer &amp; provides vertical support for the prosthesis                preservation of the alveolar bone.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AutoShape 5"/>
          <p:cNvSpPr>
            <a:spLocks noChangeArrowheads="1"/>
          </p:cNvSpPr>
          <p:nvPr/>
        </p:nvSpPr>
        <p:spPr bwMode="auto">
          <a:xfrm>
            <a:off x="6400800" y="3657600"/>
            <a:ext cx="1069975" cy="304800"/>
          </a:xfrm>
          <a:prstGeom prst="rightArrow">
            <a:avLst>
              <a:gd name="adj1" fmla="val 50000"/>
              <a:gd name="adj2" fmla="val 8776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990600" y="4845050"/>
            <a:ext cx="7331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Rigid splinting</a:t>
            </a:r>
            <a:r>
              <a:rPr lang="en-US" sz="2800">
                <a:latin typeface="Tahoma" pitchFamily="34" charset="0"/>
              </a:rPr>
              <a:t>  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 constant mechanism of  abutment stabilization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3"/>
          <p:cNvSpPr>
            <a:spLocks noChangeArrowheads="1" noChangeShapeType="1" noTextEdit="1"/>
          </p:cNvSpPr>
          <p:nvPr/>
        </p:nvSpPr>
        <p:spPr bwMode="auto">
          <a:xfrm>
            <a:off x="2362200" y="914400"/>
            <a:ext cx="491490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Requirements of Bar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pic>
        <p:nvPicPr>
          <p:cNvPr id="33795" name="Picture 4" descr="scan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1905000"/>
            <a:ext cx="2944813" cy="1863725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5" descr="scan0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22314" r="9804" b="16736"/>
          <a:stretch>
            <a:fillRect/>
          </a:stretch>
        </p:blipFill>
        <p:spPr bwMode="auto">
          <a:xfrm>
            <a:off x="1219200" y="1905000"/>
            <a:ext cx="2895600" cy="1803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801688" y="3979863"/>
            <a:ext cx="36782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/>
              <a:t>** Adequate interocclusal </a:t>
            </a:r>
          </a:p>
          <a:p>
            <a:pPr eaLnBrk="1" hangingPunct="1"/>
            <a:r>
              <a:rPr lang="en-US" sz="2400"/>
              <a:t>distance</a:t>
            </a:r>
          </a:p>
        </p:txBody>
      </p:sp>
      <p:sp>
        <p:nvSpPr>
          <p:cNvPr id="33798" name="Text Box 12"/>
          <p:cNvSpPr txBox="1">
            <a:spLocks noChangeArrowheads="1"/>
          </p:cNvSpPr>
          <p:nvPr/>
        </p:nvSpPr>
        <p:spPr bwMode="auto">
          <a:xfrm>
            <a:off x="4876800" y="3978275"/>
            <a:ext cx="4408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/>
              <a:t>**Adequate clearance beneath </a:t>
            </a:r>
          </a:p>
          <a:p>
            <a:pPr algn="l" eaLnBrk="1" hangingPunct="1"/>
            <a:r>
              <a:rPr lang="en-US" sz="2400"/>
              <a:t>               the bar</a:t>
            </a:r>
          </a:p>
        </p:txBody>
      </p:sp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877888" y="5194300"/>
            <a:ext cx="3694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/>
              <a:t>** Adequate Bony support</a:t>
            </a:r>
          </a:p>
        </p:txBody>
      </p:sp>
      <p:sp>
        <p:nvSpPr>
          <p:cNvPr id="33800" name="Text Box 14"/>
          <p:cNvSpPr txBox="1">
            <a:spLocks noChangeArrowheads="1"/>
          </p:cNvSpPr>
          <p:nvPr/>
        </p:nvSpPr>
        <p:spPr bwMode="auto">
          <a:xfrm>
            <a:off x="5207000" y="5210175"/>
            <a:ext cx="3594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/>
              <a:t>** Bar should follow ridge</a:t>
            </a:r>
          </a:p>
          <a:p>
            <a:pPr eaLnBrk="1" hangingPunct="1"/>
            <a:r>
              <a:rPr lang="en-US" sz="2400"/>
              <a:t> contour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752600" y="1066800"/>
            <a:ext cx="1889125" cy="646113"/>
          </a:xfrm>
          <a:prstGeom prst="rect">
            <a:avLst/>
          </a:prstGeom>
          <a:noFill/>
          <a:ln w="66675" cmpd="thickThin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32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Bar Joints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867400" y="1066800"/>
            <a:ext cx="1820863" cy="646113"/>
          </a:xfrm>
          <a:prstGeom prst="rect">
            <a:avLst/>
          </a:prstGeom>
          <a:noFill/>
          <a:ln w="66675" cmpd="thickThin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32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Bar Units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431925" y="1752600"/>
            <a:ext cx="31813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* </a:t>
            </a:r>
            <a:r>
              <a:rPr lang="en-US" sz="20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Resilient version</a:t>
            </a:r>
            <a:r>
              <a:rPr lang="en-US" sz="2000">
                <a:latin typeface="Tahoma" pitchFamily="34" charset="0"/>
                <a:cs typeface="Tahoma" pitchFamily="34" charset="0"/>
              </a:rPr>
              <a:t> </a:t>
            </a:r>
          </a:p>
          <a:p>
            <a:pPr algn="l" eaLnBrk="1" hangingPunct="1"/>
            <a:r>
              <a:rPr lang="en-US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*</a:t>
            </a:r>
            <a:r>
              <a:rPr lang="en-US">
                <a:latin typeface="Tahoma" pitchFamily="34" charset="0"/>
                <a:cs typeface="Tahoma" pitchFamily="34" charset="0"/>
              </a:rPr>
              <a:t> Some rotational movement</a:t>
            </a:r>
            <a:r>
              <a:rPr lang="en-US">
                <a:latin typeface="Tahoma" pitchFamily="34" charset="0"/>
              </a:rPr>
              <a:t> </a:t>
            </a:r>
          </a:p>
          <a:p>
            <a:pPr algn="l" eaLnBrk="1" hangingPunct="1"/>
            <a:r>
              <a:rPr lang="en-US">
                <a:latin typeface="Tahoma" pitchFamily="34" charset="0"/>
              </a:rPr>
              <a:t>between the bar &amp; the sleeve</a:t>
            </a:r>
          </a:p>
          <a:p>
            <a:pPr algn="l" eaLnBrk="1" hangingPunct="1"/>
            <a:r>
              <a:rPr lang="en-US">
                <a:latin typeface="Tahoma" pitchFamily="34" charset="0"/>
              </a:rPr>
              <a:t>           more R.R support</a:t>
            </a:r>
          </a:p>
          <a:p>
            <a:pPr algn="l" eaLnBrk="1" hangingPunct="1"/>
            <a:r>
              <a:rPr lang="en-US">
                <a:latin typeface="Tahoma" pitchFamily="34" charset="0"/>
              </a:rPr>
              <a:t>           Less torque on teeth</a:t>
            </a: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1524000" y="3081338"/>
            <a:ext cx="703263" cy="119062"/>
          </a:xfrm>
          <a:prstGeom prst="rightArrow">
            <a:avLst>
              <a:gd name="adj1" fmla="val 50000"/>
              <a:gd name="adj2" fmla="val 147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1524000" y="2819400"/>
            <a:ext cx="703263" cy="119063"/>
          </a:xfrm>
          <a:prstGeom prst="rightArrow">
            <a:avLst>
              <a:gd name="adj1" fmla="val 50000"/>
              <a:gd name="adj2" fmla="val 1476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334000" y="1720850"/>
            <a:ext cx="32067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* </a:t>
            </a:r>
            <a:r>
              <a:rPr lang="en-US" sz="20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Rigid version</a:t>
            </a:r>
          </a:p>
          <a:p>
            <a:pPr algn="l" eaLnBrk="1" hangingPunct="1"/>
            <a:r>
              <a:rPr lang="en-US">
                <a:solidFill>
                  <a:srgbClr val="FF3300"/>
                </a:solidFill>
                <a:latin typeface="Tahoma" pitchFamily="34" charset="0"/>
                <a:cs typeface="Tahoma" pitchFamily="34" charset="0"/>
              </a:rPr>
              <a:t>*</a:t>
            </a:r>
            <a:r>
              <a:rPr lang="en-US">
                <a:latin typeface="Tahoma" pitchFamily="34" charset="0"/>
                <a:cs typeface="Tahoma" pitchFamily="34" charset="0"/>
              </a:rPr>
              <a:t> provides rigid fixation – no </a:t>
            </a:r>
          </a:p>
          <a:p>
            <a:pPr algn="l" eaLnBrk="1" hangingPunct="1"/>
            <a:r>
              <a:rPr lang="en-US">
                <a:latin typeface="Tahoma" pitchFamily="34" charset="0"/>
                <a:cs typeface="Tahoma" pitchFamily="34" charset="0"/>
              </a:rPr>
              <a:t>movement between the bar &amp;</a:t>
            </a:r>
          </a:p>
          <a:p>
            <a:pPr algn="l" eaLnBrk="1" hangingPunct="1"/>
            <a:r>
              <a:rPr lang="en-US">
                <a:latin typeface="Tahoma" pitchFamily="34" charset="0"/>
                <a:cs typeface="Tahoma" pitchFamily="34" charset="0"/>
              </a:rPr>
              <a:t>the sleeve           indicated </a:t>
            </a:r>
          </a:p>
          <a:p>
            <a:pPr algn="l" eaLnBrk="1" hangingPunct="1"/>
            <a:r>
              <a:rPr lang="en-US">
                <a:latin typeface="Tahoma" pitchFamily="34" charset="0"/>
                <a:cs typeface="Tahoma" pitchFamily="34" charset="0"/>
              </a:rPr>
              <a:t>when saddle gap is long</a:t>
            </a:r>
            <a:endParaRPr lang="en-US">
              <a:latin typeface="Tahoma" pitchFamily="34" charset="0"/>
            </a:endParaRP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6477000" y="2776538"/>
            <a:ext cx="703263" cy="119062"/>
          </a:xfrm>
          <a:prstGeom prst="rightArrow">
            <a:avLst>
              <a:gd name="adj1" fmla="val 50000"/>
              <a:gd name="adj2" fmla="val 147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34825" name="WordArt 14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491490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Bar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pic>
        <p:nvPicPr>
          <p:cNvPr id="34826" name="Picture 23" descr="scan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9933" b="55728"/>
          <a:stretch>
            <a:fillRect/>
          </a:stretch>
        </p:blipFill>
        <p:spPr bwMode="auto">
          <a:xfrm>
            <a:off x="1089025" y="4114800"/>
            <a:ext cx="2247900" cy="2101850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Picture 24" descr="scan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53664" r="9933" b="2065"/>
          <a:stretch>
            <a:fillRect/>
          </a:stretch>
        </p:blipFill>
        <p:spPr bwMode="auto">
          <a:xfrm>
            <a:off x="5334000" y="4114800"/>
            <a:ext cx="2249488" cy="2101850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74" name="Rectangle 26"/>
          <p:cNvSpPr>
            <a:spLocks noChangeArrowheads="1"/>
          </p:cNvSpPr>
          <p:nvPr/>
        </p:nvSpPr>
        <p:spPr bwMode="auto">
          <a:xfrm>
            <a:off x="3200400" y="3489325"/>
            <a:ext cx="3198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►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Dolder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bar attachment</a:t>
            </a:r>
          </a:p>
        </p:txBody>
      </p:sp>
      <p:sp>
        <p:nvSpPr>
          <p:cNvPr id="104475" name="Rectangle 27"/>
          <p:cNvSpPr>
            <a:spLocks noChangeArrowheads="1"/>
          </p:cNvSpPr>
          <p:nvPr/>
        </p:nvSpPr>
        <p:spPr bwMode="auto">
          <a:xfrm>
            <a:off x="1600200" y="6400800"/>
            <a:ext cx="113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Resilient</a:t>
            </a:r>
          </a:p>
        </p:txBody>
      </p:sp>
      <p:sp>
        <p:nvSpPr>
          <p:cNvPr id="104477" name="Rectangle 29"/>
          <p:cNvSpPr>
            <a:spLocks noChangeArrowheads="1"/>
          </p:cNvSpPr>
          <p:nvPr/>
        </p:nvSpPr>
        <p:spPr bwMode="auto">
          <a:xfrm>
            <a:off x="6172200" y="640080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Rigid</a:t>
            </a:r>
          </a:p>
        </p:txBody>
      </p:sp>
      <p:pic>
        <p:nvPicPr>
          <p:cNvPr id="34831" name="Picture 30" descr="scan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13513" r="20100" b="6757"/>
          <a:stretch>
            <a:fillRect/>
          </a:stretch>
        </p:blipFill>
        <p:spPr bwMode="auto">
          <a:xfrm>
            <a:off x="7772400" y="4724400"/>
            <a:ext cx="1200150" cy="1189038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Picture 31" descr="scan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14159" r="20100" b="7080"/>
          <a:stretch>
            <a:fillRect/>
          </a:stretch>
        </p:blipFill>
        <p:spPr bwMode="auto">
          <a:xfrm>
            <a:off x="3527425" y="4648200"/>
            <a:ext cx="1273175" cy="1189038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514600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>
                <a:solidFill>
                  <a:srgbClr val="FF3300"/>
                </a:solidFill>
                <a:latin typeface="Colonna MT" pitchFamily="82" charset="0"/>
              </a:rPr>
              <a:t>Telescopic Retainers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828800"/>
            <a:ext cx="7467600" cy="990600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 telescopic retainer consists of an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inner coping.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Permanently cemented to an abutment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and a congruent detachable </a:t>
            </a:r>
            <a:r>
              <a:rPr lang="en-US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outer crown</a:t>
            </a:r>
            <a: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, rigidly connected to a removable prosthesis.</a:t>
            </a:r>
            <a:br>
              <a:rPr lang="en-US" sz="28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 smtClean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9" descr="scan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>
            <a:fillRect/>
          </a:stretch>
        </p:blipFill>
        <p:spPr bwMode="auto">
          <a:xfrm>
            <a:off x="1219200" y="3429000"/>
            <a:ext cx="3581400" cy="2122488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10" descr="scan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27322" r="11716"/>
          <a:stretch>
            <a:fillRect/>
          </a:stretch>
        </p:blipFill>
        <p:spPr bwMode="auto">
          <a:xfrm>
            <a:off x="5105400" y="3436938"/>
            <a:ext cx="3657600" cy="2125662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WordArt 11"/>
          <p:cNvSpPr>
            <a:spLocks noChangeArrowheads="1" noChangeShapeType="1" noTextEdit="1"/>
          </p:cNvSpPr>
          <p:nvPr/>
        </p:nvSpPr>
        <p:spPr bwMode="auto">
          <a:xfrm>
            <a:off x="1066800" y="514350"/>
            <a:ext cx="459105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Definition of Telescopic Retainers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36870" name="AutoShape 13"/>
          <p:cNvSpPr>
            <a:spLocks noChangeArrowheads="1"/>
          </p:cNvSpPr>
          <p:nvPr/>
        </p:nvSpPr>
        <p:spPr bwMode="auto">
          <a:xfrm rot="2700000">
            <a:off x="2806700" y="4267200"/>
            <a:ext cx="119063" cy="703263"/>
          </a:xfrm>
          <a:prstGeom prst="downArrow">
            <a:avLst>
              <a:gd name="adj1" fmla="val 50000"/>
              <a:gd name="adj2" fmla="val 147666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ar-IQ"/>
          </a:p>
        </p:txBody>
      </p:sp>
      <p:sp>
        <p:nvSpPr>
          <p:cNvPr id="36871" name="AutoShape 14"/>
          <p:cNvSpPr>
            <a:spLocks noChangeArrowheads="1"/>
          </p:cNvSpPr>
          <p:nvPr/>
        </p:nvSpPr>
        <p:spPr bwMode="auto">
          <a:xfrm rot="2700000">
            <a:off x="6557963" y="3979863"/>
            <a:ext cx="119062" cy="887412"/>
          </a:xfrm>
          <a:prstGeom prst="downArrow">
            <a:avLst>
              <a:gd name="adj1" fmla="val 50000"/>
              <a:gd name="adj2" fmla="val 186334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ar-IQ"/>
          </a:p>
        </p:txBody>
      </p:sp>
      <p:sp>
        <p:nvSpPr>
          <p:cNvPr id="36872" name="AutoShape 15"/>
          <p:cNvSpPr>
            <a:spLocks noChangeArrowheads="1"/>
          </p:cNvSpPr>
          <p:nvPr/>
        </p:nvSpPr>
        <p:spPr bwMode="auto">
          <a:xfrm rot="-2700000">
            <a:off x="3282950" y="4267200"/>
            <a:ext cx="119063" cy="703263"/>
          </a:xfrm>
          <a:prstGeom prst="downArrow">
            <a:avLst>
              <a:gd name="adj1" fmla="val 50000"/>
              <a:gd name="adj2" fmla="val 147666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ar-IQ"/>
          </a:p>
        </p:txBody>
      </p:sp>
      <p:sp>
        <p:nvSpPr>
          <p:cNvPr id="36873" name="AutoShape 16"/>
          <p:cNvSpPr>
            <a:spLocks noChangeArrowheads="1"/>
          </p:cNvSpPr>
          <p:nvPr/>
        </p:nvSpPr>
        <p:spPr bwMode="auto">
          <a:xfrm rot="-2700000">
            <a:off x="7137400" y="3976688"/>
            <a:ext cx="119063" cy="887412"/>
          </a:xfrm>
          <a:prstGeom prst="downArrow">
            <a:avLst>
              <a:gd name="adj1" fmla="val 50000"/>
              <a:gd name="adj2" fmla="val 186332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1371600" y="2524125"/>
            <a:ext cx="6477000" cy="1285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Attachments</a:t>
            </a:r>
            <a:endParaRPr lang="ar-IQ" sz="54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924800" cy="11271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Langer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(1981)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classified telescopic retainers ( according to resiliency) into: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203325" y="1600200"/>
            <a:ext cx="3205163" cy="4254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Rigidly interlocked T. Units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257800" y="1644650"/>
            <a:ext cx="3668713" cy="4254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T. Units with built-in Resiliency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1219200" y="2160588"/>
            <a:ext cx="35814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3300"/>
                </a:solidFill>
                <a:latin typeface="Tahoma" pitchFamily="34" charset="0"/>
              </a:rPr>
              <a:t>*</a:t>
            </a:r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involves intersurface friction</a:t>
            </a:r>
          </a:p>
          <a:p>
            <a:pPr algn="l" eaLnBrk="1" hangingPunct="1"/>
            <a:r>
              <a:rPr lang="en-US" sz="2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during insertion &amp; removal of the superstructure as the parts engage &amp; disengage themselves</a:t>
            </a:r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.</a:t>
            </a:r>
            <a:r>
              <a:rPr lang="en-US">
                <a:solidFill>
                  <a:srgbClr val="FFFF00"/>
                </a:solidFill>
                <a:latin typeface="Tahoma" pitchFamily="34" charset="0"/>
              </a:rPr>
              <a:t>                                     </a:t>
            </a: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5334000" y="2209800"/>
            <a:ext cx="358140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3300"/>
                </a:solidFill>
                <a:latin typeface="Tahoma" pitchFamily="34" charset="0"/>
              </a:rPr>
              <a:t>*</a:t>
            </a:r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The forms of the 1ry &amp; 2ry crowns are modified to interrupt the continuity of the intimate contact between them. A stress breaking principle is built into the retainer itself.</a:t>
            </a:r>
          </a:p>
          <a:p>
            <a:pPr algn="l" eaLnBrk="1" hangingPunct="1"/>
            <a:endParaRPr lang="en-US" sz="2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provide support only</a:t>
            </a:r>
          </a:p>
          <a:p>
            <a:pPr algn="l" eaLnBrk="1" hangingPunct="1"/>
            <a:endParaRPr lang="en-US" sz="2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sz="2000">
              <a:solidFill>
                <a:schemeClr val="hlink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7895" name="WordArt 13"/>
          <p:cNvSpPr>
            <a:spLocks noChangeArrowheads="1" noChangeShapeType="1" noTextEdit="1"/>
          </p:cNvSpPr>
          <p:nvPr/>
        </p:nvSpPr>
        <p:spPr bwMode="auto">
          <a:xfrm>
            <a:off x="1066800" y="266700"/>
            <a:ext cx="5000625" cy="34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Telescopic Retainers</a:t>
            </a:r>
            <a:endParaRPr lang="ar-IQ" sz="24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37896" name="Text Box 14"/>
          <p:cNvSpPr txBox="1">
            <a:spLocks noChangeArrowheads="1"/>
          </p:cNvSpPr>
          <p:nvPr/>
        </p:nvSpPr>
        <p:spPr bwMode="auto">
          <a:xfrm>
            <a:off x="1219200" y="3810000"/>
            <a:ext cx="35814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ensures denture retention &amp; stability.</a:t>
            </a:r>
          </a:p>
          <a:p>
            <a:pPr algn="l" eaLnBrk="1" hangingPunct="1"/>
            <a:r>
              <a:rPr lang="en-US" sz="2000">
                <a:solidFill>
                  <a:srgbClr val="FF3300"/>
                </a:solidFill>
              </a:rPr>
              <a:t>►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splinting of abutment teeth</a:t>
            </a:r>
          </a:p>
          <a:p>
            <a:pPr algn="l" eaLnBrk="1" hangingPunct="1"/>
            <a:r>
              <a:rPr lang="en-US" sz="2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Healthier, as they take advantage of periodontal tooth support &amp; rely less on mucoperiostal support </a:t>
            </a:r>
          </a:p>
          <a:p>
            <a:pPr algn="l" eaLnBrk="1" hangingPunct="1"/>
            <a:endParaRPr lang="en-US" sz="2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sz="2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n-US" sz="2000">
              <a:solidFill>
                <a:srgbClr val="FFFF00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924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Beschnidt</a:t>
            </a:r>
            <a:r>
              <a:rPr lang="en-US" sz="2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et al (2001)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classified telescopic retainers (according to the form of retention) into: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322513" y="2320925"/>
            <a:ext cx="3971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Parallel-sided (cylindrical)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362200" y="3006725"/>
            <a:ext cx="279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Conical (tapered)</a:t>
            </a:r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 rot="5400000">
            <a:off x="7184231" y="3044032"/>
            <a:ext cx="4587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ar-IQ">
              <a:latin typeface="Tahoma" pitchFamily="34" charset="0"/>
            </a:endParaRPr>
          </a:p>
        </p:txBody>
      </p:sp>
      <p:sp>
        <p:nvSpPr>
          <p:cNvPr id="38918" name="Text Box 18"/>
          <p:cNvSpPr txBox="1">
            <a:spLocks noChangeArrowheads="1"/>
          </p:cNvSpPr>
          <p:nvPr/>
        </p:nvSpPr>
        <p:spPr bwMode="auto">
          <a:xfrm>
            <a:off x="2354263" y="3733800"/>
            <a:ext cx="5519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T. crowns with additional attachments</a:t>
            </a:r>
          </a:p>
        </p:txBody>
      </p:sp>
      <p:sp>
        <p:nvSpPr>
          <p:cNvPr id="38919" name="WordArt 19"/>
          <p:cNvSpPr>
            <a:spLocks noChangeArrowheads="1" noChangeShapeType="1" noTextEdit="1"/>
          </p:cNvSpPr>
          <p:nvPr/>
        </p:nvSpPr>
        <p:spPr bwMode="auto">
          <a:xfrm>
            <a:off x="1066800" y="266700"/>
            <a:ext cx="5000625" cy="34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Telescopic Retainers</a:t>
            </a:r>
            <a:endParaRPr lang="ar-IQ" sz="24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914400" y="1089025"/>
            <a:ext cx="3924300" cy="4349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1- Parallel-sided (cylindrical)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5653088" y="1089025"/>
            <a:ext cx="2790825" cy="4349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2- Conical (tapered)</a:t>
            </a:r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 rot="5400000">
            <a:off x="7184231" y="3044032"/>
            <a:ext cx="4587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ar-IQ">
              <a:latin typeface="Tahoma" pitchFamily="34" charset="0"/>
            </a:endParaRPr>
          </a:p>
        </p:txBody>
      </p:sp>
      <p:sp>
        <p:nvSpPr>
          <p:cNvPr id="39941" name="WordArt 19"/>
          <p:cNvSpPr>
            <a:spLocks noChangeArrowheads="1" noChangeShapeType="1" noTextEdit="1"/>
          </p:cNvSpPr>
          <p:nvPr/>
        </p:nvSpPr>
        <p:spPr bwMode="auto">
          <a:xfrm>
            <a:off x="1066800" y="266700"/>
            <a:ext cx="5000625" cy="34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Telescopic Retainers</a:t>
            </a:r>
            <a:endParaRPr lang="ar-IQ" sz="24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39942" name="Text Box 20"/>
          <p:cNvSpPr txBox="1">
            <a:spLocks noChangeArrowheads="1"/>
          </p:cNvSpPr>
          <p:nvPr/>
        </p:nvSpPr>
        <p:spPr bwMode="auto">
          <a:xfrm>
            <a:off x="1066800" y="1676400"/>
            <a:ext cx="3581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*</a:t>
            </a: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Abutment &amp; inner crown surfaces are prepared so as to be as parallel as possible.</a:t>
            </a:r>
          </a:p>
          <a:p>
            <a:pPr algn="l" eaLnBrk="1" hangingPunct="1"/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* </a:t>
            </a: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Retention is achieved through </a:t>
            </a:r>
            <a:r>
              <a:rPr lang="en-US" sz="2400" u="sng">
                <a:solidFill>
                  <a:schemeClr val="hlink"/>
                </a:solidFill>
                <a:latin typeface="Tahoma" pitchFamily="34" charset="0"/>
              </a:rPr>
              <a:t>tight contact </a:t>
            </a: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.</a:t>
            </a:r>
          </a:p>
          <a:p>
            <a:pPr algn="l" eaLnBrk="1" hangingPunct="1"/>
            <a:endParaRPr lang="en-US" sz="2400">
              <a:solidFill>
                <a:schemeClr val="hlink"/>
              </a:solidFill>
              <a:latin typeface="Tahoma" pitchFamily="34" charset="0"/>
            </a:endParaRPr>
          </a:p>
          <a:p>
            <a:pPr algn="l" eaLnBrk="1" hangingPunct="1"/>
            <a:endParaRPr lang="en-US" sz="2400">
              <a:solidFill>
                <a:schemeClr val="hlink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chemeClr val="hlink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9943" name="Text Box 21"/>
          <p:cNvSpPr txBox="1">
            <a:spLocks noChangeArrowheads="1"/>
          </p:cNvSpPr>
          <p:nvPr/>
        </p:nvSpPr>
        <p:spPr bwMode="auto">
          <a:xfrm>
            <a:off x="990600" y="4191000"/>
            <a:ext cx="35814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Problems:</a:t>
            </a:r>
          </a:p>
          <a:p>
            <a:pPr algn="l" eaLnBrk="1" hangingPunct="1"/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* </a:t>
            </a: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Over-contouring</a:t>
            </a:r>
          </a:p>
          <a:p>
            <a:pPr algn="l" eaLnBrk="1" hangingPunct="1"/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* </a:t>
            </a: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challenge for the patient to remove &amp; insert the prosthesis</a:t>
            </a:r>
          </a:p>
          <a:p>
            <a:pPr algn="l" eaLnBrk="1" hangingPunct="1"/>
            <a:endParaRPr lang="en-US">
              <a:solidFill>
                <a:schemeClr val="hlink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chemeClr val="hlink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9944" name="Text Box 22"/>
          <p:cNvSpPr txBox="1">
            <a:spLocks noChangeArrowheads="1"/>
          </p:cNvSpPr>
          <p:nvPr/>
        </p:nvSpPr>
        <p:spPr bwMode="auto">
          <a:xfrm>
            <a:off x="5257800" y="1752600"/>
            <a:ext cx="3581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* </a:t>
            </a: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The tapered configuration of the contacting walls generates a </a:t>
            </a:r>
            <a:r>
              <a:rPr lang="en-US" sz="2400" u="sng">
                <a:solidFill>
                  <a:schemeClr val="hlink"/>
                </a:solidFill>
                <a:latin typeface="Tahoma" pitchFamily="34" charset="0"/>
              </a:rPr>
              <a:t>compressing intersurface tension based on a wedging </a:t>
            </a: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action.</a:t>
            </a:r>
          </a:p>
          <a:p>
            <a:pPr algn="l" eaLnBrk="1" hangingPunct="1"/>
            <a:endParaRPr lang="en-US" sz="2400">
              <a:solidFill>
                <a:schemeClr val="hlink"/>
              </a:solidFill>
              <a:latin typeface="Tahoma" pitchFamily="34" charset="0"/>
            </a:endParaRPr>
          </a:p>
          <a:p>
            <a:pPr algn="l" eaLnBrk="1" hangingPunct="1"/>
            <a:endParaRPr lang="en-US" sz="2400">
              <a:solidFill>
                <a:schemeClr val="hlink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  <a:p>
            <a:pPr algn="l" eaLnBrk="1" hangingPunct="1"/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2057400" y="784225"/>
            <a:ext cx="5465763" cy="4349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FFFF00"/>
                </a:solidFill>
                <a:latin typeface="Tahoma" pitchFamily="34" charset="0"/>
              </a:rPr>
              <a:t>3- T. crowns with additional attachments</a:t>
            </a:r>
          </a:p>
        </p:txBody>
      </p:sp>
      <p:sp>
        <p:nvSpPr>
          <p:cNvPr id="40963" name="Text Box 8"/>
          <p:cNvSpPr txBox="1">
            <a:spLocks noChangeArrowheads="1"/>
          </p:cNvSpPr>
          <p:nvPr/>
        </p:nvSpPr>
        <p:spPr bwMode="auto">
          <a:xfrm rot="5400000">
            <a:off x="7184231" y="3044032"/>
            <a:ext cx="4587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ar-IQ">
              <a:latin typeface="Tahoma" pitchFamily="34" charset="0"/>
            </a:endParaRPr>
          </a:p>
        </p:txBody>
      </p:sp>
      <p:sp>
        <p:nvSpPr>
          <p:cNvPr id="40964" name="WordArt 22"/>
          <p:cNvSpPr>
            <a:spLocks noChangeArrowheads="1" noChangeShapeType="1" noTextEdit="1"/>
          </p:cNvSpPr>
          <p:nvPr/>
        </p:nvSpPr>
        <p:spPr bwMode="auto">
          <a:xfrm>
            <a:off x="1066800" y="266700"/>
            <a:ext cx="5000625" cy="34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Telescopic Retainers</a:t>
            </a:r>
            <a:endParaRPr lang="ar-IQ" sz="24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40965" name="Text Box 24"/>
          <p:cNvSpPr txBox="1">
            <a:spLocks noChangeArrowheads="1"/>
          </p:cNvSpPr>
          <p:nvPr/>
        </p:nvSpPr>
        <p:spPr bwMode="auto">
          <a:xfrm>
            <a:off x="762000" y="1398588"/>
            <a:ext cx="84391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Attachments were mainly incorporated in resilient telescope </a:t>
            </a:r>
          </a:p>
          <a:p>
            <a:pPr algn="l" eaLnBrk="1" hangingPunct="1"/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systems and telescope systems made from base metal alloys </a:t>
            </a:r>
          </a:p>
          <a:p>
            <a:pPr algn="l" eaLnBrk="1" hangingPunct="1"/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to enhance their retentive qualities. </a:t>
            </a:r>
            <a:endParaRPr lang="en-US" sz="24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6" name="Picture 25" descr="scan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594" r="4967" b="5188"/>
          <a:stretch>
            <a:fillRect/>
          </a:stretch>
        </p:blipFill>
        <p:spPr bwMode="auto">
          <a:xfrm>
            <a:off x="2325688" y="3225800"/>
            <a:ext cx="5065712" cy="32512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AutoShape 26"/>
          <p:cNvSpPr>
            <a:spLocks noChangeArrowheads="1"/>
          </p:cNvSpPr>
          <p:nvPr/>
        </p:nvSpPr>
        <p:spPr bwMode="auto">
          <a:xfrm>
            <a:off x="6099175" y="2452688"/>
            <a:ext cx="301625" cy="976312"/>
          </a:xfrm>
          <a:prstGeom prst="downArrow">
            <a:avLst>
              <a:gd name="adj1" fmla="val 50000"/>
              <a:gd name="adj2" fmla="val 8092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ar-IQ"/>
          </a:p>
        </p:txBody>
      </p:sp>
      <p:sp>
        <p:nvSpPr>
          <p:cNvPr id="40968" name="AutoShape 27"/>
          <p:cNvSpPr>
            <a:spLocks noChangeArrowheads="1"/>
          </p:cNvSpPr>
          <p:nvPr/>
        </p:nvSpPr>
        <p:spPr bwMode="auto">
          <a:xfrm rot="5400000">
            <a:off x="7643812" y="4548188"/>
            <a:ext cx="104775" cy="1066800"/>
          </a:xfrm>
          <a:prstGeom prst="downArrow">
            <a:avLst>
              <a:gd name="adj1" fmla="val 50000"/>
              <a:gd name="adj2" fmla="val 254545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ar-IQ"/>
          </a:p>
        </p:txBody>
      </p:sp>
      <p:sp>
        <p:nvSpPr>
          <p:cNvPr id="40969" name="AutoShape 28"/>
          <p:cNvSpPr>
            <a:spLocks noChangeArrowheads="1"/>
          </p:cNvSpPr>
          <p:nvPr/>
        </p:nvSpPr>
        <p:spPr bwMode="auto">
          <a:xfrm rot="2700000">
            <a:off x="4824412" y="3986213"/>
            <a:ext cx="104775" cy="1066800"/>
          </a:xfrm>
          <a:prstGeom prst="downArrow">
            <a:avLst>
              <a:gd name="adj1" fmla="val 50000"/>
              <a:gd name="adj2" fmla="val 254545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54387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Advantages of telescopic Retainers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973263" y="2209800"/>
            <a:ext cx="6613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Telescopic Retainers are Pericoronal Devices</a:t>
            </a:r>
          </a:p>
        </p:txBody>
      </p:sp>
      <p:sp>
        <p:nvSpPr>
          <p:cNvPr id="41988" name="Text Box 22"/>
          <p:cNvSpPr txBox="1">
            <a:spLocks noChangeArrowheads="1"/>
          </p:cNvSpPr>
          <p:nvPr/>
        </p:nvSpPr>
        <p:spPr bwMode="auto">
          <a:xfrm>
            <a:off x="533400" y="773113"/>
            <a:ext cx="8088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Longitudinal follow-up studies reported that telescope-</a:t>
            </a:r>
          </a:p>
          <a:p>
            <a:pPr algn="l" eaLnBrk="1" hangingPunct="1"/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retained prosthesis showed </a:t>
            </a:r>
            <a:r>
              <a:rPr lang="en-US" sz="2400" b="1" u="sng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lower failure rates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than those </a:t>
            </a:r>
          </a:p>
          <a:p>
            <a:pPr algn="l" eaLnBrk="1" hangingPunct="1"/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 retained by clasps or precision attachments. </a:t>
            </a:r>
            <a:endParaRPr lang="en-US" sz="24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9" name="AutoShape 23"/>
          <p:cNvSpPr>
            <a:spLocks noChangeArrowheads="1"/>
          </p:cNvSpPr>
          <p:nvPr/>
        </p:nvSpPr>
        <p:spPr bwMode="auto">
          <a:xfrm>
            <a:off x="914400" y="4495800"/>
            <a:ext cx="9906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41990" name="Text Box 24"/>
          <p:cNvSpPr txBox="1">
            <a:spLocks noChangeArrowheads="1"/>
          </p:cNvSpPr>
          <p:nvPr/>
        </p:nvSpPr>
        <p:spPr bwMode="auto">
          <a:xfrm>
            <a:off x="1884363" y="4267200"/>
            <a:ext cx="67421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Telescope-retained Prostheses regarded as </a:t>
            </a:r>
          </a:p>
          <a:p>
            <a:pPr algn="l" eaLnBrk="1" hangingPunct="1"/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 Removable splinting</a:t>
            </a:r>
            <a:r>
              <a:rPr lang="en-US"/>
              <a:t> </a:t>
            </a:r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devices</a:t>
            </a:r>
          </a:p>
          <a:p>
            <a:pPr algn="l" eaLnBrk="1" hangingPunct="1"/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                   </a:t>
            </a:r>
          </a:p>
        </p:txBody>
      </p:sp>
      <p:sp>
        <p:nvSpPr>
          <p:cNvPr id="41991" name="Text Box 25"/>
          <p:cNvSpPr txBox="1">
            <a:spLocks noChangeArrowheads="1"/>
          </p:cNvSpPr>
          <p:nvPr/>
        </p:nvSpPr>
        <p:spPr bwMode="auto">
          <a:xfrm>
            <a:off x="838200" y="5426075"/>
            <a:ext cx="7756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♦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The splinting action occurs when the multiple outer and </a:t>
            </a:r>
          </a:p>
          <a:p>
            <a:pPr algn="l"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    fixed inner crowns engage each other in situ.</a:t>
            </a:r>
          </a:p>
        </p:txBody>
      </p:sp>
      <p:sp>
        <p:nvSpPr>
          <p:cNvPr id="41992" name="AutoShape 26"/>
          <p:cNvSpPr>
            <a:spLocks noChangeArrowheads="1"/>
          </p:cNvSpPr>
          <p:nvPr/>
        </p:nvSpPr>
        <p:spPr bwMode="auto">
          <a:xfrm>
            <a:off x="914400" y="2438400"/>
            <a:ext cx="9906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41993" name="Text Box 27"/>
          <p:cNvSpPr txBox="1">
            <a:spLocks noChangeArrowheads="1"/>
          </p:cNvSpPr>
          <p:nvPr/>
        </p:nvSpPr>
        <p:spPr bwMode="auto">
          <a:xfrm>
            <a:off x="838200" y="2835275"/>
            <a:ext cx="8016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♦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They transmit the forces with the long axes of abutment </a:t>
            </a:r>
          </a:p>
          <a:p>
            <a:pPr algn="l"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   teeth. Therefore they allow for maximization of vertical </a:t>
            </a:r>
          </a:p>
          <a:p>
            <a:pPr algn="l" eaLnBrk="1" hangingPunct="1"/>
            <a:r>
              <a:rPr lang="en-US" sz="2400" b="1">
                <a:latin typeface="Times New Roman" pitchFamily="18" charset="0"/>
                <a:cs typeface="Times New Roman" pitchFamily="18" charset="0"/>
              </a:rPr>
              <a:t>   forces and minimization of horizontal (destructive) forces.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2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54387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Advantages of telescopic Retainers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838200" y="1252538"/>
            <a:ext cx="976313" cy="1190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669782034 h 21600"/>
              <a:gd name="T4" fmla="*/ 2147483647 w 21600"/>
              <a:gd name="T5" fmla="*/ 2147483647 h 21600"/>
              <a:gd name="T6" fmla="*/ 2147483647 w 21600"/>
              <a:gd name="T7" fmla="*/ 166978203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725613" y="1016000"/>
            <a:ext cx="7342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Telescope-retained Prostheses</a:t>
            </a:r>
            <a:r>
              <a:rPr lang="en-US" sz="2800">
                <a:latin typeface="Berlin Sans FB" pitchFamily="34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are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Perioprosthesis</a:t>
            </a:r>
          </a:p>
        </p:txBody>
      </p:sp>
      <p:sp>
        <p:nvSpPr>
          <p:cNvPr id="43013" name="Text Box 20"/>
          <p:cNvSpPr txBox="1">
            <a:spLocks noChangeArrowheads="1"/>
          </p:cNvSpPr>
          <p:nvPr/>
        </p:nvSpPr>
        <p:spPr bwMode="auto">
          <a:xfrm>
            <a:off x="990600" y="1768475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3300"/>
                </a:solidFill>
              </a:rPr>
              <a:t>►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The telescopic superstructure can be removed by the patient &amp; is easily cleaned.</a:t>
            </a:r>
          </a:p>
        </p:txBody>
      </p:sp>
      <p:sp>
        <p:nvSpPr>
          <p:cNvPr id="43014" name="Text Box 21"/>
          <p:cNvSpPr txBox="1">
            <a:spLocks noChangeArrowheads="1"/>
          </p:cNvSpPr>
          <p:nvPr/>
        </p:nvSpPr>
        <p:spPr bwMode="auto">
          <a:xfrm>
            <a:off x="990600" y="2667000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3300"/>
                </a:solidFill>
              </a:rPr>
              <a:t>►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The patient has</a:t>
            </a:r>
            <a:r>
              <a:rPr lang="en-US" sz="2400">
                <a:solidFill>
                  <a:schemeClr val="hlink"/>
                </a:solidFill>
              </a:rPr>
              <a:t> 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100 % access to the entire marginal periodontal circumference of the abutments </a:t>
            </a:r>
            <a:r>
              <a:rPr lang="en-US" sz="2400">
                <a:solidFill>
                  <a:srgbClr val="FF3300"/>
                </a:solidFill>
              </a:rPr>
              <a:t>►</a:t>
            </a:r>
            <a:r>
              <a:rPr lang="en-US" sz="24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promotes effective homecare &amp; oral hygiene.</a:t>
            </a:r>
          </a:p>
        </p:txBody>
      </p:sp>
      <p:sp>
        <p:nvSpPr>
          <p:cNvPr id="43015" name="AutoShape 23"/>
          <p:cNvSpPr>
            <a:spLocks noChangeArrowheads="1"/>
          </p:cNvSpPr>
          <p:nvPr/>
        </p:nvSpPr>
        <p:spPr bwMode="auto">
          <a:xfrm>
            <a:off x="1066800" y="5030788"/>
            <a:ext cx="976313" cy="1190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669782034 h 21600"/>
              <a:gd name="T4" fmla="*/ 2147483647 w 21600"/>
              <a:gd name="T5" fmla="*/ 2147483647 h 21600"/>
              <a:gd name="T6" fmla="*/ 2147483647 w 21600"/>
              <a:gd name="T7" fmla="*/ 166978203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43016" name="Text Box 24"/>
          <p:cNvSpPr txBox="1">
            <a:spLocks noChangeArrowheads="1"/>
          </p:cNvSpPr>
          <p:nvPr/>
        </p:nvSpPr>
        <p:spPr bwMode="auto">
          <a:xfrm>
            <a:off x="2195513" y="4814888"/>
            <a:ext cx="1409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800">
                <a:solidFill>
                  <a:srgbClr val="FFFF00"/>
                </a:solidFill>
                <a:latin typeface="Berlin Sans FB" pitchFamily="34" charset="0"/>
              </a:rPr>
              <a:t>Esthetics</a:t>
            </a:r>
          </a:p>
        </p:txBody>
      </p:sp>
      <p:pic>
        <p:nvPicPr>
          <p:cNvPr id="43017" name="Picture 25" descr="scan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" b="1958"/>
          <a:stretch>
            <a:fillRect/>
          </a:stretch>
        </p:blipFill>
        <p:spPr bwMode="auto">
          <a:xfrm>
            <a:off x="4267200" y="4430713"/>
            <a:ext cx="3433763" cy="2198687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066800"/>
            <a:ext cx="7848600" cy="533400"/>
          </a:xfrm>
          <a:solidFill>
            <a:srgbClr val="000066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3300"/>
                </a:solidFill>
              </a:rPr>
              <a:t>ATTACHMENT SELECTION (in general): 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5750" y="1981200"/>
            <a:ext cx="5797550" cy="3114675"/>
          </a:xfrm>
        </p:spPr>
        <p:txBody>
          <a:bodyPr/>
          <a:lstStyle/>
          <a:p>
            <a:pPr eaLnBrk="1" hangingPunct="1"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chemeClr val="folHlink"/>
                </a:solidFill>
              </a:rPr>
              <a:t>Criteria for selection:</a:t>
            </a:r>
          </a:p>
          <a:p>
            <a:pPr eaLnBrk="1" hangingPunct="1">
              <a:buClr>
                <a:schemeClr val="accent1"/>
              </a:buClr>
              <a:buFont typeface="Wingdings" pitchFamily="2" charset="2"/>
              <a:buNone/>
              <a:defRPr/>
            </a:pPr>
            <a:endParaRPr lang="en-US" sz="2000" dirty="0" smtClean="0">
              <a:solidFill>
                <a:schemeClr val="folHlink"/>
              </a:solidFill>
            </a:endParaRPr>
          </a:p>
          <a:p>
            <a:pPr eaLnBrk="1" hangingPunct="1">
              <a:buClr>
                <a:schemeClr val="accent1"/>
              </a:buClr>
              <a:defRPr/>
            </a:pPr>
            <a:r>
              <a:rPr lang="en-US" dirty="0" smtClean="0"/>
              <a:t>Location</a:t>
            </a:r>
          </a:p>
          <a:p>
            <a:pPr eaLnBrk="1" hangingPunct="1">
              <a:buClr>
                <a:schemeClr val="accent1"/>
              </a:buClr>
              <a:defRPr/>
            </a:pPr>
            <a:r>
              <a:rPr lang="en-US" dirty="0" smtClean="0"/>
              <a:t>Available space</a:t>
            </a:r>
          </a:p>
          <a:p>
            <a:pPr eaLnBrk="1" hangingPunct="1">
              <a:buClr>
                <a:schemeClr val="accent1"/>
              </a:buClr>
              <a:defRPr/>
            </a:pPr>
            <a:r>
              <a:rPr lang="en-US" dirty="0" smtClean="0"/>
              <a:t>Function/type of retention</a:t>
            </a:r>
          </a:p>
          <a:p>
            <a:pPr eaLnBrk="1" hangingPunct="1">
              <a:buClr>
                <a:schemeClr val="accent1"/>
              </a:buClr>
              <a:defRPr/>
            </a:pPr>
            <a:r>
              <a:rPr lang="en-US" dirty="0" smtClean="0"/>
              <a:t>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248400" cy="533400"/>
          </a:xfrm>
          <a:solidFill>
            <a:srgbClr val="000066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solidFill>
                  <a:srgbClr val="FF3300"/>
                </a:solidFill>
              </a:rPr>
              <a:t>ATTACHMENTS IN RPDs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7848600" cy="5410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CC66"/>
                </a:solidFill>
              </a:rPr>
              <a:t>Advantages: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sz="2800" u="sng" dirty="0" smtClean="0"/>
              <a:t>Elimination of visible clasp arms</a:t>
            </a:r>
          </a:p>
          <a:p>
            <a:pPr eaLnBrk="1" hangingPunct="1">
              <a:buClr>
                <a:schemeClr val="tx2"/>
              </a:buClr>
              <a:buFont typeface="Wingdings" pitchFamily="2" charset="2"/>
              <a:buNone/>
              <a:defRPr/>
            </a:pPr>
            <a:endParaRPr lang="en-US" sz="1800" u="sng" dirty="0" smtClean="0"/>
          </a:p>
          <a:p>
            <a:pPr eaLnBrk="1" hangingPunct="1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CC66"/>
                </a:solidFill>
              </a:rPr>
              <a:t>Disadvantages: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sz="2800" dirty="0" smtClean="0"/>
              <a:t>Additional </a:t>
            </a:r>
            <a:r>
              <a:rPr lang="en-US" sz="2800" u="sng" dirty="0" smtClean="0"/>
              <a:t>expense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sz="2800" dirty="0" smtClean="0"/>
              <a:t>Increased frequency of </a:t>
            </a:r>
            <a:r>
              <a:rPr lang="en-US" sz="2800" u="sng" dirty="0" smtClean="0"/>
              <a:t>adjustment and failure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sz="2800" dirty="0" smtClean="0"/>
              <a:t>Increased </a:t>
            </a:r>
            <a:r>
              <a:rPr lang="en-US" sz="2800" u="sng" dirty="0" smtClean="0"/>
              <a:t>technical expertise</a:t>
            </a:r>
            <a:r>
              <a:rPr lang="en-US" sz="2800" dirty="0" smtClean="0"/>
              <a:t> required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sz="2800" u="sng" dirty="0" smtClean="0"/>
              <a:t>Unpredictable or unfavorable distribution of forces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1676400" y="762000"/>
            <a:ext cx="584835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Attachments</a:t>
            </a:r>
            <a:endParaRPr lang="ar-IQ" sz="36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2286000" y="1873250"/>
            <a:ext cx="4114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lonna MT" pitchFamily="82" charset="0"/>
              </a:rPr>
              <a:t>Intracoronal</a:t>
            </a:r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2286000" y="2452688"/>
            <a:ext cx="41148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lonna MT" pitchFamily="82" charset="0"/>
              </a:rPr>
              <a:t>Extracoronal</a:t>
            </a: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2286000" y="3048000"/>
            <a:ext cx="4114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lonna MT" pitchFamily="82" charset="0"/>
              </a:rPr>
              <a:t>Stud</a:t>
            </a:r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2286000" y="3657600"/>
            <a:ext cx="5105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lonna MT" pitchFamily="82" charset="0"/>
              </a:rPr>
              <a:t>Bar </a:t>
            </a:r>
          </a:p>
        </p:txBody>
      </p:sp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2286000" y="4205288"/>
            <a:ext cx="41148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lonna MT" pitchFamily="82" charset="0"/>
              </a:rPr>
              <a:t>Auxiliary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445770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Classification of Attachments</a:t>
            </a:r>
            <a:endParaRPr lang="ar-IQ" sz="28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43000" y="1371600"/>
            <a:ext cx="2667000" cy="4254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Precision attachments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180013" y="1371600"/>
            <a:ext cx="3305175" cy="4254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FF00"/>
                </a:solidFill>
                <a:latin typeface="Tahoma" pitchFamily="34" charset="0"/>
              </a:rPr>
              <a:t>Semi-Precision attachments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914400" y="1966913"/>
            <a:ext cx="3654425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 dirty="0">
                <a:latin typeface="Tahoma" pitchFamily="34" charset="0"/>
              </a:rPr>
              <a:t> </a:t>
            </a:r>
            <a:r>
              <a:rPr lang="en-US" dirty="0">
                <a:solidFill>
                  <a:schemeClr val="hlink"/>
                </a:solidFill>
                <a:latin typeface="Tahoma" pitchFamily="34" charset="0"/>
              </a:rPr>
              <a:t>machined devices with</a:t>
            </a:r>
            <a:r>
              <a:rPr lang="en-US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precise</a:t>
            </a:r>
          </a:p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tolerances</a:t>
            </a:r>
            <a:r>
              <a:rPr lang="en-US" dirty="0">
                <a:latin typeface="Tahoma" pitchFamily="34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l"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 dirty="0">
                <a:latin typeface="Tahoma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interchangeable and adjustable.</a:t>
            </a:r>
          </a:p>
          <a:p>
            <a:pPr algn="l"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more expensive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932363" y="1981200"/>
            <a:ext cx="41973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prepared in the dental laboratory.</a:t>
            </a:r>
            <a:endParaRPr lang="en-US" sz="2400" dirty="0">
              <a:solidFill>
                <a:srgbClr val="FFFF00"/>
              </a:solidFill>
              <a:latin typeface="Tahoma" pitchFamily="34" charset="0"/>
            </a:endParaRPr>
          </a:p>
          <a:p>
            <a:pPr algn="l"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*</a:t>
            </a:r>
            <a:r>
              <a:rPr lang="en-US" dirty="0">
                <a:latin typeface="Tahoma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directly cast from  plastic or wax with</a:t>
            </a:r>
          </a:p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less precise tolerance</a:t>
            </a:r>
            <a:r>
              <a:rPr lang="en-US" dirty="0">
                <a:latin typeface="Tahoma" pitchFamily="34" charset="0"/>
              </a:rPr>
              <a:t> </a:t>
            </a:r>
          </a:p>
          <a:p>
            <a:pPr algn="l">
              <a:defRPr/>
            </a:pPr>
            <a:endParaRPr lang="en-US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l">
              <a:defRPr/>
            </a:pPr>
            <a:endParaRPr lang="en-US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2295" name="Picture 7" descr="Scan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2271" b="10217"/>
          <a:stretch>
            <a:fillRect/>
          </a:stretch>
        </p:blipFill>
        <p:spPr bwMode="auto">
          <a:xfrm>
            <a:off x="6577013" y="3294063"/>
            <a:ext cx="1347787" cy="3335337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822700" y="3429000"/>
            <a:ext cx="28067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79400" indent="-279400"/>
            <a:r>
              <a:rPr lang="en-US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 Paralleling mandrel </a:t>
            </a:r>
          </a:p>
          <a:p>
            <a:pPr marL="279400" indent="-279400"/>
            <a:r>
              <a:rPr lang="en-US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   used for attachment to                              surveyor</a:t>
            </a:r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>
            <a:off x="6172200" y="4114800"/>
            <a:ext cx="850900" cy="76200"/>
          </a:xfrm>
          <a:prstGeom prst="rightArrow">
            <a:avLst>
              <a:gd name="adj1" fmla="val 50000"/>
              <a:gd name="adj2" fmla="val 279167"/>
            </a:avLst>
          </a:prstGeom>
          <a:solidFill>
            <a:srgbClr val="FF9900">
              <a:alpha val="87057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229600" y="603408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9900"/>
                </a:solidFill>
              </a:rPr>
              <a:t>Matrix</a:t>
            </a:r>
            <a:endParaRPr lang="en-US">
              <a:solidFill>
                <a:srgbClr val="FF9900"/>
              </a:solidFill>
              <a:latin typeface="Tahoma" pitchFamily="34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257800" y="588168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9900"/>
                </a:solidFill>
              </a:rPr>
              <a:t>Patrix</a:t>
            </a:r>
            <a:endParaRPr lang="en-US">
              <a:solidFill>
                <a:srgbClr val="FF9900"/>
              </a:solidFill>
              <a:latin typeface="Tahoma" pitchFamily="34" charset="0"/>
            </a:endParaRPr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6235700" y="6019800"/>
            <a:ext cx="850900" cy="76200"/>
          </a:xfrm>
          <a:prstGeom prst="rightArrow">
            <a:avLst>
              <a:gd name="adj1" fmla="val 50000"/>
              <a:gd name="adj2" fmla="val 279167"/>
            </a:avLst>
          </a:prstGeom>
          <a:solidFill>
            <a:srgbClr val="FF9900">
              <a:alpha val="87057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 rot="10800000">
            <a:off x="7620000" y="6172200"/>
            <a:ext cx="758825" cy="76200"/>
          </a:xfrm>
          <a:prstGeom prst="rightArrow">
            <a:avLst>
              <a:gd name="adj1" fmla="val 50000"/>
              <a:gd name="adj2" fmla="val 248958"/>
            </a:avLst>
          </a:prstGeom>
          <a:solidFill>
            <a:srgbClr val="FF9900">
              <a:alpha val="87057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pic>
        <p:nvPicPr>
          <p:cNvPr id="12302" name="Picture 14" descr="scan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9" t="19109"/>
          <a:stretch>
            <a:fillRect/>
          </a:stretch>
        </p:blipFill>
        <p:spPr bwMode="auto">
          <a:xfrm>
            <a:off x="1712913" y="3505200"/>
            <a:ext cx="1498600" cy="1462088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scan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 r="6212" b="3096"/>
          <a:stretch>
            <a:fillRect/>
          </a:stretch>
        </p:blipFill>
        <p:spPr bwMode="auto">
          <a:xfrm>
            <a:off x="1549400" y="5181600"/>
            <a:ext cx="1803400" cy="1462088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-457200"/>
            <a:ext cx="8229600" cy="6248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Another distinction is made between </a:t>
            </a:r>
            <a:r>
              <a:rPr lang="en-US" sz="2400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mechanical</a:t>
            </a:r>
            <a:r>
              <a:rPr lang="en-US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magnetic</a:t>
            </a:r>
            <a:r>
              <a:rPr lang="en-US" sz="24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attachments. The difference lies in the mechanism of retention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828800"/>
            <a:ext cx="3522662" cy="22860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3505200" cy="22860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463925" cy="22860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b="7628"/>
          <a:stretch>
            <a:fillRect/>
          </a:stretch>
        </p:blipFill>
        <p:spPr bwMode="auto">
          <a:xfrm>
            <a:off x="5562600" y="4343400"/>
            <a:ext cx="3505200" cy="22860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419600" y="519588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9900"/>
                </a:solidFill>
              </a:rPr>
              <a:t>Magnets</a:t>
            </a:r>
            <a:endParaRPr lang="en-US">
              <a:solidFill>
                <a:srgbClr val="FF9900"/>
              </a:solidFill>
              <a:latin typeface="Tahoma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419600" y="30480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9900"/>
                </a:solidFill>
              </a:rPr>
              <a:t>Keepers</a:t>
            </a:r>
            <a:endParaRPr lang="en-US">
              <a:solidFill>
                <a:srgbClr val="FF9900"/>
              </a:solidFill>
              <a:latin typeface="Tahoma" pitchFamily="34" charset="0"/>
            </a:endParaRP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 rot="10800000">
            <a:off x="3214688" y="2819400"/>
            <a:ext cx="671512" cy="76200"/>
          </a:xfrm>
          <a:prstGeom prst="rightArrow">
            <a:avLst>
              <a:gd name="adj1" fmla="val 50000"/>
              <a:gd name="adj2" fmla="val 220312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 rot="10800000">
            <a:off x="3138488" y="4876800"/>
            <a:ext cx="671512" cy="76200"/>
          </a:xfrm>
          <a:prstGeom prst="rightArrow">
            <a:avLst>
              <a:gd name="adj1" fmla="val 50000"/>
              <a:gd name="adj2" fmla="val 220312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5791200" y="4876800"/>
            <a:ext cx="685800" cy="76200"/>
          </a:xfrm>
          <a:prstGeom prst="rightArrow">
            <a:avLst>
              <a:gd name="adj1" fmla="val 50000"/>
              <a:gd name="adj2" fmla="val 22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13324" name="AutoShape 13"/>
          <p:cNvSpPr>
            <a:spLocks noChangeArrowheads="1"/>
          </p:cNvSpPr>
          <p:nvPr/>
        </p:nvSpPr>
        <p:spPr bwMode="auto">
          <a:xfrm>
            <a:off x="5334000" y="3429000"/>
            <a:ext cx="685800" cy="76200"/>
          </a:xfrm>
          <a:prstGeom prst="rightArrow">
            <a:avLst>
              <a:gd name="adj1" fmla="val 50000"/>
              <a:gd name="adj2" fmla="val 22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86868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 smtClean="0">
                <a:solidFill>
                  <a:srgbClr val="FF3300"/>
                </a:solidFill>
                <a:latin typeface="Colonna MT" pitchFamily="82" charset="0"/>
              </a:rPr>
              <a:t>Intracoronal Attachments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229600" cy="68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4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2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200" dirty="0" smtClean="0">
              <a:solidFill>
                <a:srgbClr val="FFFF00"/>
              </a:solidFill>
            </a:endParaRPr>
          </a:p>
        </p:txBody>
      </p:sp>
      <p:pic>
        <p:nvPicPr>
          <p:cNvPr id="15363" name="Picture 3" descr="Scan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0" r="1012" b="10970"/>
          <a:stretch>
            <a:fillRect/>
          </a:stretch>
        </p:blipFill>
        <p:spPr bwMode="auto">
          <a:xfrm>
            <a:off x="990600" y="1265238"/>
            <a:ext cx="2438400" cy="1782762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048000"/>
            <a:ext cx="8915400" cy="6858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Splinting is highly indicated when used in distal extension cases,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00200" y="2743200"/>
            <a:ext cx="9906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FFFF00"/>
                </a:solidFill>
              </a:rPr>
              <a:t>Matrix</a:t>
            </a:r>
            <a:endParaRPr lang="en-US" sz="17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 rot="-2100000">
            <a:off x="2286000" y="2438400"/>
            <a:ext cx="671513" cy="76200"/>
          </a:xfrm>
          <a:prstGeom prst="rightArrow">
            <a:avLst>
              <a:gd name="adj1" fmla="val 50000"/>
              <a:gd name="adj2" fmla="val 22031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 rot="3732437" flipH="1">
            <a:off x="1381919" y="2366169"/>
            <a:ext cx="671512" cy="82550"/>
          </a:xfrm>
          <a:prstGeom prst="rightArrow">
            <a:avLst>
              <a:gd name="adj1" fmla="val 50000"/>
              <a:gd name="adj2" fmla="val 20336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524000" y="838200"/>
            <a:ext cx="914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FFFF00"/>
                </a:solidFill>
              </a:rPr>
              <a:t>Patrix</a:t>
            </a:r>
            <a:endParaRPr lang="en-US" sz="17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 rot="13182290" flipH="1">
            <a:off x="2438400" y="1143000"/>
            <a:ext cx="671513" cy="82550"/>
          </a:xfrm>
          <a:prstGeom prst="rightArrow">
            <a:avLst>
              <a:gd name="adj1" fmla="val 50000"/>
              <a:gd name="adj2" fmla="val 20336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pic>
        <p:nvPicPr>
          <p:cNvPr id="15370" name="Picture 12" descr="Image_010"/>
          <p:cNvPicPr>
            <a:picLocks noChangeAspect="1" noChangeArrowheads="1"/>
          </p:cNvPicPr>
          <p:nvPr/>
        </p:nvPicPr>
        <p:blipFill>
          <a:blip r:embed="rId4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19600"/>
            <a:ext cx="3327400" cy="2212975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AutoShape 13"/>
          <p:cNvSpPr>
            <a:spLocks noChangeArrowheads="1"/>
          </p:cNvSpPr>
          <p:nvPr/>
        </p:nvSpPr>
        <p:spPr bwMode="auto">
          <a:xfrm rot="-2100000">
            <a:off x="7481888" y="5181600"/>
            <a:ext cx="671512" cy="76200"/>
          </a:xfrm>
          <a:prstGeom prst="rightArrow">
            <a:avLst>
              <a:gd name="adj1" fmla="val 50000"/>
              <a:gd name="adj2" fmla="val 22031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IQ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6858000" y="5410200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700" b="1">
                <a:solidFill>
                  <a:srgbClr val="FFFF00"/>
                </a:solidFill>
              </a:rPr>
              <a:t>Fractured  Abutment</a:t>
            </a:r>
            <a:endParaRPr lang="en-US" sz="1700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5373" name="WordArt 15"/>
          <p:cNvSpPr>
            <a:spLocks noChangeArrowheads="1" noChangeShapeType="1" noTextEdit="1"/>
          </p:cNvSpPr>
          <p:nvPr/>
        </p:nvSpPr>
        <p:spPr bwMode="auto">
          <a:xfrm>
            <a:off x="2505075" y="228600"/>
            <a:ext cx="4581525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>
                <a:gradFill rotWithShape="1"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1"/>
                </a:gradFill>
                <a:effectLst>
                  <a:prstShdw prst="shdw17" dist="17961" dir="2700000">
                    <a:srgbClr val="978C77"/>
                  </a:prstShdw>
                </a:effectLst>
                <a:latin typeface="BaccusExpanded"/>
              </a:rPr>
              <a:t>Intracoronal Attachments</a:t>
            </a:r>
            <a:endParaRPr lang="ar-IQ" sz="3200" b="1" kern="10">
              <a:gradFill rotWithShape="1"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1"/>
              </a:gradFill>
              <a:effectLst>
                <a:prstShdw prst="shdw17" dist="17961" dir="2700000">
                  <a:srgbClr val="978C77"/>
                </a:prstShdw>
              </a:effectLst>
              <a:latin typeface="BaccusExpanded"/>
            </a:endParaRP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3500438" y="1192213"/>
            <a:ext cx="4827587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-Incorporated entirely within the contour </a:t>
            </a:r>
          </a:p>
          <a:p>
            <a:pPr algn="l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of the crown.</a:t>
            </a:r>
            <a:b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-Non-resilient. </a:t>
            </a:r>
            <a:b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Usually indicated in bounded cases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.</a:t>
            </a:r>
            <a:b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dirty="0">
                <a:latin typeface="Tahoma" pitchFamily="34" charset="0"/>
              </a:rPr>
              <a:t>                                                                 </a:t>
            </a: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914400" y="35052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otherwise the possibility of failure is relatively high.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</p:txBody>
      </p:sp>
      <p:grpSp>
        <p:nvGrpSpPr>
          <p:cNvPr id="15376" name="مجموعة 18"/>
          <p:cNvGrpSpPr>
            <a:grpSpLocks/>
          </p:cNvGrpSpPr>
          <p:nvPr/>
        </p:nvGrpSpPr>
        <p:grpSpPr bwMode="auto">
          <a:xfrm>
            <a:off x="457200" y="4341813"/>
            <a:ext cx="4724400" cy="2439987"/>
            <a:chOff x="914400" y="4341813"/>
            <a:chExt cx="4724400" cy="2439987"/>
          </a:xfrm>
        </p:grpSpPr>
        <p:pic>
          <p:nvPicPr>
            <p:cNvPr id="15377" name="Picture 10" descr="Scan0102"/>
            <p:cNvPicPr>
              <a:picLocks noChangeAspect="1" noChangeArrowheads="1"/>
            </p:cNvPicPr>
            <p:nvPr/>
          </p:nvPicPr>
          <p:blipFill>
            <a:blip r:embed="rId5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341813"/>
              <a:ext cx="3290888" cy="2439987"/>
            </a:xfrm>
            <a:prstGeom prst="rect">
              <a:avLst/>
            </a:prstGeom>
            <a:noFill/>
            <a:ln w="76200" cmpd="tri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8" name="Text Box 11"/>
            <p:cNvSpPr txBox="1">
              <a:spLocks noChangeArrowheads="1"/>
            </p:cNvSpPr>
            <p:nvPr/>
          </p:nvSpPr>
          <p:spPr bwMode="auto">
            <a:xfrm>
              <a:off x="4343400" y="4676775"/>
              <a:ext cx="12954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3300"/>
                  </a:solidFill>
                </a:rPr>
                <a:t>Splinted Abutments</a:t>
              </a:r>
              <a:endParaRPr lang="en-US" sz="1600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5379" name="AutoShape 19"/>
            <p:cNvSpPr>
              <a:spLocks noChangeArrowheads="1"/>
            </p:cNvSpPr>
            <p:nvPr/>
          </p:nvSpPr>
          <p:spPr bwMode="auto">
            <a:xfrm>
              <a:off x="1828800" y="4724400"/>
              <a:ext cx="2590800" cy="304800"/>
            </a:xfrm>
            <a:prstGeom prst="leftArrow">
              <a:avLst>
                <a:gd name="adj1" fmla="val 50000"/>
                <a:gd name="adj2" fmla="val 11648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IQ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0107"/>
          <p:cNvPicPr>
            <a:picLocks noChangeAspect="1" noChangeArrowheads="1"/>
          </p:cNvPicPr>
          <p:nvPr/>
        </p:nvPicPr>
        <p:blipFill>
          <a:blip r:embed="rId3" cstate="print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605213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508500" y="1098550"/>
            <a:ext cx="4483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buClr>
                <a:schemeClr val="accent1"/>
              </a:buClr>
              <a:buFontTx/>
              <a:buChar char="•"/>
            </a:pPr>
            <a:r>
              <a:rPr lang="en-US" sz="2400">
                <a:latin typeface="Verdana" pitchFamily="34" charset="0"/>
              </a:rPr>
              <a:t>With Kennedy Class I (Bilateral distal extension);</a:t>
            </a:r>
          </a:p>
          <a:p>
            <a:pPr algn="just" eaLnBrk="1" hangingPunct="1">
              <a:buClr>
                <a:schemeClr val="accent1"/>
              </a:buClr>
              <a:buFontTx/>
              <a:buChar char="•"/>
            </a:pPr>
            <a:endParaRPr lang="en-US" sz="2400">
              <a:latin typeface="Verdana" pitchFamily="34" charset="0"/>
            </a:endParaRPr>
          </a:p>
          <a:p>
            <a:pPr algn="just" eaLnBrk="1" hangingPunct="1">
              <a:buClr>
                <a:schemeClr val="accent1"/>
              </a:buClr>
            </a:pPr>
            <a:r>
              <a:rPr lang="en-US" sz="2400">
                <a:latin typeface="Verdana" pitchFamily="34" charset="0"/>
              </a:rPr>
              <a:t>The anterior bar allows rotation that it’s act as rotational fulcrum.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11675" y="3927475"/>
            <a:ext cx="44037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buClr>
                <a:schemeClr val="accent1"/>
              </a:buClr>
              <a:buFontTx/>
              <a:buChar char="•"/>
            </a:pPr>
            <a:r>
              <a:rPr lang="en-US" sz="2400">
                <a:latin typeface="Verdana" pitchFamily="34" charset="0"/>
              </a:rPr>
              <a:t>The distal semi-precision </a:t>
            </a:r>
          </a:p>
          <a:p>
            <a:pPr algn="just" eaLnBrk="1" hangingPunct="1">
              <a:buClr>
                <a:schemeClr val="accent1"/>
              </a:buClr>
            </a:pPr>
            <a:r>
              <a:rPr lang="en-US" sz="2400">
                <a:latin typeface="Verdana" pitchFamily="34" charset="0"/>
              </a:rPr>
              <a:t> attachments (Rigid, no resiliency) have same effect as distal rest, that lead to </a:t>
            </a:r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overstress the abutment teeth</a:t>
            </a:r>
            <a:r>
              <a:rPr lang="en-US" sz="2400">
                <a:latin typeface="Verdana" pitchFamily="34" charset="0"/>
              </a:rPr>
              <a:t>.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-92075" y="666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ar-IQ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612775" y="304800"/>
            <a:ext cx="8302625" cy="5191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UNFAVORABLE ATTACHMENT APPLICATION: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1934</Words>
  <Application>Microsoft Office PowerPoint</Application>
  <PresentationFormat>عرض على الشاشة (3:4)‏</PresentationFormat>
  <Paragraphs>320</Paragraphs>
  <Slides>37</Slides>
  <Notes>23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38" baseType="lpstr">
      <vt:lpstr>Shimmer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Intracoronal Attachments</vt:lpstr>
      <vt:lpstr>- Splinting is highly indicated when used in distal extension cases, </vt:lpstr>
      <vt:lpstr>عرض تقديمي في PowerPoint</vt:lpstr>
      <vt:lpstr>عرض تقديمي في PowerPoint</vt:lpstr>
      <vt:lpstr>عرض تقديمي في PowerPoint</vt:lpstr>
      <vt:lpstr>Extracoronal Attachments</vt:lpstr>
      <vt:lpstr> Positioned entirely outside the crown contour ; therefore, the normal tooth contour is maintained &amp; the possibility of devitalizing a tooth is reduced in comparison to the intracoronal variety.  </vt:lpstr>
      <vt:lpstr>- Resilient variety is usually indicated in distal extension RPDs. </vt:lpstr>
      <vt:lpstr>UNFAVORABLE ATTACHMENT APPLICATION CANTILEVERING EFFECT</vt:lpstr>
      <vt:lpstr>عرض تقديمي في PowerPoint</vt:lpstr>
      <vt:lpstr>Stud Attachments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Bar Attachments</vt:lpstr>
      <vt:lpstr> ►Bar attachments consist of :</vt:lpstr>
      <vt:lpstr>عرض تقديمي في PowerPoint</vt:lpstr>
      <vt:lpstr>عرض تقديمي في PowerPoint</vt:lpstr>
      <vt:lpstr>عرض تقديمي في PowerPoint</vt:lpstr>
      <vt:lpstr>Telescopic Retainers</vt:lpstr>
      <vt:lpstr>►A telescopic retainer consists of an inner coping. Permanently cemented to an abutment and a congruent detachable outer crown, rigidly connected to a removable prosthesis. </vt:lpstr>
      <vt:lpstr>*Langer (1981) classified telescopic retainers ( according to resiliency) into:</vt:lpstr>
      <vt:lpstr>*Beschnidt et al (2001) classified telescopic retainers (according to the form of retention) into: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ATTACHMENT SELECTION (in general): </vt:lpstr>
      <vt:lpstr>ATTACHMENTS IN RPDs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user1</cp:lastModifiedBy>
  <cp:revision>547</cp:revision>
  <dcterms:created xsi:type="dcterms:W3CDTF">2007-11-16T04:52:24Z</dcterms:created>
  <dcterms:modified xsi:type="dcterms:W3CDTF">2017-11-12T08:38:09Z</dcterms:modified>
</cp:coreProperties>
</file>