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1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2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3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4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5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6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7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8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9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66" r:id="rId2"/>
    <p:sldMasterId id="2147483672" r:id="rId3"/>
    <p:sldMasterId id="2147483678" r:id="rId4"/>
    <p:sldMasterId id="2147483684" r:id="rId5"/>
    <p:sldMasterId id="2147483690" r:id="rId6"/>
    <p:sldMasterId id="2147483696" r:id="rId7"/>
    <p:sldMasterId id="2147483702" r:id="rId8"/>
    <p:sldMasterId id="2147483708" r:id="rId9"/>
    <p:sldMasterId id="2147483714" r:id="rId10"/>
    <p:sldMasterId id="2147483726" r:id="rId11"/>
    <p:sldMasterId id="2147483738" r:id="rId12"/>
    <p:sldMasterId id="2147483750" r:id="rId13"/>
    <p:sldMasterId id="2147483762" r:id="rId14"/>
    <p:sldMasterId id="2147483774" r:id="rId15"/>
    <p:sldMasterId id="2147483786" r:id="rId16"/>
    <p:sldMasterId id="2147483798" r:id="rId17"/>
    <p:sldMasterId id="2147483810" r:id="rId18"/>
    <p:sldMasterId id="2147483822" r:id="rId19"/>
    <p:sldMasterId id="2147483834" r:id="rId20"/>
  </p:sldMasterIdLst>
  <p:notesMasterIdLst>
    <p:notesMasterId r:id="rId41"/>
  </p:notesMasterIdLst>
  <p:sldIdLst>
    <p:sldId id="257" r:id="rId21"/>
    <p:sldId id="259" r:id="rId22"/>
    <p:sldId id="261" r:id="rId23"/>
    <p:sldId id="263" r:id="rId24"/>
    <p:sldId id="265" r:id="rId25"/>
    <p:sldId id="267" r:id="rId26"/>
    <p:sldId id="269" r:id="rId27"/>
    <p:sldId id="271" r:id="rId28"/>
    <p:sldId id="273" r:id="rId29"/>
    <p:sldId id="275" r:id="rId30"/>
    <p:sldId id="277" r:id="rId31"/>
    <p:sldId id="279" r:id="rId32"/>
    <p:sldId id="281" r:id="rId33"/>
    <p:sldId id="283" r:id="rId34"/>
    <p:sldId id="285" r:id="rId35"/>
    <p:sldId id="287" r:id="rId36"/>
    <p:sldId id="289" r:id="rId37"/>
    <p:sldId id="291" r:id="rId38"/>
    <p:sldId id="293" r:id="rId39"/>
    <p:sldId id="295" r:id="rId4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A85968F-8CFD-4C72-B04B-29FB0F8D18A7}" type="datetimeFigureOut">
              <a:rPr lang="ar-IQ" smtClean="0"/>
              <a:t>06/03/1439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F701ADF-0D46-445F-BE13-FEDA7340411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1864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IQ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IQ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IQ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IQ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IQ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IQ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IQ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IQ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IQ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6D7B-7CC1-4FF5-B636-B9AA7EFD84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2E71D-CA2D-4108-A23C-D22A6EAFFE6C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3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98BA-9358-4C39-93A5-4DF738AD43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B31C3-7943-48BE-AF59-0ACCA8FF4C16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780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62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2674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516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19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763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293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920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155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516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4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6D7B-7CC1-4FF5-B636-B9AA7EFD84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2E71D-CA2D-4108-A23C-D22A6EAFFE6C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86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764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168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2694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657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09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524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974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592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102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42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9B370-4335-4C19-9E73-DB3A6C0763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C3D03-3FFF-4BD9-AB72-BD91AE71E74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4768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912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048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231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18976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920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77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508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617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003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23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A47E-31AF-4D3E-ACD1-D9ED9FC033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0594-F3DF-4397-B435-8DC813FBABBB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299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686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379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0296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20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76379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375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37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5860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5731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40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64507-C028-498A-8AEA-4AB8D31981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FCE5A-2E6A-4B7B-908E-880714CE7A9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353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1043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334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665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4095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609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40787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496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09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3053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43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98BA-9358-4C39-93A5-4DF738AD43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B31C3-7943-48BE-AF59-0ACCA8FF4C16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892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47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3265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407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048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800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1180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382650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9387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34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44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6D7B-7CC1-4FF5-B636-B9AA7EFD84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2E71D-CA2D-4108-A23C-D22A6EAFFE6C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3694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978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5373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5561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419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505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6225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11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9B370-4335-4C19-9E73-DB3A6C0763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C3D03-3FFF-4BD9-AB72-BD91AE71E74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21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A47E-31AF-4D3E-ACD1-D9ED9FC033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0594-F3DF-4397-B435-8DC813FBABBB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06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64507-C028-498A-8AEA-4AB8D31981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FCE5A-2E6A-4B7B-908E-880714CE7A9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2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9B370-4335-4C19-9E73-DB3A6C0763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C3D03-3FFF-4BD9-AB72-BD91AE71E74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80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98BA-9358-4C39-93A5-4DF738AD43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B31C3-7943-48BE-AF59-0ACCA8FF4C16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85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6D7B-7CC1-4FF5-B636-B9AA7EFD84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2E71D-CA2D-4108-A23C-D22A6EAFFE6C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98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9B370-4335-4C19-9E73-DB3A6C0763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C3D03-3FFF-4BD9-AB72-BD91AE71E74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42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A47E-31AF-4D3E-ACD1-D9ED9FC033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0594-F3DF-4397-B435-8DC813FBABBB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77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64507-C028-498A-8AEA-4AB8D31981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FCE5A-2E6A-4B7B-908E-880714CE7A9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67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98BA-9358-4C39-93A5-4DF738AD43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B31C3-7943-48BE-AF59-0ACCA8FF4C16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35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6D7B-7CC1-4FF5-B636-B9AA7EFD84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2E71D-CA2D-4108-A23C-D22A6EAFFE6C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35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9B370-4335-4C19-9E73-DB3A6C0763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C3D03-3FFF-4BD9-AB72-BD91AE71E74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09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A47E-31AF-4D3E-ACD1-D9ED9FC033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0594-F3DF-4397-B435-8DC813FBABBB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46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64507-C028-498A-8AEA-4AB8D31981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FCE5A-2E6A-4B7B-908E-880714CE7A9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6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A47E-31AF-4D3E-ACD1-D9ED9FC033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0594-F3DF-4397-B435-8DC813FBABBB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34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98BA-9358-4C39-93A5-4DF738AD43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B31C3-7943-48BE-AF59-0ACCA8FF4C16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22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6D7B-7CC1-4FF5-B636-B9AA7EFD84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2E71D-CA2D-4108-A23C-D22A6EAFFE6C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59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9B370-4335-4C19-9E73-DB3A6C0763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C3D03-3FFF-4BD9-AB72-BD91AE71E74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78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A47E-31AF-4D3E-ACD1-D9ED9FC033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0594-F3DF-4397-B435-8DC813FBABBB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8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64507-C028-498A-8AEA-4AB8D31981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FCE5A-2E6A-4B7B-908E-880714CE7A9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60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98BA-9358-4C39-93A5-4DF738AD43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B31C3-7943-48BE-AF59-0ACCA8FF4C16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03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6D7B-7CC1-4FF5-B636-B9AA7EFD84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2E71D-CA2D-4108-A23C-D22A6EAFFE6C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356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9B370-4335-4C19-9E73-DB3A6C0763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C3D03-3FFF-4BD9-AB72-BD91AE71E74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111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A47E-31AF-4D3E-ACD1-D9ED9FC033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0594-F3DF-4397-B435-8DC813FBABBB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020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64507-C028-498A-8AEA-4AB8D31981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FCE5A-2E6A-4B7B-908E-880714CE7A9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9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64507-C028-498A-8AEA-4AB8D31981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FCE5A-2E6A-4B7B-908E-880714CE7A9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81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98BA-9358-4C39-93A5-4DF738AD43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B31C3-7943-48BE-AF59-0ACCA8FF4C16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52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6D7B-7CC1-4FF5-B636-B9AA7EFD84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2E71D-CA2D-4108-A23C-D22A6EAFFE6C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7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9B370-4335-4C19-9E73-DB3A6C0763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C3D03-3FFF-4BD9-AB72-BD91AE71E74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705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A47E-31AF-4D3E-ACD1-D9ED9FC033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0594-F3DF-4397-B435-8DC813FBABBB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64507-C028-498A-8AEA-4AB8D31981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FCE5A-2E6A-4B7B-908E-880714CE7A9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851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98BA-9358-4C39-93A5-4DF738AD43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B31C3-7943-48BE-AF59-0ACCA8FF4C16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13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2283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34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63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0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98BA-9358-4C39-93A5-4DF738AD43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B31C3-7943-48BE-AF59-0ACCA8FF4C16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914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460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113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20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332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958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9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91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93080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657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37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6D7B-7CC1-4FF5-B636-B9AA7EFD84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2E71D-CA2D-4108-A23C-D22A6EAFFE6C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582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044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39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752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388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940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423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344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011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534753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1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9B370-4335-4C19-9E73-DB3A6C0763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C3D03-3FFF-4BD9-AB72-BD91AE71E74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196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73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5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290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584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023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345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867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274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546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68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A47E-31AF-4D3E-ACD1-D9ED9FC033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0594-F3DF-4397-B435-8DC813FBABBB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964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940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20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218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19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95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265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773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384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261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1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64507-C028-498A-8AEA-4AB8D31981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FCE5A-2E6A-4B7B-908E-880714CE7A9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789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102294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961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39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541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640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396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022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179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200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2006600" y="331788"/>
            <a:ext cx="5130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ar-IQ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536575" y="1654175"/>
            <a:ext cx="80708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ar-IQ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18F8B113-E942-401C-8D9F-1ACA652EFE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6F01DE4B-1330-4C0F-A32B-F9BEC8DBBBA5}" type="slidenum">
              <a:rPr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4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19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57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73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18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75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166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88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57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93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45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2006600" y="331788"/>
            <a:ext cx="5130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ar-IQ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536575" y="1654175"/>
            <a:ext cx="80708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ar-IQ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18F8B113-E942-401C-8D9F-1ACA652EFE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6F01DE4B-1330-4C0F-A32B-F9BEC8DBBBA5}" type="slidenum">
              <a:rPr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A8E716-3C79-4ECC-BFDE-75D0F9D34663}" type="datetimeFigureOut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06/03/1439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A28F7A-98B4-4327-93B8-8689709FD599}" type="slidenum">
              <a:rPr lang="ar-IQ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ar-IQ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222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2006600" y="331788"/>
            <a:ext cx="5130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ar-IQ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536575" y="1654175"/>
            <a:ext cx="80708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ar-IQ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18F8B113-E942-401C-8D9F-1ACA652EFE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6F01DE4B-1330-4C0F-A32B-F9BEC8DBBBA5}" type="slidenum">
              <a:rPr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1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2006600" y="331788"/>
            <a:ext cx="5130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ar-IQ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536575" y="1654175"/>
            <a:ext cx="80708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ar-IQ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18F8B113-E942-401C-8D9F-1ACA652EFE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6F01DE4B-1330-4C0F-A32B-F9BEC8DBBBA5}" type="slidenum">
              <a:rPr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2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2006600" y="331788"/>
            <a:ext cx="5130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ar-IQ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536575" y="1654175"/>
            <a:ext cx="80708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ar-IQ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18F8B113-E942-401C-8D9F-1ACA652EFE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6F01DE4B-1330-4C0F-A32B-F9BEC8DBBBA5}" type="slidenum">
              <a:rPr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2006600" y="331788"/>
            <a:ext cx="5130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ar-IQ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536575" y="1654175"/>
            <a:ext cx="80708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ar-IQ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18F8B113-E942-401C-8D9F-1ACA652EFE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6F01DE4B-1330-4C0F-A32B-F9BEC8DBBBA5}" type="slidenum">
              <a:rPr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1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2006600" y="331788"/>
            <a:ext cx="5130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ar-IQ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536575" y="1654175"/>
            <a:ext cx="80708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ar-IQ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18F8B113-E942-401C-8D9F-1ACA652EFE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6F01DE4B-1330-4C0F-A32B-F9BEC8DBBBA5}" type="slidenum">
              <a:rPr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9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2006600" y="331788"/>
            <a:ext cx="5130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ar-IQ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536575" y="1654175"/>
            <a:ext cx="80708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ar-IQ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18F8B113-E942-401C-8D9F-1ACA652EFE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6F01DE4B-1330-4C0F-A32B-F9BEC8DBBBA5}" type="slidenum">
              <a:rPr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8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2006600" y="331788"/>
            <a:ext cx="5130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ar-IQ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536575" y="1654175"/>
            <a:ext cx="80708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ar-IQ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18F8B113-E942-401C-8D9F-1ACA652EFE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6F01DE4B-1330-4C0F-A32B-F9BEC8DBBBA5}" type="slidenum">
              <a:rPr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6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 noChangeArrowheads="1"/>
          </p:cNvSpPr>
          <p:nvPr/>
        </p:nvSpPr>
        <p:spPr bwMode="auto">
          <a:xfrm>
            <a:off x="0" y="92776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438" y="790575"/>
            <a:ext cx="7481887" cy="723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26465" algn="l" rtl="0">
              <a:lnSpc>
                <a:spcPts val="5555"/>
              </a:lnSpc>
              <a:defRPr/>
            </a:pPr>
            <a:r>
              <a:rPr sz="4800" b="1" i="1" u="heavy" dirty="0" smtClean="0">
                <a:solidFill>
                  <a:prstClr val="black"/>
                </a:solidFill>
                <a:latin typeface="Monotype Corsiva"/>
                <a:cs typeface="Monotype Corsiva"/>
              </a:rPr>
              <a:t>“</a:t>
            </a:r>
            <a:r>
              <a:rPr sz="4800" b="1" i="1" u="heavy" spc="-15" dirty="0">
                <a:solidFill>
                  <a:prstClr val="black"/>
                </a:solidFill>
                <a:latin typeface="Monotype Corsiva"/>
                <a:cs typeface="Monotype Corsiva"/>
              </a:rPr>
              <a:t>E</a:t>
            </a:r>
            <a:r>
              <a:rPr sz="4800" b="1" i="1" u="heavy" dirty="0">
                <a:solidFill>
                  <a:prstClr val="black"/>
                </a:solidFill>
                <a:latin typeface="Monotype Corsiva"/>
                <a:cs typeface="Monotype Corsiva"/>
              </a:rPr>
              <a:t>xtracti</a:t>
            </a:r>
            <a:r>
              <a:rPr sz="4800" b="1" i="1" u="heavy" spc="15" dirty="0">
                <a:solidFill>
                  <a:prstClr val="black"/>
                </a:solidFill>
                <a:latin typeface="Monotype Corsiva"/>
                <a:cs typeface="Monotype Corsiva"/>
              </a:rPr>
              <a:t>o</a:t>
            </a:r>
            <a:r>
              <a:rPr sz="4800" b="1" i="1" u="heavy" dirty="0">
                <a:solidFill>
                  <a:prstClr val="black"/>
                </a:solidFill>
                <a:latin typeface="Monotype Corsiva"/>
                <a:cs typeface="Monotype Corsiva"/>
              </a:rPr>
              <a:t>ns</a:t>
            </a:r>
            <a:r>
              <a:rPr sz="4800" b="1" u="heavy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800" b="1" i="1" u="heavy" dirty="0">
                <a:solidFill>
                  <a:prstClr val="black"/>
                </a:solidFill>
                <a:latin typeface="Monotype Corsiva"/>
                <a:cs typeface="Monotype Corsiva"/>
              </a:rPr>
              <a:t>In</a:t>
            </a:r>
            <a:r>
              <a:rPr sz="4800" b="1" u="heavy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800" b="1" i="1" u="heavy" spc="-30" dirty="0">
                <a:solidFill>
                  <a:prstClr val="black"/>
                </a:solidFill>
                <a:latin typeface="Monotype Corsiva"/>
                <a:cs typeface="Monotype Corsiva"/>
              </a:rPr>
              <a:t>O</a:t>
            </a:r>
            <a:r>
              <a:rPr sz="4800" b="1" i="1" u="heavy" dirty="0">
                <a:solidFill>
                  <a:prstClr val="black"/>
                </a:solidFill>
                <a:latin typeface="Monotype Corsiva"/>
                <a:cs typeface="Monotype Corsiva"/>
              </a:rPr>
              <a:t>r</a:t>
            </a:r>
            <a:r>
              <a:rPr sz="4800" b="1" i="1" u="heavy" spc="15" dirty="0">
                <a:solidFill>
                  <a:prstClr val="black"/>
                </a:solidFill>
                <a:latin typeface="Monotype Corsiva"/>
                <a:cs typeface="Monotype Corsiva"/>
              </a:rPr>
              <a:t>t</a:t>
            </a:r>
            <a:r>
              <a:rPr sz="4800" b="1" i="1" u="heavy" dirty="0">
                <a:solidFill>
                  <a:prstClr val="black"/>
                </a:solidFill>
                <a:latin typeface="Monotype Corsiva"/>
                <a:cs typeface="Monotype Corsiva"/>
              </a:rPr>
              <a:t>h</a:t>
            </a:r>
            <a:r>
              <a:rPr sz="4800" b="1" i="1" u="heavy" spc="15" dirty="0">
                <a:solidFill>
                  <a:prstClr val="black"/>
                </a:solidFill>
                <a:latin typeface="Monotype Corsiva"/>
                <a:cs typeface="Monotype Corsiva"/>
              </a:rPr>
              <a:t>o</a:t>
            </a:r>
            <a:r>
              <a:rPr sz="4800" b="1" i="1" u="heavy" dirty="0">
                <a:solidFill>
                  <a:prstClr val="black"/>
                </a:solidFill>
                <a:latin typeface="Monotype Corsiva"/>
                <a:cs typeface="Monotype Corsiva"/>
              </a:rPr>
              <a:t>dontics”</a:t>
            </a:r>
            <a:endParaRPr sz="4800" dirty="0">
              <a:solidFill>
                <a:prstClr val="black"/>
              </a:solidFill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5736" y="4869160"/>
            <a:ext cx="4371355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12700" algn="l" rtl="0">
              <a:defRPr/>
            </a:pPr>
            <a:r>
              <a:rPr lang="en-US" sz="3200" dirty="0" smtClean="0">
                <a:solidFill>
                  <a:srgbClr val="FF0000"/>
                </a:solidFill>
                <a:cs typeface="Calibri"/>
              </a:rPr>
              <a:t>Dr.   </a:t>
            </a:r>
            <a:r>
              <a:rPr lang="en-US" sz="3200" dirty="0" err="1" smtClean="0">
                <a:solidFill>
                  <a:srgbClr val="FF0000"/>
                </a:solidFill>
                <a:cs typeface="Calibri"/>
              </a:rPr>
              <a:t>Zaid</a:t>
            </a:r>
            <a:r>
              <a:rPr lang="en-US" sz="3200" dirty="0" smtClean="0">
                <a:solidFill>
                  <a:srgbClr val="FF0000"/>
                </a:solidFill>
                <a:cs typeface="Calibri"/>
              </a:rPr>
              <a:t> Al-</a:t>
            </a:r>
            <a:r>
              <a:rPr lang="en-US" sz="3200" dirty="0" err="1" smtClean="0">
                <a:solidFill>
                  <a:srgbClr val="FF0000"/>
                </a:solidFill>
                <a:cs typeface="Calibri"/>
              </a:rPr>
              <a:t>Dewachi</a:t>
            </a:r>
            <a:endParaRPr sz="32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18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&#10;Extraction of Ist premolars.&#10;ADVANTAGES :&#10;• Erupts before any other post teeth, after 6.&#10;• Eruptive sequence : Xn at pr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71"/>
            <a:ext cx="9143999" cy="747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4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9&#10;1. Convex profile with&#10;severe crowding.&#10;2. Class II div I with deep&#10;anterior bite.&#10;3. Class I with severe&#10;crowding.&#10;4.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60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6709620"/>
            <a:ext cx="21602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20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3&#10;INDICATIONS FOR 2ND&#10;PREMOLAR EXTRACTION&#10;1.Good profile+mild crowding&#10;2.flat profile+moderate crowding&#10;3.Class II div 1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5&#10;Ist Molar Extraction:&#10;• Avoided:&#10;Not provide adequate space in the ant region.&#10;5 &amp; 7 may tip in the Xn space.&#10;Deepenin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3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3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6&#10;Carious- beyond restorationCarious- beyond restoration&#10;RC Treated, - than a perfectly good premolar.RC Treated, - th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6" y="-26813"/>
            <a:ext cx="89644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6525344"/>
            <a:ext cx="223224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4981818"/>
            <a:ext cx="237626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5365063"/>
            <a:ext cx="59046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5734395"/>
            <a:ext cx="59046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2174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1&#10;2nd&#10;MOLAR EXTRACTION:&#10;ADVANTAGES AND INDICATIONS&#10;• Disimpaction of 3rd&#10;molars, faster eruption&#10;• Prevention of “dished-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6381328"/>
            <a:ext cx="302433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490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3&#10;Disadvantages:&#10;• Too much tooth substance removed in Cl I malocclusion&#10;with mild crowding.&#10;• Location far from area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" y="0"/>
            <a:ext cx="9085071" cy="760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5&#10;3rd&#10;Molar Extraction:&#10;• Xn to prevent lower anterior crowding?&#10;• Distal movement of 6,7– impaction of 8.&#10;• Xn of 8 bef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649072" cy="832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2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32&#10;Extraction of Canines:&#10;• Not extracted. Profile.&#10;• Long path of eruption.&#10;– Conditions where indicated:&#10;• Impossible t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324528" cy="76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6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34&#10;Non extraction 1.5mm&#10;1st&#10;molars u&amp;l 6.0mm&#10;U4 and L5 8.7mm&#10;1st&#10;premolars 9.2mm&#10;1st&#10;premolars&#10;&amp;1st&#10;molars 16.9mm&#10;www.ind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1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270383" rtlCol="0"/>
          <a:lstStyle/>
          <a:p>
            <a:pPr marL="1117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I</a:t>
            </a:r>
            <a:r>
              <a:rPr spc="-35" dirty="0"/>
              <a:t>n</a:t>
            </a:r>
            <a:r>
              <a:rPr dirty="0"/>
              <a:t>t</a:t>
            </a:r>
            <a:r>
              <a:rPr spc="-55" dirty="0"/>
              <a:t>r</a:t>
            </a:r>
            <a:r>
              <a:rPr dirty="0"/>
              <a:t>oduction</a:t>
            </a:r>
          </a:p>
        </p:txBody>
      </p:sp>
      <p:sp>
        <p:nvSpPr>
          <p:cNvPr id="3075" name="object 3"/>
          <p:cNvSpPr>
            <a:spLocks/>
          </p:cNvSpPr>
          <p:nvPr/>
        </p:nvSpPr>
        <p:spPr bwMode="auto">
          <a:xfrm>
            <a:off x="3122613" y="1108075"/>
            <a:ext cx="2898775" cy="0"/>
          </a:xfrm>
          <a:custGeom>
            <a:avLst/>
            <a:gdLst>
              <a:gd name="T0" fmla="*/ 0 w 2897504"/>
              <a:gd name="T1" fmla="*/ 2897123 w 289750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897504">
                <a:moveTo>
                  <a:pt x="0" y="0"/>
                </a:moveTo>
                <a:lnTo>
                  <a:pt x="2897123" y="0"/>
                </a:lnTo>
              </a:path>
            </a:pathLst>
          </a:custGeom>
          <a:noFill/>
          <a:ln w="5156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3076" name="object 4"/>
          <p:cNvSpPr>
            <a:spLocks noChangeArrowheads="1"/>
          </p:cNvSpPr>
          <p:nvPr/>
        </p:nvSpPr>
        <p:spPr bwMode="auto">
          <a:xfrm>
            <a:off x="1179513" y="1185863"/>
            <a:ext cx="6891337" cy="7397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608013" y="1733550"/>
            <a:ext cx="8347075" cy="7413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3078" name="object 6"/>
          <p:cNvSpPr>
            <a:spLocks noChangeArrowheads="1"/>
          </p:cNvSpPr>
          <p:nvPr/>
        </p:nvSpPr>
        <p:spPr bwMode="auto">
          <a:xfrm>
            <a:off x="608013" y="2282825"/>
            <a:ext cx="7737475" cy="7413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3079" name="object 7"/>
          <p:cNvSpPr>
            <a:spLocks noChangeArrowheads="1"/>
          </p:cNvSpPr>
          <p:nvPr/>
        </p:nvSpPr>
        <p:spPr bwMode="auto">
          <a:xfrm>
            <a:off x="608013" y="2832100"/>
            <a:ext cx="3844925" cy="7397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9475" y="1404938"/>
            <a:ext cx="7662863" cy="21288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 indent="5715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Painless</a:t>
            </a:r>
            <a:r>
              <a:rPr lang="ar-IQ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removal</a:t>
            </a:r>
            <a:r>
              <a:rPr lang="ar-IQ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of</a:t>
            </a:r>
            <a:r>
              <a:rPr lang="ar-IQ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teeth</a:t>
            </a:r>
            <a:r>
              <a:rPr lang="ar-IQ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from</a:t>
            </a:r>
            <a:r>
              <a:rPr lang="ar-IQ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its</a:t>
            </a:r>
            <a:r>
              <a:rPr lang="ar-IQ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socket</a:t>
            </a:r>
            <a:r>
              <a:rPr lang="ar-IQ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is</a:t>
            </a:r>
            <a:r>
              <a:rPr lang="ar-IQ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termed</a:t>
            </a:r>
            <a:r>
              <a:rPr lang="ar-IQ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as</a:t>
            </a:r>
            <a:r>
              <a:rPr lang="ar-IQ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Extraction.</a:t>
            </a:r>
            <a:r>
              <a:rPr lang="ar-IQ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It</a:t>
            </a:r>
            <a:r>
              <a:rPr lang="ar-IQ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is</a:t>
            </a:r>
            <a:r>
              <a:rPr lang="ar-IQ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one</a:t>
            </a:r>
            <a:r>
              <a:rPr lang="ar-IQ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of</a:t>
            </a:r>
            <a:r>
              <a:rPr lang="ar-IQ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the</a:t>
            </a:r>
            <a:r>
              <a:rPr lang="ar-IQ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most</a:t>
            </a:r>
            <a:r>
              <a:rPr lang="ar-IQ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common</a:t>
            </a:r>
            <a:r>
              <a:rPr lang="ar-IQ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methods</a:t>
            </a:r>
            <a:r>
              <a:rPr lang="ar-IQ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of</a:t>
            </a:r>
            <a:r>
              <a:rPr lang="ar-IQ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gaining</a:t>
            </a:r>
            <a:r>
              <a:rPr lang="ar-IQ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space</a:t>
            </a:r>
            <a:r>
              <a:rPr lang="ar-IQ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in</a:t>
            </a:r>
            <a:r>
              <a:rPr lang="ar-IQ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the</a:t>
            </a:r>
            <a:r>
              <a:rPr lang="ar-IQ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600" i="1">
                <a:solidFill>
                  <a:prstClr val="black"/>
                </a:solidFill>
                <a:cs typeface="Calibri" pitchFamily="34" charset="0"/>
              </a:rPr>
              <a:t>arch.</a:t>
            </a:r>
            <a:endParaRPr lang="ar-IQ" sz="360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3081" name="object 9"/>
          <p:cNvSpPr>
            <a:spLocks noChangeArrowheads="1"/>
          </p:cNvSpPr>
          <p:nvPr/>
        </p:nvSpPr>
        <p:spPr bwMode="auto">
          <a:xfrm>
            <a:off x="3057525" y="6419850"/>
            <a:ext cx="5622925" cy="4381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3082" name="object 10"/>
          <p:cNvSpPr>
            <a:spLocks/>
          </p:cNvSpPr>
          <p:nvPr/>
        </p:nvSpPr>
        <p:spPr bwMode="auto">
          <a:xfrm>
            <a:off x="3071813" y="3643313"/>
            <a:ext cx="5592762" cy="2786062"/>
          </a:xfrm>
          <a:custGeom>
            <a:avLst/>
            <a:gdLst>
              <a:gd name="T0" fmla="*/ 5353568 w 5593080"/>
              <a:gd name="T1" fmla="*/ 0 h 2786379"/>
              <a:gd name="T2" fmla="*/ 239542 w 5593080"/>
              <a:gd name="T3" fmla="*/ 0 h 2786379"/>
              <a:gd name="T4" fmla="*/ 219906 w 5593080"/>
              <a:gd name="T5" fmla="*/ 793 h 2786379"/>
              <a:gd name="T6" fmla="*/ 182001 w 5593080"/>
              <a:gd name="T7" fmla="*/ 6958 h 2786379"/>
              <a:gd name="T8" fmla="*/ 129491 w 5593080"/>
              <a:gd name="T9" fmla="*/ 26724 h 2786379"/>
              <a:gd name="T10" fmla="*/ 83680 w 5593080"/>
              <a:gd name="T11" fmla="*/ 57633 h 2786379"/>
              <a:gd name="T12" fmla="*/ 46238 w 5593080"/>
              <a:gd name="T13" fmla="*/ 98021 h 2786379"/>
              <a:gd name="T14" fmla="*/ 18834 w 5593080"/>
              <a:gd name="T15" fmla="*/ 146223 h 2786379"/>
              <a:gd name="T16" fmla="*/ 3137 w 5593080"/>
              <a:gd name="T17" fmla="*/ 200575 h 2786379"/>
              <a:gd name="T18" fmla="*/ 0 w 5593080"/>
              <a:gd name="T19" fmla="*/ 239405 h 2786379"/>
              <a:gd name="T20" fmla="*/ 0 w 5593080"/>
              <a:gd name="T21" fmla="*/ 2546585 h 2786379"/>
              <a:gd name="T22" fmla="*/ 3137 w 5593080"/>
              <a:gd name="T23" fmla="*/ 2585425 h 2786379"/>
              <a:gd name="T24" fmla="*/ 18834 w 5593080"/>
              <a:gd name="T25" fmla="*/ 2639789 h 2786379"/>
              <a:gd name="T26" fmla="*/ 46238 w 5593080"/>
              <a:gd name="T27" fmla="*/ 2688000 h 2786379"/>
              <a:gd name="T28" fmla="*/ 83680 w 5593080"/>
              <a:gd name="T29" fmla="*/ 2728394 h 2786379"/>
              <a:gd name="T30" fmla="*/ 129491 w 5593080"/>
              <a:gd name="T31" fmla="*/ 2759306 h 2786379"/>
              <a:gd name="T32" fmla="*/ 182001 w 5593080"/>
              <a:gd name="T33" fmla="*/ 2779074 h 2786379"/>
              <a:gd name="T34" fmla="*/ 219906 w 5593080"/>
              <a:gd name="T35" fmla="*/ 2785239 h 2786379"/>
              <a:gd name="T36" fmla="*/ 239542 w 5593080"/>
              <a:gd name="T37" fmla="*/ 2786033 h 2786379"/>
              <a:gd name="T38" fmla="*/ 5353568 w 5593080"/>
              <a:gd name="T39" fmla="*/ 2786033 h 2786379"/>
              <a:gd name="T40" fmla="*/ 5392393 w 5593080"/>
              <a:gd name="T41" fmla="*/ 2782899 h 2786379"/>
              <a:gd name="T42" fmla="*/ 5446741 w 5593080"/>
              <a:gd name="T43" fmla="*/ 2767216 h 2786379"/>
              <a:gd name="T44" fmla="*/ 5494940 w 5593080"/>
              <a:gd name="T45" fmla="*/ 2739833 h 2786379"/>
              <a:gd name="T46" fmla="*/ 5535325 w 5593080"/>
              <a:gd name="T47" fmla="*/ 2702415 h 2786379"/>
              <a:gd name="T48" fmla="*/ 5566233 w 5593080"/>
              <a:gd name="T49" fmla="*/ 2656625 h 2786379"/>
              <a:gd name="T50" fmla="*/ 5585999 w 5593080"/>
              <a:gd name="T51" fmla="*/ 2604127 h 2786379"/>
              <a:gd name="T52" fmla="*/ 5592164 w 5593080"/>
              <a:gd name="T53" fmla="*/ 2566224 h 2786379"/>
              <a:gd name="T54" fmla="*/ 5592957 w 5593080"/>
              <a:gd name="T55" fmla="*/ 2546585 h 2786379"/>
              <a:gd name="T56" fmla="*/ 5592957 w 5593080"/>
              <a:gd name="T57" fmla="*/ 239405 h 2786379"/>
              <a:gd name="T58" fmla="*/ 5589824 w 5593080"/>
              <a:gd name="T59" fmla="*/ 200575 h 2786379"/>
              <a:gd name="T60" fmla="*/ 5574142 w 5593080"/>
              <a:gd name="T61" fmla="*/ 146223 h 2786379"/>
              <a:gd name="T62" fmla="*/ 5546763 w 5593080"/>
              <a:gd name="T63" fmla="*/ 98021 h 2786379"/>
              <a:gd name="T64" fmla="*/ 5509352 w 5593080"/>
              <a:gd name="T65" fmla="*/ 57633 h 2786379"/>
              <a:gd name="T66" fmla="*/ 5463572 w 5593080"/>
              <a:gd name="T67" fmla="*/ 26724 h 2786379"/>
              <a:gd name="T68" fmla="*/ 5411089 w 5593080"/>
              <a:gd name="T69" fmla="*/ 6958 h 2786379"/>
              <a:gd name="T70" fmla="*/ 5373199 w 5593080"/>
              <a:gd name="T71" fmla="*/ 793 h 2786379"/>
              <a:gd name="T72" fmla="*/ 5353568 w 5593080"/>
              <a:gd name="T73" fmla="*/ 0 h 2786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593080" h="2786379">
                <a:moveTo>
                  <a:pt x="5353568" y="0"/>
                </a:moveTo>
                <a:lnTo>
                  <a:pt x="239542" y="0"/>
                </a:lnTo>
                <a:lnTo>
                  <a:pt x="219906" y="793"/>
                </a:lnTo>
                <a:lnTo>
                  <a:pt x="182001" y="6958"/>
                </a:lnTo>
                <a:lnTo>
                  <a:pt x="129491" y="26724"/>
                </a:lnTo>
                <a:lnTo>
                  <a:pt x="83680" y="57633"/>
                </a:lnTo>
                <a:lnTo>
                  <a:pt x="46238" y="98021"/>
                </a:lnTo>
                <a:lnTo>
                  <a:pt x="18834" y="146223"/>
                </a:lnTo>
                <a:lnTo>
                  <a:pt x="3137" y="200575"/>
                </a:lnTo>
                <a:lnTo>
                  <a:pt x="0" y="239405"/>
                </a:lnTo>
                <a:lnTo>
                  <a:pt x="0" y="2546585"/>
                </a:lnTo>
                <a:lnTo>
                  <a:pt x="3137" y="2585425"/>
                </a:lnTo>
                <a:lnTo>
                  <a:pt x="18834" y="2639789"/>
                </a:lnTo>
                <a:lnTo>
                  <a:pt x="46238" y="2688000"/>
                </a:lnTo>
                <a:lnTo>
                  <a:pt x="83680" y="2728394"/>
                </a:lnTo>
                <a:lnTo>
                  <a:pt x="129491" y="2759306"/>
                </a:lnTo>
                <a:lnTo>
                  <a:pt x="182001" y="2779074"/>
                </a:lnTo>
                <a:lnTo>
                  <a:pt x="219906" y="2785239"/>
                </a:lnTo>
                <a:lnTo>
                  <a:pt x="239542" y="2786033"/>
                </a:lnTo>
                <a:lnTo>
                  <a:pt x="5353568" y="2786033"/>
                </a:lnTo>
                <a:lnTo>
                  <a:pt x="5392393" y="2782899"/>
                </a:lnTo>
                <a:lnTo>
                  <a:pt x="5446741" y="2767216"/>
                </a:lnTo>
                <a:lnTo>
                  <a:pt x="5494940" y="2739833"/>
                </a:lnTo>
                <a:lnTo>
                  <a:pt x="5535325" y="2702415"/>
                </a:lnTo>
                <a:lnTo>
                  <a:pt x="5566233" y="2656625"/>
                </a:lnTo>
                <a:lnTo>
                  <a:pt x="5585999" y="2604127"/>
                </a:lnTo>
                <a:lnTo>
                  <a:pt x="5592164" y="2566224"/>
                </a:lnTo>
                <a:lnTo>
                  <a:pt x="5592957" y="2546585"/>
                </a:lnTo>
                <a:lnTo>
                  <a:pt x="5592957" y="239405"/>
                </a:lnTo>
                <a:lnTo>
                  <a:pt x="5589824" y="200575"/>
                </a:lnTo>
                <a:lnTo>
                  <a:pt x="5574142" y="146223"/>
                </a:lnTo>
                <a:lnTo>
                  <a:pt x="5546763" y="98021"/>
                </a:lnTo>
                <a:lnTo>
                  <a:pt x="5509352" y="57633"/>
                </a:lnTo>
                <a:lnTo>
                  <a:pt x="5463572" y="26724"/>
                </a:lnTo>
                <a:lnTo>
                  <a:pt x="5411089" y="6958"/>
                </a:lnTo>
                <a:lnTo>
                  <a:pt x="5373199" y="793"/>
                </a:lnTo>
                <a:lnTo>
                  <a:pt x="5353568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3083" name="object 11"/>
          <p:cNvSpPr>
            <a:spLocks noChangeArrowheads="1"/>
          </p:cNvSpPr>
          <p:nvPr/>
        </p:nvSpPr>
        <p:spPr bwMode="auto">
          <a:xfrm>
            <a:off x="3071813" y="3643313"/>
            <a:ext cx="5592762" cy="27860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735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u="heavy" spc="-25" dirty="0"/>
              <a:t>DIFFERENT</a:t>
            </a:r>
            <a:r>
              <a:rPr sz="4000" u="heavy" spc="-15" dirty="0"/>
              <a:t> </a:t>
            </a:r>
            <a:r>
              <a:rPr sz="4000" u="heavy" spc="-25" dirty="0"/>
              <a:t>EXTR</a:t>
            </a:r>
            <a:r>
              <a:rPr sz="4000" u="heavy" spc="-85" dirty="0"/>
              <a:t>A</a:t>
            </a:r>
            <a:r>
              <a:rPr sz="4000" u="heavy" spc="15" dirty="0"/>
              <a:t>C</a:t>
            </a:r>
            <a:r>
              <a:rPr sz="4000" u="heavy" spc="-30" dirty="0"/>
              <a:t>TION</a:t>
            </a:r>
            <a:r>
              <a:rPr sz="4000"/>
              <a:t/>
            </a:r>
            <a:br>
              <a:rPr sz="4000"/>
            </a:br>
            <a:r>
              <a:rPr sz="4000" u="heavy" spc="-30" dirty="0"/>
              <a:t>P</a:t>
            </a:r>
            <a:r>
              <a:rPr sz="4000" u="heavy" spc="-65" dirty="0"/>
              <a:t>R</a:t>
            </a:r>
            <a:r>
              <a:rPr sz="4000" u="heavy" spc="-30" dirty="0"/>
              <a:t>OCEDUR</a:t>
            </a:r>
            <a:r>
              <a:rPr sz="4000" u="heavy" spc="-65" dirty="0"/>
              <a:t>E</a:t>
            </a:r>
            <a:r>
              <a:rPr sz="4000" u="heavy" spc="-20" dirty="0"/>
              <a:t>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6575" y="1649413"/>
            <a:ext cx="4660900" cy="4187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algn="l" rtl="0">
              <a:buFont typeface="Arial"/>
              <a:buChar char="•"/>
              <a:tabLst>
                <a:tab pos="355600" algn="l"/>
              </a:tabLst>
              <a:defRPr/>
            </a:pPr>
            <a:r>
              <a:rPr sz="3200" dirty="0">
                <a:solidFill>
                  <a:prstClr val="black"/>
                </a:solidFill>
                <a:cs typeface="Calibri"/>
              </a:rPr>
              <a:t>Balanc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n</a:t>
            </a:r>
            <a:r>
              <a:rPr sz="3200" dirty="0">
                <a:solidFill>
                  <a:prstClr val="black"/>
                </a:solidFill>
                <a:cs typeface="Calibri"/>
              </a:rPr>
              <a:t>g</a:t>
            </a:r>
            <a:r>
              <a:rPr sz="32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prstClr val="black"/>
                </a:solidFill>
                <a:cs typeface="Calibri"/>
              </a:rPr>
              <a:t>e</a:t>
            </a:r>
            <a:r>
              <a:rPr sz="3200" spc="10" dirty="0">
                <a:solidFill>
                  <a:prstClr val="black"/>
                </a:solidFill>
                <a:cs typeface="Calibri"/>
              </a:rPr>
              <a:t>x</a:t>
            </a:r>
            <a:r>
              <a:rPr sz="3200" dirty="0">
                <a:solidFill>
                  <a:prstClr val="black"/>
                </a:solidFill>
                <a:cs typeface="Calibri"/>
              </a:rPr>
              <a:t>t</a:t>
            </a:r>
            <a:r>
              <a:rPr sz="3200" spc="-70" dirty="0">
                <a:solidFill>
                  <a:prstClr val="black"/>
                </a:solidFill>
                <a:cs typeface="Calibri"/>
              </a:rPr>
              <a:t>r</a:t>
            </a:r>
            <a:r>
              <a:rPr sz="3200" dirty="0">
                <a:solidFill>
                  <a:prstClr val="black"/>
                </a:solidFill>
                <a:cs typeface="Calibri"/>
              </a:rPr>
              <a:t>acti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ons</a:t>
            </a:r>
            <a:endParaRPr sz="3200">
              <a:solidFill>
                <a:prstClr val="black"/>
              </a:solidFill>
              <a:cs typeface="Calibri"/>
            </a:endParaRPr>
          </a:p>
          <a:p>
            <a:pPr marL="355600" indent="-342900" algn="l" rtl="0">
              <a:spcBef>
                <a:spcPts val="385"/>
              </a:spcBef>
              <a:buFont typeface="Arial"/>
              <a:buChar char="•"/>
              <a:tabLst>
                <a:tab pos="355600" algn="l"/>
              </a:tabLst>
              <a:defRPr/>
            </a:pPr>
            <a:r>
              <a:rPr sz="3200" spc="-5" dirty="0">
                <a:solidFill>
                  <a:prstClr val="black"/>
                </a:solidFill>
                <a:cs typeface="Calibri"/>
              </a:rPr>
              <a:t>Com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3200" dirty="0">
                <a:solidFill>
                  <a:prstClr val="black"/>
                </a:solidFill>
                <a:cs typeface="Calibri"/>
              </a:rPr>
              <a:t>en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32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3200" dirty="0">
                <a:solidFill>
                  <a:prstClr val="black"/>
                </a:solidFill>
                <a:cs typeface="Calibri"/>
              </a:rPr>
              <a:t>t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n</a:t>
            </a:r>
            <a:r>
              <a:rPr sz="3200" dirty="0">
                <a:solidFill>
                  <a:prstClr val="black"/>
                </a:solidFill>
                <a:cs typeface="Calibri"/>
              </a:rPr>
              <a:t>g</a:t>
            </a:r>
            <a:r>
              <a:rPr sz="3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prstClr val="black"/>
                </a:solidFill>
                <a:cs typeface="Calibri"/>
              </a:rPr>
              <a:t>e</a:t>
            </a:r>
            <a:r>
              <a:rPr sz="3200" spc="10" dirty="0">
                <a:solidFill>
                  <a:prstClr val="black"/>
                </a:solidFill>
                <a:cs typeface="Calibri"/>
              </a:rPr>
              <a:t>x</a:t>
            </a:r>
            <a:r>
              <a:rPr sz="3200" dirty="0">
                <a:solidFill>
                  <a:prstClr val="black"/>
                </a:solidFill>
                <a:cs typeface="Calibri"/>
              </a:rPr>
              <a:t>t</a:t>
            </a:r>
            <a:r>
              <a:rPr sz="3200" spc="-70" dirty="0">
                <a:solidFill>
                  <a:prstClr val="black"/>
                </a:solidFill>
                <a:cs typeface="Calibri"/>
              </a:rPr>
              <a:t>r</a:t>
            </a:r>
            <a:r>
              <a:rPr sz="3200" dirty="0">
                <a:solidFill>
                  <a:prstClr val="black"/>
                </a:solidFill>
                <a:cs typeface="Calibri"/>
              </a:rPr>
              <a:t>act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ons</a:t>
            </a:r>
            <a:endParaRPr sz="3200">
              <a:solidFill>
                <a:prstClr val="black"/>
              </a:solidFill>
              <a:cs typeface="Calibri"/>
            </a:endParaRPr>
          </a:p>
          <a:p>
            <a:pPr marL="355600" indent="-342900" algn="l" rtl="0">
              <a:spcBef>
                <a:spcPts val="384"/>
              </a:spcBef>
              <a:buFont typeface="Arial"/>
              <a:buChar char="•"/>
              <a:tabLst>
                <a:tab pos="355600" algn="l"/>
              </a:tabLst>
              <a:defRPr/>
            </a:pPr>
            <a:r>
              <a:rPr sz="3200" dirty="0">
                <a:solidFill>
                  <a:prstClr val="black"/>
                </a:solidFill>
                <a:cs typeface="Calibri"/>
              </a:rPr>
              <a:t>Phased</a:t>
            </a:r>
            <a:r>
              <a:rPr sz="320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prstClr val="black"/>
                </a:solidFill>
                <a:cs typeface="Calibri"/>
              </a:rPr>
              <a:t>e</a:t>
            </a:r>
            <a:r>
              <a:rPr sz="3200" spc="10" dirty="0">
                <a:solidFill>
                  <a:prstClr val="black"/>
                </a:solidFill>
                <a:cs typeface="Calibri"/>
              </a:rPr>
              <a:t>x</a:t>
            </a:r>
            <a:r>
              <a:rPr sz="3200" dirty="0">
                <a:solidFill>
                  <a:prstClr val="black"/>
                </a:solidFill>
                <a:cs typeface="Calibri"/>
              </a:rPr>
              <a:t>t</a:t>
            </a:r>
            <a:r>
              <a:rPr sz="3200" spc="-70" dirty="0">
                <a:solidFill>
                  <a:prstClr val="black"/>
                </a:solidFill>
                <a:cs typeface="Calibri"/>
              </a:rPr>
              <a:t>r</a:t>
            </a:r>
            <a:r>
              <a:rPr sz="3200" dirty="0">
                <a:solidFill>
                  <a:prstClr val="black"/>
                </a:solidFill>
                <a:cs typeface="Calibri"/>
              </a:rPr>
              <a:t>acti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ons</a:t>
            </a:r>
            <a:endParaRPr sz="3200">
              <a:solidFill>
                <a:prstClr val="black"/>
              </a:solidFill>
              <a:cs typeface="Calibri"/>
            </a:endParaRPr>
          </a:p>
          <a:p>
            <a:pPr marL="355600" indent="-342900" algn="l" rtl="0">
              <a:spcBef>
                <a:spcPts val="384"/>
              </a:spcBef>
              <a:buFont typeface="Arial"/>
              <a:buChar char="•"/>
              <a:tabLst>
                <a:tab pos="355600" algn="l"/>
              </a:tabLst>
              <a:defRPr/>
            </a:pPr>
            <a:r>
              <a:rPr sz="3200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32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3200" spc="-80" dirty="0">
                <a:solidFill>
                  <a:prstClr val="black"/>
                </a:solidFill>
                <a:cs typeface="Calibri"/>
              </a:rPr>
              <a:t>f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32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3200" dirty="0">
                <a:solidFill>
                  <a:prstClr val="black"/>
                </a:solidFill>
                <a:cs typeface="Calibri"/>
              </a:rPr>
              <a:t>ced</a:t>
            </a:r>
            <a:r>
              <a:rPr sz="320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prstClr val="black"/>
                </a:solidFill>
                <a:cs typeface="Calibri"/>
              </a:rPr>
              <a:t>e</a:t>
            </a:r>
            <a:r>
              <a:rPr sz="3200" spc="10" dirty="0">
                <a:solidFill>
                  <a:prstClr val="black"/>
                </a:solidFill>
                <a:cs typeface="Calibri"/>
              </a:rPr>
              <a:t>x</a:t>
            </a:r>
            <a:r>
              <a:rPr sz="3200" dirty="0">
                <a:solidFill>
                  <a:prstClr val="black"/>
                </a:solidFill>
                <a:cs typeface="Calibri"/>
              </a:rPr>
              <a:t>t</a:t>
            </a:r>
            <a:r>
              <a:rPr sz="3200" spc="-70" dirty="0">
                <a:solidFill>
                  <a:prstClr val="black"/>
                </a:solidFill>
                <a:cs typeface="Calibri"/>
              </a:rPr>
              <a:t>r</a:t>
            </a:r>
            <a:r>
              <a:rPr sz="3200" dirty="0">
                <a:solidFill>
                  <a:prstClr val="black"/>
                </a:solidFill>
                <a:cs typeface="Calibri"/>
              </a:rPr>
              <a:t>acti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ons</a:t>
            </a:r>
            <a:endParaRPr sz="3200">
              <a:solidFill>
                <a:prstClr val="black"/>
              </a:solidFill>
              <a:cs typeface="Calibri"/>
            </a:endParaRPr>
          </a:p>
          <a:p>
            <a:pPr marL="355600" indent="-342900" algn="l" rtl="0">
              <a:spcBef>
                <a:spcPts val="385"/>
              </a:spcBef>
              <a:buFont typeface="Arial"/>
              <a:buChar char="•"/>
              <a:tabLst>
                <a:tab pos="355600" algn="l"/>
              </a:tabLst>
              <a:defRPr/>
            </a:pPr>
            <a:r>
              <a:rPr sz="3200" dirty="0">
                <a:solidFill>
                  <a:prstClr val="black"/>
                </a:solidFill>
                <a:cs typeface="Calibri"/>
              </a:rPr>
              <a:t>Wil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k</a:t>
            </a:r>
            <a:r>
              <a:rPr sz="3200" dirty="0">
                <a:solidFill>
                  <a:prstClr val="black"/>
                </a:solidFill>
                <a:cs typeface="Calibri"/>
              </a:rPr>
              <a:t>i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n</a:t>
            </a:r>
            <a:r>
              <a:rPr sz="3200" spc="-20" dirty="0">
                <a:solidFill>
                  <a:prstClr val="black"/>
                </a:solidFill>
                <a:cs typeface="Calibri"/>
              </a:rPr>
              <a:t>s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3200" dirty="0">
                <a:solidFill>
                  <a:prstClr val="black"/>
                </a:solidFill>
                <a:cs typeface="Calibri"/>
              </a:rPr>
              <a:t>n</a:t>
            </a:r>
            <a:r>
              <a:rPr sz="320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prstClr val="black"/>
                </a:solidFill>
                <a:cs typeface="Calibri"/>
              </a:rPr>
              <a:t>e</a:t>
            </a:r>
            <a:r>
              <a:rPr sz="3200" spc="10" dirty="0">
                <a:solidFill>
                  <a:prstClr val="black"/>
                </a:solidFill>
                <a:cs typeface="Calibri"/>
              </a:rPr>
              <a:t>x</a:t>
            </a:r>
            <a:r>
              <a:rPr sz="3200" dirty="0">
                <a:solidFill>
                  <a:prstClr val="black"/>
                </a:solidFill>
                <a:cs typeface="Calibri"/>
              </a:rPr>
              <a:t>t</a:t>
            </a:r>
            <a:r>
              <a:rPr sz="3200" spc="-70" dirty="0">
                <a:solidFill>
                  <a:prstClr val="black"/>
                </a:solidFill>
                <a:cs typeface="Calibri"/>
              </a:rPr>
              <a:t>r</a:t>
            </a:r>
            <a:r>
              <a:rPr sz="3200" dirty="0">
                <a:solidFill>
                  <a:prstClr val="black"/>
                </a:solidFill>
                <a:cs typeface="Calibri"/>
              </a:rPr>
              <a:t>act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ons</a:t>
            </a:r>
            <a:endParaRPr sz="3200">
              <a:solidFill>
                <a:prstClr val="black"/>
              </a:solidFill>
              <a:cs typeface="Calibri"/>
            </a:endParaRPr>
          </a:p>
          <a:p>
            <a:pPr marL="355600" indent="-342900" algn="l" rtl="0">
              <a:spcBef>
                <a:spcPts val="384"/>
              </a:spcBef>
              <a:buFont typeface="Arial"/>
              <a:buChar char="•"/>
              <a:tabLst>
                <a:tab pos="355600" algn="l"/>
              </a:tabLst>
              <a:defRPr/>
            </a:pPr>
            <a:r>
              <a:rPr sz="32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32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ob</a:t>
            </a:r>
            <a:r>
              <a:rPr sz="3200" dirty="0">
                <a:solidFill>
                  <a:prstClr val="black"/>
                </a:solidFill>
                <a:cs typeface="Calibri"/>
              </a:rPr>
              <a:t>ies</a:t>
            </a:r>
            <a:r>
              <a:rPr sz="32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prstClr val="black"/>
                </a:solidFill>
                <a:cs typeface="Calibri"/>
              </a:rPr>
              <a:t>e</a:t>
            </a:r>
            <a:r>
              <a:rPr sz="3200" spc="10" dirty="0">
                <a:solidFill>
                  <a:prstClr val="black"/>
                </a:solidFill>
                <a:cs typeface="Calibri"/>
              </a:rPr>
              <a:t>x</a:t>
            </a:r>
            <a:r>
              <a:rPr sz="3200" dirty="0">
                <a:solidFill>
                  <a:prstClr val="black"/>
                </a:solidFill>
                <a:cs typeface="Calibri"/>
              </a:rPr>
              <a:t>t</a:t>
            </a:r>
            <a:r>
              <a:rPr sz="3200" spc="-70" dirty="0">
                <a:solidFill>
                  <a:prstClr val="black"/>
                </a:solidFill>
                <a:cs typeface="Calibri"/>
              </a:rPr>
              <a:t>r</a:t>
            </a:r>
            <a:r>
              <a:rPr sz="3200" dirty="0">
                <a:solidFill>
                  <a:prstClr val="black"/>
                </a:solidFill>
                <a:cs typeface="Calibri"/>
              </a:rPr>
              <a:t>acti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ons</a:t>
            </a:r>
            <a:endParaRPr sz="3200">
              <a:solidFill>
                <a:prstClr val="black"/>
              </a:solidFill>
              <a:cs typeface="Calibri"/>
            </a:endParaRPr>
          </a:p>
          <a:p>
            <a:pPr marL="355600" indent="-342900" algn="l" rtl="0">
              <a:spcBef>
                <a:spcPts val="384"/>
              </a:spcBef>
              <a:buFont typeface="Arial"/>
              <a:buChar char="•"/>
              <a:tabLst>
                <a:tab pos="355600" algn="l"/>
              </a:tabLst>
              <a:defRPr/>
            </a:pPr>
            <a:r>
              <a:rPr sz="3200" spc="-5" dirty="0">
                <a:solidFill>
                  <a:prstClr val="black"/>
                </a:solidFill>
                <a:cs typeface="Calibri"/>
              </a:rPr>
              <a:t>Ser</a:t>
            </a:r>
            <a:r>
              <a:rPr sz="3200" spc="5" dirty="0">
                <a:solidFill>
                  <a:prstClr val="black"/>
                </a:solidFill>
                <a:cs typeface="Calibri"/>
              </a:rPr>
              <a:t>i</a:t>
            </a:r>
            <a:r>
              <a:rPr sz="3200" dirty="0">
                <a:solidFill>
                  <a:prstClr val="black"/>
                </a:solidFill>
                <a:cs typeface="Calibri"/>
              </a:rPr>
              <a:t>al</a:t>
            </a:r>
            <a:r>
              <a:rPr sz="32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prstClr val="black"/>
                </a:solidFill>
                <a:cs typeface="Calibri"/>
              </a:rPr>
              <a:t>e</a:t>
            </a:r>
            <a:r>
              <a:rPr sz="3200" spc="10" dirty="0">
                <a:solidFill>
                  <a:prstClr val="black"/>
                </a:solidFill>
                <a:cs typeface="Calibri"/>
              </a:rPr>
              <a:t>x</a:t>
            </a:r>
            <a:r>
              <a:rPr sz="3200" dirty="0">
                <a:solidFill>
                  <a:prstClr val="black"/>
                </a:solidFill>
                <a:cs typeface="Calibri"/>
              </a:rPr>
              <a:t>t</a:t>
            </a:r>
            <a:r>
              <a:rPr sz="3200" spc="-70" dirty="0">
                <a:solidFill>
                  <a:prstClr val="black"/>
                </a:solidFill>
                <a:cs typeface="Calibri"/>
              </a:rPr>
              <a:t>r</a:t>
            </a:r>
            <a:r>
              <a:rPr sz="3200" dirty="0">
                <a:solidFill>
                  <a:prstClr val="black"/>
                </a:solidFill>
                <a:cs typeface="Calibri"/>
              </a:rPr>
              <a:t>acti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ons</a:t>
            </a:r>
            <a:endParaRPr sz="3200">
              <a:solidFill>
                <a:prstClr val="black"/>
              </a:solidFill>
              <a:cs typeface="Calibri"/>
            </a:endParaRPr>
          </a:p>
          <a:p>
            <a:pPr marL="355600" indent="-342900" algn="l" rtl="0">
              <a:spcBef>
                <a:spcPts val="385"/>
              </a:spcBef>
              <a:buFont typeface="Arial"/>
              <a:buChar char="•"/>
              <a:tabLst>
                <a:tab pos="355600" algn="l"/>
              </a:tabLst>
              <a:defRPr/>
            </a:pPr>
            <a:r>
              <a:rPr sz="3200" spc="-5" dirty="0">
                <a:solidFill>
                  <a:prstClr val="black"/>
                </a:solidFill>
                <a:cs typeface="Calibri"/>
              </a:rPr>
              <a:t>Dr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f</a:t>
            </a:r>
            <a:r>
              <a:rPr sz="3200" spc="-50" dirty="0">
                <a:solidFill>
                  <a:prstClr val="black"/>
                </a:solidFill>
                <a:cs typeface="Calibri"/>
              </a:rPr>
              <a:t>t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odo</a:t>
            </a:r>
            <a:r>
              <a:rPr sz="32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3200" dirty="0">
                <a:solidFill>
                  <a:prstClr val="black"/>
                </a:solidFill>
                <a:cs typeface="Calibri"/>
              </a:rPr>
              <a:t>t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3200" dirty="0">
                <a:solidFill>
                  <a:prstClr val="black"/>
                </a:solidFill>
                <a:cs typeface="Calibri"/>
              </a:rPr>
              <a:t>cs</a:t>
            </a:r>
            <a:endParaRPr sz="3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1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968375"/>
            <a:ext cx="4248150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algn="l" rtl="0">
              <a:buFont typeface="Arial"/>
              <a:buChar char="•"/>
              <a:tabLst>
                <a:tab pos="355600" algn="l"/>
              </a:tabLst>
              <a:defRPr/>
            </a:pPr>
            <a:r>
              <a:rPr sz="3200" i="1" u="heavy" dirty="0">
                <a:solidFill>
                  <a:prstClr val="black"/>
                </a:solidFill>
                <a:cs typeface="Calibri"/>
              </a:rPr>
              <a:t>Ba</a:t>
            </a:r>
            <a:r>
              <a:rPr sz="3200" i="1" u="heavy" spc="-10" dirty="0">
                <a:solidFill>
                  <a:prstClr val="black"/>
                </a:solidFill>
                <a:cs typeface="Calibri"/>
              </a:rPr>
              <a:t>l</a:t>
            </a:r>
            <a:r>
              <a:rPr sz="3200" i="1" u="heavy" spc="-5" dirty="0">
                <a:solidFill>
                  <a:prstClr val="black"/>
                </a:solidFill>
                <a:cs typeface="Calibri"/>
              </a:rPr>
              <a:t>anc</a:t>
            </a:r>
            <a:r>
              <a:rPr sz="3200" i="1" u="heavy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3200" i="1" u="heavy" spc="-5" dirty="0">
                <a:solidFill>
                  <a:prstClr val="black"/>
                </a:solidFill>
                <a:cs typeface="Calibri"/>
              </a:rPr>
              <a:t>ng</a:t>
            </a:r>
            <a:r>
              <a:rPr sz="3200" i="1" u="heavy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3200" i="1" u="heavy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3200" i="1" u="heavy" spc="5" dirty="0">
                <a:solidFill>
                  <a:prstClr val="black"/>
                </a:solidFill>
                <a:cs typeface="Calibri"/>
              </a:rPr>
              <a:t>x</a:t>
            </a:r>
            <a:r>
              <a:rPr sz="3200" i="1" u="heavy" dirty="0">
                <a:solidFill>
                  <a:prstClr val="black"/>
                </a:solidFill>
                <a:cs typeface="Calibri"/>
              </a:rPr>
              <a:t>tract</a:t>
            </a:r>
            <a:r>
              <a:rPr sz="3200" i="1" u="heavy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3200" i="1" u="heavy" spc="-5" dirty="0">
                <a:solidFill>
                  <a:prstClr val="black"/>
                </a:solidFill>
                <a:cs typeface="Calibri"/>
              </a:rPr>
              <a:t>on</a:t>
            </a:r>
            <a:r>
              <a:rPr sz="3200" i="1" u="heavy" dirty="0">
                <a:solidFill>
                  <a:prstClr val="black"/>
                </a:solidFill>
                <a:cs typeface="Calibri"/>
              </a:rPr>
              <a:t>s</a:t>
            </a:r>
            <a:r>
              <a:rPr sz="3200" i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prstClr val="black"/>
                </a:solidFill>
                <a:cs typeface="Calibri"/>
              </a:rPr>
              <a:t>:</a:t>
            </a:r>
            <a:r>
              <a:rPr sz="3200" i="1" dirty="0">
                <a:solidFill>
                  <a:prstClr val="black"/>
                </a:solidFill>
                <a:cs typeface="Calibri"/>
              </a:rPr>
              <a:t>-</a:t>
            </a:r>
            <a:endParaRPr sz="32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6575" y="1654175"/>
            <a:ext cx="8070850" cy="4943661"/>
          </a:xfrm>
        </p:spPr>
        <p:txBody>
          <a:bodyPr/>
          <a:lstStyle/>
          <a:p>
            <a:pPr marL="355600" indent="2466975" eaLnBrk="1" hangingPunct="1">
              <a:lnSpc>
                <a:spcPct val="102000"/>
              </a:lnSpc>
              <a:spcBef>
                <a:spcPct val="0"/>
              </a:spcBef>
            </a:pPr>
            <a:r>
              <a:rPr lang="ar-IQ" dirty="0" smtClean="0">
                <a:latin typeface="Calibri" pitchFamily="34" charset="0"/>
                <a:cs typeface="Calibri" pitchFamily="34" charset="0"/>
              </a:rPr>
              <a:t>Balancing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extractions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may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be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defined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as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the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removal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of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tooth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on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the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opposite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side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of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the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same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arch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(although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not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necessarily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the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antimere)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in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order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to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preserve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symmetry.</a:t>
            </a:r>
          </a:p>
          <a:p>
            <a:pPr marL="355600" indent="2466975" eaLnBrk="1" hangingPunct="1">
              <a:spcBef>
                <a:spcPct val="0"/>
              </a:spcBef>
            </a:pPr>
            <a:endParaRPr lang="ar-IQ" dirty="0" smtClean="0">
              <a:latin typeface="Calibri" pitchFamily="34" charset="0"/>
              <a:cs typeface="Calibri" pitchFamily="34" charset="0"/>
            </a:endParaRPr>
          </a:p>
          <a:p>
            <a:pPr marL="355600" eaLnBrk="1" hangingPunct="1">
              <a:spcBef>
                <a:spcPts val="1425"/>
              </a:spcBef>
            </a:pPr>
            <a:r>
              <a:rPr lang="ar-IQ" sz="3200" i="1" u="sng" dirty="0" smtClean="0">
                <a:latin typeface="Calibri" pitchFamily="34" charset="0"/>
                <a:cs typeface="Calibri" pitchFamily="34" charset="0"/>
              </a:rPr>
              <a:t>Compensating Extractions</a:t>
            </a:r>
            <a:r>
              <a:rPr lang="ar-IQ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200" dirty="0" smtClean="0">
                <a:latin typeface="Calibri" pitchFamily="34" charset="0"/>
                <a:cs typeface="Calibri" pitchFamily="34" charset="0"/>
              </a:rPr>
              <a:t>:-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  <a:p>
            <a:pPr marL="355600" eaLnBrk="1" hangingPunct="1">
              <a:spcBef>
                <a:spcPts val="1425"/>
              </a:spcBef>
            </a:pPr>
            <a:r>
              <a:rPr lang="ar-IQ" dirty="0" smtClean="0">
                <a:latin typeface="Calibri" pitchFamily="34" charset="0"/>
                <a:cs typeface="Calibri" pitchFamily="34" charset="0"/>
              </a:rPr>
              <a:t>In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this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procedure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extraction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of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teeth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are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carried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out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in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opposing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arches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to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maintain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buccal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occlusion.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In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some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Class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crowding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cases,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it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is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necessary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to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extract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in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both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the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arches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to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maintain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lateral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symmetry.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Compensating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extractions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preserve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inter-arch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relationship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by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allowing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the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posterior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teeth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to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drift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forward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dirty="0" smtClean="0">
                <a:latin typeface="Calibri" pitchFamily="34" charset="0"/>
                <a:cs typeface="Calibri" pitchFamily="34" charset="0"/>
              </a:rPr>
              <a:t>together.</a:t>
            </a:r>
          </a:p>
        </p:txBody>
      </p:sp>
    </p:spTree>
    <p:extLst>
      <p:ext uri="{BB962C8B-B14F-4D97-AF65-F5344CB8AC3E}">
        <p14:creationId xmlns:p14="http://schemas.microsoft.com/office/powerpoint/2010/main" val="267200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896938"/>
            <a:ext cx="3813175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algn="l" rtl="0">
              <a:buFont typeface="Arial"/>
              <a:buChar char="•"/>
              <a:tabLst>
                <a:tab pos="355600" algn="l"/>
              </a:tabLst>
              <a:defRPr/>
            </a:pPr>
            <a:r>
              <a:rPr sz="3200" i="1" u="heavy" dirty="0">
                <a:solidFill>
                  <a:prstClr val="black"/>
                </a:solidFill>
                <a:cs typeface="Calibri"/>
              </a:rPr>
              <a:t>Phased</a:t>
            </a:r>
            <a:r>
              <a:rPr sz="3200" i="1" u="heavy" spc="-15" dirty="0">
                <a:solidFill>
                  <a:prstClr val="black"/>
                </a:solidFill>
                <a:cs typeface="Calibri"/>
              </a:rPr>
              <a:t> E</a:t>
            </a:r>
            <a:r>
              <a:rPr sz="3200" i="1" u="heavy" spc="10" dirty="0">
                <a:solidFill>
                  <a:prstClr val="black"/>
                </a:solidFill>
                <a:cs typeface="Calibri"/>
              </a:rPr>
              <a:t>x</a:t>
            </a:r>
            <a:r>
              <a:rPr sz="3200" i="1" u="heavy" dirty="0">
                <a:solidFill>
                  <a:prstClr val="black"/>
                </a:solidFill>
                <a:cs typeface="Calibri"/>
              </a:rPr>
              <a:t>tract</a:t>
            </a:r>
            <a:r>
              <a:rPr sz="3200" i="1" u="heavy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3200" i="1" u="heavy" spc="-5" dirty="0">
                <a:solidFill>
                  <a:prstClr val="black"/>
                </a:solidFill>
                <a:cs typeface="Calibri"/>
              </a:rPr>
              <a:t>on</a:t>
            </a:r>
            <a:r>
              <a:rPr sz="3200" i="1" u="heavy" dirty="0">
                <a:solidFill>
                  <a:prstClr val="black"/>
                </a:solidFill>
                <a:cs typeface="Calibri"/>
              </a:rPr>
              <a:t>s</a:t>
            </a:r>
            <a:r>
              <a:rPr sz="3200" i="1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prstClr val="black"/>
                </a:solidFill>
                <a:cs typeface="Calibri"/>
              </a:rPr>
              <a:t>:</a:t>
            </a:r>
            <a:r>
              <a:rPr sz="3200" dirty="0">
                <a:solidFill>
                  <a:prstClr val="black"/>
                </a:solidFill>
                <a:cs typeface="Calibri"/>
              </a:rPr>
              <a:t>-</a:t>
            </a:r>
            <a:endParaRPr sz="32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582738"/>
            <a:ext cx="7824788" cy="39049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55600" indent="1485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It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may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be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possible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to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effect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a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change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in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molar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occlusion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by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extracting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in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one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arch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only,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or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a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few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months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earlier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than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in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the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other.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Thus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extractions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done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in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phases,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so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called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as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Phased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Extractions.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fontAlgn="base">
              <a:spcBef>
                <a:spcPts val="50"/>
              </a:spcBef>
              <a:spcAft>
                <a:spcPct val="0"/>
              </a:spcAft>
            </a:pPr>
            <a:endParaRPr lang="ar-IQ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ar-IQ" sz="3200" i="1" u="sng" dirty="0">
                <a:solidFill>
                  <a:prstClr val="black"/>
                </a:solidFill>
                <a:cs typeface="Calibri" pitchFamily="34" charset="0"/>
              </a:rPr>
              <a:t>Enforced Extractions</a:t>
            </a:r>
            <a:r>
              <a:rPr lang="ar-IQ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200" dirty="0">
                <a:solidFill>
                  <a:prstClr val="black"/>
                </a:solidFill>
                <a:cs typeface="Calibri" pitchFamily="34" charset="0"/>
              </a:rPr>
              <a:t>:-</a:t>
            </a:r>
          </a:p>
          <a:p>
            <a:pPr algn="just" rtl="0" fontAlgn="base">
              <a:spcBef>
                <a:spcPts val="625"/>
              </a:spcBef>
              <a:spcAft>
                <a:spcPct val="0"/>
              </a:spcAft>
            </a:pP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These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extractions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are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carried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out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because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they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are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necessary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as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in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the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case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of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grossly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decayed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teeth,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poor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periodontal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status,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fractured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tooth,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impacted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tooth,</a:t>
            </a:r>
            <a:r>
              <a:rPr lang="ar-IQ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>
                <a:solidFill>
                  <a:prstClr val="black"/>
                </a:solidFill>
                <a:cs typeface="Calibri" pitchFamily="34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429300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366713"/>
            <a:ext cx="7856538" cy="155427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IQ" sz="3000" i="1" u="sng" dirty="0">
                <a:solidFill>
                  <a:prstClr val="black"/>
                </a:solidFill>
                <a:cs typeface="Calibri" pitchFamily="34" charset="0"/>
              </a:rPr>
              <a:t>Wilkinson Extraction</a:t>
            </a:r>
            <a:r>
              <a:rPr lang="ar-IQ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000" dirty="0">
                <a:solidFill>
                  <a:prstClr val="black"/>
                </a:solidFill>
                <a:cs typeface="Calibri" pitchFamily="34" charset="0"/>
              </a:rPr>
              <a:t>:-</a:t>
            </a:r>
          </a:p>
          <a:p>
            <a:pPr algn="l" rtl="0" fontAlgn="base">
              <a:spcBef>
                <a:spcPts val="588"/>
              </a:spcBef>
              <a:spcAft>
                <a:spcPct val="0"/>
              </a:spcAft>
            </a:pP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Wilkinson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advocated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extraction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of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all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the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four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first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permanent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molars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between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the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age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of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cs typeface="Calibri" pitchFamily="34" charset="0"/>
              </a:rPr>
              <a:t>8 and half to 9 </a:t>
            </a:r>
            <a:r>
              <a:rPr lang="ar-IQ" sz="2200" dirty="0" smtClean="0">
                <a:solidFill>
                  <a:prstClr val="black"/>
                </a:solidFill>
                <a:cs typeface="Calibri" pitchFamily="34" charset="0"/>
              </a:rPr>
              <a:t>years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.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The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basis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of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it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is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the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fact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that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first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molars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are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highly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susceptible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to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caries.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2371725"/>
            <a:ext cx="7899400" cy="22878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The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other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benefits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of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extracting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first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molars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at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an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early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age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are:-</a:t>
            </a:r>
          </a:p>
          <a:p>
            <a:pPr algn="l" rtl="0" fontAlgn="base">
              <a:spcBef>
                <a:spcPts val="525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To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avoid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third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molar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impactions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by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providing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additional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space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for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their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eruption.</a:t>
            </a:r>
          </a:p>
          <a:p>
            <a:pPr algn="l" rtl="0" fontAlgn="base">
              <a:spcBef>
                <a:spcPts val="525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To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reduce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crowding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in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the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arch</a:t>
            </a:r>
            <a:r>
              <a:rPr lang="ar-IQ" sz="2200" dirty="0" smtClean="0">
                <a:solidFill>
                  <a:prstClr val="black"/>
                </a:solidFill>
                <a:cs typeface="Calibri" pitchFamily="34" charset="0"/>
              </a:rPr>
              <a:t>.</a:t>
            </a:r>
            <a:endParaRPr lang="ar-IQ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fontAlgn="base">
              <a:spcBef>
                <a:spcPts val="525"/>
              </a:spcBef>
              <a:spcAft>
                <a:spcPct val="0"/>
              </a:spcAft>
            </a:pPr>
            <a:r>
              <a:rPr lang="ar-IQ" sz="2200" dirty="0" smtClean="0">
                <a:solidFill>
                  <a:prstClr val="black"/>
                </a:solidFill>
                <a:cs typeface="Calibri" pitchFamily="34" charset="0"/>
              </a:rPr>
              <a:t>—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first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molar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extraction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offers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limited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space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for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crowding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correction.</a:t>
            </a:r>
          </a:p>
          <a:p>
            <a:pPr algn="l" rtl="0" fontAlgn="base">
              <a:spcBef>
                <a:spcPts val="525"/>
              </a:spcBef>
              <a:spcAft>
                <a:spcPct val="0"/>
              </a:spcAft>
            </a:pPr>
            <a:r>
              <a:rPr lang="en-US" sz="2200" dirty="0" smtClean="0">
                <a:solidFill>
                  <a:prstClr val="black"/>
                </a:solidFill>
                <a:cs typeface="Calibri" pitchFamily="34" charset="0"/>
              </a:rPr>
              <a:t>Both premolars </a:t>
            </a:r>
            <a:r>
              <a:rPr lang="ar-IQ" sz="2200" dirty="0" smtClean="0">
                <a:solidFill>
                  <a:prstClr val="black"/>
                </a:solidFill>
                <a:cs typeface="Calibri" pitchFamily="34" charset="0"/>
              </a:rPr>
              <a:t>rotate</a:t>
            </a:r>
            <a:r>
              <a:rPr lang="ar-IQ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&amp;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may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tip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into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the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extraction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space.</a:t>
            </a:r>
          </a:p>
        </p:txBody>
      </p:sp>
    </p:spTree>
    <p:extLst>
      <p:ext uri="{BB962C8B-B14F-4D97-AF65-F5344CB8AC3E}">
        <p14:creationId xmlns:p14="http://schemas.microsoft.com/office/powerpoint/2010/main" val="256071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284163"/>
            <a:ext cx="7169150" cy="80021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algn="l" rtl="0">
              <a:buFont typeface="Arial"/>
              <a:buChar char="•"/>
              <a:tabLst>
                <a:tab pos="355600" algn="l"/>
              </a:tabLst>
              <a:defRPr/>
            </a:pPr>
            <a:r>
              <a:rPr sz="3000" i="1" u="heavy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3000" i="1" u="heavy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3000" i="1" u="heavy" spc="-5" dirty="0">
                <a:solidFill>
                  <a:prstClr val="black"/>
                </a:solidFill>
                <a:cs typeface="Calibri"/>
              </a:rPr>
              <a:t>ob</a:t>
            </a:r>
            <a:r>
              <a:rPr sz="3000" i="1" u="heavy" dirty="0">
                <a:solidFill>
                  <a:prstClr val="black"/>
                </a:solidFill>
                <a:cs typeface="Calibri"/>
              </a:rPr>
              <a:t>i</a:t>
            </a:r>
            <a:r>
              <a:rPr sz="3000" i="1" u="heavy" spc="-15" dirty="0">
                <a:solidFill>
                  <a:prstClr val="black"/>
                </a:solidFill>
                <a:cs typeface="Calibri"/>
              </a:rPr>
              <a:t>es</a:t>
            </a:r>
            <a:r>
              <a:rPr sz="3000" i="1" u="heavy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3000" i="1" u="heavy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3000" i="1" u="heavy" spc="5" dirty="0">
                <a:solidFill>
                  <a:prstClr val="black"/>
                </a:solidFill>
                <a:cs typeface="Calibri"/>
              </a:rPr>
              <a:t>x</a:t>
            </a:r>
            <a:r>
              <a:rPr sz="3000" i="1" u="heavy" spc="-15" dirty="0">
                <a:solidFill>
                  <a:prstClr val="black"/>
                </a:solidFill>
                <a:cs typeface="Calibri"/>
              </a:rPr>
              <a:t>tra</a:t>
            </a:r>
            <a:r>
              <a:rPr sz="3000" i="1" u="heavy" dirty="0">
                <a:solidFill>
                  <a:prstClr val="black"/>
                </a:solidFill>
                <a:cs typeface="Calibri"/>
              </a:rPr>
              <a:t>cti</a:t>
            </a:r>
            <a:r>
              <a:rPr sz="3000" i="1" u="heavy" spc="-5" dirty="0">
                <a:solidFill>
                  <a:prstClr val="black"/>
                </a:solidFill>
                <a:cs typeface="Calibri"/>
              </a:rPr>
              <a:t>on</a:t>
            </a:r>
            <a:r>
              <a:rPr sz="3000" i="1" u="heavy" dirty="0">
                <a:solidFill>
                  <a:prstClr val="black"/>
                </a:solidFill>
                <a:cs typeface="Calibri"/>
              </a:rPr>
              <a:t>s</a:t>
            </a:r>
            <a:r>
              <a:rPr sz="3000" i="1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10" dirty="0" smtClean="0">
                <a:solidFill>
                  <a:prstClr val="black"/>
                </a:solidFill>
                <a:cs typeface="Calibri"/>
              </a:rPr>
              <a:t>:-</a:t>
            </a:r>
            <a:endParaRPr lang="ar-IQ" sz="3000" dirty="0">
              <a:solidFill>
                <a:prstClr val="black"/>
              </a:solidFill>
              <a:cs typeface="Calibri"/>
            </a:endParaRPr>
          </a:p>
          <a:p>
            <a:pPr marL="355600" indent="-342900" algn="l" rtl="0">
              <a:buFont typeface="Arial"/>
              <a:buChar char="•"/>
              <a:tabLst>
                <a:tab pos="355600" algn="l"/>
              </a:tabLst>
              <a:defRPr/>
            </a:pPr>
            <a:r>
              <a:rPr sz="2200" spc="-15" dirty="0" smtClean="0">
                <a:solidFill>
                  <a:prstClr val="black"/>
                </a:solidFill>
                <a:cs typeface="Calibri"/>
              </a:rPr>
              <a:t>Ext</a:t>
            </a:r>
            <a:r>
              <a:rPr sz="2200" spc="-5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2200" spc="-10" dirty="0" smtClean="0">
                <a:solidFill>
                  <a:prstClr val="black"/>
                </a:solidFill>
                <a:cs typeface="Calibri"/>
              </a:rPr>
              <a:t>acti</a:t>
            </a:r>
            <a:r>
              <a:rPr sz="2200" spc="-20" dirty="0" smtClean="0">
                <a:solidFill>
                  <a:prstClr val="black"/>
                </a:solidFill>
                <a:cs typeface="Calibri"/>
              </a:rPr>
              <a:t>on</a:t>
            </a:r>
            <a:r>
              <a:rPr sz="2200" spc="-10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2200" spc="-6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of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50" dirty="0">
                <a:solidFill>
                  <a:prstClr val="black"/>
                </a:solidFill>
                <a:cs typeface="Calibri"/>
              </a:rPr>
              <a:t>w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2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p</a:t>
            </a:r>
            <a:r>
              <a:rPr sz="2200" spc="-35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emo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l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2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s</a:t>
            </a:r>
            <a:r>
              <a:rPr sz="22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prstClr val="black"/>
                </a:solidFill>
                <a:cs typeface="Calibri"/>
              </a:rPr>
              <a:t>a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the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a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me</a:t>
            </a:r>
            <a:r>
              <a:rPr sz="2200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time.</a:t>
            </a:r>
            <a:endParaRPr sz="2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412875"/>
            <a:ext cx="7961313" cy="50434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IQ" sz="3000" i="1" u="sng" dirty="0">
                <a:solidFill>
                  <a:prstClr val="black"/>
                </a:solidFill>
                <a:cs typeface="Calibri" pitchFamily="34" charset="0"/>
              </a:rPr>
              <a:t>Serial Extractions</a:t>
            </a:r>
            <a:r>
              <a:rPr lang="ar-IQ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000" dirty="0">
                <a:solidFill>
                  <a:prstClr val="black"/>
                </a:solidFill>
                <a:cs typeface="Calibri" pitchFamily="34" charset="0"/>
              </a:rPr>
              <a:t>:-</a:t>
            </a:r>
          </a:p>
          <a:p>
            <a:pPr algn="l" rtl="0" fontAlgn="base">
              <a:spcBef>
                <a:spcPts val="25"/>
              </a:spcBef>
              <a:spcAft>
                <a:spcPct val="0"/>
              </a:spcAft>
            </a:pP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Concept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was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introduced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by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b="1" dirty="0">
                <a:solidFill>
                  <a:prstClr val="black"/>
                </a:solidFill>
                <a:cs typeface="Calibri" pitchFamily="34" charset="0"/>
              </a:rPr>
              <a:t>Kjellgren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ar-IQ" sz="2200" b="1" dirty="0">
                <a:solidFill>
                  <a:prstClr val="black"/>
                </a:solidFill>
                <a:cs typeface="Calibri" pitchFamily="34" charset="0"/>
              </a:rPr>
              <a:t>Nance</a:t>
            </a:r>
            <a:r>
              <a:rPr lang="ar-IQ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is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known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as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the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Father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of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serial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Extractions.</a:t>
            </a:r>
          </a:p>
          <a:p>
            <a:pPr algn="l" rtl="0" fontAlgn="base">
              <a:lnSpc>
                <a:spcPct val="80000"/>
              </a:lnSpc>
              <a:spcBef>
                <a:spcPts val="525"/>
              </a:spcBef>
              <a:spcAft>
                <a:spcPct val="0"/>
              </a:spcAft>
            </a:pP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It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is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defined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as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Extractions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of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certain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deciduous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teeth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and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permanent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teeth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in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selected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cases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to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overcome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crowding.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Usual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sequence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of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extraction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is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primary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canines,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primary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first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molars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&amp;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first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premolar.</a:t>
            </a:r>
          </a:p>
          <a:p>
            <a:pPr algn="l" rtl="0" fontAlgn="base">
              <a:spcBef>
                <a:spcPts val="25"/>
              </a:spcBef>
              <a:spcAft>
                <a:spcPct val="0"/>
              </a:spcAft>
            </a:pPr>
            <a:endParaRPr lang="ar-IQ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IQ" sz="3000" i="1" u="sng" dirty="0">
                <a:solidFill>
                  <a:prstClr val="black"/>
                </a:solidFill>
                <a:cs typeface="Calibri" pitchFamily="34" charset="0"/>
              </a:rPr>
              <a:t>Driftodontics</a:t>
            </a:r>
            <a:r>
              <a:rPr lang="ar-IQ" sz="3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3000" dirty="0">
                <a:solidFill>
                  <a:prstClr val="black"/>
                </a:solidFill>
                <a:cs typeface="Calibri" pitchFamily="34" charset="0"/>
              </a:rPr>
              <a:t>:-</a:t>
            </a:r>
          </a:p>
          <a:p>
            <a:pPr algn="l" rtl="0" fontAlgn="base">
              <a:lnSpc>
                <a:spcPts val="2113"/>
              </a:lnSpc>
              <a:spcBef>
                <a:spcPts val="550"/>
              </a:spcBef>
              <a:spcAft>
                <a:spcPct val="0"/>
              </a:spcAft>
            </a:pP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This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concept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is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applicable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when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extraction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of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the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permanent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teeth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are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done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without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appliance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therapy.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Teeth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have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a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natural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tendency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to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drift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into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the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extraction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space.</a:t>
            </a:r>
          </a:p>
          <a:p>
            <a:pPr algn="l" rtl="0" fontAlgn="base">
              <a:lnSpc>
                <a:spcPct val="80000"/>
              </a:lnSpc>
              <a:spcBef>
                <a:spcPts val="550"/>
              </a:spcBef>
              <a:spcAft>
                <a:spcPct val="0"/>
              </a:spcAft>
            </a:pP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Extraction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of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the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lower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first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premolars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are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often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associated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with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spontaneous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decrowding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of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lower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anteriors.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Such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spontaneous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decrowding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by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drifting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of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 smtClean="0">
                <a:solidFill>
                  <a:prstClr val="black"/>
                </a:solidFill>
                <a:cs typeface="Calibri" pitchFamily="34" charset="0"/>
              </a:rPr>
              <a:t>teeth</a:t>
            </a:r>
            <a:r>
              <a:rPr lang="ar-IQ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 smtClean="0">
                <a:solidFill>
                  <a:prstClr val="black"/>
                </a:solidFill>
                <a:cs typeface="Calibri" pitchFamily="34" charset="0"/>
              </a:rPr>
              <a:t>is</a:t>
            </a:r>
            <a:r>
              <a:rPr lang="ar-IQ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referred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to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as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Driftodontics,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&amp;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is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less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frequent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in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upper</a:t>
            </a:r>
            <a:r>
              <a:rPr lang="ar-IQ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200" dirty="0">
                <a:solidFill>
                  <a:prstClr val="black"/>
                </a:solidFill>
                <a:cs typeface="Calibri" pitchFamily="34" charset="0"/>
              </a:rPr>
              <a:t>arch.</a:t>
            </a:r>
          </a:p>
        </p:txBody>
      </p:sp>
    </p:spTree>
    <p:extLst>
      <p:ext uri="{BB962C8B-B14F-4D97-AF65-F5344CB8AC3E}">
        <p14:creationId xmlns:p14="http://schemas.microsoft.com/office/powerpoint/2010/main" val="2949184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4388" y="623888"/>
            <a:ext cx="7518400" cy="533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algn="l" rtl="0">
              <a:defRPr/>
            </a:pPr>
            <a:r>
              <a:rPr sz="4000" b="1" u="heavy" spc="-30" dirty="0">
                <a:solidFill>
                  <a:prstClr val="black"/>
                </a:solidFill>
                <a:cs typeface="Calibri"/>
              </a:rPr>
              <a:t>CHOICE</a:t>
            </a:r>
            <a:r>
              <a:rPr sz="4000" b="1" u="heavy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4000" b="1" u="heavy" spc="-30" dirty="0">
                <a:solidFill>
                  <a:prstClr val="black"/>
                </a:solidFill>
                <a:cs typeface="Calibri"/>
              </a:rPr>
              <a:t>OF</a:t>
            </a:r>
            <a:r>
              <a:rPr sz="4000" b="1" u="heavy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4000" b="1" u="heavy" spc="-25" dirty="0">
                <a:solidFill>
                  <a:prstClr val="black"/>
                </a:solidFill>
                <a:cs typeface="Calibri"/>
              </a:rPr>
              <a:t>TE</a:t>
            </a:r>
            <a:r>
              <a:rPr sz="4000" b="1" u="heavy" spc="-35" dirty="0">
                <a:solidFill>
                  <a:prstClr val="black"/>
                </a:solidFill>
                <a:cs typeface="Calibri"/>
              </a:rPr>
              <a:t>E</a:t>
            </a:r>
            <a:r>
              <a:rPr sz="4000" b="1" u="heavy" spc="-30" dirty="0">
                <a:solidFill>
                  <a:prstClr val="black"/>
                </a:solidFill>
                <a:cs typeface="Calibri"/>
              </a:rPr>
              <a:t>TH</a:t>
            </a:r>
            <a:r>
              <a:rPr sz="4000" b="1" u="heavy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4000" b="1" u="heavy" spc="-50" dirty="0">
                <a:solidFill>
                  <a:prstClr val="black"/>
                </a:solidFill>
                <a:cs typeface="Calibri"/>
              </a:rPr>
              <a:t>F</a:t>
            </a:r>
            <a:r>
              <a:rPr sz="4000" b="1" u="heavy" spc="-30" dirty="0">
                <a:solidFill>
                  <a:prstClr val="black"/>
                </a:solidFill>
                <a:cs typeface="Calibri"/>
              </a:rPr>
              <a:t>OR</a:t>
            </a:r>
            <a:r>
              <a:rPr sz="4000" b="1" u="heavy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4000" b="1" u="heavy" spc="-40" dirty="0">
                <a:solidFill>
                  <a:prstClr val="black"/>
                </a:solidFill>
                <a:cs typeface="Calibri"/>
              </a:rPr>
              <a:t>E</a:t>
            </a:r>
            <a:r>
              <a:rPr sz="4000" b="1" u="heavy" spc="-25" dirty="0">
                <a:solidFill>
                  <a:prstClr val="black"/>
                </a:solidFill>
                <a:cs typeface="Calibri"/>
              </a:rPr>
              <a:t>XTR</a:t>
            </a:r>
            <a:r>
              <a:rPr sz="4000" b="1" u="heavy" spc="-80" dirty="0">
                <a:solidFill>
                  <a:prstClr val="black"/>
                </a:solidFill>
                <a:cs typeface="Calibri"/>
              </a:rPr>
              <a:t>A</a:t>
            </a:r>
            <a:r>
              <a:rPr sz="4000" b="1" u="heavy" spc="15" dirty="0">
                <a:solidFill>
                  <a:prstClr val="black"/>
                </a:solidFill>
                <a:cs typeface="Calibri"/>
              </a:rPr>
              <a:t>C</a:t>
            </a:r>
            <a:r>
              <a:rPr sz="4000" b="1" u="heavy" spc="-30" dirty="0">
                <a:solidFill>
                  <a:prstClr val="black"/>
                </a:solidFill>
                <a:cs typeface="Calibri"/>
              </a:rPr>
              <a:t>TION</a:t>
            </a:r>
            <a:endParaRPr sz="40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657350"/>
            <a:ext cx="7629525" cy="427831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fontAlgn="base">
              <a:lnSpc>
                <a:spcPts val="3075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Choice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of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teeth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to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be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extracted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depends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on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local</a:t>
            </a:r>
          </a:p>
          <a:p>
            <a:pPr algn="l" rtl="0" fontAlgn="base">
              <a:lnSpc>
                <a:spcPts val="3075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conditions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which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include:</a:t>
            </a:r>
          </a:p>
          <a:p>
            <a:pPr algn="l" rtl="0" fontAlgn="base">
              <a:spcBef>
                <a:spcPts val="325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Direction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and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amount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of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jaw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growth.</a:t>
            </a:r>
          </a:p>
          <a:p>
            <a:pPr algn="l" rtl="0" fontAlgn="base">
              <a:lnSpc>
                <a:spcPts val="2925"/>
              </a:lnSpc>
              <a:spcBef>
                <a:spcPts val="688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Discrepancy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between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size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of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dental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arches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and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basal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arches.</a:t>
            </a:r>
          </a:p>
          <a:p>
            <a:pPr algn="l" rtl="0" fontAlgn="base">
              <a:spcBef>
                <a:spcPts val="275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State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of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soundness,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position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and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eruption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of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teeth.</a:t>
            </a:r>
          </a:p>
          <a:p>
            <a:pPr algn="l" rtl="0" fontAlgn="base">
              <a:spcBef>
                <a:spcPts val="325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Facial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profile.</a:t>
            </a:r>
          </a:p>
          <a:p>
            <a:pPr algn="l" rtl="0" fontAlgn="base">
              <a:spcBef>
                <a:spcPts val="325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Degree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of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dentoalveolar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prognathism.</a:t>
            </a:r>
          </a:p>
          <a:p>
            <a:pPr algn="l" rtl="0" fontAlgn="base">
              <a:spcBef>
                <a:spcPts val="325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Age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of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patient.</a:t>
            </a:r>
          </a:p>
          <a:p>
            <a:pPr algn="l" rtl="0" fontAlgn="base">
              <a:spcBef>
                <a:spcPts val="325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State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of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dentition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as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a</a:t>
            </a:r>
            <a:r>
              <a:rPr lang="ar-IQ" sz="27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700">
                <a:solidFill>
                  <a:prstClr val="black"/>
                </a:solidFill>
                <a:cs typeface="Calibri" pitchFamily="34" charset="0"/>
              </a:rPr>
              <a:t>whole.</a:t>
            </a:r>
          </a:p>
        </p:txBody>
      </p:sp>
    </p:spTree>
    <p:extLst>
      <p:ext uri="{BB962C8B-B14F-4D97-AF65-F5344CB8AC3E}">
        <p14:creationId xmlns:p14="http://schemas.microsoft.com/office/powerpoint/2010/main" val="4175512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213" y="187325"/>
            <a:ext cx="8001000" cy="11430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417888" indent="-34067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ar-IQ" sz="4000" b="1" u="sng">
                <a:solidFill>
                  <a:prstClr val="black"/>
                </a:solidFill>
                <a:cs typeface="Calibri" pitchFamily="34" charset="0"/>
              </a:rPr>
              <a:t>Indications For Extraction Of Different</a:t>
            </a:r>
            <a:r>
              <a:rPr lang="ar-IQ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4000" b="1" u="sng">
                <a:solidFill>
                  <a:prstClr val="black"/>
                </a:solidFill>
                <a:cs typeface="Calibri" pitchFamily="34" charset="0"/>
              </a:rPr>
              <a:t>Teeth</a:t>
            </a:r>
            <a:endParaRPr lang="ar-IQ" sz="400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3315" name="object 3"/>
          <p:cNvSpPr>
            <a:spLocks noChangeArrowheads="1"/>
          </p:cNvSpPr>
          <p:nvPr/>
        </p:nvSpPr>
        <p:spPr bwMode="auto">
          <a:xfrm>
            <a:off x="212725" y="1641475"/>
            <a:ext cx="5432425" cy="5075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13316" name="object 4"/>
          <p:cNvSpPr>
            <a:spLocks/>
          </p:cNvSpPr>
          <p:nvPr/>
        </p:nvSpPr>
        <p:spPr bwMode="auto">
          <a:xfrm>
            <a:off x="125413" y="6777038"/>
            <a:ext cx="5607050" cy="0"/>
          </a:xfrm>
          <a:custGeom>
            <a:avLst/>
            <a:gdLst>
              <a:gd name="T0" fmla="*/ 0 w 5607050"/>
              <a:gd name="T1" fmla="*/ 5607009 w 560705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5607050">
                <a:moveTo>
                  <a:pt x="0" y="0"/>
                </a:moveTo>
                <a:lnTo>
                  <a:pt x="5607009" y="0"/>
                </a:lnTo>
              </a:path>
            </a:pathLst>
          </a:custGeom>
          <a:noFill/>
          <a:ln w="5333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13317" name="object 5"/>
          <p:cNvSpPr>
            <a:spLocks/>
          </p:cNvSpPr>
          <p:nvPr/>
        </p:nvSpPr>
        <p:spPr bwMode="auto">
          <a:xfrm>
            <a:off x="152400" y="1608138"/>
            <a:ext cx="0" cy="5143500"/>
          </a:xfrm>
          <a:custGeom>
            <a:avLst/>
            <a:gdLst>
              <a:gd name="T0" fmla="*/ 0 h 5143500"/>
              <a:gd name="T1" fmla="*/ 5143500 h 51435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143500">
                <a:moveTo>
                  <a:pt x="0" y="0"/>
                </a:moveTo>
                <a:lnTo>
                  <a:pt x="0" y="5143500"/>
                </a:lnTo>
              </a:path>
            </a:pathLst>
          </a:custGeom>
          <a:noFill/>
          <a:ln w="546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13318" name="object 6"/>
          <p:cNvSpPr>
            <a:spLocks/>
          </p:cNvSpPr>
          <p:nvPr/>
        </p:nvSpPr>
        <p:spPr bwMode="auto">
          <a:xfrm>
            <a:off x="125413" y="1581150"/>
            <a:ext cx="5607050" cy="0"/>
          </a:xfrm>
          <a:custGeom>
            <a:avLst/>
            <a:gdLst>
              <a:gd name="T0" fmla="*/ 0 w 5607050"/>
              <a:gd name="T1" fmla="*/ 5607009 w 560705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5607050">
                <a:moveTo>
                  <a:pt x="0" y="0"/>
                </a:moveTo>
                <a:lnTo>
                  <a:pt x="5607009" y="0"/>
                </a:lnTo>
              </a:path>
            </a:pathLst>
          </a:custGeom>
          <a:noFill/>
          <a:ln w="546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13319" name="object 7"/>
          <p:cNvSpPr>
            <a:spLocks/>
          </p:cNvSpPr>
          <p:nvPr/>
        </p:nvSpPr>
        <p:spPr bwMode="auto">
          <a:xfrm>
            <a:off x="5705475" y="1608138"/>
            <a:ext cx="0" cy="5143500"/>
          </a:xfrm>
          <a:custGeom>
            <a:avLst/>
            <a:gdLst>
              <a:gd name="T0" fmla="*/ 0 h 5143500"/>
              <a:gd name="T1" fmla="*/ 5143256 h 514350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143500">
                <a:moveTo>
                  <a:pt x="0" y="0"/>
                </a:moveTo>
                <a:lnTo>
                  <a:pt x="0" y="5143256"/>
                </a:lnTo>
              </a:path>
            </a:pathLst>
          </a:custGeom>
          <a:noFill/>
          <a:ln w="5460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13320" name="object 8"/>
          <p:cNvSpPr>
            <a:spLocks/>
          </p:cNvSpPr>
          <p:nvPr/>
        </p:nvSpPr>
        <p:spPr bwMode="auto">
          <a:xfrm>
            <a:off x="196850" y="6724650"/>
            <a:ext cx="5464175" cy="0"/>
          </a:xfrm>
          <a:custGeom>
            <a:avLst/>
            <a:gdLst>
              <a:gd name="T0" fmla="*/ 0 w 5464810"/>
              <a:gd name="T1" fmla="*/ 5464759 w 546481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5464810">
                <a:moveTo>
                  <a:pt x="0" y="0"/>
                </a:moveTo>
                <a:lnTo>
                  <a:pt x="5464759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13321" name="object 9"/>
          <p:cNvSpPr>
            <a:spLocks/>
          </p:cNvSpPr>
          <p:nvPr/>
        </p:nvSpPr>
        <p:spPr bwMode="auto">
          <a:xfrm>
            <a:off x="204788" y="1643063"/>
            <a:ext cx="0" cy="5072062"/>
          </a:xfrm>
          <a:custGeom>
            <a:avLst/>
            <a:gdLst>
              <a:gd name="T0" fmla="*/ 0 h 5072380"/>
              <a:gd name="T1" fmla="*/ 5072380 h 507238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072380">
                <a:moveTo>
                  <a:pt x="0" y="0"/>
                </a:moveTo>
                <a:lnTo>
                  <a:pt x="0" y="5072380"/>
                </a:lnTo>
              </a:path>
            </a:pathLst>
          </a:custGeom>
          <a:noFill/>
          <a:ln w="1904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13322" name="object 10"/>
          <p:cNvSpPr>
            <a:spLocks/>
          </p:cNvSpPr>
          <p:nvPr/>
        </p:nvSpPr>
        <p:spPr bwMode="auto">
          <a:xfrm>
            <a:off x="196850" y="1635125"/>
            <a:ext cx="5464175" cy="0"/>
          </a:xfrm>
          <a:custGeom>
            <a:avLst/>
            <a:gdLst>
              <a:gd name="T0" fmla="*/ 0 w 5464810"/>
              <a:gd name="T1" fmla="*/ 5464759 w 546481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5464810">
                <a:moveTo>
                  <a:pt x="0" y="0"/>
                </a:moveTo>
                <a:lnTo>
                  <a:pt x="5464759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13323" name="object 11"/>
          <p:cNvSpPr>
            <a:spLocks/>
          </p:cNvSpPr>
          <p:nvPr/>
        </p:nvSpPr>
        <p:spPr bwMode="auto">
          <a:xfrm>
            <a:off x="5653088" y="1643063"/>
            <a:ext cx="0" cy="5072062"/>
          </a:xfrm>
          <a:custGeom>
            <a:avLst/>
            <a:gdLst>
              <a:gd name="T0" fmla="*/ 0 h 5072380"/>
              <a:gd name="T1" fmla="*/ 5072146 h 507238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072380">
                <a:moveTo>
                  <a:pt x="0" y="0"/>
                </a:moveTo>
                <a:lnTo>
                  <a:pt x="0" y="5072146"/>
                </a:lnTo>
              </a:path>
            </a:pathLst>
          </a:custGeom>
          <a:noFill/>
          <a:ln w="1903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13324" name="object 12"/>
          <p:cNvSpPr>
            <a:spLocks noChangeArrowheads="1"/>
          </p:cNvSpPr>
          <p:nvPr/>
        </p:nvSpPr>
        <p:spPr bwMode="auto">
          <a:xfrm>
            <a:off x="5810250" y="6062663"/>
            <a:ext cx="3205163" cy="7953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13325" name="object 13"/>
          <p:cNvSpPr>
            <a:spLocks/>
          </p:cNvSpPr>
          <p:nvPr/>
        </p:nvSpPr>
        <p:spPr bwMode="auto">
          <a:xfrm>
            <a:off x="5824538" y="1643063"/>
            <a:ext cx="3176587" cy="4429125"/>
          </a:xfrm>
          <a:custGeom>
            <a:avLst/>
            <a:gdLst>
              <a:gd name="T0" fmla="*/ 2903860 w 3177540"/>
              <a:gd name="T1" fmla="*/ 0 h 4429760"/>
              <a:gd name="T2" fmla="*/ 272948 w 3177540"/>
              <a:gd name="T3" fmla="*/ 0 h 4429760"/>
              <a:gd name="T4" fmla="*/ 250561 w 3177540"/>
              <a:gd name="T5" fmla="*/ 905 h 4429760"/>
              <a:gd name="T6" fmla="*/ 207352 w 3177540"/>
              <a:gd name="T7" fmla="*/ 7939 h 4429760"/>
              <a:gd name="T8" fmla="*/ 166700 w 3177540"/>
              <a:gd name="T9" fmla="*/ 21466 h 4429760"/>
              <a:gd name="T10" fmla="*/ 129166 w 3177540"/>
              <a:gd name="T11" fmla="*/ 40924 h 4429760"/>
              <a:gd name="T12" fmla="*/ 95312 w 3177540"/>
              <a:gd name="T13" fmla="*/ 65749 h 4429760"/>
              <a:gd name="T14" fmla="*/ 65700 w 3177540"/>
              <a:gd name="T15" fmla="*/ 95377 h 4429760"/>
              <a:gd name="T16" fmla="*/ 40891 w 3177540"/>
              <a:gd name="T17" fmla="*/ 129246 h 4429760"/>
              <a:gd name="T18" fmla="*/ 21448 w 3177540"/>
              <a:gd name="T19" fmla="*/ 166790 h 4429760"/>
              <a:gd name="T20" fmla="*/ 7932 w 3177540"/>
              <a:gd name="T21" fmla="*/ 207448 h 4429760"/>
              <a:gd name="T22" fmla="*/ 904 w 3177540"/>
              <a:gd name="T23" fmla="*/ 250656 h 4429760"/>
              <a:gd name="T24" fmla="*/ 0 w 3177540"/>
              <a:gd name="T25" fmla="*/ 273039 h 4429760"/>
              <a:gd name="T26" fmla="*/ 0 w 3177540"/>
              <a:gd name="T27" fmla="*/ 4156182 h 4429760"/>
              <a:gd name="T28" fmla="*/ 3572 w 3177540"/>
              <a:gd name="T29" fmla="*/ 4200467 h 4429760"/>
              <a:gd name="T30" fmla="*/ 13914 w 3177540"/>
              <a:gd name="T31" fmla="*/ 4242476 h 4429760"/>
              <a:gd name="T32" fmla="*/ 30464 w 3177540"/>
              <a:gd name="T33" fmla="*/ 4281649 h 4429760"/>
              <a:gd name="T34" fmla="*/ 52660 w 3177540"/>
              <a:gd name="T35" fmla="*/ 4317423 h 4429760"/>
              <a:gd name="T36" fmla="*/ 79941 w 3177540"/>
              <a:gd name="T37" fmla="*/ 4349236 h 4429760"/>
              <a:gd name="T38" fmla="*/ 111744 w 3177540"/>
              <a:gd name="T39" fmla="*/ 4376525 h 4429760"/>
              <a:gd name="T40" fmla="*/ 147508 w 3177540"/>
              <a:gd name="T41" fmla="*/ 4398729 h 4429760"/>
              <a:gd name="T42" fmla="*/ 186672 w 3177540"/>
              <a:gd name="T43" fmla="*/ 4415284 h 4429760"/>
              <a:gd name="T44" fmla="*/ 228672 w 3177540"/>
              <a:gd name="T45" fmla="*/ 4425630 h 4429760"/>
              <a:gd name="T46" fmla="*/ 272948 w 3177540"/>
              <a:gd name="T47" fmla="*/ 4429204 h 4429760"/>
              <a:gd name="T48" fmla="*/ 2903860 w 3177540"/>
              <a:gd name="T49" fmla="*/ 4429204 h 4429760"/>
              <a:gd name="T50" fmla="*/ 2948168 w 3177540"/>
              <a:gd name="T51" fmla="*/ 4425630 h 4429760"/>
              <a:gd name="T52" fmla="*/ 2990195 w 3177540"/>
              <a:gd name="T53" fmla="*/ 4415284 h 4429760"/>
              <a:gd name="T54" fmla="*/ 3029379 w 3177540"/>
              <a:gd name="T55" fmla="*/ 4398729 h 4429760"/>
              <a:gd name="T56" fmla="*/ 3065159 w 3177540"/>
              <a:gd name="T57" fmla="*/ 4376525 h 4429760"/>
              <a:gd name="T58" fmla="*/ 3096973 w 3177540"/>
              <a:gd name="T59" fmla="*/ 4349236 h 4429760"/>
              <a:gd name="T60" fmla="*/ 3124261 w 3177540"/>
              <a:gd name="T61" fmla="*/ 4317423 h 4429760"/>
              <a:gd name="T62" fmla="*/ 3146462 w 3177540"/>
              <a:gd name="T63" fmla="*/ 4281649 h 4429760"/>
              <a:gd name="T64" fmla="*/ 3163015 w 3177540"/>
              <a:gd name="T65" fmla="*/ 4242476 h 4429760"/>
              <a:gd name="T66" fmla="*/ 3173358 w 3177540"/>
              <a:gd name="T67" fmla="*/ 4200467 h 4429760"/>
              <a:gd name="T68" fmla="*/ 3176930 w 3177540"/>
              <a:gd name="T69" fmla="*/ 4156182 h 4429760"/>
              <a:gd name="T70" fmla="*/ 3176930 w 3177540"/>
              <a:gd name="T71" fmla="*/ 273039 h 4429760"/>
              <a:gd name="T72" fmla="*/ 3173358 w 3177540"/>
              <a:gd name="T73" fmla="*/ 228768 h 4429760"/>
              <a:gd name="T74" fmla="*/ 3163015 w 3177540"/>
              <a:gd name="T75" fmla="*/ 186765 h 4429760"/>
              <a:gd name="T76" fmla="*/ 3146462 w 3177540"/>
              <a:gd name="T77" fmla="*/ 147594 h 4429760"/>
              <a:gd name="T78" fmla="*/ 3124261 w 3177540"/>
              <a:gd name="T79" fmla="*/ 111817 h 4429760"/>
              <a:gd name="T80" fmla="*/ 3096973 w 3177540"/>
              <a:gd name="T81" fmla="*/ 79998 h 4429760"/>
              <a:gd name="T82" fmla="*/ 3065159 w 3177540"/>
              <a:gd name="T83" fmla="*/ 52701 h 4429760"/>
              <a:gd name="T84" fmla="*/ 3029379 w 3177540"/>
              <a:gd name="T85" fmla="*/ 30489 h 4429760"/>
              <a:gd name="T86" fmla="*/ 2990195 w 3177540"/>
              <a:gd name="T87" fmla="*/ 13926 h 4429760"/>
              <a:gd name="T88" fmla="*/ 2948168 w 3177540"/>
              <a:gd name="T89" fmla="*/ 3575 h 4429760"/>
              <a:gd name="T90" fmla="*/ 2903860 w 3177540"/>
              <a:gd name="T91" fmla="*/ 0 h 4429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77540" h="4429760">
                <a:moveTo>
                  <a:pt x="2903860" y="0"/>
                </a:moveTo>
                <a:lnTo>
                  <a:pt x="272948" y="0"/>
                </a:lnTo>
                <a:lnTo>
                  <a:pt x="250561" y="905"/>
                </a:lnTo>
                <a:lnTo>
                  <a:pt x="207352" y="7939"/>
                </a:lnTo>
                <a:lnTo>
                  <a:pt x="166700" y="21466"/>
                </a:lnTo>
                <a:lnTo>
                  <a:pt x="129166" y="40924"/>
                </a:lnTo>
                <a:lnTo>
                  <a:pt x="95312" y="65749"/>
                </a:lnTo>
                <a:lnTo>
                  <a:pt x="65700" y="95377"/>
                </a:lnTo>
                <a:lnTo>
                  <a:pt x="40891" y="129246"/>
                </a:lnTo>
                <a:lnTo>
                  <a:pt x="21448" y="166790"/>
                </a:lnTo>
                <a:lnTo>
                  <a:pt x="7932" y="207448"/>
                </a:lnTo>
                <a:lnTo>
                  <a:pt x="904" y="250656"/>
                </a:lnTo>
                <a:lnTo>
                  <a:pt x="0" y="273039"/>
                </a:lnTo>
                <a:lnTo>
                  <a:pt x="0" y="4156182"/>
                </a:lnTo>
                <a:lnTo>
                  <a:pt x="3572" y="4200467"/>
                </a:lnTo>
                <a:lnTo>
                  <a:pt x="13914" y="4242476"/>
                </a:lnTo>
                <a:lnTo>
                  <a:pt x="30464" y="4281649"/>
                </a:lnTo>
                <a:lnTo>
                  <a:pt x="52660" y="4317423"/>
                </a:lnTo>
                <a:lnTo>
                  <a:pt x="79941" y="4349236"/>
                </a:lnTo>
                <a:lnTo>
                  <a:pt x="111744" y="4376525"/>
                </a:lnTo>
                <a:lnTo>
                  <a:pt x="147508" y="4398729"/>
                </a:lnTo>
                <a:lnTo>
                  <a:pt x="186672" y="4415284"/>
                </a:lnTo>
                <a:lnTo>
                  <a:pt x="228672" y="4425630"/>
                </a:lnTo>
                <a:lnTo>
                  <a:pt x="272948" y="4429204"/>
                </a:lnTo>
                <a:lnTo>
                  <a:pt x="2903860" y="4429204"/>
                </a:lnTo>
                <a:lnTo>
                  <a:pt x="2948168" y="4425630"/>
                </a:lnTo>
                <a:lnTo>
                  <a:pt x="2990195" y="4415284"/>
                </a:lnTo>
                <a:lnTo>
                  <a:pt x="3029379" y="4398729"/>
                </a:lnTo>
                <a:lnTo>
                  <a:pt x="3065159" y="4376525"/>
                </a:lnTo>
                <a:lnTo>
                  <a:pt x="3096973" y="4349236"/>
                </a:lnTo>
                <a:lnTo>
                  <a:pt x="3124261" y="4317423"/>
                </a:lnTo>
                <a:lnTo>
                  <a:pt x="3146462" y="4281649"/>
                </a:lnTo>
                <a:lnTo>
                  <a:pt x="3163015" y="4242476"/>
                </a:lnTo>
                <a:lnTo>
                  <a:pt x="3173358" y="4200467"/>
                </a:lnTo>
                <a:lnTo>
                  <a:pt x="3176930" y="4156182"/>
                </a:lnTo>
                <a:lnTo>
                  <a:pt x="3176930" y="273039"/>
                </a:lnTo>
                <a:lnTo>
                  <a:pt x="3173358" y="228768"/>
                </a:lnTo>
                <a:lnTo>
                  <a:pt x="3163015" y="186765"/>
                </a:lnTo>
                <a:lnTo>
                  <a:pt x="3146462" y="147594"/>
                </a:lnTo>
                <a:lnTo>
                  <a:pt x="3124261" y="111817"/>
                </a:lnTo>
                <a:lnTo>
                  <a:pt x="3096973" y="79998"/>
                </a:lnTo>
                <a:lnTo>
                  <a:pt x="3065159" y="52701"/>
                </a:lnTo>
                <a:lnTo>
                  <a:pt x="3029379" y="30489"/>
                </a:lnTo>
                <a:lnTo>
                  <a:pt x="2990195" y="13926"/>
                </a:lnTo>
                <a:lnTo>
                  <a:pt x="2948168" y="3575"/>
                </a:lnTo>
                <a:lnTo>
                  <a:pt x="2903860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13326" name="object 14"/>
          <p:cNvSpPr>
            <a:spLocks noChangeArrowheads="1"/>
          </p:cNvSpPr>
          <p:nvPr/>
        </p:nvSpPr>
        <p:spPr bwMode="auto">
          <a:xfrm>
            <a:off x="5824538" y="1643063"/>
            <a:ext cx="3176587" cy="44291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2288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5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6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7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8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9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0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518</Words>
  <Application>Microsoft Office PowerPoint</Application>
  <PresentationFormat>On-screen Show (4:3)</PresentationFormat>
  <Paragraphs>53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Apex</vt:lpstr>
      <vt:lpstr>1_Apex</vt:lpstr>
      <vt:lpstr>2_Apex</vt:lpstr>
      <vt:lpstr>3_Apex</vt:lpstr>
      <vt:lpstr>4_Apex</vt:lpstr>
      <vt:lpstr>5_Apex</vt:lpstr>
      <vt:lpstr>6_Apex</vt:lpstr>
      <vt:lpstr>7_Apex</vt:lpstr>
      <vt:lpstr>8_Apex</vt:lpstr>
      <vt:lpstr>9_Apex</vt:lpstr>
      <vt:lpstr>10_Apex</vt:lpstr>
      <vt:lpstr>PowerPoint Presentation</vt:lpstr>
      <vt:lpstr>Introduction</vt:lpstr>
      <vt:lpstr>DIFFERENT EXTRACTION PROCEDURES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ADNAN</dc:creator>
  <cp:lastModifiedBy>ADNAN</cp:lastModifiedBy>
  <cp:revision>4</cp:revision>
  <dcterms:created xsi:type="dcterms:W3CDTF">2017-11-24T05:56:08Z</dcterms:created>
  <dcterms:modified xsi:type="dcterms:W3CDTF">2017-11-24T06:33:28Z</dcterms:modified>
</cp:coreProperties>
</file>