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0" r:id="rId12"/>
    <p:sldId id="281" r:id="rId13"/>
    <p:sldId id="266" r:id="rId14"/>
    <p:sldId id="267" r:id="rId15"/>
    <p:sldId id="268" r:id="rId16"/>
    <p:sldId id="269" r:id="rId17"/>
    <p:sldId id="270" r:id="rId18"/>
    <p:sldId id="271" r:id="rId19"/>
    <p:sldId id="272" r:id="rId20"/>
    <p:sldId id="274" r:id="rId21"/>
    <p:sldId id="282" r:id="rId22"/>
    <p:sldId id="275" r:id="rId23"/>
    <p:sldId id="276" r:id="rId24"/>
    <p:sldId id="277" r:id="rId25"/>
    <p:sldId id="278" r:id="rId26"/>
    <p:sldId id="279" r:id="rId27"/>
    <p:sldId id="283" r:id="rId28"/>
    <p:sldId id="284" r:id="rId29"/>
    <p:sldId id="285" r:id="rId30"/>
    <p:sldId id="286"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5" d="100"/>
          <a:sy n="75" d="100"/>
        </p:scale>
        <p:origin x="-366"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C3BF1B-CBB0-4789-BDD8-B1BD42BE2750}" type="datetimeFigureOut">
              <a:rPr lang="ar-IQ" smtClean="0"/>
              <a:pPr/>
              <a:t>17/05/1429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10399D-7B5B-4618-8900-6934DB827E4D}"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3C3BF1B-CBB0-4789-BDD8-B1BD42BE2750}" type="datetimeFigureOut">
              <a:rPr lang="ar-IQ" smtClean="0"/>
              <a:pPr/>
              <a:t>17/05/1429</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410399D-7B5B-4618-8900-6934DB827E4D}"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5984" y="142852"/>
            <a:ext cx="4524124" cy="523220"/>
          </a:xfrm>
          <a:prstGeom prst="rect">
            <a:avLst/>
          </a:prstGeom>
          <a:solidFill>
            <a:schemeClr val="accent6">
              <a:lumMod val="40000"/>
              <a:lumOff val="60000"/>
            </a:schemeClr>
          </a:solidFill>
          <a:ln>
            <a:solidFill>
              <a:srgbClr val="FFFF00"/>
            </a:solidFill>
          </a:ln>
        </p:spPr>
        <p:txBody>
          <a:bodyPr wrap="none">
            <a:spAutoFit/>
          </a:bodyPr>
          <a:lstStyle/>
          <a:p>
            <a:r>
              <a:rPr lang="en-US" sz="2800" b="1" dirty="0" smtClean="0"/>
              <a:t>TOOTHBRUSHING  METHODS</a:t>
            </a:r>
            <a:endParaRPr lang="ar-IQ" sz="2800" dirty="0"/>
          </a:p>
        </p:txBody>
      </p:sp>
      <p:sp>
        <p:nvSpPr>
          <p:cNvPr id="3" name="مستطيل 2"/>
          <p:cNvSpPr/>
          <p:nvPr/>
        </p:nvSpPr>
        <p:spPr>
          <a:xfrm>
            <a:off x="85952" y="4919008"/>
            <a:ext cx="3857620" cy="1569660"/>
          </a:xfrm>
          <a:prstGeom prst="rect">
            <a:avLst/>
          </a:prstGeom>
          <a:solidFill>
            <a:schemeClr val="accent6">
              <a:lumMod val="40000"/>
              <a:lumOff val="60000"/>
            </a:schemeClr>
          </a:solidFill>
          <a:ln>
            <a:solidFill>
              <a:srgbClr val="FFFF00"/>
            </a:solidFill>
          </a:ln>
        </p:spPr>
        <p:txBody>
          <a:bodyPr wrap="square">
            <a:spAutoFit/>
          </a:bodyPr>
          <a:lstStyle/>
          <a:p>
            <a:pPr algn="just" rtl="0"/>
            <a:r>
              <a:rPr lang="en-US" sz="2400" b="1" dirty="0" smtClean="0"/>
              <a:t>Place the toothbrush so that the bristles are angled approximately 45 degrees from the tooth surfaces. </a:t>
            </a:r>
          </a:p>
        </p:txBody>
      </p:sp>
      <p:sp>
        <p:nvSpPr>
          <p:cNvPr id="4" name="مستطيل 3"/>
          <p:cNvSpPr/>
          <p:nvPr/>
        </p:nvSpPr>
        <p:spPr>
          <a:xfrm>
            <a:off x="5143504" y="4915816"/>
            <a:ext cx="3857652" cy="1569660"/>
          </a:xfrm>
          <a:prstGeom prst="rect">
            <a:avLst/>
          </a:prstGeom>
          <a:solidFill>
            <a:schemeClr val="accent6">
              <a:lumMod val="40000"/>
              <a:lumOff val="60000"/>
            </a:schemeClr>
          </a:solidFill>
          <a:ln>
            <a:solidFill>
              <a:srgbClr val="FFFF00"/>
            </a:solidFill>
          </a:ln>
        </p:spPr>
        <p:txBody>
          <a:bodyPr wrap="square">
            <a:spAutoFit/>
          </a:bodyPr>
          <a:lstStyle/>
          <a:p>
            <a:pPr lvl="0" algn="just" rtl="0"/>
            <a:r>
              <a:rPr lang="en-US" sz="2400" b="1" dirty="0" smtClean="0">
                <a:solidFill>
                  <a:prstClr val="black"/>
                </a:solidFill>
              </a:rPr>
              <a:t>Start at the most distal tooth in the arch, and use a vibrating, back-and-forth motion to brush.</a:t>
            </a:r>
            <a:endParaRPr lang="ar-IQ" sz="2400" b="1" dirty="0">
              <a:solidFill>
                <a:prstClr val="black"/>
              </a:solidFill>
            </a:endParaRPr>
          </a:p>
        </p:txBody>
      </p:sp>
      <p:pic>
        <p:nvPicPr>
          <p:cNvPr id="1026" name="Picture 2"/>
          <p:cNvPicPr>
            <a:picLocks noChangeAspect="1" noChangeArrowheads="1"/>
          </p:cNvPicPr>
          <p:nvPr/>
        </p:nvPicPr>
        <p:blipFill>
          <a:blip r:embed="rId2"/>
          <a:srcRect b="5105"/>
          <a:stretch>
            <a:fillRect/>
          </a:stretch>
        </p:blipFill>
        <p:spPr bwMode="auto">
          <a:xfrm>
            <a:off x="645963" y="928670"/>
            <a:ext cx="2425839" cy="378621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71973" t="36328" r="8984" b="28515"/>
          <a:stretch>
            <a:fillRect/>
          </a:stretch>
        </p:blipFill>
        <p:spPr bwMode="auto">
          <a:xfrm>
            <a:off x="5643570" y="899642"/>
            <a:ext cx="2786082" cy="3857652"/>
          </a:xfrm>
          <a:prstGeom prst="rect">
            <a:avLst/>
          </a:prstGeom>
          <a:noFill/>
          <a:ln w="9525">
            <a:noFill/>
            <a:miter lim="800000"/>
            <a:headEnd/>
            <a:tailEnd/>
          </a:ln>
          <a:effectLst/>
        </p:spPr>
      </p:pic>
      <p:sp>
        <p:nvSpPr>
          <p:cNvPr id="7" name="مستطيل 6"/>
          <p:cNvSpPr/>
          <p:nvPr/>
        </p:nvSpPr>
        <p:spPr>
          <a:xfrm>
            <a:off x="3218899" y="2285992"/>
            <a:ext cx="2138919" cy="461665"/>
          </a:xfrm>
          <a:prstGeom prst="rect">
            <a:avLst/>
          </a:prstGeom>
          <a:solidFill>
            <a:schemeClr val="accent6">
              <a:lumMod val="40000"/>
              <a:lumOff val="60000"/>
            </a:schemeClr>
          </a:solidFill>
        </p:spPr>
        <p:txBody>
          <a:bodyPr wrap="none">
            <a:spAutoFit/>
          </a:bodyPr>
          <a:lstStyle/>
          <a:p>
            <a:r>
              <a:rPr lang="en-US" sz="2400" b="1" dirty="0" smtClean="0">
                <a:solidFill>
                  <a:prstClr val="black"/>
                </a:solidFill>
              </a:rPr>
              <a:t>BASS  METHOD</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14546" y="500042"/>
            <a:ext cx="4428007" cy="523220"/>
          </a:xfrm>
          <a:prstGeom prst="rect">
            <a:avLst/>
          </a:prstGeom>
          <a:solidFill>
            <a:schemeClr val="accent6">
              <a:lumMod val="40000"/>
              <a:lumOff val="60000"/>
            </a:schemeClr>
          </a:solidFill>
        </p:spPr>
        <p:txBody>
          <a:bodyPr wrap="none">
            <a:spAutoFit/>
          </a:bodyPr>
          <a:lstStyle/>
          <a:p>
            <a:r>
              <a:rPr lang="en-US" sz="2800" b="1" dirty="0" err="1" smtClean="0"/>
              <a:t>Interdental</a:t>
            </a:r>
            <a:r>
              <a:rPr lang="en-US" sz="2800" b="1" dirty="0" smtClean="0"/>
              <a:t> Cleaning Devices</a:t>
            </a:r>
            <a:endParaRPr lang="ar-IQ" sz="2800" dirty="0"/>
          </a:p>
        </p:txBody>
      </p:sp>
      <p:pic>
        <p:nvPicPr>
          <p:cNvPr id="6146" name="Picture 2"/>
          <p:cNvPicPr>
            <a:picLocks noChangeAspect="1" noChangeArrowheads="1"/>
          </p:cNvPicPr>
          <p:nvPr/>
        </p:nvPicPr>
        <p:blipFill>
          <a:blip r:embed="rId2"/>
          <a:srcRect/>
          <a:stretch>
            <a:fillRect/>
          </a:stretch>
        </p:blipFill>
        <p:spPr bwMode="auto">
          <a:xfrm>
            <a:off x="1071538" y="1214422"/>
            <a:ext cx="6734175" cy="4667250"/>
          </a:xfrm>
          <a:prstGeom prst="rect">
            <a:avLst/>
          </a:prstGeom>
          <a:noFill/>
          <a:ln w="9525">
            <a:noFill/>
            <a:miter lim="800000"/>
            <a:headEnd/>
            <a:tailEnd/>
          </a:ln>
          <a:effectLst/>
        </p:spPr>
      </p:pic>
      <p:sp>
        <p:nvSpPr>
          <p:cNvPr id="4" name="مستطيل 3"/>
          <p:cNvSpPr/>
          <p:nvPr/>
        </p:nvSpPr>
        <p:spPr>
          <a:xfrm>
            <a:off x="1000100" y="6072206"/>
            <a:ext cx="1725601" cy="461665"/>
          </a:xfrm>
          <a:prstGeom prst="rect">
            <a:avLst/>
          </a:prstGeom>
          <a:solidFill>
            <a:schemeClr val="accent6">
              <a:lumMod val="40000"/>
              <a:lumOff val="60000"/>
            </a:schemeClr>
          </a:solidFill>
        </p:spPr>
        <p:txBody>
          <a:bodyPr wrap="none">
            <a:spAutoFit/>
          </a:bodyPr>
          <a:lstStyle/>
          <a:p>
            <a:r>
              <a:rPr lang="en-US" sz="2400" dirty="0" smtClean="0"/>
              <a:t>wooden tips</a:t>
            </a:r>
            <a:endParaRPr lang="ar-IQ" sz="2400" dirty="0"/>
          </a:p>
        </p:txBody>
      </p:sp>
      <p:sp>
        <p:nvSpPr>
          <p:cNvPr id="5" name="مستطيل 4"/>
          <p:cNvSpPr/>
          <p:nvPr/>
        </p:nvSpPr>
        <p:spPr>
          <a:xfrm>
            <a:off x="2857488" y="6072206"/>
            <a:ext cx="3643338" cy="461665"/>
          </a:xfrm>
          <a:prstGeom prst="rect">
            <a:avLst/>
          </a:prstGeom>
          <a:solidFill>
            <a:schemeClr val="accent6">
              <a:lumMod val="40000"/>
              <a:lumOff val="60000"/>
            </a:schemeClr>
          </a:solidFill>
        </p:spPr>
        <p:txBody>
          <a:bodyPr wrap="square">
            <a:spAutoFit/>
          </a:bodyPr>
          <a:lstStyle/>
          <a:p>
            <a:pPr algn="ctr"/>
            <a:r>
              <a:rPr lang="en-US" sz="2400" dirty="0" err="1" smtClean="0"/>
              <a:t>interproximal</a:t>
            </a:r>
            <a:r>
              <a:rPr lang="en-US" sz="2400" dirty="0" smtClean="0"/>
              <a:t> brushes</a:t>
            </a:r>
            <a:endParaRPr lang="ar-IQ" sz="2400" dirty="0"/>
          </a:p>
        </p:txBody>
      </p:sp>
      <p:sp>
        <p:nvSpPr>
          <p:cNvPr id="6" name="مستطيل 5"/>
          <p:cNvSpPr/>
          <p:nvPr/>
        </p:nvSpPr>
        <p:spPr>
          <a:xfrm>
            <a:off x="6715140" y="6057692"/>
            <a:ext cx="1443023" cy="461665"/>
          </a:xfrm>
          <a:prstGeom prst="rect">
            <a:avLst/>
          </a:prstGeom>
          <a:solidFill>
            <a:schemeClr val="accent6">
              <a:lumMod val="40000"/>
              <a:lumOff val="60000"/>
            </a:schemeClr>
          </a:solidFill>
        </p:spPr>
        <p:txBody>
          <a:bodyPr wrap="none">
            <a:spAutoFit/>
          </a:bodyPr>
          <a:lstStyle/>
          <a:p>
            <a:r>
              <a:rPr lang="en-US" sz="2400" dirty="0" smtClean="0"/>
              <a:t>rubber tip</a:t>
            </a:r>
            <a:endParaRPr lang="ar-IQ"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85720" y="714356"/>
            <a:ext cx="4286280" cy="2859984"/>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643438" y="714356"/>
            <a:ext cx="4261157" cy="284322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285721" y="3697988"/>
            <a:ext cx="4286279" cy="2859983"/>
          </a:xfrm>
          <a:prstGeom prst="rect">
            <a:avLst/>
          </a:prstGeom>
          <a:noFill/>
          <a:ln w="9525">
            <a:noFill/>
            <a:miter lim="800000"/>
            <a:headEnd/>
            <a:tailEnd/>
          </a:ln>
          <a:effectLst/>
        </p:spPr>
      </p:pic>
      <p:sp>
        <p:nvSpPr>
          <p:cNvPr id="7" name="مستطيل 6"/>
          <p:cNvSpPr/>
          <p:nvPr/>
        </p:nvSpPr>
        <p:spPr>
          <a:xfrm>
            <a:off x="5500694" y="4714884"/>
            <a:ext cx="2623219" cy="461665"/>
          </a:xfrm>
          <a:prstGeom prst="rect">
            <a:avLst/>
          </a:prstGeom>
          <a:solidFill>
            <a:schemeClr val="accent6">
              <a:lumMod val="40000"/>
              <a:lumOff val="60000"/>
            </a:schemeClr>
          </a:solidFill>
        </p:spPr>
        <p:txBody>
          <a:bodyPr wrap="none">
            <a:spAutoFit/>
          </a:bodyPr>
          <a:lstStyle/>
          <a:p>
            <a:pPr algn="just" rtl="0"/>
            <a:r>
              <a:rPr lang="en-US" sz="2400" dirty="0" smtClean="0"/>
              <a:t>Wooden toothpicks</a:t>
            </a:r>
            <a:endParaRPr lang="ar-IQ"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l="14111" t="25586" r="47803" b="34375"/>
          <a:stretch>
            <a:fillRect/>
          </a:stretch>
        </p:blipFill>
        <p:spPr bwMode="auto">
          <a:xfrm>
            <a:off x="1071538" y="785794"/>
            <a:ext cx="6786610" cy="5350981"/>
          </a:xfrm>
          <a:prstGeom prst="rect">
            <a:avLst/>
          </a:prstGeom>
          <a:noFill/>
          <a:ln w="9525">
            <a:noFill/>
            <a:miter lim="800000"/>
            <a:headEnd/>
            <a:tailEnd/>
          </a:ln>
          <a:effectLst/>
        </p:spPr>
      </p:pic>
      <p:sp>
        <p:nvSpPr>
          <p:cNvPr id="9" name="مربع نص 8"/>
          <p:cNvSpPr txBox="1"/>
          <p:nvPr/>
        </p:nvSpPr>
        <p:spPr>
          <a:xfrm>
            <a:off x="1113948" y="5144752"/>
            <a:ext cx="1343940" cy="369332"/>
          </a:xfrm>
          <a:prstGeom prst="rect">
            <a:avLst/>
          </a:prstGeom>
          <a:solidFill>
            <a:schemeClr val="bg1"/>
          </a:solidFill>
        </p:spPr>
        <p:txBody>
          <a:bodyPr wrap="square" rtlCol="1">
            <a:spAutoFit/>
          </a:bodyPr>
          <a:lstStyle/>
          <a:p>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3916" t="37109" r="47265" b="18945"/>
          <a:stretch>
            <a:fillRect/>
          </a:stretch>
        </p:blipFill>
        <p:spPr bwMode="auto">
          <a:xfrm>
            <a:off x="1227796" y="714356"/>
            <a:ext cx="6543268" cy="5555605"/>
          </a:xfrm>
          <a:prstGeom prst="rect">
            <a:avLst/>
          </a:prstGeom>
          <a:noFill/>
          <a:ln w="9525">
            <a:solidFill>
              <a:schemeClr val="tx1"/>
            </a:solidFill>
            <a:miter lim="800000"/>
            <a:headEnd/>
            <a:tailEnd/>
          </a:ln>
          <a:effectLst/>
        </p:spPr>
      </p:pic>
      <p:sp>
        <p:nvSpPr>
          <p:cNvPr id="3" name="مربع نص 2"/>
          <p:cNvSpPr txBox="1"/>
          <p:nvPr/>
        </p:nvSpPr>
        <p:spPr>
          <a:xfrm>
            <a:off x="1299234" y="4814218"/>
            <a:ext cx="1214446" cy="369332"/>
          </a:xfrm>
          <a:prstGeom prst="rect">
            <a:avLst/>
          </a:prstGeom>
          <a:solidFill>
            <a:schemeClr val="bg1"/>
          </a:solidFill>
        </p:spPr>
        <p:txBody>
          <a:bodyPr wrap="square" rtlCol="1">
            <a:spAutoFit/>
          </a:bodyPr>
          <a:lstStyle/>
          <a:p>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1000108"/>
            <a:ext cx="7786742" cy="4955203"/>
          </a:xfrm>
          <a:prstGeom prst="rect">
            <a:avLst/>
          </a:prstGeom>
          <a:solidFill>
            <a:schemeClr val="accent6">
              <a:lumMod val="40000"/>
              <a:lumOff val="60000"/>
            </a:schemeClr>
          </a:solidFill>
        </p:spPr>
        <p:txBody>
          <a:bodyPr wrap="square">
            <a:spAutoFit/>
          </a:bodyPr>
          <a:lstStyle/>
          <a:p>
            <a:pPr algn="just" rtl="0"/>
            <a:r>
              <a:rPr lang="en-US" sz="2800" b="1" dirty="0" smtClean="0"/>
              <a:t>Recommendations</a:t>
            </a:r>
          </a:p>
          <a:p>
            <a:pPr algn="just" rtl="0"/>
            <a:endParaRPr lang="en-US" sz="2400" dirty="0" smtClean="0"/>
          </a:p>
          <a:p>
            <a:pPr algn="just" rtl="0"/>
            <a:r>
              <a:rPr lang="en-US" sz="2400" dirty="0" smtClean="0"/>
              <a:t>• Often a toothbrush and dental floss are not sufficient to clean </a:t>
            </a:r>
            <a:r>
              <a:rPr lang="en-US" sz="2400" dirty="0" err="1" smtClean="0"/>
              <a:t>interdental</a:t>
            </a:r>
            <a:r>
              <a:rPr lang="en-US" sz="2400" dirty="0" smtClean="0"/>
              <a:t> spaces adequately, so it is extremely important to find an </a:t>
            </a:r>
            <a:r>
              <a:rPr lang="en-US" sz="2400" dirty="0" err="1" smtClean="0"/>
              <a:t>interdental</a:t>
            </a:r>
            <a:r>
              <a:rPr lang="en-US" sz="2400" dirty="0" smtClean="0"/>
              <a:t> device that the patient likes and will use.</a:t>
            </a:r>
          </a:p>
          <a:p>
            <a:pPr algn="just" rtl="0"/>
            <a:endParaRPr lang="en-US" sz="2400" dirty="0" smtClean="0"/>
          </a:p>
          <a:p>
            <a:pPr algn="just" rtl="0"/>
            <a:r>
              <a:rPr lang="en-US" sz="2400" dirty="0" smtClean="0"/>
              <a:t>• Many </a:t>
            </a:r>
            <a:r>
              <a:rPr lang="en-US" sz="2400" dirty="0" err="1" smtClean="0"/>
              <a:t>interdental</a:t>
            </a:r>
            <a:r>
              <a:rPr lang="en-US" sz="2400" dirty="0" smtClean="0"/>
              <a:t> cleaning aids are available for patients. The patient might need to try several devices before finding one that is acceptable and cleans adequately.</a:t>
            </a:r>
          </a:p>
          <a:p>
            <a:pPr algn="just" rtl="0"/>
            <a:endParaRPr lang="en-US" sz="2400" dirty="0" smtClean="0"/>
          </a:p>
          <a:p>
            <a:pPr algn="just" rtl="0"/>
            <a:r>
              <a:rPr lang="en-US" sz="2400" dirty="0" smtClean="0"/>
              <a:t>• In general, the largest brush or device that fits into a space will clean most efficiently.</a:t>
            </a:r>
            <a:endParaRPr lang="ar-IQ"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53467" t="17182" r="6250" b="10156"/>
          <a:stretch>
            <a:fillRect/>
          </a:stretch>
        </p:blipFill>
        <p:spPr bwMode="auto">
          <a:xfrm>
            <a:off x="2057156" y="0"/>
            <a:ext cx="5034815" cy="6811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85918" y="2428868"/>
            <a:ext cx="5398401" cy="707886"/>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solidFill>
              <a:schemeClr val="accent1"/>
            </a:solidFill>
          </a:ln>
        </p:spPr>
        <p:txBody>
          <a:bodyPr wrap="none">
            <a:spAutoFit/>
          </a:bodyPr>
          <a:lstStyle/>
          <a:p>
            <a:r>
              <a:rPr lang="en-US" sz="4000" b="1" dirty="0" smtClean="0"/>
              <a:t>Scaling and Root </a:t>
            </a:r>
            <a:r>
              <a:rPr lang="en-US" sz="4000" b="1" dirty="0" err="1" smtClean="0"/>
              <a:t>Planing</a:t>
            </a:r>
            <a:endParaRPr lang="ar-IQ"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1785926"/>
            <a:ext cx="7429552" cy="230832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wrap="square">
            <a:spAutoFit/>
          </a:bodyPr>
          <a:lstStyle/>
          <a:p>
            <a:pPr algn="just" rtl="0"/>
            <a:r>
              <a:rPr lang="en-US" sz="2400" b="1" dirty="0" smtClean="0"/>
              <a:t>CLASSIFICATION OF PERIODONTAL INSTRUMENTS</a:t>
            </a:r>
          </a:p>
          <a:p>
            <a:pPr algn="just" rtl="0"/>
            <a:endParaRPr lang="en-US" sz="2400" dirty="0" smtClean="0"/>
          </a:p>
          <a:p>
            <a:pPr algn="just" rtl="0"/>
            <a:r>
              <a:rPr lang="en-US" sz="2400" dirty="0" smtClean="0"/>
              <a:t>Periodontal </a:t>
            </a:r>
            <a:r>
              <a:rPr lang="en-US" sz="2400" dirty="0" smtClean="0"/>
              <a:t>Probes</a:t>
            </a:r>
          </a:p>
          <a:p>
            <a:pPr algn="just" rtl="0"/>
            <a:r>
              <a:rPr lang="en-US" sz="2400" dirty="0" smtClean="0"/>
              <a:t>Explorers</a:t>
            </a:r>
          </a:p>
          <a:p>
            <a:pPr algn="just" rtl="0"/>
            <a:r>
              <a:rPr lang="en-US" sz="2400" dirty="0" smtClean="0"/>
              <a:t>Scaling and Curettage Instruments</a:t>
            </a:r>
          </a:p>
          <a:p>
            <a:pPr algn="just" rtl="0"/>
            <a:r>
              <a:rPr lang="en-US" sz="2400" dirty="0" smtClean="0"/>
              <a:t>Cleansing and Polishing Instruments</a:t>
            </a:r>
            <a:endParaRPr lang="ar-IQ"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857232"/>
            <a:ext cx="7286676" cy="120032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wrap="square">
            <a:spAutoFit/>
          </a:bodyPr>
          <a:lstStyle/>
          <a:p>
            <a:pPr algn="just" rtl="0"/>
            <a:r>
              <a:rPr lang="en-US" sz="2400" dirty="0" smtClean="0"/>
              <a:t>Periodontal probes are used to locate, measure, and mark </a:t>
            </a:r>
            <a:r>
              <a:rPr lang="en-US" sz="2400" dirty="0" smtClean="0"/>
              <a:t>pockets, as </a:t>
            </a:r>
            <a:r>
              <a:rPr lang="en-US" sz="2400" dirty="0" smtClean="0"/>
              <a:t>well as determine their course on individual tooth surfaces.</a:t>
            </a:r>
            <a:endParaRPr lang="ar-IQ" sz="2400" dirty="0"/>
          </a:p>
        </p:txBody>
      </p:sp>
      <p:pic>
        <p:nvPicPr>
          <p:cNvPr id="1026" name="Picture 2"/>
          <p:cNvPicPr>
            <a:picLocks noChangeAspect="1" noChangeArrowheads="1"/>
          </p:cNvPicPr>
          <p:nvPr/>
        </p:nvPicPr>
        <p:blipFill>
          <a:blip r:embed="rId2"/>
          <a:srcRect/>
          <a:stretch>
            <a:fillRect/>
          </a:stretch>
        </p:blipFill>
        <p:spPr bwMode="auto">
          <a:xfrm>
            <a:off x="1285852" y="2285992"/>
            <a:ext cx="6357982" cy="428961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571480"/>
            <a:ext cx="8001056" cy="1938992"/>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wrap="square">
            <a:spAutoFit/>
          </a:bodyPr>
          <a:lstStyle/>
          <a:p>
            <a:pPr algn="just" rtl="0"/>
            <a:r>
              <a:rPr lang="en-US" sz="2400" b="1" dirty="0" smtClean="0"/>
              <a:t>Explorers</a:t>
            </a:r>
          </a:p>
          <a:p>
            <a:pPr algn="just" rtl="0"/>
            <a:r>
              <a:rPr lang="en-US" sz="2400" dirty="0" smtClean="0"/>
              <a:t>Explorers are used to locate </a:t>
            </a:r>
            <a:r>
              <a:rPr lang="en-US" sz="2400" dirty="0" err="1" smtClean="0"/>
              <a:t>subgingival</a:t>
            </a:r>
            <a:r>
              <a:rPr lang="en-US" sz="2400" dirty="0" smtClean="0"/>
              <a:t> deposits and carious </a:t>
            </a:r>
            <a:r>
              <a:rPr lang="en-US" sz="2400" dirty="0" smtClean="0"/>
              <a:t>areas and </a:t>
            </a:r>
            <a:r>
              <a:rPr lang="en-US" sz="2400" dirty="0" smtClean="0"/>
              <a:t>to check the smoothness of the root surfaces after root </a:t>
            </a:r>
            <a:r>
              <a:rPr lang="en-US" sz="2400" dirty="0" err="1" smtClean="0"/>
              <a:t>planing</a:t>
            </a:r>
            <a:r>
              <a:rPr lang="en-US" sz="2400" dirty="0" smtClean="0"/>
              <a:t>. Explorers </a:t>
            </a:r>
            <a:r>
              <a:rPr lang="en-US" sz="2400" dirty="0" smtClean="0"/>
              <a:t>are designed with different shapes and angles, </a:t>
            </a:r>
            <a:r>
              <a:rPr lang="en-US" sz="2400" dirty="0" smtClean="0"/>
              <a:t>with various uses.</a:t>
            </a:r>
            <a:endParaRPr lang="ar-IQ" sz="2400" dirty="0"/>
          </a:p>
        </p:txBody>
      </p:sp>
      <p:pic>
        <p:nvPicPr>
          <p:cNvPr id="2050" name="Picture 2"/>
          <p:cNvPicPr>
            <a:picLocks noChangeAspect="1" noChangeArrowheads="1"/>
          </p:cNvPicPr>
          <p:nvPr/>
        </p:nvPicPr>
        <p:blipFill>
          <a:blip r:embed="rId2"/>
          <a:srcRect/>
          <a:stretch>
            <a:fillRect/>
          </a:stretch>
        </p:blipFill>
        <p:spPr bwMode="auto">
          <a:xfrm>
            <a:off x="1714480" y="2643182"/>
            <a:ext cx="5510227" cy="37176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1643050"/>
            <a:ext cx="6858048" cy="3416320"/>
          </a:xfrm>
          <a:prstGeom prst="rect">
            <a:avLst/>
          </a:prstGeom>
          <a:solidFill>
            <a:schemeClr val="accent6">
              <a:lumMod val="40000"/>
              <a:lumOff val="60000"/>
            </a:schemeClr>
          </a:solidFill>
        </p:spPr>
        <p:txBody>
          <a:bodyPr wrap="square">
            <a:spAutoFit/>
          </a:bodyPr>
          <a:lstStyle/>
          <a:p>
            <a:pPr algn="just" rtl="0"/>
            <a:r>
              <a:rPr lang="en-US" sz="2400" dirty="0" smtClean="0"/>
              <a:t>Patients with periodontal disease are most frequently taught a </a:t>
            </a:r>
            <a:r>
              <a:rPr lang="en-US" sz="2400" dirty="0" err="1" smtClean="0"/>
              <a:t>sulcular</a:t>
            </a:r>
            <a:r>
              <a:rPr lang="en-US" sz="2400" dirty="0" smtClean="0"/>
              <a:t> brushing technique using a vibratory motion to improve access in the gingival areas. This is referred to as “target hygiene.”</a:t>
            </a:r>
          </a:p>
          <a:p>
            <a:pPr algn="just" rtl="0"/>
            <a:r>
              <a:rPr lang="en-US" sz="2400" dirty="0" smtClean="0"/>
              <a:t>The method most often recommended is the </a:t>
            </a:r>
            <a:r>
              <a:rPr lang="en-US" sz="2400" i="1" dirty="0" smtClean="0"/>
              <a:t>Bass technique </a:t>
            </a:r>
            <a:r>
              <a:rPr lang="en-US" sz="2400" dirty="0" smtClean="0"/>
              <a:t>because</a:t>
            </a:r>
            <a:r>
              <a:rPr lang="en-US" sz="2400" i="1" dirty="0" smtClean="0"/>
              <a:t> </a:t>
            </a:r>
            <a:r>
              <a:rPr lang="en-US" sz="2400" dirty="0" smtClean="0"/>
              <a:t>it emphasizes </a:t>
            </a:r>
            <a:r>
              <a:rPr lang="en-US" sz="2400" dirty="0" err="1" smtClean="0"/>
              <a:t>sulcular</a:t>
            </a:r>
            <a:r>
              <a:rPr lang="en-US" sz="2400" dirty="0" smtClean="0"/>
              <a:t> placement of bristles, adapting the bristle tips to the gingival margin to reach the </a:t>
            </a:r>
            <a:r>
              <a:rPr lang="en-US" sz="2400" dirty="0" err="1" smtClean="0"/>
              <a:t>supragingival</a:t>
            </a:r>
            <a:r>
              <a:rPr lang="en-US" sz="2400" dirty="0" smtClean="0"/>
              <a:t> plaque and accessing </a:t>
            </a:r>
            <a:r>
              <a:rPr lang="en-US" sz="2400" dirty="0" err="1" smtClean="0"/>
              <a:t>subgingival</a:t>
            </a:r>
            <a:r>
              <a:rPr lang="en-US" sz="2400" dirty="0" smtClean="0"/>
              <a:t> plaque to the extent possible</a:t>
            </a:r>
            <a:endParaRPr lang="ar-IQ"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3183" t="28320" r="47998" b="18945"/>
          <a:stretch>
            <a:fillRect/>
          </a:stretch>
        </p:blipFill>
        <p:spPr bwMode="auto">
          <a:xfrm>
            <a:off x="1857356" y="1357298"/>
            <a:ext cx="5000660" cy="5095012"/>
          </a:xfrm>
          <a:prstGeom prst="rect">
            <a:avLst/>
          </a:prstGeom>
          <a:noFill/>
          <a:ln w="9525">
            <a:solidFill>
              <a:schemeClr val="accent1"/>
            </a:solidFill>
            <a:miter lim="800000"/>
            <a:headEnd/>
            <a:tailEnd/>
          </a:ln>
          <a:effectLst/>
        </p:spPr>
      </p:pic>
      <p:sp>
        <p:nvSpPr>
          <p:cNvPr id="3" name="مستطيل 2"/>
          <p:cNvSpPr/>
          <p:nvPr/>
        </p:nvSpPr>
        <p:spPr>
          <a:xfrm>
            <a:off x="2071670" y="571480"/>
            <a:ext cx="4572032" cy="46166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wrap="square">
            <a:spAutoFit/>
          </a:bodyPr>
          <a:lstStyle/>
          <a:p>
            <a:pPr algn="ctr" rtl="0"/>
            <a:r>
              <a:rPr lang="en-US" sz="2400" b="1" dirty="0" smtClean="0"/>
              <a:t>Scaling and Curettage </a:t>
            </a:r>
            <a:r>
              <a:rPr lang="en-US" sz="2400" b="1" dirty="0" smtClean="0"/>
              <a:t>Instruments</a:t>
            </a:r>
            <a:endParaRPr lang="en-US" sz="2400" b="1" dirty="0" smtClean="0"/>
          </a:p>
        </p:txBody>
      </p:sp>
      <p:sp>
        <p:nvSpPr>
          <p:cNvPr id="4" name="مربع نص 3"/>
          <p:cNvSpPr txBox="1"/>
          <p:nvPr/>
        </p:nvSpPr>
        <p:spPr>
          <a:xfrm>
            <a:off x="2000232" y="5773072"/>
            <a:ext cx="885152" cy="369332"/>
          </a:xfrm>
          <a:prstGeom prst="rect">
            <a:avLst/>
          </a:prstGeom>
          <a:solidFill>
            <a:schemeClr val="bg1"/>
          </a:solidFill>
        </p:spPr>
        <p:txBody>
          <a:bodyPr wrap="square" rtlCol="1">
            <a:spAutoFit/>
          </a:bodyPr>
          <a:lstStyle/>
          <a:p>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9775" t="36133" r="47266" b="27734"/>
          <a:stretch>
            <a:fillRect/>
          </a:stretch>
        </p:blipFill>
        <p:spPr bwMode="auto">
          <a:xfrm>
            <a:off x="2786050" y="3143248"/>
            <a:ext cx="3714776" cy="3054371"/>
          </a:xfrm>
          <a:prstGeom prst="rect">
            <a:avLst/>
          </a:prstGeom>
          <a:noFill/>
          <a:ln w="9525">
            <a:solidFill>
              <a:schemeClr val="accent1"/>
            </a:solidFill>
            <a:miter lim="800000"/>
            <a:headEnd/>
            <a:tailEnd/>
          </a:ln>
          <a:effectLst/>
        </p:spPr>
      </p:pic>
      <p:sp>
        <p:nvSpPr>
          <p:cNvPr id="4" name="مستطيل 3"/>
          <p:cNvSpPr/>
          <p:nvPr/>
        </p:nvSpPr>
        <p:spPr>
          <a:xfrm>
            <a:off x="1071538" y="642918"/>
            <a:ext cx="7215238" cy="230832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wrap="square">
            <a:spAutoFit/>
          </a:bodyPr>
          <a:lstStyle/>
          <a:p>
            <a:pPr lvl="0" algn="just" rtl="0"/>
            <a:r>
              <a:rPr lang="en-US" sz="2400" b="1" i="1" dirty="0" smtClean="0">
                <a:solidFill>
                  <a:prstClr val="black"/>
                </a:solidFill>
              </a:rPr>
              <a:t>Sickle </a:t>
            </a:r>
            <a:r>
              <a:rPr lang="en-US" sz="2400" b="1" i="1" dirty="0" err="1" smtClean="0">
                <a:solidFill>
                  <a:prstClr val="black"/>
                </a:solidFill>
              </a:rPr>
              <a:t>Scalers</a:t>
            </a:r>
            <a:r>
              <a:rPr lang="en-US" sz="2400" b="1" i="1" dirty="0" smtClean="0">
                <a:solidFill>
                  <a:prstClr val="black"/>
                </a:solidFill>
              </a:rPr>
              <a:t>. </a:t>
            </a:r>
            <a:r>
              <a:rPr lang="en-US" sz="2400" dirty="0" smtClean="0">
                <a:solidFill>
                  <a:prstClr val="black"/>
                </a:solidFill>
              </a:rPr>
              <a:t>Sickle </a:t>
            </a:r>
            <a:r>
              <a:rPr lang="en-US" sz="2400" dirty="0" err="1" smtClean="0">
                <a:solidFill>
                  <a:prstClr val="black"/>
                </a:solidFill>
              </a:rPr>
              <a:t>scalers</a:t>
            </a:r>
            <a:r>
              <a:rPr lang="en-US" sz="2400" dirty="0" smtClean="0">
                <a:solidFill>
                  <a:prstClr val="black"/>
                </a:solidFill>
              </a:rPr>
              <a:t> have a flat surface and two cutting edges that converge in a sharply pointed tip. The shape of the instrument makes the tip strong so that it will not break off during use. The sickle </a:t>
            </a:r>
            <a:r>
              <a:rPr lang="en-US" sz="2400" dirty="0" err="1" smtClean="0">
                <a:solidFill>
                  <a:prstClr val="black"/>
                </a:solidFill>
              </a:rPr>
              <a:t>scaler</a:t>
            </a:r>
            <a:r>
              <a:rPr lang="en-US" sz="2400" dirty="0" smtClean="0">
                <a:solidFill>
                  <a:prstClr val="black"/>
                </a:solidFill>
              </a:rPr>
              <a:t> is used primarily to remove </a:t>
            </a:r>
            <a:r>
              <a:rPr lang="en-US" sz="2400" dirty="0" err="1" smtClean="0">
                <a:solidFill>
                  <a:prstClr val="black"/>
                </a:solidFill>
              </a:rPr>
              <a:t>supragingival</a:t>
            </a:r>
            <a:r>
              <a:rPr lang="en-US" sz="2400" dirty="0" smtClean="0">
                <a:solidFill>
                  <a:prstClr val="black"/>
                </a:solidFill>
              </a:rPr>
              <a:t> calculus</a:t>
            </a:r>
            <a:r>
              <a:rPr lang="en-US" sz="2400" dirty="0" smtClean="0">
                <a:solidFill>
                  <a:prstClr val="black"/>
                </a:solidFill>
              </a:rPr>
              <a:t>.</a:t>
            </a:r>
            <a:r>
              <a:rPr lang="en-US" sz="2400" dirty="0" smtClean="0"/>
              <a:t> Sickle </a:t>
            </a:r>
            <a:r>
              <a:rPr lang="en-US" sz="2400" dirty="0" err="1" smtClean="0"/>
              <a:t>scalers</a:t>
            </a:r>
            <a:r>
              <a:rPr lang="en-US" sz="2400" dirty="0" smtClean="0"/>
              <a:t> are used with a pull stroke.</a:t>
            </a:r>
            <a:endParaRPr lang="ar-IQ" sz="2400" dirty="0">
              <a:solidFill>
                <a:prstClr val="black"/>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31824" y="965632"/>
            <a:ext cx="3395191" cy="490060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618038" y="965632"/>
            <a:ext cx="3789546" cy="490496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642918"/>
            <a:ext cx="7072362" cy="156966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chemeClr val="accent1"/>
            </a:solidFill>
          </a:ln>
        </p:spPr>
        <p:txBody>
          <a:bodyPr wrap="square">
            <a:spAutoFit/>
          </a:bodyPr>
          <a:lstStyle/>
          <a:p>
            <a:pPr algn="just" rtl="0"/>
            <a:r>
              <a:rPr lang="en-US" sz="2400" b="1" i="1" dirty="0" smtClean="0"/>
              <a:t>Curettes. </a:t>
            </a:r>
            <a:r>
              <a:rPr lang="en-US" sz="2400" dirty="0" smtClean="0"/>
              <a:t>The curette is the instrument of choice for </a:t>
            </a:r>
            <a:r>
              <a:rPr lang="en-US" sz="2400" dirty="0" smtClean="0"/>
              <a:t>removing deep </a:t>
            </a:r>
            <a:r>
              <a:rPr lang="en-US" sz="2400" dirty="0" err="1" smtClean="0"/>
              <a:t>subgingival</a:t>
            </a:r>
            <a:r>
              <a:rPr lang="en-US" sz="2400" dirty="0" smtClean="0"/>
              <a:t> calculus, root </a:t>
            </a:r>
            <a:r>
              <a:rPr lang="en-US" sz="2400" dirty="0" err="1" smtClean="0"/>
              <a:t>planing</a:t>
            </a:r>
            <a:r>
              <a:rPr lang="en-US" sz="2400" dirty="0" smtClean="0"/>
              <a:t> altered </a:t>
            </a:r>
            <a:r>
              <a:rPr lang="en-US" sz="2400" dirty="0" err="1" smtClean="0"/>
              <a:t>cementum</a:t>
            </a:r>
            <a:r>
              <a:rPr lang="en-US" sz="2400" dirty="0" smtClean="0"/>
              <a:t>, </a:t>
            </a:r>
            <a:r>
              <a:rPr lang="en-US" sz="2400" dirty="0" smtClean="0"/>
              <a:t>and removing </a:t>
            </a:r>
            <a:r>
              <a:rPr lang="en-US" sz="2400" dirty="0" smtClean="0"/>
              <a:t>the soft tissue lining the periodontal pocket</a:t>
            </a:r>
            <a:endParaRPr lang="ar-IQ" sz="2400" dirty="0"/>
          </a:p>
        </p:txBody>
      </p:sp>
      <p:pic>
        <p:nvPicPr>
          <p:cNvPr id="6146" name="Picture 2"/>
          <p:cNvPicPr>
            <a:picLocks noChangeAspect="1" noChangeArrowheads="1"/>
          </p:cNvPicPr>
          <p:nvPr/>
        </p:nvPicPr>
        <p:blipFill>
          <a:blip r:embed="rId2"/>
          <a:srcRect l="54199" t="26367" r="8447" b="27734"/>
          <a:stretch>
            <a:fillRect/>
          </a:stretch>
        </p:blipFill>
        <p:spPr bwMode="auto">
          <a:xfrm>
            <a:off x="4917030" y="2500307"/>
            <a:ext cx="3875892" cy="35719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l="54395" t="27539" r="8252" b="30469"/>
          <a:stretch>
            <a:fillRect/>
          </a:stretch>
        </p:blipFill>
        <p:spPr bwMode="auto">
          <a:xfrm>
            <a:off x="428596" y="2500306"/>
            <a:ext cx="4236440" cy="3571900"/>
          </a:xfrm>
          <a:prstGeom prst="rect">
            <a:avLst/>
          </a:prstGeom>
          <a:noFill/>
          <a:ln w="9525">
            <a:noFill/>
            <a:miter lim="800000"/>
            <a:headEnd/>
            <a:tailEnd/>
          </a:ln>
          <a:effectLst/>
        </p:spPr>
      </p:pic>
      <p:sp>
        <p:nvSpPr>
          <p:cNvPr id="6" name="مربع نص 5"/>
          <p:cNvSpPr txBox="1"/>
          <p:nvPr/>
        </p:nvSpPr>
        <p:spPr>
          <a:xfrm>
            <a:off x="453996" y="5480622"/>
            <a:ext cx="857256" cy="369332"/>
          </a:xfrm>
          <a:prstGeom prst="rect">
            <a:avLst/>
          </a:prstGeom>
          <a:solidFill>
            <a:schemeClr val="bg1"/>
          </a:solidFill>
        </p:spPr>
        <p:txBody>
          <a:bodyPr wrap="square" rtlCol="1">
            <a:spAutoFit/>
          </a:bodyPr>
          <a:lstStyle/>
          <a:p>
            <a:endParaRPr lang="ar-IQ" dirty="0"/>
          </a:p>
        </p:txBody>
      </p:sp>
      <p:sp>
        <p:nvSpPr>
          <p:cNvPr id="7" name="مربع نص 6"/>
          <p:cNvSpPr txBox="1"/>
          <p:nvPr/>
        </p:nvSpPr>
        <p:spPr>
          <a:xfrm>
            <a:off x="4949828" y="5689616"/>
            <a:ext cx="785818" cy="215444"/>
          </a:xfrm>
          <a:prstGeom prst="rect">
            <a:avLst/>
          </a:prstGeom>
          <a:solidFill>
            <a:schemeClr val="bg1"/>
          </a:solidFill>
        </p:spPr>
        <p:txBody>
          <a:bodyPr wrap="square" rtlCol="1">
            <a:spAutoFit/>
          </a:bodyPr>
          <a:lstStyle/>
          <a:p>
            <a:endParaRPr lang="ar-IQ" sz="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2214554"/>
            <a:ext cx="6429420" cy="193899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txBody>
          <a:bodyPr wrap="square">
            <a:spAutoFit/>
          </a:bodyPr>
          <a:lstStyle/>
          <a:p>
            <a:pPr algn="just" rtl="0"/>
            <a:r>
              <a:rPr lang="en-US" sz="2400" dirty="0" smtClean="0"/>
              <a:t>The curette is finer than the sickle </a:t>
            </a:r>
            <a:r>
              <a:rPr lang="en-US" sz="2400" dirty="0" err="1" smtClean="0"/>
              <a:t>scalers</a:t>
            </a:r>
            <a:r>
              <a:rPr lang="en-US" sz="2400" dirty="0" smtClean="0"/>
              <a:t> and </a:t>
            </a:r>
            <a:r>
              <a:rPr lang="en-US" sz="2400" dirty="0" smtClean="0"/>
              <a:t>does not have any sharp points or corners other than </a:t>
            </a:r>
            <a:r>
              <a:rPr lang="en-US" sz="2400" dirty="0" smtClean="0"/>
              <a:t>the cutting </a:t>
            </a:r>
            <a:r>
              <a:rPr lang="en-US" sz="2400" dirty="0" smtClean="0"/>
              <a:t>edges of the </a:t>
            </a:r>
            <a:r>
              <a:rPr lang="en-US" sz="2400" dirty="0" smtClean="0"/>
              <a:t>blade </a:t>
            </a:r>
            <a:r>
              <a:rPr lang="en-US" sz="2400" dirty="0" smtClean="0"/>
              <a:t>Therefore curettes </a:t>
            </a:r>
            <a:r>
              <a:rPr lang="en-US" sz="2400" dirty="0" smtClean="0"/>
              <a:t>can be </a:t>
            </a:r>
            <a:r>
              <a:rPr lang="en-US" sz="2400" dirty="0" smtClean="0"/>
              <a:t>adapted and provide good access to deep pockets, with </a:t>
            </a:r>
            <a:r>
              <a:rPr lang="en-US" sz="2400" dirty="0" smtClean="0"/>
              <a:t>minimal soft </a:t>
            </a:r>
            <a:r>
              <a:rPr lang="en-US" sz="2400" dirty="0" smtClean="0"/>
              <a:t>tissue </a:t>
            </a:r>
            <a:r>
              <a:rPr lang="en-US" sz="2400" dirty="0" smtClean="0"/>
              <a:t>trauma.</a:t>
            </a:r>
            <a:endParaRPr lang="ar-IQ"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43240" y="1500174"/>
            <a:ext cx="5286412" cy="415498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txBody>
          <a:bodyPr wrap="square">
            <a:spAutoFit/>
          </a:bodyPr>
          <a:lstStyle/>
          <a:p>
            <a:pPr algn="just" rtl="0"/>
            <a:r>
              <a:rPr lang="en-US" sz="2400" b="1" dirty="0" smtClean="0"/>
              <a:t>Universal Curettes. Universal curettes have cutting edges </a:t>
            </a:r>
            <a:r>
              <a:rPr lang="en-US" sz="2400" b="1" dirty="0" smtClean="0"/>
              <a:t>that </a:t>
            </a:r>
            <a:r>
              <a:rPr lang="en-US" sz="2400" dirty="0" smtClean="0"/>
              <a:t>may </a:t>
            </a:r>
            <a:r>
              <a:rPr lang="en-US" sz="2400" dirty="0" smtClean="0"/>
              <a:t>be inserted in most areas of the dentition by altering </a:t>
            </a:r>
            <a:r>
              <a:rPr lang="en-US" sz="2400" dirty="0" smtClean="0"/>
              <a:t>and adapting </a:t>
            </a:r>
            <a:r>
              <a:rPr lang="en-US" sz="2400" dirty="0" smtClean="0"/>
              <a:t>the finger rest, fulcrum, and hand position of the operator.</a:t>
            </a:r>
          </a:p>
          <a:p>
            <a:pPr algn="just" rtl="0"/>
            <a:r>
              <a:rPr lang="en-US" sz="2400" dirty="0" smtClean="0"/>
              <a:t>The blade size and the angle and length of the shank may vary, </a:t>
            </a:r>
            <a:r>
              <a:rPr lang="en-US" sz="2400" dirty="0" smtClean="0"/>
              <a:t>but the </a:t>
            </a:r>
            <a:r>
              <a:rPr lang="en-US" sz="2400" dirty="0" smtClean="0"/>
              <a:t>face of the blade of every universal curette is at a </a:t>
            </a:r>
            <a:r>
              <a:rPr lang="en-US" sz="2400" dirty="0" smtClean="0"/>
              <a:t>90-degree angle </a:t>
            </a:r>
            <a:r>
              <a:rPr lang="en-US" sz="2400" dirty="0" smtClean="0"/>
              <a:t>(perpendicular) to the lower shank when seen in </a:t>
            </a:r>
            <a:r>
              <a:rPr lang="en-US" sz="2400" dirty="0" smtClean="0"/>
              <a:t>cross-section from </a:t>
            </a:r>
            <a:r>
              <a:rPr lang="en-US" sz="2400" dirty="0" smtClean="0"/>
              <a:t>the tip</a:t>
            </a:r>
            <a:endParaRPr lang="ar-IQ" sz="2400" dirty="0"/>
          </a:p>
        </p:txBody>
      </p:sp>
      <p:pic>
        <p:nvPicPr>
          <p:cNvPr id="7170" name="Picture 2"/>
          <p:cNvPicPr>
            <a:picLocks noChangeAspect="1" noChangeArrowheads="1"/>
          </p:cNvPicPr>
          <p:nvPr/>
        </p:nvPicPr>
        <p:blipFill>
          <a:blip r:embed="rId2"/>
          <a:srcRect/>
          <a:stretch>
            <a:fillRect/>
          </a:stretch>
        </p:blipFill>
        <p:spPr bwMode="auto">
          <a:xfrm>
            <a:off x="571472" y="714356"/>
            <a:ext cx="1810739" cy="601029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143108" y="2500306"/>
            <a:ext cx="4908584" cy="3867159"/>
          </a:xfrm>
          <a:prstGeom prst="rect">
            <a:avLst/>
          </a:prstGeom>
          <a:noFill/>
          <a:ln w="9525">
            <a:noFill/>
            <a:miter lim="800000"/>
            <a:headEnd/>
            <a:tailEnd/>
          </a:ln>
          <a:effectLst/>
        </p:spPr>
      </p:pic>
      <p:sp>
        <p:nvSpPr>
          <p:cNvPr id="3" name="مستطيل 2"/>
          <p:cNvSpPr/>
          <p:nvPr/>
        </p:nvSpPr>
        <p:spPr>
          <a:xfrm>
            <a:off x="857224" y="500042"/>
            <a:ext cx="7286676" cy="193899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txBody>
          <a:bodyPr wrap="square">
            <a:spAutoFit/>
          </a:bodyPr>
          <a:lstStyle/>
          <a:p>
            <a:pPr algn="just" rtl="0"/>
            <a:r>
              <a:rPr lang="en-US" sz="2400" b="1" dirty="0" smtClean="0"/>
              <a:t>Area-Specific Curettes</a:t>
            </a:r>
          </a:p>
          <a:p>
            <a:pPr algn="just" rtl="0"/>
            <a:r>
              <a:rPr lang="en-US" sz="2400" b="1" i="1" dirty="0" err="1" smtClean="0"/>
              <a:t>Gracey</a:t>
            </a:r>
            <a:r>
              <a:rPr lang="en-US" sz="2400" b="1" i="1" dirty="0" smtClean="0"/>
              <a:t> Curettes. </a:t>
            </a:r>
            <a:r>
              <a:rPr lang="en-US" sz="2400" dirty="0" err="1" smtClean="0"/>
              <a:t>Gracey</a:t>
            </a:r>
            <a:r>
              <a:rPr lang="en-US" sz="2400" dirty="0" smtClean="0"/>
              <a:t> curettes are representative of the </a:t>
            </a:r>
            <a:r>
              <a:rPr lang="en-US" sz="2400" dirty="0" smtClean="0"/>
              <a:t>area specific curettes</a:t>
            </a:r>
            <a:r>
              <a:rPr lang="en-US" sz="2400" dirty="0" smtClean="0"/>
              <a:t>, a set of several instruments designed and </a:t>
            </a:r>
            <a:r>
              <a:rPr lang="en-US" sz="2400" dirty="0" smtClean="0"/>
              <a:t>angled to </a:t>
            </a:r>
            <a:r>
              <a:rPr lang="en-US" sz="2400" dirty="0" smtClean="0"/>
              <a:t>adapt to specific anatomic areas of the dentition</a:t>
            </a:r>
            <a:endParaRPr lang="ar-IQ"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54820" t="33203" r="8674" b="30664"/>
          <a:stretch>
            <a:fillRect/>
          </a:stretch>
        </p:blipFill>
        <p:spPr bwMode="auto">
          <a:xfrm>
            <a:off x="1214414" y="1428736"/>
            <a:ext cx="6640334" cy="4929222"/>
          </a:xfrm>
          <a:prstGeom prst="rect">
            <a:avLst/>
          </a:prstGeom>
          <a:noFill/>
          <a:ln w="9525">
            <a:solidFill>
              <a:schemeClr val="accent5">
                <a:lumMod val="75000"/>
              </a:schemeClr>
            </a:solid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857232"/>
            <a:ext cx="7072362" cy="193899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chemeClr val="accent5">
                <a:lumMod val="75000"/>
              </a:schemeClr>
            </a:solidFill>
          </a:ln>
        </p:spPr>
        <p:txBody>
          <a:bodyPr wrap="square">
            <a:spAutoFit/>
          </a:bodyPr>
          <a:lstStyle/>
          <a:p>
            <a:pPr algn="just" rtl="0"/>
            <a:r>
              <a:rPr lang="en-US" sz="2400" b="1" i="1" dirty="0" smtClean="0"/>
              <a:t>Hoe </a:t>
            </a:r>
            <a:r>
              <a:rPr lang="en-US" sz="2400" b="1" i="1" dirty="0" err="1" smtClean="0"/>
              <a:t>Scalers</a:t>
            </a:r>
            <a:r>
              <a:rPr lang="en-US" sz="2400" b="1" i="1" dirty="0" smtClean="0"/>
              <a:t>. </a:t>
            </a:r>
            <a:r>
              <a:rPr lang="en-US" sz="2400" dirty="0" smtClean="0"/>
              <a:t>Hoe </a:t>
            </a:r>
            <a:r>
              <a:rPr lang="en-US" sz="2400" dirty="0" err="1" smtClean="0"/>
              <a:t>scalers</a:t>
            </a:r>
            <a:r>
              <a:rPr lang="en-US" sz="2400" dirty="0" smtClean="0"/>
              <a:t> are used for scaling of ledges or </a:t>
            </a:r>
            <a:r>
              <a:rPr lang="en-US" sz="2400" dirty="0" smtClean="0"/>
              <a:t>rings of calculus. </a:t>
            </a:r>
            <a:r>
              <a:rPr lang="en-US" sz="2400" dirty="0" smtClean="0"/>
              <a:t>The blade is bent at a 99-degree </a:t>
            </a:r>
            <a:r>
              <a:rPr lang="en-US" sz="2400" dirty="0" smtClean="0"/>
              <a:t>angle; the </a:t>
            </a:r>
            <a:r>
              <a:rPr lang="en-US" sz="2400" dirty="0" smtClean="0"/>
              <a:t>cutting edge is formed by the junction of the flattened </a:t>
            </a:r>
            <a:r>
              <a:rPr lang="en-US" sz="2400" dirty="0" smtClean="0"/>
              <a:t>terminal surface </a:t>
            </a:r>
            <a:r>
              <a:rPr lang="en-US" sz="2400" dirty="0" smtClean="0"/>
              <a:t>with the inner aspect of the blade. The cutting edge </a:t>
            </a:r>
            <a:r>
              <a:rPr lang="en-US" sz="2400" dirty="0" smtClean="0"/>
              <a:t>is</a:t>
            </a:r>
            <a:r>
              <a:rPr lang="en-US" sz="2400" dirty="0" smtClean="0"/>
              <a:t> beveled at 45 degrees. </a:t>
            </a:r>
            <a:endParaRPr lang="ar-IQ" sz="2400" dirty="0"/>
          </a:p>
        </p:txBody>
      </p:sp>
      <p:pic>
        <p:nvPicPr>
          <p:cNvPr id="10242" name="Picture 2"/>
          <p:cNvPicPr>
            <a:picLocks noChangeAspect="1" noChangeArrowheads="1"/>
          </p:cNvPicPr>
          <p:nvPr/>
        </p:nvPicPr>
        <p:blipFill>
          <a:blip r:embed="rId2"/>
          <a:srcRect l="54199" t="44922" r="7715" b="16992"/>
          <a:stretch>
            <a:fillRect/>
          </a:stretch>
        </p:blipFill>
        <p:spPr bwMode="auto">
          <a:xfrm>
            <a:off x="2071670" y="2928934"/>
            <a:ext cx="5000659" cy="375049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1285860"/>
            <a:ext cx="7429552" cy="378565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txBody>
          <a:bodyPr wrap="square">
            <a:spAutoFit/>
          </a:bodyPr>
          <a:lstStyle/>
          <a:p>
            <a:pPr algn="just" rtl="0"/>
            <a:r>
              <a:rPr lang="en-US" sz="2400" dirty="0" smtClean="0"/>
              <a:t>The </a:t>
            </a:r>
            <a:r>
              <a:rPr lang="en-US" sz="2400" dirty="0" smtClean="0"/>
              <a:t>blade is slightly bowed so that it </a:t>
            </a:r>
            <a:r>
              <a:rPr lang="en-US" sz="2400" dirty="0" smtClean="0"/>
              <a:t>can maintain </a:t>
            </a:r>
            <a:r>
              <a:rPr lang="en-US" sz="2400" dirty="0" smtClean="0"/>
              <a:t>contact at two points on a convex surface. </a:t>
            </a:r>
            <a:r>
              <a:rPr lang="en-US" sz="2400" dirty="0" smtClean="0"/>
              <a:t>Hoe </a:t>
            </a:r>
            <a:r>
              <a:rPr lang="en-US" sz="2400" dirty="0" err="1" smtClean="0"/>
              <a:t>scalers</a:t>
            </a:r>
            <a:r>
              <a:rPr lang="en-US" sz="2400" dirty="0" smtClean="0"/>
              <a:t> are used in the following manner:</a:t>
            </a:r>
          </a:p>
          <a:p>
            <a:pPr algn="just" rtl="0"/>
            <a:r>
              <a:rPr lang="en-US" sz="2400" dirty="0" smtClean="0"/>
              <a:t>1. The blade is inserted to the base of the periodontal </a:t>
            </a:r>
            <a:r>
              <a:rPr lang="en-US" sz="2400" dirty="0" smtClean="0"/>
              <a:t>pocket so </a:t>
            </a:r>
            <a:r>
              <a:rPr lang="en-US" sz="2400" dirty="0" smtClean="0"/>
              <a:t>that it makes two-point contact with the </a:t>
            </a:r>
            <a:r>
              <a:rPr lang="en-US" sz="2400" dirty="0" smtClean="0"/>
              <a:t>tooth. </a:t>
            </a:r>
            <a:r>
              <a:rPr lang="en-US" sz="2400" dirty="0" smtClean="0"/>
              <a:t>This stabilizes the instrument and prevents </a:t>
            </a:r>
            <a:r>
              <a:rPr lang="en-US" sz="2400" dirty="0" smtClean="0"/>
              <a:t>nicking of </a:t>
            </a:r>
            <a:r>
              <a:rPr lang="en-US" sz="2400" dirty="0" smtClean="0"/>
              <a:t>the root.</a:t>
            </a:r>
          </a:p>
          <a:p>
            <a:pPr algn="just" rtl="0"/>
            <a:r>
              <a:rPr lang="en-US" sz="2400" dirty="0" smtClean="0"/>
              <a:t>2. The instrument is activated with a firm pull stroke </a:t>
            </a:r>
            <a:r>
              <a:rPr lang="en-US" sz="2400" dirty="0" smtClean="0"/>
              <a:t>toward the </a:t>
            </a:r>
            <a:r>
              <a:rPr lang="en-US" sz="2400" dirty="0" smtClean="0"/>
              <a:t>crown, with every effort being made to preserve the </a:t>
            </a:r>
            <a:r>
              <a:rPr lang="en-US" sz="2400" dirty="0" err="1" smtClean="0"/>
              <a:t>twopoint</a:t>
            </a:r>
            <a:r>
              <a:rPr lang="en-US" sz="2400" dirty="0" smtClean="0"/>
              <a:t> contact </a:t>
            </a:r>
            <a:r>
              <a:rPr lang="en-US" sz="2400" dirty="0" smtClean="0"/>
              <a:t>with the tooth.</a:t>
            </a:r>
            <a:endParaRPr lang="ar-IQ"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428604"/>
            <a:ext cx="7572428" cy="2308324"/>
          </a:xfrm>
          <a:prstGeom prst="rect">
            <a:avLst/>
          </a:prstGeom>
          <a:solidFill>
            <a:schemeClr val="accent6">
              <a:lumMod val="40000"/>
              <a:lumOff val="60000"/>
            </a:schemeClr>
          </a:solidFill>
        </p:spPr>
        <p:txBody>
          <a:bodyPr wrap="square">
            <a:spAutoFit/>
          </a:bodyPr>
          <a:lstStyle/>
          <a:p>
            <a:pPr algn="just" rtl="0"/>
            <a:r>
              <a:rPr lang="en-US" sz="2400" b="1" dirty="0" smtClean="0"/>
              <a:t>Brushing with Powered Toothbrushes</a:t>
            </a:r>
          </a:p>
          <a:p>
            <a:pPr algn="just" rtl="0"/>
            <a:r>
              <a:rPr lang="en-US" sz="2400" dirty="0" smtClean="0"/>
              <a:t>The various mechanical motions built into powered toothbrushes do not require special techniques. The patient needs only place the brush head next to the teeth at the gingival margin, using a targeted hygiene approach, and proceed systematically around the dentition.</a:t>
            </a:r>
          </a:p>
        </p:txBody>
      </p:sp>
      <p:pic>
        <p:nvPicPr>
          <p:cNvPr id="2050" name="Picture 2"/>
          <p:cNvPicPr>
            <a:picLocks noChangeAspect="1" noChangeArrowheads="1"/>
          </p:cNvPicPr>
          <p:nvPr/>
        </p:nvPicPr>
        <p:blipFill>
          <a:blip r:embed="rId2"/>
          <a:srcRect/>
          <a:stretch>
            <a:fillRect/>
          </a:stretch>
        </p:blipFill>
        <p:spPr bwMode="auto">
          <a:xfrm>
            <a:off x="380990" y="3000372"/>
            <a:ext cx="4119572" cy="2748749"/>
          </a:xfrm>
          <a:prstGeom prst="rect">
            <a:avLst/>
          </a:prstGeom>
          <a:noFill/>
          <a:ln w="9525">
            <a:solidFill>
              <a:srgbClr val="FFFF00"/>
            </a:solid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643438" y="3000372"/>
            <a:ext cx="4143372" cy="2764629"/>
          </a:xfrm>
          <a:prstGeom prst="rect">
            <a:avLst/>
          </a:prstGeom>
          <a:noFill/>
          <a:ln w="9525">
            <a:solidFill>
              <a:srgbClr val="FFFF00"/>
            </a:solidFill>
            <a:miter lim="800000"/>
            <a:headEnd/>
            <a:tailEnd/>
          </a:ln>
          <a:effectLst/>
        </p:spPr>
      </p:pic>
      <p:sp>
        <p:nvSpPr>
          <p:cNvPr id="6" name="مستطيل 5"/>
          <p:cNvSpPr/>
          <p:nvPr/>
        </p:nvSpPr>
        <p:spPr>
          <a:xfrm>
            <a:off x="5143504" y="5971740"/>
            <a:ext cx="3165995" cy="461665"/>
          </a:xfrm>
          <a:prstGeom prst="rect">
            <a:avLst/>
          </a:prstGeom>
          <a:solidFill>
            <a:schemeClr val="accent6">
              <a:lumMod val="40000"/>
              <a:lumOff val="60000"/>
            </a:schemeClr>
          </a:solidFill>
        </p:spPr>
        <p:txBody>
          <a:bodyPr wrap="none">
            <a:spAutoFit/>
          </a:bodyPr>
          <a:lstStyle/>
          <a:p>
            <a:r>
              <a:rPr lang="en-US" sz="2400" dirty="0" smtClean="0">
                <a:solidFill>
                  <a:prstClr val="black"/>
                </a:solidFill>
              </a:rPr>
              <a:t>Round-head placement</a:t>
            </a:r>
            <a:endParaRPr lang="ar-IQ" dirty="0"/>
          </a:p>
        </p:txBody>
      </p:sp>
      <p:sp>
        <p:nvSpPr>
          <p:cNvPr id="7" name="مستطيل 6"/>
          <p:cNvSpPr/>
          <p:nvPr/>
        </p:nvSpPr>
        <p:spPr>
          <a:xfrm>
            <a:off x="714349" y="6000768"/>
            <a:ext cx="3286148" cy="461665"/>
          </a:xfrm>
          <a:prstGeom prst="rect">
            <a:avLst/>
          </a:prstGeom>
          <a:solidFill>
            <a:schemeClr val="accent6">
              <a:lumMod val="40000"/>
              <a:lumOff val="60000"/>
            </a:schemeClr>
          </a:solidFill>
        </p:spPr>
        <p:txBody>
          <a:bodyPr wrap="square">
            <a:spAutoFit/>
          </a:bodyPr>
          <a:lstStyle/>
          <a:p>
            <a:pPr lvl="0" algn="just" rtl="0"/>
            <a:r>
              <a:rPr lang="en-US" sz="2400" dirty="0" smtClean="0">
                <a:solidFill>
                  <a:prstClr val="black"/>
                </a:solidFill>
              </a:rPr>
              <a:t>Straight-head placement </a:t>
            </a:r>
            <a:endParaRPr lang="ar-IQ" sz="2400" dirty="0">
              <a:solidFill>
                <a:prstClr val="blac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27000" y="560366"/>
            <a:ext cx="3705225" cy="5734050"/>
          </a:xfrm>
          <a:prstGeom prst="rect">
            <a:avLst/>
          </a:prstGeom>
          <a:noFill/>
          <a:ln w="9525">
            <a:noFill/>
            <a:miter lim="800000"/>
            <a:headEnd/>
            <a:tailEnd/>
          </a:ln>
          <a:effectLst/>
        </p:spPr>
      </p:pic>
      <p:sp>
        <p:nvSpPr>
          <p:cNvPr id="3" name="مستطيل 2"/>
          <p:cNvSpPr/>
          <p:nvPr/>
        </p:nvSpPr>
        <p:spPr>
          <a:xfrm>
            <a:off x="3892544" y="560366"/>
            <a:ext cx="5113374" cy="255454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txBody>
          <a:bodyPr wrap="square">
            <a:spAutoFit/>
          </a:bodyPr>
          <a:lstStyle/>
          <a:p>
            <a:pPr algn="just" rtl="0"/>
            <a:r>
              <a:rPr lang="en-US" sz="2000" b="1" i="1" dirty="0" smtClean="0"/>
              <a:t>Chisel </a:t>
            </a:r>
            <a:r>
              <a:rPr lang="en-US" sz="2000" b="1" i="1" dirty="0" err="1" smtClean="0"/>
              <a:t>Scalers</a:t>
            </a:r>
            <a:r>
              <a:rPr lang="en-US" sz="2000" b="1" i="1" dirty="0" smtClean="0"/>
              <a:t>. </a:t>
            </a:r>
            <a:r>
              <a:rPr lang="en-US" sz="2000" dirty="0" smtClean="0"/>
              <a:t>The chisel </a:t>
            </a:r>
            <a:r>
              <a:rPr lang="en-US" sz="2000" dirty="0" err="1" smtClean="0"/>
              <a:t>scaler</a:t>
            </a:r>
            <a:r>
              <a:rPr lang="en-US" sz="2000" dirty="0" smtClean="0"/>
              <a:t>, designed for the </a:t>
            </a:r>
            <a:r>
              <a:rPr lang="en-US" sz="2000" dirty="0" smtClean="0"/>
              <a:t>proximal surfaces </a:t>
            </a:r>
            <a:r>
              <a:rPr lang="en-US" sz="2000" dirty="0" smtClean="0"/>
              <a:t>of teeth too closely spaced to permit the use of </a:t>
            </a:r>
            <a:r>
              <a:rPr lang="en-US" sz="2000" dirty="0" smtClean="0"/>
              <a:t>other </a:t>
            </a:r>
            <a:r>
              <a:rPr lang="en-US" sz="2000" dirty="0" err="1" smtClean="0"/>
              <a:t>scalers</a:t>
            </a:r>
            <a:r>
              <a:rPr lang="en-US" sz="2000" dirty="0" smtClean="0"/>
              <a:t>, is usually used in the anterior part of the mouth. It is </a:t>
            </a:r>
            <a:r>
              <a:rPr lang="en-US" sz="2000" dirty="0" smtClean="0"/>
              <a:t>a double-ended </a:t>
            </a:r>
            <a:r>
              <a:rPr lang="en-US" sz="2000" dirty="0" smtClean="0"/>
              <a:t>instrument with a curved shank at one end and </a:t>
            </a:r>
            <a:r>
              <a:rPr lang="en-US" sz="2000" dirty="0" smtClean="0"/>
              <a:t>a straight </a:t>
            </a:r>
            <a:r>
              <a:rPr lang="en-US" sz="2000" dirty="0" smtClean="0"/>
              <a:t>shank at the </a:t>
            </a:r>
            <a:r>
              <a:rPr lang="en-US" sz="2000" dirty="0" smtClean="0"/>
              <a:t>other; </a:t>
            </a:r>
            <a:r>
              <a:rPr lang="en-US" sz="2000" dirty="0" smtClean="0"/>
              <a:t>the blades </a:t>
            </a:r>
            <a:r>
              <a:rPr lang="en-US" sz="2000" dirty="0" smtClean="0"/>
              <a:t>are slightly </a:t>
            </a:r>
            <a:r>
              <a:rPr lang="en-US" sz="2000" dirty="0" smtClean="0"/>
              <a:t>curved and have a straight cutting edge beveled at </a:t>
            </a:r>
            <a:r>
              <a:rPr lang="en-US" sz="2000" dirty="0" smtClean="0"/>
              <a:t>45 degrees</a:t>
            </a:r>
            <a:r>
              <a:rPr lang="en-US" sz="2000" dirty="0" smtClean="0"/>
              <a:t>.</a:t>
            </a:r>
            <a:endParaRPr lang="ar-IQ" sz="2000" dirty="0"/>
          </a:p>
        </p:txBody>
      </p:sp>
      <p:sp>
        <p:nvSpPr>
          <p:cNvPr id="4" name="مستطيل 3"/>
          <p:cNvSpPr/>
          <p:nvPr/>
        </p:nvSpPr>
        <p:spPr>
          <a:xfrm>
            <a:off x="3933820" y="4035428"/>
            <a:ext cx="5072098" cy="2246769"/>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txBody>
          <a:bodyPr wrap="square">
            <a:spAutoFit/>
          </a:bodyPr>
          <a:lstStyle/>
          <a:p>
            <a:pPr algn="just" rtl="0"/>
            <a:r>
              <a:rPr lang="en-US" sz="2000" b="1" i="1" dirty="0" smtClean="0"/>
              <a:t>Files. </a:t>
            </a:r>
            <a:r>
              <a:rPr lang="en-US" sz="2000" dirty="0" smtClean="0"/>
              <a:t>Files have a series of blades on a </a:t>
            </a:r>
            <a:r>
              <a:rPr lang="en-US" sz="2000" dirty="0" smtClean="0"/>
              <a:t>base. Their primary </a:t>
            </a:r>
            <a:r>
              <a:rPr lang="en-US" sz="2000" dirty="0" smtClean="0"/>
              <a:t>function is to fracture or crush large deposits of </a:t>
            </a:r>
            <a:r>
              <a:rPr lang="en-US" sz="2000" dirty="0" smtClean="0"/>
              <a:t>tenacious </a:t>
            </a:r>
            <a:r>
              <a:rPr lang="en-US" sz="2000" dirty="0" smtClean="0"/>
              <a:t>calculus or burnished sheets of calculus. Files can easily gouge </a:t>
            </a:r>
            <a:r>
              <a:rPr lang="en-US" sz="2000" dirty="0" smtClean="0"/>
              <a:t>and roughen </a:t>
            </a:r>
            <a:r>
              <a:rPr lang="en-US" sz="2000" dirty="0" smtClean="0"/>
              <a:t>root surfaces when used improperly. Therefore they are </a:t>
            </a:r>
            <a:r>
              <a:rPr lang="en-US" sz="2000" dirty="0" smtClean="0"/>
              <a:t>not suitable </a:t>
            </a:r>
            <a:r>
              <a:rPr lang="en-US" sz="2000" dirty="0" smtClean="0"/>
              <a:t>for fine scaling and root </a:t>
            </a:r>
            <a:r>
              <a:rPr lang="en-US" sz="2000" dirty="0" err="1" smtClean="0"/>
              <a:t>planing</a:t>
            </a:r>
            <a:endParaRPr lang="ar-IQ" sz="2000" dirty="0"/>
          </a:p>
        </p:txBody>
      </p:sp>
      <p:sp>
        <p:nvSpPr>
          <p:cNvPr id="5" name="مربع نص 4"/>
          <p:cNvSpPr txBox="1"/>
          <p:nvPr/>
        </p:nvSpPr>
        <p:spPr>
          <a:xfrm>
            <a:off x="7005654" y="6425168"/>
            <a:ext cx="2000264" cy="36933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txBody>
          <a:bodyPr wrap="square" rtlCol="1">
            <a:spAutoFit/>
          </a:bodyPr>
          <a:lstStyle/>
          <a:p>
            <a:r>
              <a:rPr lang="en-US" dirty="0" smtClean="0"/>
              <a:t>To be continued…</a:t>
            </a: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5120" y="1300374"/>
            <a:ext cx="7500990" cy="4216539"/>
          </a:xfrm>
          <a:prstGeom prst="rect">
            <a:avLst/>
          </a:prstGeom>
          <a:solidFill>
            <a:schemeClr val="accent6">
              <a:lumMod val="40000"/>
              <a:lumOff val="60000"/>
            </a:schemeClr>
          </a:solidFill>
        </p:spPr>
        <p:txBody>
          <a:bodyPr wrap="square">
            <a:spAutoFit/>
          </a:bodyPr>
          <a:lstStyle/>
          <a:p>
            <a:pPr algn="just" rtl="0"/>
            <a:r>
              <a:rPr lang="en-US" sz="2800" b="1" dirty="0" smtClean="0"/>
              <a:t>Recommendations</a:t>
            </a:r>
          </a:p>
          <a:p>
            <a:pPr algn="just" rtl="0"/>
            <a:endParaRPr lang="en-US" sz="2400" dirty="0" smtClean="0"/>
          </a:p>
          <a:p>
            <a:pPr algn="just" rtl="0"/>
            <a:r>
              <a:rPr lang="en-US" sz="2400" dirty="0" smtClean="0"/>
              <a:t>• Targeted hygiene focuses brushing efforts on the cervical and </a:t>
            </a:r>
            <a:r>
              <a:rPr lang="en-US" sz="2400" dirty="0" err="1" smtClean="0"/>
              <a:t>interproximal</a:t>
            </a:r>
            <a:r>
              <a:rPr lang="en-US" sz="2400" dirty="0" smtClean="0"/>
              <a:t> portions of the teeth, where microbial plaque accumulates first.</a:t>
            </a:r>
          </a:p>
          <a:p>
            <a:pPr algn="just" rtl="0"/>
            <a:r>
              <a:rPr lang="en-US" sz="2400" dirty="0" smtClean="0"/>
              <a:t>• Brushing with either a manual or a powered toothbrush requires a systematic routine to clean all the accessible areas.</a:t>
            </a:r>
          </a:p>
          <a:p>
            <a:pPr algn="just" rtl="0"/>
            <a:r>
              <a:rPr lang="en-US" sz="2400" dirty="0" smtClean="0"/>
              <a:t>• Patients will modify any technique to their needs but must achieve the goal of brushing until the teeth are free of plaque.</a:t>
            </a:r>
            <a:endParaRPr lang="ar-IQ"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50885" y="500042"/>
            <a:ext cx="4635693" cy="523220"/>
          </a:xfrm>
          <a:prstGeom prst="rect">
            <a:avLst/>
          </a:prstGeom>
          <a:solidFill>
            <a:schemeClr val="accent6">
              <a:lumMod val="40000"/>
              <a:lumOff val="60000"/>
            </a:schemeClr>
          </a:solidFill>
        </p:spPr>
        <p:txBody>
          <a:bodyPr wrap="none">
            <a:spAutoFit/>
          </a:bodyPr>
          <a:lstStyle/>
          <a:p>
            <a:r>
              <a:rPr lang="en-US" sz="2800" b="1" dirty="0" smtClean="0"/>
              <a:t>INTERDENTAL CLEANING AIDS</a:t>
            </a:r>
            <a:endParaRPr lang="ar-IQ" sz="2800" dirty="0"/>
          </a:p>
        </p:txBody>
      </p:sp>
      <p:sp>
        <p:nvSpPr>
          <p:cNvPr id="3" name="مستطيل 2"/>
          <p:cNvSpPr/>
          <p:nvPr/>
        </p:nvSpPr>
        <p:spPr>
          <a:xfrm>
            <a:off x="841578" y="1214422"/>
            <a:ext cx="7500990" cy="5324535"/>
          </a:xfrm>
          <a:prstGeom prst="rect">
            <a:avLst/>
          </a:prstGeom>
          <a:solidFill>
            <a:schemeClr val="accent6">
              <a:lumMod val="40000"/>
              <a:lumOff val="60000"/>
            </a:schemeClr>
          </a:solidFill>
        </p:spPr>
        <p:txBody>
          <a:bodyPr wrap="square">
            <a:spAutoFit/>
          </a:bodyPr>
          <a:lstStyle/>
          <a:p>
            <a:pPr algn="just" rtl="0"/>
            <a:r>
              <a:rPr lang="en-US" sz="2800" b="1" dirty="0" smtClean="0"/>
              <a:t>Dental Floss</a:t>
            </a:r>
          </a:p>
          <a:p>
            <a:pPr algn="just" rtl="0"/>
            <a:r>
              <a:rPr lang="en-US" sz="2400" dirty="0" smtClean="0"/>
              <a:t>Dental floss is the most widely recommended tool for removing plaque from proximal tooth surfaces. Floss is made from nylon filaments or plastic monofilaments, and can be waxed, </a:t>
            </a:r>
            <a:r>
              <a:rPr lang="en-US" sz="2400" dirty="0" err="1" smtClean="0"/>
              <a:t>unwaxed</a:t>
            </a:r>
            <a:r>
              <a:rPr lang="en-US" sz="2400" dirty="0" smtClean="0"/>
              <a:t>, thick, thin, and even flavored. </a:t>
            </a:r>
          </a:p>
          <a:p>
            <a:pPr algn="just" rtl="0"/>
            <a:r>
              <a:rPr lang="en-US" sz="2400" dirty="0" smtClean="0"/>
              <a:t>Clinical research has demonstrated no significant differences in the ability of the various types of floss to remove dental plaque; they all work equally well.</a:t>
            </a:r>
          </a:p>
          <a:p>
            <a:pPr algn="just" rtl="0"/>
            <a:r>
              <a:rPr lang="en-US" sz="2400" dirty="0" smtClean="0"/>
              <a:t>Factors influencing the choice of dental floss include the tightness of tooth contacts, roughness of proximal surfaces, and the patient’s manual dexterity, not the superiority of any one product. Therefore recommendations about type of floss should be based on ease of use and personal preference.</a:t>
            </a:r>
            <a:endParaRPr lang="ar-IQ"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857232"/>
            <a:ext cx="7786742" cy="5262979"/>
          </a:xfrm>
          <a:prstGeom prst="rect">
            <a:avLst/>
          </a:prstGeom>
          <a:solidFill>
            <a:schemeClr val="accent6">
              <a:lumMod val="40000"/>
              <a:lumOff val="60000"/>
            </a:schemeClr>
          </a:solidFill>
        </p:spPr>
        <p:txBody>
          <a:bodyPr wrap="square">
            <a:spAutoFit/>
          </a:bodyPr>
          <a:lstStyle/>
          <a:p>
            <a:pPr algn="just" rtl="0"/>
            <a:r>
              <a:rPr lang="en-US" sz="2400" b="1" dirty="0" smtClean="0"/>
              <a:t>Technique</a:t>
            </a:r>
          </a:p>
          <a:p>
            <a:pPr algn="just" rtl="0"/>
            <a:endParaRPr lang="en-US" sz="2400" dirty="0" smtClean="0"/>
          </a:p>
          <a:p>
            <a:pPr algn="just" rtl="0"/>
            <a:r>
              <a:rPr lang="en-US" sz="2400" dirty="0" smtClean="0"/>
              <a:t>)) Stretch the floss tightly between the thumb and forefinger, or between both forefingers, and pass it gently through each contact area with a firm back-and-forth motion. </a:t>
            </a:r>
          </a:p>
          <a:p>
            <a:pPr algn="just" rtl="0"/>
            <a:endParaRPr lang="en-US" sz="2400" dirty="0" smtClean="0"/>
          </a:p>
          <a:p>
            <a:pPr algn="just" rtl="0"/>
            <a:r>
              <a:rPr lang="en-US" sz="2400" dirty="0" smtClean="0"/>
              <a:t>)) Once the floss is apical to the contact area between the teeth, wrap the floss around the proximal surface of one tooth, and slip it under the marginal </a:t>
            </a:r>
            <a:r>
              <a:rPr lang="en-US" sz="2400" dirty="0" err="1" smtClean="0"/>
              <a:t>gingiva</a:t>
            </a:r>
            <a:r>
              <a:rPr lang="en-US" sz="2400" dirty="0" smtClean="0"/>
              <a:t>. Move the floss firmly along the tooth up to the contact area and gently down into the </a:t>
            </a:r>
            <a:r>
              <a:rPr lang="en-US" sz="2400" dirty="0" err="1" smtClean="0"/>
              <a:t>sulcus</a:t>
            </a:r>
            <a:r>
              <a:rPr lang="en-US" sz="2400" dirty="0" smtClean="0"/>
              <a:t> again, repeating this up-and-down stroke two or three times. Then, move the floss across the </a:t>
            </a:r>
            <a:r>
              <a:rPr lang="en-US" sz="2400" dirty="0" err="1" smtClean="0"/>
              <a:t>interdental</a:t>
            </a:r>
            <a:r>
              <a:rPr lang="en-US" sz="2400" dirty="0" smtClean="0"/>
              <a:t> </a:t>
            </a:r>
            <a:r>
              <a:rPr lang="en-US" sz="2400" dirty="0" err="1" smtClean="0"/>
              <a:t>gingiva</a:t>
            </a:r>
            <a:r>
              <a:rPr lang="en-US" sz="2400" dirty="0" smtClean="0"/>
              <a:t>, and repeat the procedure on the proximal surface of the adjacent tooth.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704976"/>
            <a:ext cx="4560685" cy="320993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572000" y="1704976"/>
            <a:ext cx="4572000" cy="322422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14290"/>
            <a:ext cx="8643998" cy="2677656"/>
          </a:xfrm>
          <a:prstGeom prst="rect">
            <a:avLst/>
          </a:prstGeom>
          <a:solidFill>
            <a:schemeClr val="accent6">
              <a:lumMod val="40000"/>
              <a:lumOff val="60000"/>
            </a:schemeClr>
          </a:solidFill>
        </p:spPr>
        <p:txBody>
          <a:bodyPr wrap="square">
            <a:spAutoFit/>
          </a:bodyPr>
          <a:lstStyle/>
          <a:p>
            <a:pPr algn="just" rtl="0"/>
            <a:r>
              <a:rPr lang="en-US" sz="2400" dirty="0" smtClean="0"/>
              <a:t>Flossing can be facilitated by using a </a:t>
            </a:r>
            <a:r>
              <a:rPr lang="en-US" sz="2400" i="1" dirty="0" smtClean="0"/>
              <a:t>floss holder. Floss holders are helpful for patients lacking manual dexterity </a:t>
            </a:r>
            <a:r>
              <a:rPr lang="en-US" sz="2400" dirty="0" smtClean="0"/>
              <a:t>and for caregivers assisting patients in cleaning their teeth. A floss holder should be rigid enough to keep the floss taut when penetrating into tight contact areas, and it should be simple to string with floss. The disadvantage is that floss tools are time-consuming because they must be rethreaded frequently when the floss shreds.</a:t>
            </a:r>
            <a:endParaRPr lang="ar-IQ" sz="2400" dirty="0"/>
          </a:p>
        </p:txBody>
      </p:sp>
      <p:pic>
        <p:nvPicPr>
          <p:cNvPr id="4098" name="Picture 2"/>
          <p:cNvPicPr>
            <a:picLocks noChangeAspect="1" noChangeArrowheads="1"/>
          </p:cNvPicPr>
          <p:nvPr/>
        </p:nvPicPr>
        <p:blipFill>
          <a:blip r:embed="rId2"/>
          <a:srcRect/>
          <a:stretch>
            <a:fillRect/>
          </a:stretch>
        </p:blipFill>
        <p:spPr bwMode="auto">
          <a:xfrm>
            <a:off x="842710" y="2928934"/>
            <a:ext cx="3714776" cy="371477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614410" y="2913288"/>
            <a:ext cx="3743804" cy="374380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714356"/>
            <a:ext cx="7429552" cy="1200329"/>
          </a:xfrm>
          <a:prstGeom prst="rect">
            <a:avLst/>
          </a:prstGeom>
          <a:solidFill>
            <a:schemeClr val="accent6">
              <a:lumMod val="40000"/>
              <a:lumOff val="60000"/>
            </a:schemeClr>
          </a:solidFill>
        </p:spPr>
        <p:txBody>
          <a:bodyPr wrap="square">
            <a:spAutoFit/>
          </a:bodyPr>
          <a:lstStyle/>
          <a:p>
            <a:pPr algn="just" rtl="0"/>
            <a:r>
              <a:rPr lang="en-US" sz="2400" i="1" dirty="0" smtClean="0"/>
              <a:t>Powered flossing devices </a:t>
            </a:r>
            <a:r>
              <a:rPr lang="en-US" sz="2400" dirty="0" smtClean="0"/>
              <a:t>are also available</a:t>
            </a:r>
            <a:r>
              <a:rPr lang="en-US" sz="2400" i="1" dirty="0" smtClean="0"/>
              <a:t>. The </a:t>
            </a:r>
            <a:r>
              <a:rPr lang="en-US" sz="2400" dirty="0" smtClean="0"/>
              <a:t>devices have been shown to be safe and effective, but no better at plaque removal than holding the floss in the fingers.</a:t>
            </a:r>
            <a:endParaRPr lang="ar-IQ" sz="2400" dirty="0"/>
          </a:p>
        </p:txBody>
      </p:sp>
      <p:pic>
        <p:nvPicPr>
          <p:cNvPr id="5122" name="Picture 2"/>
          <p:cNvPicPr>
            <a:picLocks noChangeAspect="1" noChangeArrowheads="1"/>
          </p:cNvPicPr>
          <p:nvPr/>
        </p:nvPicPr>
        <p:blipFill>
          <a:blip r:embed="rId2"/>
          <a:srcRect/>
          <a:stretch>
            <a:fillRect/>
          </a:stretch>
        </p:blipFill>
        <p:spPr bwMode="auto">
          <a:xfrm>
            <a:off x="3000364" y="2000240"/>
            <a:ext cx="3071834" cy="460232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1276</Words>
  <Application>Microsoft Office PowerPoint</Application>
  <PresentationFormat>عرض على الشاشة (3:4)‏</PresentationFormat>
  <Paragraphs>64</Paragraphs>
  <Slides>30</Slides>
  <Notes>0</Notes>
  <HiddenSlides>0</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vector>
  </TitlesOfParts>
  <Company>Shamfuture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Shamfuture</dc:creator>
  <cp:lastModifiedBy>Shamfuture</cp:lastModifiedBy>
  <cp:revision>76</cp:revision>
  <dcterms:created xsi:type="dcterms:W3CDTF">2008-05-21T21:10:22Z</dcterms:created>
  <dcterms:modified xsi:type="dcterms:W3CDTF">2008-05-21T22:25:46Z</dcterms:modified>
</cp:coreProperties>
</file>