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37"/>
  </p:notesMasterIdLst>
  <p:sldIdLst>
    <p:sldId id="256" r:id="rId2"/>
    <p:sldId id="286" r:id="rId3"/>
    <p:sldId id="287" r:id="rId4"/>
    <p:sldId id="306" r:id="rId5"/>
    <p:sldId id="326" r:id="rId6"/>
    <p:sldId id="303" r:id="rId7"/>
    <p:sldId id="307" r:id="rId8"/>
    <p:sldId id="328" r:id="rId9"/>
    <p:sldId id="348" r:id="rId10"/>
    <p:sldId id="345" r:id="rId11"/>
    <p:sldId id="346" r:id="rId12"/>
    <p:sldId id="277" r:id="rId13"/>
    <p:sldId id="288" r:id="rId14"/>
    <p:sldId id="347" r:id="rId15"/>
    <p:sldId id="329" r:id="rId16"/>
    <p:sldId id="349" r:id="rId17"/>
    <p:sldId id="278" r:id="rId18"/>
    <p:sldId id="291" r:id="rId19"/>
    <p:sldId id="350" r:id="rId20"/>
    <p:sldId id="292" r:id="rId21"/>
    <p:sldId id="331" r:id="rId22"/>
    <p:sldId id="333" r:id="rId23"/>
    <p:sldId id="304" r:id="rId24"/>
    <p:sldId id="334" r:id="rId25"/>
    <p:sldId id="351" r:id="rId26"/>
    <p:sldId id="279" r:id="rId27"/>
    <p:sldId id="335" r:id="rId28"/>
    <p:sldId id="293" r:id="rId29"/>
    <p:sldId id="336" r:id="rId30"/>
    <p:sldId id="337" r:id="rId31"/>
    <p:sldId id="305" r:id="rId32"/>
    <p:sldId id="338" r:id="rId33"/>
    <p:sldId id="339" r:id="rId34"/>
    <p:sldId id="340" r:id="rId35"/>
    <p:sldId id="341" r:id="rId36"/>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12" autoAdjust="0"/>
    <p:restoredTop sz="92621" autoAdjust="0"/>
  </p:normalViewPr>
  <p:slideViewPr>
    <p:cSldViewPr snapToGrid="0">
      <p:cViewPr varScale="1">
        <p:scale>
          <a:sx n="64" d="100"/>
          <a:sy n="64" d="100"/>
        </p:scale>
        <p:origin x="102" y="60"/>
      </p:cViewPr>
      <p:guideLst>
        <p:guide orient="horz" pos="2160"/>
        <p:guide pos="3840"/>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snapToGrid="0">
      <p:cViewPr varScale="1">
        <p:scale>
          <a:sx n="61" d="100"/>
          <a:sy n="61" d="100"/>
        </p:scale>
        <p:origin x="274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AAA04B61-DA3F-4CF9-A6F6-33708B259C8D}" type="datetimeFigureOut">
              <a:rPr lang="ar-IQ" smtClean="0"/>
              <a:t>04/06/1439</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B699504B-A791-495B-9053-BCEEC9F2012D}" type="slidenum">
              <a:rPr lang="ar-IQ" smtClean="0"/>
              <a:t>‹#›</a:t>
            </a:fld>
            <a:endParaRPr lang="ar-IQ"/>
          </a:p>
        </p:txBody>
      </p:sp>
    </p:spTree>
    <p:extLst>
      <p:ext uri="{BB962C8B-B14F-4D97-AF65-F5344CB8AC3E}">
        <p14:creationId xmlns:p14="http://schemas.microsoft.com/office/powerpoint/2010/main" val="214372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B699504B-A791-495B-9053-BCEEC9F2012D}" type="slidenum">
              <a:rPr lang="ar-IQ" smtClean="0"/>
              <a:t>1</a:t>
            </a:fld>
            <a:endParaRPr lang="ar-IQ"/>
          </a:p>
        </p:txBody>
      </p:sp>
    </p:spTree>
    <p:extLst>
      <p:ext uri="{BB962C8B-B14F-4D97-AF65-F5344CB8AC3E}">
        <p14:creationId xmlns:p14="http://schemas.microsoft.com/office/powerpoint/2010/main" val="154453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B699504B-A791-495B-9053-BCEEC9F2012D}" type="slidenum">
              <a:rPr lang="ar-IQ" smtClean="0"/>
              <a:t>5</a:t>
            </a:fld>
            <a:endParaRPr lang="ar-IQ"/>
          </a:p>
        </p:txBody>
      </p:sp>
    </p:spTree>
    <p:extLst>
      <p:ext uri="{BB962C8B-B14F-4D97-AF65-F5344CB8AC3E}">
        <p14:creationId xmlns:p14="http://schemas.microsoft.com/office/powerpoint/2010/main" val="253576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B699504B-A791-495B-9053-BCEEC9F2012D}" type="slidenum">
              <a:rPr lang="ar-IQ" smtClean="0"/>
              <a:t>13</a:t>
            </a:fld>
            <a:endParaRPr lang="ar-IQ"/>
          </a:p>
        </p:txBody>
      </p:sp>
    </p:spTree>
    <p:extLst>
      <p:ext uri="{BB962C8B-B14F-4D97-AF65-F5344CB8AC3E}">
        <p14:creationId xmlns:p14="http://schemas.microsoft.com/office/powerpoint/2010/main" val="414918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B699504B-A791-495B-9053-BCEEC9F2012D}" type="slidenum">
              <a:rPr lang="ar-IQ" smtClean="0"/>
              <a:t>34</a:t>
            </a:fld>
            <a:endParaRPr lang="ar-IQ"/>
          </a:p>
        </p:txBody>
      </p:sp>
    </p:spTree>
    <p:extLst>
      <p:ext uri="{BB962C8B-B14F-4D97-AF65-F5344CB8AC3E}">
        <p14:creationId xmlns:p14="http://schemas.microsoft.com/office/powerpoint/2010/main" val="320029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20EA6D-7C1C-4E08-88D1-E3E5558872FC}" type="datetimeFigureOut">
              <a:rPr lang="ar-IQ" smtClean="0"/>
              <a:t>04/06/1439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12676385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20EA6D-7C1C-4E08-88D1-E3E5558872FC}" type="datetimeFigureOut">
              <a:rPr lang="ar-IQ" smtClean="0"/>
              <a:t>04/06/1439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226510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20EA6D-7C1C-4E08-88D1-E3E5558872FC}" type="datetimeFigureOut">
              <a:rPr lang="ar-IQ" smtClean="0"/>
              <a:t>04/06/1439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3264894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20EA6D-7C1C-4E08-88D1-E3E5558872FC}" type="datetimeFigureOut">
              <a:rPr lang="ar-IQ" smtClean="0"/>
              <a:t>04/06/1439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t>‹#›</a:t>
            </a:fld>
            <a:endParaRPr lang="ar-IQ"/>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6596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20EA6D-7C1C-4E08-88D1-E3E5558872FC}" type="datetimeFigureOut">
              <a:rPr lang="ar-IQ" smtClean="0"/>
              <a:t>04/06/1439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3940982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220EA6D-7C1C-4E08-88D1-E3E5558872FC}" type="datetimeFigureOut">
              <a:rPr lang="ar-IQ" smtClean="0"/>
              <a:t>04/06/1439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1003690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220EA6D-7C1C-4E08-88D1-E3E5558872FC}" type="datetimeFigureOut">
              <a:rPr lang="ar-IQ" smtClean="0"/>
              <a:t>04/06/1439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3178261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20EA6D-7C1C-4E08-88D1-E3E5558872FC}" type="datetimeFigureOut">
              <a:rPr lang="ar-IQ" smtClean="0"/>
              <a:t>04/06/1439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1942204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20EA6D-7C1C-4E08-88D1-E3E5558872FC}" type="datetimeFigureOut">
              <a:rPr lang="ar-IQ" smtClean="0"/>
              <a:t>04/06/1439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55585539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20EA6D-7C1C-4E08-88D1-E3E5558872FC}" type="datetimeFigureOut">
              <a:rPr lang="ar-IQ" smtClean="0"/>
              <a:t>04/06/1439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360892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20EA6D-7C1C-4E08-88D1-E3E5558872FC}" type="datetimeFigureOut">
              <a:rPr lang="ar-IQ" smtClean="0"/>
              <a:t>04/06/1439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32802303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20EA6D-7C1C-4E08-88D1-E3E5558872FC}" type="datetimeFigureOut">
              <a:rPr lang="ar-IQ" smtClean="0"/>
              <a:t>04/06/1439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127585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20EA6D-7C1C-4E08-88D1-E3E5558872FC}" type="datetimeFigureOut">
              <a:rPr lang="ar-IQ" smtClean="0"/>
              <a:t>04/06/1439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3148564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20EA6D-7C1C-4E08-88D1-E3E5558872FC}" type="datetimeFigureOut">
              <a:rPr lang="ar-IQ" smtClean="0"/>
              <a:t>04/06/1439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135886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0EA6D-7C1C-4E08-88D1-E3E5558872FC}" type="datetimeFigureOut">
              <a:rPr lang="ar-IQ" smtClean="0"/>
              <a:t>04/06/1439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114696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20EA6D-7C1C-4E08-88D1-E3E5558872FC}" type="datetimeFigureOut">
              <a:rPr lang="ar-IQ" smtClean="0"/>
              <a:t>04/06/1439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226319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20EA6D-7C1C-4E08-88D1-E3E5558872FC}" type="datetimeFigureOut">
              <a:rPr lang="ar-IQ" smtClean="0"/>
              <a:t>04/06/1439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248145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20EA6D-7C1C-4E08-88D1-E3E5558872FC}" type="datetimeFigureOut">
              <a:rPr lang="ar-IQ" smtClean="0"/>
              <a:t>04/06/1439</a:t>
            </a:fld>
            <a:endParaRPr lang="ar-IQ"/>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F3CE02E-0A5F-4FF8-9291-0A70826CAA2E}" type="slidenum">
              <a:rPr lang="ar-IQ" smtClean="0"/>
              <a:t>‹#›</a:t>
            </a:fld>
            <a:endParaRPr lang="ar-IQ"/>
          </a:p>
        </p:txBody>
      </p:sp>
    </p:spTree>
    <p:extLst>
      <p:ext uri="{BB962C8B-B14F-4D97-AF65-F5344CB8AC3E}">
        <p14:creationId xmlns:p14="http://schemas.microsoft.com/office/powerpoint/2010/main" val="4239690399"/>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6975" y="281519"/>
            <a:ext cx="10921284" cy="1655762"/>
          </a:xfrm>
        </p:spPr>
        <p:txBody>
          <a:bodyPr>
            <a:noAutofit/>
          </a:bodyPr>
          <a:lstStyle/>
          <a:p>
            <a:r>
              <a:rPr lang="en-US" sz="8800" dirty="0" smtClean="0">
                <a:solidFill>
                  <a:srgbClr val="FFFF00"/>
                </a:solidFill>
                <a:latin typeface="Monotype Corsiva" panose="03010101010201010101" pitchFamily="66" charset="0"/>
              </a:rPr>
              <a:t>Impaction </a:t>
            </a:r>
            <a:endParaRPr lang="ar-IQ" sz="8800" dirty="0">
              <a:solidFill>
                <a:srgbClr val="FFFF00"/>
              </a:solidFill>
              <a:latin typeface="Monotype Corsiva" panose="03010101010201010101" pitchFamily="66"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357" y="2061383"/>
            <a:ext cx="6065101" cy="378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62038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037102" cy="6685612"/>
          </a:xfrm>
        </p:spPr>
        <p:txBody>
          <a:bodyPr>
            <a:normAutofit/>
          </a:bodyPr>
          <a:lstStyle/>
          <a:p>
            <a:pPr marL="0" indent="0" algn="ctr" rtl="0">
              <a:lnSpc>
                <a:spcPct val="115000"/>
              </a:lnSpc>
              <a:spcAft>
                <a:spcPts val="0"/>
              </a:spcAft>
              <a:buNone/>
            </a:pPr>
            <a:r>
              <a:rPr lang="en-US" sz="3600" b="1"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Impacted lower third molars </a:t>
            </a:r>
            <a:endParaRPr lang="en-US" sz="3600" u="sng"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Third molars are the last teeth to erupt in the human dentition, and are popularly known as Wisdom teeth. The surgical removal of impacted third molars is the most common oral surgical procedure performed.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0700" y="2505656"/>
            <a:ext cx="5669696" cy="3888000"/>
          </a:xfrm>
          <a:prstGeom prst="rect">
            <a:avLst/>
          </a:prstGeom>
        </p:spPr>
      </p:pic>
    </p:spTree>
    <p:extLst>
      <p:ext uri="{BB962C8B-B14F-4D97-AF65-F5344CB8AC3E}">
        <p14:creationId xmlns:p14="http://schemas.microsoft.com/office/powerpoint/2010/main" val="3520020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793" y="224851"/>
            <a:ext cx="11497456" cy="6265889"/>
          </a:xfrm>
        </p:spPr>
        <p:txBody>
          <a:bodyPr>
            <a:normAutofit/>
          </a:bodyPr>
          <a:lstStyle/>
          <a:p>
            <a:pPr algn="justLow"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mandibular third molar tooth germ is usually visible radiographically by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age 9 years</a:t>
            </a:r>
            <a:r>
              <a:rPr lang="en-US" sz="2800" dirty="0">
                <a:effectLst/>
                <a:latin typeface="Calibri" panose="020F0502020204030204" pitchFamily="34" charset="0"/>
                <a:ea typeface="Calibri" panose="020F0502020204030204" pitchFamily="34" charset="0"/>
                <a:cs typeface="Calibri" panose="020F0502020204030204" pitchFamily="34" charset="0"/>
              </a:rPr>
              <a:t>, and cusp mineralization is completed approximately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two years later. </a:t>
            </a:r>
            <a:r>
              <a:rPr lang="en-US" sz="2800" dirty="0">
                <a:effectLst/>
                <a:latin typeface="Calibri" panose="020F0502020204030204" pitchFamily="34" charset="0"/>
                <a:ea typeface="Calibri" panose="020F0502020204030204" pitchFamily="34" charset="0"/>
                <a:cs typeface="Calibri" panose="020F0502020204030204" pitchFamily="34" charset="0"/>
              </a:rPr>
              <a:t>Crown formation is usually complete by the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age 14 years</a:t>
            </a:r>
            <a:r>
              <a:rPr lang="en-US" sz="2800" dirty="0">
                <a:effectLst/>
                <a:latin typeface="Calibri" panose="020F0502020204030204" pitchFamily="34" charset="0"/>
                <a:ea typeface="Calibri" panose="020F0502020204030204" pitchFamily="34" charset="0"/>
                <a:cs typeface="Calibri" panose="020F0502020204030204" pitchFamily="34" charset="0"/>
              </a:rPr>
              <a:t>, by the age of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16 years </a:t>
            </a:r>
            <a:r>
              <a:rPr lang="en-US" sz="2800" dirty="0">
                <a:effectLst/>
                <a:latin typeface="Calibri" panose="020F0502020204030204" pitchFamily="34" charset="0"/>
                <a:ea typeface="Calibri" panose="020F0502020204030204" pitchFamily="34" charset="0"/>
                <a:cs typeface="Calibri" panose="020F0502020204030204" pitchFamily="34" charset="0"/>
              </a:rPr>
              <a:t>the roots are approximately 50% formed and they are completely formed with open apex by age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18 years. </a:t>
            </a:r>
            <a:endParaRPr lang="en-US" sz="2800" u="sng"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u="sng" dirty="0">
              <a:solidFill>
                <a:srgbClr val="FFC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628" y="2814199"/>
            <a:ext cx="5737083" cy="3924000"/>
          </a:xfrm>
          <a:prstGeom prst="rect">
            <a:avLst/>
          </a:prstGeom>
        </p:spPr>
      </p:pic>
    </p:spTree>
    <p:extLst>
      <p:ext uri="{BB962C8B-B14F-4D97-AF65-F5344CB8AC3E}">
        <p14:creationId xmlns:p14="http://schemas.microsoft.com/office/powerpoint/2010/main" val="2246778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73" y="180109"/>
            <a:ext cx="11734800" cy="6442364"/>
          </a:xfrm>
        </p:spPr>
        <p:txBody>
          <a:bodyPr>
            <a:normAutofit/>
          </a:bodyPr>
          <a:lstStyle/>
          <a:p>
            <a:pPr algn="just"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eruption of lower third molar is complete at the average age of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20 years </a:t>
            </a:r>
            <a:r>
              <a:rPr lang="en-US" sz="2800" dirty="0">
                <a:effectLst/>
                <a:latin typeface="Calibri" panose="020F0502020204030204" pitchFamily="34" charset="0"/>
                <a:ea typeface="Calibri" panose="020F0502020204030204" pitchFamily="34" charset="0"/>
                <a:cs typeface="Calibri" panose="020F0502020204030204" pitchFamily="34" charset="0"/>
              </a:rPr>
              <a:t>but it can occur up to age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25 years</a:t>
            </a:r>
            <a:r>
              <a:rPr lang="en-US" sz="2800" dirty="0">
                <a:effectLst/>
                <a:latin typeface="Calibri" panose="020F0502020204030204" pitchFamily="34" charset="0"/>
                <a:ea typeface="Calibri" panose="020F0502020204030204" pitchFamily="34" charset="0"/>
                <a:cs typeface="Calibri" panose="020F0502020204030204" pitchFamily="34" charset="0"/>
              </a:rPr>
              <a:t>. The prevalence rate of lower third molar impaction varies from one population to another ranging from 9.5% to 50%.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en-US" sz="2800" dirty="0"/>
          </a:p>
        </p:txBody>
      </p:sp>
    </p:spTree>
    <p:extLst>
      <p:ext uri="{BB962C8B-B14F-4D97-AF65-F5344CB8AC3E}">
        <p14:creationId xmlns:p14="http://schemas.microsoft.com/office/powerpoint/2010/main" val="881995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783" y="138545"/>
            <a:ext cx="11571271" cy="6525491"/>
          </a:xfrm>
        </p:spPr>
        <p:txBody>
          <a:bodyPr>
            <a:normAutofit/>
          </a:bodyPr>
          <a:lstStyle/>
          <a:p>
            <a:pPr marL="0" indent="0" algn="just" rtl="0">
              <a:lnSpc>
                <a:spcPct val="115000"/>
              </a:lnSpc>
              <a:spcAft>
                <a:spcPts val="0"/>
              </a:spcAft>
              <a:buNone/>
            </a:pPr>
            <a:r>
              <a:rPr lang="en-US" sz="3200"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en-US" sz="3200" b="1" u="sng"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Indications </a:t>
            </a:r>
            <a:r>
              <a:rPr lang="en-US" sz="3200" b="1"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for removal of impacted lower third molars</a:t>
            </a:r>
            <a:r>
              <a:rPr lang="en-US" sz="32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u="sng"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1.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Infection</a:t>
            </a:r>
            <a:r>
              <a:rPr lang="en-US" sz="2800" dirty="0">
                <a:effectLst/>
                <a:latin typeface="Calibri" panose="020F0502020204030204" pitchFamily="34" charset="0"/>
                <a:ea typeface="Calibri" panose="020F0502020204030204" pitchFamily="34" charset="0"/>
                <a:cs typeface="Calibri" panose="020F0502020204030204" pitchFamily="34" charset="0"/>
              </a:rPr>
              <a:t>; including </a:t>
            </a:r>
            <a:r>
              <a:rPr lang="en-US" sz="2800" dirty="0" err="1">
                <a:effectLst/>
                <a:latin typeface="Calibri" panose="020F0502020204030204" pitchFamily="34" charset="0"/>
                <a:ea typeface="Calibri" panose="020F0502020204030204" pitchFamily="34" charset="0"/>
                <a:cs typeface="Calibri" panose="020F0502020204030204" pitchFamily="34" charset="0"/>
              </a:rPr>
              <a:t>pericoronitis</a:t>
            </a:r>
            <a:r>
              <a:rPr lang="en-US" sz="2800" dirty="0">
                <a:effectLst/>
                <a:latin typeface="Calibri" panose="020F0502020204030204" pitchFamily="34" charset="0"/>
                <a:ea typeface="Calibri" panose="020F0502020204030204" pitchFamily="34" charset="0"/>
                <a:cs typeface="Calibri" panose="020F0502020204030204" pitchFamily="34" charset="0"/>
              </a:rPr>
              <a:t>, cellulitis, abscess and osteomyelitis.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2. </a:t>
            </a:r>
            <a:r>
              <a:rPr lang="en-US" sz="2800" u="sng" dirty="0" err="1"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Unrestorable</a:t>
            </a:r>
            <a:r>
              <a:rPr lang="en-US" sz="2800" u="sng"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dental caries,</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non-treatable pulpal and/or periapical pathology. </a:t>
            </a:r>
            <a:endParaRPr lang="en-US" sz="2800" u="sng"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3</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 Periodontal disease </a:t>
            </a:r>
            <a:r>
              <a:rPr lang="en-US" sz="2800" dirty="0">
                <a:effectLst/>
                <a:latin typeface="Calibri" panose="020F0502020204030204" pitchFamily="34" charset="0"/>
                <a:ea typeface="Calibri" panose="020F0502020204030204" pitchFamily="34" charset="0"/>
                <a:cs typeface="Calibri" panose="020F0502020204030204" pitchFamily="34" charset="0"/>
              </a:rPr>
              <a:t>of the adjacent tooth.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4. Interference with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orthodontic treatment </a:t>
            </a:r>
            <a:endParaRPr lang="en-US" sz="2800" u="sng"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5. Facilitation of restorative treatment including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provision of prosthesis</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6.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Internal/ External resorption </a:t>
            </a:r>
            <a:r>
              <a:rPr lang="en-US" sz="2800" dirty="0">
                <a:effectLst/>
                <a:latin typeface="Calibri" panose="020F0502020204030204" pitchFamily="34" charset="0"/>
                <a:ea typeface="Calibri" panose="020F0502020204030204" pitchFamily="34" charset="0"/>
                <a:cs typeface="Calibri" panose="020F0502020204030204" pitchFamily="34" charset="0"/>
              </a:rPr>
              <a:t>of the impacted tooth or adjacent teeth.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spTree>
    <p:extLst>
      <p:ext uri="{BB962C8B-B14F-4D97-AF65-F5344CB8AC3E}">
        <p14:creationId xmlns:p14="http://schemas.microsoft.com/office/powerpoint/2010/main" val="933711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813" y="239842"/>
            <a:ext cx="11482466" cy="6385809"/>
          </a:xfrm>
        </p:spPr>
        <p:txBody>
          <a:bodyPr>
            <a:normAutofit/>
          </a:bodyPr>
          <a:lstStyle/>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7.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Pain directly related to a third molar</a:t>
            </a:r>
            <a:r>
              <a:rPr lang="en-US" sz="2800" dirty="0">
                <a:effectLst/>
                <a:latin typeface="Calibri" panose="020F0502020204030204" pitchFamily="34" charset="0"/>
                <a:ea typeface="Calibri" panose="020F0502020204030204" pitchFamily="34" charset="0"/>
                <a:cs typeface="Calibri" panose="020F0502020204030204" pitchFamily="34" charset="0"/>
              </a:rPr>
              <a:t>, pain associated with TMJ or masticatory musculature should be excluded.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8.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Tooth in the line of bone fracture </a:t>
            </a:r>
            <a:r>
              <a:rPr lang="en-US" sz="2800" dirty="0">
                <a:effectLst/>
                <a:latin typeface="Calibri" panose="020F0502020204030204" pitchFamily="34" charset="0"/>
                <a:ea typeface="Calibri" panose="020F0502020204030204" pitchFamily="34" charset="0"/>
                <a:cs typeface="Calibri" panose="020F0502020204030204" pitchFamily="34" charset="0"/>
              </a:rPr>
              <a:t>or impeding trauma management.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9.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Fracture of tooth. </a:t>
            </a:r>
            <a:endParaRPr lang="en-US" sz="2800" u="sng"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10.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Teeth associated with cysts or tumors. </a:t>
            </a:r>
            <a:endParaRPr lang="en-US" sz="2800" u="sng"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11. Teeth impeding </a:t>
            </a:r>
            <a:r>
              <a:rPr lang="en-US" sz="2800" u="sng"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orthographic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surgery or reconstructive jaw surgery</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12. Satisfactory tooth for use as donor for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transplantation</a:t>
            </a:r>
            <a:r>
              <a:rPr lang="en-US" sz="2800"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 </a:t>
            </a:r>
            <a:endParaRPr lang="en-US" sz="2800"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13.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Prophylactic removal </a:t>
            </a:r>
            <a:r>
              <a:rPr lang="en-US" sz="2800" dirty="0">
                <a:effectLst/>
                <a:latin typeface="Calibri" panose="020F0502020204030204" pitchFamily="34" charset="0"/>
                <a:ea typeface="Calibri" panose="020F0502020204030204" pitchFamily="34" charset="0"/>
                <a:cs typeface="Calibri" panose="020F0502020204030204" pitchFamily="34" charset="0"/>
              </a:rPr>
              <a:t>in the presence of specific medical and surgical conditions, including;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before organ transplantation</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chemotherapy</a:t>
            </a:r>
            <a:r>
              <a:rPr lang="en-US" sz="2800" dirty="0">
                <a:effectLst/>
                <a:latin typeface="Calibri" panose="020F0502020204030204" pitchFamily="34" charset="0"/>
                <a:ea typeface="Calibri" panose="020F0502020204030204" pitchFamily="34" charset="0"/>
                <a:cs typeface="Calibri" panose="020F0502020204030204" pitchFamily="34" charset="0"/>
              </a:rPr>
              <a:t> or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radiotherapy. </a:t>
            </a:r>
            <a:endParaRPr lang="en-US" sz="1800" u="sng"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spTree>
    <p:extLst>
      <p:ext uri="{BB962C8B-B14F-4D97-AF65-F5344CB8AC3E}">
        <p14:creationId xmlns:p14="http://schemas.microsoft.com/office/powerpoint/2010/main" val="3554625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152" y="115910"/>
            <a:ext cx="11887200" cy="6645498"/>
          </a:xfrm>
        </p:spPr>
        <p:txBody>
          <a:bodyPr>
            <a:normAutofit/>
          </a:bodyPr>
          <a:lstStyle/>
          <a:p>
            <a:pPr algn="just" rtl="0">
              <a:lnSpc>
                <a:spcPct val="115000"/>
              </a:lnSpc>
              <a:spcAft>
                <a:spcPts val="0"/>
              </a:spcAft>
            </a:pPr>
            <a:r>
              <a:rPr lang="en-US" sz="3200" b="1" u="sng"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Classification </a:t>
            </a:r>
            <a:r>
              <a:rPr lang="en-US" sz="3200" b="1"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of impacted lower third molars </a:t>
            </a:r>
            <a:endParaRPr lang="en-US" sz="3200" u="sng"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several methods. of classification of impacted lower third molars have described in the literature.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most common classification is according to </a:t>
            </a:r>
            <a:r>
              <a:rPr lang="en-US" sz="2800" u="sng"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Winter (1926), Archer (1975) and Kruger (1984)</a:t>
            </a:r>
            <a:r>
              <a:rPr lang="en-US" sz="2800" dirty="0">
                <a:effectLst/>
                <a:latin typeface="Calibri" panose="020F0502020204030204" pitchFamily="34" charset="0"/>
                <a:ea typeface="Calibri" panose="020F0502020204030204" pitchFamily="34" charset="0"/>
                <a:cs typeface="Calibri" panose="020F0502020204030204" pitchFamily="34" charset="0"/>
              </a:rPr>
              <a:t> which is based on the relationship of the impacted tooth to the long axis of the second molar, so the impacted teeth are either; </a:t>
            </a:r>
            <a:endParaRPr lang="en-US" sz="2800" dirty="0" smtClean="0">
              <a:effectLst/>
              <a:latin typeface="Calibri" panose="020F0502020204030204" pitchFamily="34" charset="0"/>
              <a:ea typeface="Calibri" panose="020F0502020204030204" pitchFamily="34" charset="0"/>
              <a:cs typeface="Calibri" panose="020F0502020204030204" pitchFamily="34" charset="0"/>
            </a:endParaRPr>
          </a:p>
          <a:p>
            <a:pPr marL="514350" indent="-514350" algn="just" rtl="0">
              <a:lnSpc>
                <a:spcPct val="115000"/>
              </a:lnSpc>
              <a:buFont typeface="+mj-lt"/>
              <a:buAutoNum type="arabicPeriod"/>
            </a:pPr>
            <a:r>
              <a:rPr lang="en-US" sz="2800" u="sng"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Vertical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 6.  </a:t>
            </a:r>
            <a:r>
              <a:rPr lang="en-US" sz="2800" u="sng" dirty="0" err="1"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linguoangular</a:t>
            </a:r>
            <a:r>
              <a:rPr lang="en-US" sz="2800" u="sng"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  7. and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inverted</a:t>
            </a:r>
            <a:r>
              <a:rPr lang="en-US" sz="2800" u="sng"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       </a:t>
            </a:r>
          </a:p>
          <a:p>
            <a:pPr marL="514350" indent="-514350" algn="just" rtl="0">
              <a:lnSpc>
                <a:spcPct val="115000"/>
              </a:lnSpc>
              <a:spcAft>
                <a:spcPts val="0"/>
              </a:spcAft>
              <a:buFont typeface="+mj-lt"/>
              <a:buAutoNum type="arabicPeriod"/>
            </a:pPr>
            <a:r>
              <a:rPr lang="en-US" sz="2800" u="sng"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 horizontal</a:t>
            </a:r>
          </a:p>
          <a:p>
            <a:pPr marL="514350" indent="-514350" algn="just" rtl="0">
              <a:lnSpc>
                <a:spcPct val="115000"/>
              </a:lnSpc>
              <a:spcAft>
                <a:spcPts val="0"/>
              </a:spcAft>
              <a:buFont typeface="+mj-lt"/>
              <a:buAutoNum type="arabicPeriod"/>
            </a:pPr>
            <a:r>
              <a:rPr lang="en-US" sz="2800" u="sng" dirty="0" err="1"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Mesioangular</a:t>
            </a:r>
            <a:endParaRPr lang="en-US" sz="2800" u="sng"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endParaRPr>
          </a:p>
          <a:p>
            <a:pPr marL="514350" indent="-514350" algn="just" rtl="0">
              <a:lnSpc>
                <a:spcPct val="115000"/>
              </a:lnSpc>
              <a:spcAft>
                <a:spcPts val="0"/>
              </a:spcAft>
              <a:buFont typeface="+mj-lt"/>
              <a:buAutoNum type="arabicPeriod"/>
            </a:pPr>
            <a:r>
              <a:rPr lang="en-US" sz="2800" u="sng" dirty="0" err="1"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Distoangular</a:t>
            </a:r>
            <a:endParaRPr lang="en-US" sz="2800" u="sng"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endParaRPr>
          </a:p>
          <a:p>
            <a:pPr marL="514350" indent="-514350" algn="just" rtl="0">
              <a:lnSpc>
                <a:spcPct val="115000"/>
              </a:lnSpc>
              <a:spcAft>
                <a:spcPts val="0"/>
              </a:spcAft>
              <a:buFont typeface="+mj-lt"/>
              <a:buAutoNum type="arabicPeriod"/>
            </a:pPr>
            <a:r>
              <a:rPr lang="en-US" sz="2800" u="sng"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dirty="0" err="1"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buccoangular</a:t>
            </a:r>
            <a:r>
              <a:rPr lang="en-US" sz="2800" u="sng"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 </a:t>
            </a:r>
            <a:endParaRPr lang="en-US" sz="2800" u="sng"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algn="just" rtl="0"/>
            <a:endParaRPr lang="ar-IQ" sz="2800" u="sng" dirty="0">
              <a:solidFill>
                <a:srgbClr val="92D050"/>
              </a:solidFill>
            </a:endParaRPr>
          </a:p>
        </p:txBody>
      </p:sp>
    </p:spTree>
    <p:extLst>
      <p:ext uri="{BB962C8B-B14F-4D97-AF65-F5344CB8AC3E}">
        <p14:creationId xmlns:p14="http://schemas.microsoft.com/office/powerpoint/2010/main" val="3061006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328" y="134909"/>
            <a:ext cx="11856073" cy="6588000"/>
          </a:xfrm>
        </p:spPr>
      </p:pic>
    </p:spTree>
    <p:extLst>
      <p:ext uri="{BB962C8B-B14F-4D97-AF65-F5344CB8AC3E}">
        <p14:creationId xmlns:p14="http://schemas.microsoft.com/office/powerpoint/2010/main" val="2558886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73" y="221673"/>
            <a:ext cx="11734800" cy="6456218"/>
          </a:xfrm>
        </p:spPr>
        <p:txBody>
          <a:bodyPr>
            <a:normAutofit/>
          </a:bodyPr>
          <a:lstStyle/>
          <a:p>
            <a:pPr algn="just" rtl="0">
              <a:lnSpc>
                <a:spcPct val="115000"/>
              </a:lnSpc>
              <a:spcAft>
                <a:spcPts val="0"/>
              </a:spcAft>
            </a:pPr>
            <a:r>
              <a:rPr lang="en-US" sz="2800" dirty="0" smtClean="0">
                <a:effectLst/>
                <a:latin typeface="Calibri" panose="020F0502020204030204" pitchFamily="34" charset="0"/>
                <a:ea typeface="Calibri" panose="020F0502020204030204" pitchFamily="34" charset="0"/>
                <a:cs typeface="Calibri" panose="020F0502020204030204" pitchFamily="34" charset="0"/>
              </a:rPr>
              <a:t>Another </a:t>
            </a:r>
            <a:r>
              <a:rPr lang="en-US" sz="2800" dirty="0">
                <a:effectLst/>
                <a:latin typeface="Calibri" panose="020F0502020204030204" pitchFamily="34" charset="0"/>
                <a:ea typeface="Calibri" panose="020F0502020204030204" pitchFamily="34" charset="0"/>
                <a:cs typeface="Calibri" panose="020F0502020204030204" pitchFamily="34" charset="0"/>
              </a:rPr>
              <a:t>classification system to assess the depth of impaction was proposed by </a:t>
            </a:r>
            <a:r>
              <a:rPr lang="en-US" sz="2800" u="sng"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Pell and Gregory</a:t>
            </a:r>
            <a:r>
              <a:rPr lang="en-US" sz="2800" dirty="0">
                <a:effectLst/>
                <a:latin typeface="Calibri" panose="020F0502020204030204" pitchFamily="34" charset="0"/>
                <a:ea typeface="Calibri" panose="020F0502020204030204" pitchFamily="34" charset="0"/>
                <a:cs typeface="Calibri" panose="020F0502020204030204" pitchFamily="34" charset="0"/>
              </a:rPr>
              <a:t>, they classified the depth of impaction into two categories; the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first category is as follows</a:t>
            </a:r>
            <a:r>
              <a:rPr lang="en-US" sz="2800"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a:t>
            </a:r>
          </a:p>
          <a:p>
            <a:pPr algn="just" rtl="0">
              <a:lnSpc>
                <a:spcPct val="115000"/>
              </a:lnSpc>
              <a:spcAft>
                <a:spcPts val="0"/>
              </a:spcAft>
            </a:pPr>
            <a:r>
              <a:rPr lang="en-US" sz="2800" dirty="0" smtClean="0">
                <a:effectLst/>
                <a:latin typeface="Calibri" panose="020F0502020204030204" pitchFamily="34" charset="0"/>
                <a:ea typeface="Calibri" panose="020F0502020204030204" pitchFamily="34" charset="0"/>
                <a:cs typeface="Calibri" panose="020F0502020204030204" pitchFamily="34" charset="0"/>
              </a:rPr>
              <a:t> </a:t>
            </a:r>
            <a:r>
              <a:rPr lang="en-US" sz="2800" b="1"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Position A</a:t>
            </a:r>
            <a:r>
              <a:rPr lang="en-US" sz="28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r>
              <a:rPr lang="en-US" sz="2800" dirty="0">
                <a:effectLst/>
                <a:latin typeface="Calibri" panose="020F0502020204030204" pitchFamily="34" charset="0"/>
                <a:ea typeface="Calibri" panose="020F0502020204030204" pitchFamily="34" charset="0"/>
                <a:cs typeface="Calibri" panose="020F0502020204030204" pitchFamily="34" charset="0"/>
              </a:rPr>
              <a:t> the highest portion of the impacted tooth is on the same level or above the occlusal plane of the second molar. </a:t>
            </a:r>
            <a:endParaRPr lang="en-US" sz="2800" dirty="0" smtClean="0">
              <a:effectLst/>
              <a:latin typeface="Calibri" panose="020F0502020204030204" pitchFamily="34" charset="0"/>
              <a:ea typeface="Calibri" panose="020F0502020204030204" pitchFamily="34" charset="0"/>
              <a:cs typeface="Calibri" panose="020F0502020204030204" pitchFamily="34" charset="0"/>
            </a:endParaRPr>
          </a:p>
          <a:p>
            <a:pPr algn="just" rtl="0">
              <a:lnSpc>
                <a:spcPct val="115000"/>
              </a:lnSpc>
              <a:spcAft>
                <a:spcPts val="0"/>
              </a:spcAft>
            </a:pPr>
            <a:r>
              <a:rPr lang="en-US" sz="2800" b="1" u="sng"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Position </a:t>
            </a:r>
            <a:r>
              <a:rPr lang="en-US" sz="2800" b="1"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B</a:t>
            </a:r>
            <a:r>
              <a:rPr lang="en-US" sz="28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r>
              <a:rPr lang="en-US" sz="2800" dirty="0">
                <a:effectLst/>
                <a:latin typeface="Calibri" panose="020F0502020204030204" pitchFamily="34" charset="0"/>
                <a:ea typeface="Calibri" panose="020F0502020204030204" pitchFamily="34" charset="0"/>
                <a:cs typeface="Calibri" panose="020F0502020204030204" pitchFamily="34" charset="0"/>
              </a:rPr>
              <a:t> the highest portion of the impacted tooth is below the occlusal plane but above the cervical line of the second molar.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b="1"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Position C</a:t>
            </a:r>
            <a:r>
              <a:rPr lang="en-US" sz="28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r>
              <a:rPr lang="en-US" sz="2800" dirty="0">
                <a:effectLst/>
                <a:latin typeface="Calibri" panose="020F0502020204030204" pitchFamily="34" charset="0"/>
                <a:ea typeface="Calibri" panose="020F0502020204030204" pitchFamily="34" charset="0"/>
                <a:cs typeface="Calibri" panose="020F0502020204030204" pitchFamily="34" charset="0"/>
              </a:rPr>
              <a:t> the highest portion of the impacted tooth is below the cervical line of the second molar. </a:t>
            </a:r>
            <a:endParaRPr lang="en-US" sz="2800" dirty="0"/>
          </a:p>
        </p:txBody>
      </p:sp>
    </p:spTree>
    <p:extLst>
      <p:ext uri="{BB962C8B-B14F-4D97-AF65-F5344CB8AC3E}">
        <p14:creationId xmlns:p14="http://schemas.microsoft.com/office/powerpoint/2010/main" val="4147216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8545"/>
            <a:ext cx="11776364" cy="6539346"/>
          </a:xfrm>
        </p:spPr>
        <p:txBody>
          <a:bodyPr>
            <a:normAutofit/>
          </a:bodyPr>
          <a:lstStyle/>
          <a:p>
            <a:pPr lvl="0" algn="just" rtl="0">
              <a:lnSpc>
                <a:spcPct val="115000"/>
              </a:lnSpc>
            </a:pP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The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second category</a:t>
            </a: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related the impacted third molar to the ascending ramus of the mandible as follows: </a:t>
            </a:r>
            <a:endParaRPr lang="en-US" sz="2800" b="1" dirty="0" smtClean="0">
              <a:effectLst/>
              <a:latin typeface="Calibri" panose="020F0502020204030204" pitchFamily="34" charset="0"/>
              <a:ea typeface="Calibri" panose="020F0502020204030204" pitchFamily="34" charset="0"/>
              <a:cs typeface="Calibri" panose="020F0502020204030204" pitchFamily="34" charset="0"/>
            </a:endParaRPr>
          </a:p>
          <a:p>
            <a:pPr algn="just" rtl="0">
              <a:lnSpc>
                <a:spcPct val="115000"/>
              </a:lnSpc>
              <a:spcAft>
                <a:spcPts val="0"/>
              </a:spcAft>
            </a:pPr>
            <a:r>
              <a:rPr lang="en-US" sz="2800" b="1" u="sng"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Class </a:t>
            </a:r>
            <a:r>
              <a:rPr lang="en-US" sz="2800" b="1"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I:</a:t>
            </a:r>
            <a:r>
              <a:rPr lang="en-US" sz="28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none of the crown is in the ramus of the mandible.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b="1"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Class II:</a:t>
            </a:r>
            <a:r>
              <a:rPr lang="en-US" sz="28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less than half of the crown is in the ramus.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b="1"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Class </a:t>
            </a:r>
            <a:r>
              <a:rPr lang="en-US" sz="2800" b="1" u="sng"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III</a:t>
            </a:r>
            <a:r>
              <a:rPr lang="en-US" sz="28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more than half of the crown is in the ramus.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b="1" u="sng" dirty="0" err="1" smtClean="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Killey</a:t>
            </a:r>
            <a:r>
              <a:rPr lang="en-US" sz="2800" b="1" u="sng" dirty="0" smtClean="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800" b="1" u="sng"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and Kay</a:t>
            </a:r>
            <a:r>
              <a:rPr lang="en-US" sz="2800" u="sng"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classified the state of eruption of impacted third molars into: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Erupted. </a:t>
            </a:r>
            <a:endParaRPr lang="en-US" sz="1800" u="sng"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Partially erupted. </a:t>
            </a:r>
            <a:endParaRPr lang="en-US" sz="1800" u="sng"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Unerupted</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solidFill>
                <a:srgbClr val="FFC000"/>
              </a:solidFill>
            </a:endParaRPr>
          </a:p>
        </p:txBody>
      </p:sp>
    </p:spTree>
    <p:extLst>
      <p:ext uri="{BB962C8B-B14F-4D97-AF65-F5344CB8AC3E}">
        <p14:creationId xmlns:p14="http://schemas.microsoft.com/office/powerpoint/2010/main" val="3219961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809" y="-1"/>
            <a:ext cx="9110487" cy="6840000"/>
          </a:xfrm>
          <a:prstGeom prst="rect">
            <a:avLst/>
          </a:prstGeom>
        </p:spPr>
      </p:pic>
    </p:spTree>
    <p:extLst>
      <p:ext uri="{BB962C8B-B14F-4D97-AF65-F5344CB8AC3E}">
        <p14:creationId xmlns:p14="http://schemas.microsoft.com/office/powerpoint/2010/main" val="106584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744" y="138544"/>
            <a:ext cx="11422505" cy="7272000"/>
          </a:xfrm>
        </p:spPr>
        <p:txBody>
          <a:bodyPr>
            <a:normAutofit/>
          </a:bodyPr>
          <a:lstStyle/>
          <a:p>
            <a:pPr marL="0" indent="0" algn="ctr" rtl="0">
              <a:lnSpc>
                <a:spcPct val="115000"/>
              </a:lnSpc>
              <a:spcAft>
                <a:spcPts val="0"/>
              </a:spcAft>
              <a:buNone/>
            </a:pPr>
            <a:r>
              <a:rPr lang="en-US" sz="32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Principles of management of impacted teeth </a:t>
            </a:r>
            <a:endParaRPr lang="en-US" sz="32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3200" u="sng"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Tooth eruption </a:t>
            </a:r>
            <a:r>
              <a:rPr lang="en-US" sz="3200" u="sng" dirty="0" smtClean="0">
                <a:solidFill>
                  <a:srgbClr val="00B0F0"/>
                </a:solidFill>
                <a:effectLst/>
                <a:latin typeface="Calibri" panose="020F0502020204030204" pitchFamily="34" charset="0"/>
                <a:ea typeface="Calibri" panose="020F0502020204030204" pitchFamily="34" charset="0"/>
                <a:cs typeface="Calibri" panose="020F0502020204030204" pitchFamily="34" charset="0"/>
              </a:rPr>
              <a:t>:</a:t>
            </a:r>
            <a:r>
              <a:rPr lang="en-US" sz="2800" dirty="0" smtClean="0">
                <a:effectLst/>
                <a:latin typeface="Calibri" panose="020F0502020204030204" pitchFamily="34" charset="0"/>
                <a:ea typeface="Calibri" panose="020F0502020204030204" pitchFamily="34" charset="0"/>
                <a:cs typeface="Calibri" panose="020F0502020204030204" pitchFamily="34" charset="0"/>
              </a:rPr>
              <a:t>is </a:t>
            </a:r>
            <a:r>
              <a:rPr lang="en-US" sz="2800" dirty="0">
                <a:effectLst/>
                <a:latin typeface="Calibri" panose="020F0502020204030204" pitchFamily="34" charset="0"/>
                <a:ea typeface="Calibri" panose="020F0502020204030204" pitchFamily="34" charset="0"/>
                <a:cs typeface="Calibri" panose="020F0502020204030204" pitchFamily="34" charset="0"/>
              </a:rPr>
              <a:t>defined as the movement of a tooth from its site of development within the alveolar bone to its functional position in the oral cavity. </a:t>
            </a:r>
            <a:endParaRPr lang="en-US" sz="2800" dirty="0" smtClean="0">
              <a:effectLst/>
              <a:latin typeface="Calibri" panose="020F0502020204030204" pitchFamily="34" charset="0"/>
              <a:ea typeface="Calibri" panose="020F0502020204030204" pitchFamily="34" charset="0"/>
              <a:cs typeface="Calibri" panose="020F0502020204030204" pitchFamily="34" charset="0"/>
            </a:endParaRPr>
          </a:p>
          <a:p>
            <a:pPr marL="0" indent="0" algn="just" rtl="0">
              <a:lnSpc>
                <a:spcPct val="115000"/>
              </a:lnSpc>
              <a:spcAft>
                <a:spcPts val="0"/>
              </a:spcAft>
              <a:buNone/>
            </a:pPr>
            <a:r>
              <a:rPr lang="en-US" sz="2800" dirty="0" smtClean="0">
                <a:effectLst/>
                <a:latin typeface="Calibri" panose="020F0502020204030204" pitchFamily="34" charset="0"/>
                <a:ea typeface="Calibri" panose="020F0502020204030204" pitchFamily="34" charset="0"/>
                <a:cs typeface="Calibri" panose="020F0502020204030204" pitchFamily="34" charset="0"/>
              </a:rPr>
              <a:t>Root </a:t>
            </a:r>
            <a:r>
              <a:rPr lang="en-US" sz="2800" dirty="0">
                <a:effectLst/>
                <a:latin typeface="Calibri" panose="020F0502020204030204" pitchFamily="34" charset="0"/>
                <a:ea typeface="Calibri" panose="020F0502020204030204" pitchFamily="34" charset="0"/>
                <a:cs typeface="Calibri" panose="020F0502020204030204" pitchFamily="34" charset="0"/>
              </a:rPr>
              <a:t>elongation, alveolar bone remodeling and periodontal ligament formation can explain tooth eruption. tooth eruption can be arbitrarily divided into the following six stages: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spTree>
    <p:extLst>
      <p:ext uri="{BB962C8B-B14F-4D97-AF65-F5344CB8AC3E}">
        <p14:creationId xmlns:p14="http://schemas.microsoft.com/office/powerpoint/2010/main" val="462499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832" y="344773"/>
            <a:ext cx="11617377" cy="6175947"/>
          </a:xfrm>
        </p:spPr>
        <p:txBody>
          <a:bodyPr>
            <a:normAutofit/>
          </a:bodyPr>
          <a:lstStyle/>
          <a:p>
            <a:pPr algn="just" rtl="0">
              <a:lnSpc>
                <a:spcPct val="115000"/>
              </a:lnSpc>
              <a:spcAft>
                <a:spcPts val="0"/>
              </a:spcAft>
            </a:pPr>
            <a:r>
              <a:rPr lang="en-US" sz="3200" b="1"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Clinical examination </a:t>
            </a:r>
            <a:endParaRPr lang="en-US" sz="3200" u="sng"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After taking a thorough medical and dental history, with a special consideration to the </a:t>
            </a:r>
            <a:r>
              <a:rPr lang="en-US" sz="28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age</a:t>
            </a:r>
            <a:r>
              <a:rPr lang="en-US" sz="2800" dirty="0">
                <a:effectLst/>
                <a:latin typeface="Calibri" panose="020F0502020204030204" pitchFamily="34" charset="0"/>
                <a:ea typeface="Calibri" panose="020F0502020204030204" pitchFamily="34" charset="0"/>
                <a:cs typeface="Calibri" panose="020F0502020204030204" pitchFamily="34" charset="0"/>
              </a:rPr>
              <a:t>, since this factor may significantly influence the management of impacted third molars, studies have shown that the </a:t>
            </a:r>
            <a:r>
              <a:rPr lang="en-US" sz="28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complications of surgery increase with increased age. </a:t>
            </a:r>
            <a:endParaRPr lang="en-US" sz="28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algn="just" rtl="0"/>
            <a:endParaRPr lang="ar-IQ" sz="2800" dirty="0"/>
          </a:p>
        </p:txBody>
      </p:sp>
    </p:spTree>
    <p:extLst>
      <p:ext uri="{BB962C8B-B14F-4D97-AF65-F5344CB8AC3E}">
        <p14:creationId xmlns:p14="http://schemas.microsoft.com/office/powerpoint/2010/main" val="1482545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833" y="239843"/>
            <a:ext cx="11572406" cy="6340839"/>
          </a:xfrm>
        </p:spPr>
        <p:txBody>
          <a:bodyPr>
            <a:normAutofit/>
          </a:bodyPr>
          <a:lstStyle/>
          <a:p>
            <a:pPr algn="justLow"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clinical examination starts with a </a:t>
            </a:r>
            <a:r>
              <a:rPr lang="en-US" sz="28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general assessment of the size </a:t>
            </a:r>
            <a:r>
              <a:rPr lang="en-US" sz="2800" dirty="0">
                <a:effectLst/>
                <a:latin typeface="Calibri" panose="020F0502020204030204" pitchFamily="34" charset="0"/>
                <a:ea typeface="Calibri" panose="020F0502020204030204" pitchFamily="34" charset="0"/>
                <a:cs typeface="Calibri" panose="020F0502020204030204" pitchFamily="34" charset="0"/>
              </a:rPr>
              <a:t>and the </a:t>
            </a:r>
            <a:r>
              <a:rPr lang="en-US" sz="28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build of the patients</a:t>
            </a:r>
            <a:r>
              <a:rPr lang="en-US" sz="2800" dirty="0">
                <a:effectLst/>
                <a:latin typeface="Calibri" panose="020F0502020204030204" pitchFamily="34" charset="0"/>
                <a:ea typeface="Calibri" panose="020F0502020204030204" pitchFamily="34" charset="0"/>
                <a:cs typeface="Calibri" panose="020F0502020204030204" pitchFamily="34" charset="0"/>
              </a:rPr>
              <a:t>, patient's </a:t>
            </a:r>
            <a:r>
              <a:rPr lang="en-US" sz="28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attitude</a:t>
            </a:r>
            <a:r>
              <a:rPr lang="en-US" sz="2800" dirty="0">
                <a:effectLst/>
                <a:latin typeface="Calibri" panose="020F0502020204030204" pitchFamily="34" charset="0"/>
                <a:ea typeface="Calibri" panose="020F0502020204030204" pitchFamily="34" charset="0"/>
                <a:cs typeface="Calibri" panose="020F0502020204030204" pitchFamily="34" charset="0"/>
              </a:rPr>
              <a:t> is important as this reflects the way he/she will respond to the stress of surgery. </a:t>
            </a:r>
            <a:r>
              <a:rPr lang="en-US" sz="28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General fitness is essential</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smtClean="0">
              <a:effectLst/>
              <a:latin typeface="Calibri" panose="020F0502020204030204" pitchFamily="34" charset="0"/>
              <a:ea typeface="Calibri" panose="020F0502020204030204" pitchFamily="34" charset="0"/>
              <a:cs typeface="Calibri" panose="020F0502020204030204" pitchFamily="34" charset="0"/>
            </a:endParaRPr>
          </a:p>
          <a:p>
            <a:pPr lvl="0" algn="justLow" rtl="0">
              <a:lnSpc>
                <a:spcPct val="115000"/>
              </a:lnSpc>
            </a:pPr>
            <a:r>
              <a:rPr lang="en-US" sz="2800" b="1"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Intraoral examination should include</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 </a:t>
            </a:r>
            <a:endParaRPr lang="en-US" sz="1800" u="sng"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rtl="0">
              <a:lnSpc>
                <a:spcPct val="115000"/>
              </a:lnSpc>
              <a:buFont typeface="Symbol" panose="05050102010706020507" pitchFamily="18" charset="2"/>
              <a:buChar char=""/>
            </a:pP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The </a:t>
            </a:r>
            <a:r>
              <a:rPr lang="en-US" sz="28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mouth opening. </a:t>
            </a:r>
            <a:endParaRPr lang="en-US" sz="18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rtl="0">
              <a:lnSpc>
                <a:spcPct val="115000"/>
              </a:lnSpc>
              <a:buFont typeface="Symbol" panose="05050102010706020507" pitchFamily="18" charset="2"/>
              <a:buChar char=""/>
            </a:pPr>
            <a:r>
              <a:rPr lang="en-US" sz="28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Oral hygiene</a:t>
            </a: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prstClr val="white"/>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rtl="0">
              <a:lnSpc>
                <a:spcPct val="115000"/>
              </a:lnSpc>
              <a:buFont typeface="Symbol" panose="05050102010706020507" pitchFamily="18" charset="2"/>
              <a:buChar char=""/>
            </a:pPr>
            <a:r>
              <a:rPr lang="en-US" sz="28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General state of the dentition</a:t>
            </a: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especially the first and second molars. </a:t>
            </a:r>
            <a:endParaRPr lang="en-US" sz="1800" dirty="0">
              <a:solidFill>
                <a:prstClr val="white"/>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rtl="0">
              <a:lnSpc>
                <a:spcPct val="115000"/>
              </a:lnSpc>
              <a:buFont typeface="Symbol" panose="05050102010706020507" pitchFamily="18" charset="2"/>
              <a:buChar char=""/>
            </a:pPr>
            <a:r>
              <a:rPr lang="en-US" sz="28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Examination of the third molar,</a:t>
            </a: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if it is visible or not, carious, the condition of the soft tissue over the impacted tooth is noted; if there are signs of </a:t>
            </a:r>
            <a:r>
              <a:rPr lang="en-US" sz="2800" dirty="0" err="1">
                <a:solidFill>
                  <a:prstClr val="white"/>
                </a:solidFill>
                <a:effectLst/>
                <a:latin typeface="Calibri" panose="020F0502020204030204" pitchFamily="34" charset="0"/>
                <a:ea typeface="Calibri" panose="020F0502020204030204" pitchFamily="34" charset="0"/>
                <a:cs typeface="Calibri" panose="020F0502020204030204" pitchFamily="34" charset="0"/>
              </a:rPr>
              <a:t>pericoronitis</a:t>
            </a: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treatment will be required before the operation. </a:t>
            </a:r>
            <a:endParaRPr lang="en-US" sz="1800" dirty="0">
              <a:solidFill>
                <a:prstClr val="white"/>
              </a:solidFill>
              <a:effectLst/>
              <a:latin typeface="Calibri" panose="020F0502020204030204" pitchFamily="34" charset="0"/>
              <a:ea typeface="Calibri" panose="020F0502020204030204" pitchFamily="34" charset="0"/>
              <a:cs typeface="Arial" panose="020B0604020202020204" pitchFamily="34" charset="0"/>
            </a:endParaRPr>
          </a:p>
          <a:p>
            <a:pPr lvl="0" algn="just" rtl="0"/>
            <a:endParaRPr lang="ar-IQ" sz="2800" dirty="0">
              <a:solidFill>
                <a:prstClr val="white"/>
              </a:solidFill>
            </a:endParaRPr>
          </a:p>
          <a:p>
            <a:pPr algn="justLow" rtl="0">
              <a:lnSpc>
                <a:spcPct val="115000"/>
              </a:lnSpc>
              <a:spcAft>
                <a:spcPts val="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l" rtl="0"/>
            <a:endParaRPr lang="ar-IQ" sz="2800" dirty="0"/>
          </a:p>
        </p:txBody>
      </p:sp>
    </p:spTree>
    <p:extLst>
      <p:ext uri="{BB962C8B-B14F-4D97-AF65-F5344CB8AC3E}">
        <p14:creationId xmlns:p14="http://schemas.microsoft.com/office/powerpoint/2010/main" val="3103684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882" y="179882"/>
            <a:ext cx="11677338" cy="6370820"/>
          </a:xfrm>
        </p:spPr>
        <p:txBody>
          <a:bodyPr>
            <a:normAutofit/>
          </a:bodyPr>
          <a:lstStyle/>
          <a:p>
            <a:pPr marL="342900" lvl="0" indent="-342900" algn="just" rtl="0">
              <a:lnSpc>
                <a:spcPct val="115000"/>
              </a:lnSpc>
              <a:spcAft>
                <a:spcPts val="0"/>
              </a:spcAft>
              <a:buFont typeface="Symbol" panose="05050102010706020507" pitchFamily="18" charset="2"/>
              <a:buChar char=""/>
            </a:pPr>
            <a:r>
              <a:rPr lang="en-US" sz="2800" dirty="0" smtClean="0">
                <a:effectLst/>
                <a:latin typeface="Calibri" panose="020F0502020204030204" pitchFamily="34" charset="0"/>
                <a:ea typeface="Calibri" panose="020F0502020204030204" pitchFamily="34" charset="0"/>
                <a:cs typeface="Calibri" panose="020F0502020204030204" pitchFamily="34" charset="0"/>
              </a:rPr>
              <a:t>The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external and internal oblique ridges </a:t>
            </a:r>
            <a:r>
              <a:rPr lang="en-US" sz="2800" dirty="0">
                <a:effectLst/>
                <a:latin typeface="Calibri" panose="020F0502020204030204" pitchFamily="34" charset="0"/>
                <a:ea typeface="Calibri" panose="020F0502020204030204" pitchFamily="34" charset="0"/>
                <a:cs typeface="Calibri" panose="020F0502020204030204" pitchFamily="34" charset="0"/>
              </a:rPr>
              <a:t>of the mandible are palpated, if the external oblique ridge is low, relatively vertical and posterior to the tooth, the alveolar bone will be thin, while if the ridge lies high and forward, the alveolar bone will be thick and the extraction more difficult.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15000"/>
              </a:lnSpc>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The position and the condition of the</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 upper third molar </a:t>
            </a:r>
            <a:r>
              <a:rPr lang="en-US" sz="2800" dirty="0">
                <a:effectLst/>
                <a:latin typeface="Calibri" panose="020F0502020204030204" pitchFamily="34" charset="0"/>
                <a:ea typeface="Calibri" panose="020F0502020204030204" pitchFamily="34" charset="0"/>
                <a:cs typeface="Calibri" panose="020F0502020204030204" pitchFamily="34" charset="0"/>
              </a:rPr>
              <a:t>is checked and its relationship with the lower third molar is noted.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15000"/>
              </a:lnSpc>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The related </a:t>
            </a:r>
            <a:r>
              <a:rPr lang="en-US" sz="2800" u="sng" dirty="0" smtClean="0">
                <a:solidFill>
                  <a:srgbClr val="FFC000"/>
                </a:solidFill>
                <a:effectLst/>
                <a:latin typeface="Calibri" panose="020F0502020204030204" pitchFamily="34" charset="0"/>
                <a:ea typeface="Calibri" panose="020F0502020204030204" pitchFamily="34" charset="0"/>
                <a:cs typeface="Calibri" panose="020F0502020204030204" pitchFamily="34" charset="0"/>
              </a:rPr>
              <a:t>lymph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nodes </a:t>
            </a:r>
            <a:r>
              <a:rPr lang="en-US" sz="2800" dirty="0">
                <a:effectLst/>
                <a:latin typeface="Calibri" panose="020F0502020204030204" pitchFamily="34" charset="0"/>
                <a:ea typeface="Calibri" panose="020F0502020204030204" pitchFamily="34" charset="0"/>
                <a:cs typeface="Calibri" panose="020F0502020204030204" pitchFamily="34" charset="0"/>
              </a:rPr>
              <a:t>should be palpated to determine the extent of infection.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0"/>
            <a:endParaRPr lang="ar-IQ" sz="2800" dirty="0"/>
          </a:p>
        </p:txBody>
      </p:sp>
    </p:spTree>
    <p:extLst>
      <p:ext uri="{BB962C8B-B14F-4D97-AF65-F5344CB8AC3E}">
        <p14:creationId xmlns:p14="http://schemas.microsoft.com/office/powerpoint/2010/main" val="893819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91" y="166255"/>
            <a:ext cx="11845636" cy="6483927"/>
          </a:xfrm>
        </p:spPr>
        <p:txBody>
          <a:bodyPr>
            <a:normAutofit/>
          </a:bodyPr>
          <a:lstStyle/>
          <a:p>
            <a:pPr algn="just" rtl="0">
              <a:lnSpc>
                <a:spcPct val="115000"/>
              </a:lnSpc>
              <a:spcAft>
                <a:spcPts val="0"/>
              </a:spcAft>
            </a:pPr>
            <a:r>
              <a:rPr lang="en-US" sz="3200" b="1"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Radiographic examination </a:t>
            </a:r>
            <a:endParaRPr lang="en-US" sz="3200" u="sng"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radiographic examination should demonstrate: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 The whole impacted tooth.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 The investing bone.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 The adjacent tooth.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 The inferior dental (alveolar) canal.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 the anterior border of the ascending ramus.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0"/>
            <a:endParaRPr lang="ar-IQ"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198" y="1442724"/>
            <a:ext cx="3925794" cy="2556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389" y="4197246"/>
            <a:ext cx="4043411" cy="2452936"/>
          </a:xfrm>
          <a:prstGeom prst="rect">
            <a:avLst/>
          </a:prstGeom>
        </p:spPr>
      </p:pic>
    </p:spTree>
    <p:extLst>
      <p:ext uri="{BB962C8B-B14F-4D97-AF65-F5344CB8AC3E}">
        <p14:creationId xmlns:p14="http://schemas.microsoft.com/office/powerpoint/2010/main" val="3939851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9902" y="194872"/>
            <a:ext cx="11782268" cy="6400800"/>
          </a:xfrm>
        </p:spPr>
        <p:txBody>
          <a:bodyPr>
            <a:normAutofit/>
          </a:bodyPr>
          <a:lstStyle/>
          <a:p>
            <a:pPr algn="just" rtl="0">
              <a:lnSpc>
                <a:spcPct val="115000"/>
              </a:lnSpc>
              <a:spcAft>
                <a:spcPts val="0"/>
              </a:spcAft>
            </a:pP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Periapical radiograph </a:t>
            </a:r>
            <a:r>
              <a:rPr lang="en-US" sz="2800" dirty="0">
                <a:effectLst/>
                <a:latin typeface="Calibri" panose="020F0502020204030204" pitchFamily="34" charset="0"/>
                <a:ea typeface="Calibri" panose="020F0502020204030204" pitchFamily="34" charset="0"/>
                <a:cs typeface="Calibri" panose="020F0502020204030204" pitchFamily="34" charset="0"/>
              </a:rPr>
              <a:t>offers the highest definition and it should be used whenever possible, but the film should be positioned with care. </a:t>
            </a:r>
            <a:endParaRPr lang="en-US" sz="2800" dirty="0" smtClean="0">
              <a:effectLst/>
              <a:latin typeface="Calibri" panose="020F0502020204030204" pitchFamily="34" charset="0"/>
              <a:ea typeface="Calibri" panose="020F0502020204030204" pitchFamily="34" charset="0"/>
              <a:cs typeface="Calibri" panose="020F0502020204030204" pitchFamily="34" charset="0"/>
            </a:endParaRPr>
          </a:p>
          <a:p>
            <a:pPr algn="just" rtl="0">
              <a:lnSpc>
                <a:spcPct val="115000"/>
              </a:lnSpc>
              <a:spcAft>
                <a:spcPts val="0"/>
              </a:spcAft>
            </a:pPr>
            <a:endParaRPr lang="en-US" sz="2800" dirty="0" smtClean="0">
              <a:effectLst/>
              <a:latin typeface="Calibri" panose="020F0502020204030204" pitchFamily="34" charset="0"/>
              <a:ea typeface="Calibri" panose="020F0502020204030204" pitchFamily="34" charset="0"/>
              <a:cs typeface="Calibri" panose="020F0502020204030204" pitchFamily="34" charset="0"/>
            </a:endParaRPr>
          </a:p>
          <a:p>
            <a:pPr algn="just" rtl="0">
              <a:lnSpc>
                <a:spcPct val="115000"/>
              </a:lnSpc>
              <a:spcAft>
                <a:spcPts val="0"/>
              </a:spcAft>
            </a:pPr>
            <a:endParaRPr lang="en-US" sz="2800" dirty="0" smtClean="0">
              <a:effectLst/>
              <a:latin typeface="Calibri" panose="020F0502020204030204" pitchFamily="34" charset="0"/>
              <a:ea typeface="Calibri" panose="020F0502020204030204" pitchFamily="34" charset="0"/>
              <a:cs typeface="Calibri" panose="020F0502020204030204" pitchFamily="34" charset="0"/>
            </a:endParaRPr>
          </a:p>
          <a:p>
            <a:pPr algn="just" rtl="0">
              <a:lnSpc>
                <a:spcPct val="115000"/>
              </a:lnSpc>
              <a:spcAft>
                <a:spcPts val="0"/>
              </a:spcAft>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lgn="just" rtl="0">
              <a:lnSpc>
                <a:spcPct val="115000"/>
              </a:lnSpc>
            </a:pPr>
            <a:r>
              <a:rPr lang="en-US" sz="2800" u="sng" dirty="0" err="1"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Orthopantomogram</a:t>
            </a:r>
            <a:r>
              <a:rPr lang="en-US" sz="2800" u="sng"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 (OPG</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is regarded as the radiograph of choice, its main advantages are; the low radiation exposure and its ability to demonstrate the entire dental arch.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120" y="1322801"/>
            <a:ext cx="2647950" cy="17240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7118" y="4295462"/>
            <a:ext cx="4637171" cy="2304000"/>
          </a:xfrm>
          <a:prstGeom prst="rect">
            <a:avLst/>
          </a:prstGeom>
        </p:spPr>
      </p:pic>
    </p:spTree>
    <p:extLst>
      <p:ext uri="{BB962C8B-B14F-4D97-AF65-F5344CB8AC3E}">
        <p14:creationId xmlns:p14="http://schemas.microsoft.com/office/powerpoint/2010/main" val="1641335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822" y="299803"/>
            <a:ext cx="11467475" cy="6295869"/>
          </a:xfrm>
        </p:spPr>
        <p:txBody>
          <a:bodyPr/>
          <a:lstStyle/>
          <a:p>
            <a:pPr lvl="0" algn="just" rtl="0">
              <a:lnSpc>
                <a:spcPct val="115000"/>
              </a:lnSpc>
            </a:pP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Occlusal films </a:t>
            </a: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are used in difficult cases especially in </a:t>
            </a:r>
            <a:r>
              <a:rPr lang="en-US" sz="2800" dirty="0" err="1">
                <a:solidFill>
                  <a:prstClr val="white"/>
                </a:solidFill>
                <a:effectLst/>
                <a:latin typeface="Calibri" panose="020F0502020204030204" pitchFamily="34" charset="0"/>
                <a:ea typeface="Calibri" panose="020F0502020204030204" pitchFamily="34" charset="0"/>
                <a:cs typeface="Calibri" panose="020F0502020204030204" pitchFamily="34" charset="0"/>
              </a:rPr>
              <a:t>unerupted</a:t>
            </a: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teeth in conjunction with another view at right angle, this is necessary to understand the problem in 3 dimensions. </a:t>
            </a:r>
            <a:endParaRPr lang="en-US" sz="2800" dirty="0">
              <a:solidFill>
                <a:prstClr val="white"/>
              </a:solidFill>
              <a:effectLst/>
              <a:latin typeface="Calibri" panose="020F0502020204030204" pitchFamily="34" charset="0"/>
              <a:ea typeface="Calibri" panose="020F0502020204030204" pitchFamily="34" charset="0"/>
              <a:cs typeface="Arial" panose="020B0604020202020204" pitchFamily="34" charset="0"/>
            </a:endParaRPr>
          </a:p>
          <a:p>
            <a:pPr lvl="0" algn="just" rtl="0">
              <a:lnSpc>
                <a:spcPct val="115000"/>
              </a:lnSpc>
            </a:pPr>
            <a:endParaRPr lang="en-US" sz="2800" dirty="0" smtClean="0">
              <a:solidFill>
                <a:prstClr val="white"/>
              </a:solidFill>
              <a:effectLst/>
              <a:latin typeface="Calibri" panose="020F0502020204030204" pitchFamily="34" charset="0"/>
              <a:ea typeface="Calibri" panose="020F0502020204030204" pitchFamily="34" charset="0"/>
              <a:cs typeface="Calibri" panose="020F0502020204030204" pitchFamily="34" charset="0"/>
            </a:endParaRPr>
          </a:p>
          <a:p>
            <a:pPr lvl="0" algn="just" rtl="0">
              <a:lnSpc>
                <a:spcPct val="115000"/>
              </a:lnSpc>
            </a:pPr>
            <a:endPar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endParaRPr>
          </a:p>
          <a:p>
            <a:pPr lvl="0" algn="just" rtl="0">
              <a:lnSpc>
                <a:spcPct val="115000"/>
              </a:lnSpc>
            </a:pPr>
            <a:r>
              <a:rPr lang="en-US" sz="2800" u="sng" dirty="0" smtClean="0">
                <a:solidFill>
                  <a:srgbClr val="92D050"/>
                </a:solidFill>
                <a:effectLst/>
                <a:latin typeface="Calibri" panose="020F0502020204030204" pitchFamily="34" charset="0"/>
                <a:ea typeface="Calibri" panose="020F0502020204030204" pitchFamily="34" charset="0"/>
                <a:cs typeface="Calibri" panose="020F0502020204030204" pitchFamily="34" charset="0"/>
              </a:rPr>
              <a:t>Cone </a:t>
            </a:r>
            <a:r>
              <a:rPr lang="en-US" sz="2800" u="sng"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beam CT (CBCT) </a:t>
            </a: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is relatively a new technique and it is indicated when on OPG there is a suggestion of a relationship between the roots of the impacted tooth and the inferior dental (alveolar) canal </a:t>
            </a:r>
            <a:endParaRPr lang="en-US" sz="2800" dirty="0">
              <a:solidFill>
                <a:prstClr val="white"/>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just" rtl="0">
              <a:buNone/>
            </a:pPr>
            <a:endParaRPr lang="ar-IQ" sz="2800" dirty="0">
              <a:solidFill>
                <a:prstClr val="white"/>
              </a:solidFill>
            </a:endParaRPr>
          </a:p>
          <a:p>
            <a:pPr algn="l" rtl="0"/>
            <a:endParaRPr lang="ar-IQ"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1686" y="1412823"/>
            <a:ext cx="2242500" cy="1656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39" y="4938322"/>
            <a:ext cx="2762250" cy="16573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797" y="4676931"/>
            <a:ext cx="3897055" cy="205365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8496" y="4220200"/>
            <a:ext cx="2644088" cy="2655892"/>
          </a:xfrm>
          <a:prstGeom prst="rect">
            <a:avLst/>
          </a:prstGeom>
        </p:spPr>
      </p:pic>
    </p:spTree>
    <p:extLst>
      <p:ext uri="{BB962C8B-B14F-4D97-AF65-F5344CB8AC3E}">
        <p14:creationId xmlns:p14="http://schemas.microsoft.com/office/powerpoint/2010/main" val="1408641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18" y="193963"/>
            <a:ext cx="11679382" cy="6442363"/>
          </a:xfrm>
        </p:spPr>
        <p:txBody>
          <a:bodyPr>
            <a:normAutofit/>
          </a:bodyPr>
          <a:lstStyle/>
          <a:p>
            <a:pPr algn="justLow" rtl="0">
              <a:lnSpc>
                <a:spcPct val="115000"/>
              </a:lnSpc>
              <a:spcAft>
                <a:spcPts val="0"/>
              </a:spcAft>
            </a:pPr>
            <a:r>
              <a:rPr lang="en-US" sz="2800" b="1"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Radiographic assessment </a:t>
            </a:r>
            <a:endParaRPr lang="en-US" sz="1800" u="sng"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It aims to estimate how much work will need to be done at the operation and what technical difficulties will need to be overcome. The following features should be considered: </a:t>
            </a:r>
            <a:endParaRPr lang="en-US" sz="2800" dirty="0" smtClean="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rtl="0">
              <a:lnSpc>
                <a:spcPct val="115000"/>
              </a:lnSpc>
              <a:buFont typeface="Symbol" panose="05050102010706020507" pitchFamily="18" charset="2"/>
              <a:buChar char=""/>
            </a:pPr>
            <a:r>
              <a:rPr lang="en-US" sz="2600" u="sng" dirty="0">
                <a:solidFill>
                  <a:srgbClr val="ABDAFC">
                    <a:lumMod val="90000"/>
                  </a:srgbClr>
                </a:solidFill>
                <a:effectLst/>
                <a:latin typeface="Calibri" panose="020F0502020204030204" pitchFamily="34" charset="0"/>
                <a:ea typeface="Calibri" panose="020F0502020204030204" pitchFamily="34" charset="0"/>
                <a:cs typeface="Calibri" panose="020F0502020204030204" pitchFamily="34" charset="0"/>
              </a:rPr>
              <a:t>Angulation of the impacted tooth</a:t>
            </a:r>
            <a:endParaRPr lang="en-US" sz="1700" u="sng" dirty="0">
              <a:solidFill>
                <a:srgbClr val="ABDAFC">
                  <a:lumMod val="90000"/>
                </a:srgb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15000"/>
              </a:lnSpc>
              <a:buFont typeface="Symbol" panose="05050102010706020507" pitchFamily="18" charset="2"/>
              <a:buChar char=""/>
            </a:pPr>
            <a:r>
              <a:rPr lang="en-US" sz="2600" u="sng" dirty="0">
                <a:solidFill>
                  <a:srgbClr val="ABDAFC">
                    <a:lumMod val="90000"/>
                  </a:srgbClr>
                </a:solidFill>
                <a:effectLst/>
                <a:latin typeface="Calibri" panose="020F0502020204030204" pitchFamily="34" charset="0"/>
                <a:ea typeface="Calibri" panose="020F0502020204030204" pitchFamily="34" charset="0"/>
                <a:cs typeface="Calibri" panose="020F0502020204030204" pitchFamily="34" charset="0"/>
              </a:rPr>
              <a:t>The depth of the impacted tooth</a:t>
            </a:r>
            <a:r>
              <a:rPr lang="en-US" sz="26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it can be assessed by </a:t>
            </a:r>
            <a:r>
              <a:rPr lang="en-US" sz="2600" u="sng" dirty="0">
                <a:solidFill>
                  <a:prstClr val="white"/>
                </a:solidFill>
                <a:effectLst/>
                <a:latin typeface="Calibri" panose="020F0502020204030204" pitchFamily="34" charset="0"/>
                <a:ea typeface="Calibri" panose="020F0502020204030204" pitchFamily="34" charset="0"/>
                <a:cs typeface="Calibri" panose="020F0502020204030204" pitchFamily="34" charset="0"/>
              </a:rPr>
              <a:t>Pell and Gregory </a:t>
            </a:r>
            <a:r>
              <a:rPr lang="en-US" sz="26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classification, but other methods for depth assessment have been proposed. </a:t>
            </a:r>
            <a:endParaRPr lang="en-US" sz="1700" dirty="0">
              <a:solidFill>
                <a:prstClr val="white"/>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15000"/>
              </a:lnSpc>
              <a:buFont typeface="Symbol" panose="05050102010706020507" pitchFamily="18" charset="2"/>
              <a:buChar char=""/>
            </a:pPr>
            <a:r>
              <a:rPr lang="en-US" sz="2600" u="sng" dirty="0">
                <a:solidFill>
                  <a:srgbClr val="ABDAFC">
                    <a:lumMod val="90000"/>
                  </a:srgbClr>
                </a:solidFill>
                <a:effectLst/>
                <a:latin typeface="Calibri" panose="020F0502020204030204" pitchFamily="34" charset="0"/>
                <a:ea typeface="Calibri" panose="020F0502020204030204" pitchFamily="34" charset="0"/>
                <a:cs typeface="Calibri" panose="020F0502020204030204" pitchFamily="34" charset="0"/>
              </a:rPr>
              <a:t>The relationship to the inferior dental canal</a:t>
            </a:r>
            <a:r>
              <a:rPr lang="en-US" sz="26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certain features may indicate the close proximity to the inferior dental canal; such as narrowing of the canal, loss of the continuity of the radio-opaque roof of the canal, overlapping, deflection of the canal or dilacerations of the roots. </a:t>
            </a:r>
          </a:p>
          <a:p>
            <a:pPr algn="justLow" rtl="0">
              <a:lnSpc>
                <a:spcPct val="115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solidFill>
                <a:srgbClr val="FFC000"/>
              </a:solidFill>
            </a:endParaRPr>
          </a:p>
        </p:txBody>
      </p:sp>
    </p:spTree>
    <p:extLst>
      <p:ext uri="{BB962C8B-B14F-4D97-AF65-F5344CB8AC3E}">
        <p14:creationId xmlns:p14="http://schemas.microsoft.com/office/powerpoint/2010/main" val="2620478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735" y="132735"/>
            <a:ext cx="11857704" cy="6577781"/>
          </a:xfrm>
        </p:spPr>
        <p:txBody>
          <a:bodyPr>
            <a:normAutofit/>
          </a:bodyPr>
          <a:lstStyle/>
          <a:p>
            <a:pPr marL="342900" lvl="0" indent="-342900" algn="justLow" rtl="0">
              <a:lnSpc>
                <a:spcPct val="115000"/>
              </a:lnSpc>
              <a:buFont typeface="Symbol" panose="05050102010706020507" pitchFamily="18" charset="2"/>
              <a:buChar char=""/>
            </a:pPr>
            <a:r>
              <a:rPr lang="en-US" sz="2800" u="sng" dirty="0" smtClean="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Crown </a:t>
            </a:r>
            <a:r>
              <a:rPr lang="en-US" sz="2800" u="sng"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features. </a:t>
            </a:r>
            <a:endParaRPr lang="en-US" sz="2800" u="sng" dirty="0">
              <a:solidFill>
                <a:schemeClr val="tx2">
                  <a:lumMod val="9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rtl="0">
              <a:lnSpc>
                <a:spcPct val="115000"/>
              </a:lnSpc>
              <a:buFont typeface="Symbol" panose="05050102010706020507" pitchFamily="18" charset="2"/>
              <a:buChar char=""/>
            </a:pPr>
            <a:r>
              <a:rPr lang="en-US" sz="2800" u="sng"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Root morphology</a:t>
            </a: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e.g. fused roots, curved roots ...etc. </a:t>
            </a:r>
            <a:endParaRPr lang="en-US" sz="2800" dirty="0">
              <a:solidFill>
                <a:prstClr val="white"/>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rtl="0">
              <a:lnSpc>
                <a:spcPct val="115000"/>
              </a:lnSpc>
              <a:buFont typeface="Symbol" panose="05050102010706020507" pitchFamily="18" charset="2"/>
              <a:buChar char=""/>
            </a:pPr>
            <a:r>
              <a:rPr lang="en-US" sz="2800" u="sng"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Bone density</a:t>
            </a: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a:t>
            </a:r>
            <a:endParaRPr lang="en-US" sz="2800" dirty="0">
              <a:solidFill>
                <a:prstClr val="white"/>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rtl="0">
              <a:lnSpc>
                <a:spcPct val="115000"/>
              </a:lnSpc>
              <a:buFont typeface="Symbol" panose="05050102010706020507" pitchFamily="18" charset="2"/>
              <a:buChar char=""/>
            </a:pPr>
            <a:r>
              <a:rPr lang="en-US" sz="2800" u="sng"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Any associated pathology </a:t>
            </a: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like cysts or tumors. </a:t>
            </a:r>
            <a:endParaRPr lang="en-US" sz="2800" dirty="0">
              <a:solidFill>
                <a:prstClr val="white"/>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rtl="0">
              <a:lnSpc>
                <a:spcPct val="115000"/>
              </a:lnSpc>
              <a:buFont typeface="Symbol" panose="05050102010706020507" pitchFamily="18" charset="2"/>
              <a:buChar char=""/>
            </a:pP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The </a:t>
            </a:r>
            <a:r>
              <a:rPr lang="en-US" sz="2800" u="sng"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state of the second molar </a:t>
            </a: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(root morphology, caries, restoration or resorption ...etc.) </a:t>
            </a:r>
            <a:endParaRPr lang="en-US" sz="2800" dirty="0">
              <a:solidFill>
                <a:prstClr val="white"/>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just" rtl="0">
              <a:buNone/>
            </a:pPr>
            <a:endParaRPr lang="ar-IQ" sz="2400" dirty="0">
              <a:solidFill>
                <a:prstClr val="white"/>
              </a:solidFill>
            </a:endParaRPr>
          </a:p>
          <a:p>
            <a:pPr marL="342900" lvl="0" indent="-342900" algn="just" rtl="0">
              <a:lnSpc>
                <a:spcPct val="115000"/>
              </a:lnSpc>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spTree>
    <p:extLst>
      <p:ext uri="{BB962C8B-B14F-4D97-AF65-F5344CB8AC3E}">
        <p14:creationId xmlns:p14="http://schemas.microsoft.com/office/powerpoint/2010/main" val="3281040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1729" y="176981"/>
            <a:ext cx="11651226" cy="6474542"/>
          </a:xfrm>
        </p:spPr>
        <p:txBody>
          <a:bodyPr>
            <a:noAutofit/>
          </a:bodyPr>
          <a:lstStyle/>
          <a:p>
            <a:pPr algn="just" rtl="0">
              <a:lnSpc>
                <a:spcPct val="115000"/>
              </a:lnSpc>
            </a:pPr>
            <a:r>
              <a:rPr lang="en-US" sz="3200" b="1"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Removal of impacted lower third molar</a:t>
            </a:r>
            <a:r>
              <a:rPr lang="en-US" sz="32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u="sng"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pPr>
            <a:r>
              <a:rPr lang="en-US" sz="2800" dirty="0">
                <a:effectLst/>
                <a:latin typeface="Calibri" panose="020F0502020204030204" pitchFamily="34" charset="0"/>
                <a:ea typeface="Calibri" panose="020F0502020204030204" pitchFamily="34" charset="0"/>
                <a:cs typeface="Calibri" panose="020F0502020204030204" pitchFamily="34" charset="0"/>
              </a:rPr>
              <a:t>The choice of anesthesia depends on many factors: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514350" indent="-514350" algn="just" rtl="0">
              <a:lnSpc>
                <a:spcPct val="115000"/>
              </a:lnSpc>
              <a:buFont typeface="+mj-lt"/>
              <a:buAutoNum type="arabicPeriod"/>
            </a:pPr>
            <a:r>
              <a:rPr lang="en-US" sz="2800" u="sng" dirty="0" smtClean="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The </a:t>
            </a:r>
            <a:r>
              <a:rPr lang="en-US" sz="2800" u="sng"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anticipated difficulty. </a:t>
            </a:r>
            <a:endParaRPr lang="en-US" sz="2800" u="sng" dirty="0" smtClean="0">
              <a:solidFill>
                <a:schemeClr val="tx2">
                  <a:lumMod val="90000"/>
                </a:schemeClr>
              </a:solidFill>
              <a:effectLst/>
              <a:latin typeface="Calibri" panose="020F0502020204030204" pitchFamily="34" charset="0"/>
              <a:ea typeface="Calibri" panose="020F0502020204030204" pitchFamily="34" charset="0"/>
              <a:cs typeface="Arial" panose="020B0604020202020204" pitchFamily="34" charset="0"/>
            </a:endParaRPr>
          </a:p>
          <a:p>
            <a:pPr marL="514350" indent="-514350" algn="just" rtl="0">
              <a:lnSpc>
                <a:spcPct val="115000"/>
              </a:lnSpc>
              <a:buFont typeface="+mj-lt"/>
              <a:buAutoNum type="arabicPeriod"/>
            </a:pPr>
            <a:r>
              <a:rPr lang="en-US" sz="2800" dirty="0" smtClean="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Patient's </a:t>
            </a:r>
            <a:r>
              <a:rPr lang="en-US" sz="280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anxiety</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514350" indent="-514350" algn="just" rtl="0">
              <a:lnSpc>
                <a:spcPct val="115000"/>
              </a:lnSpc>
              <a:buFont typeface="+mj-lt"/>
              <a:buAutoNum type="arabicPeriod"/>
            </a:pPr>
            <a:r>
              <a:rPr lang="en-US" sz="2800" dirty="0" smtClean="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The </a:t>
            </a:r>
            <a:r>
              <a:rPr lang="en-US" sz="280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number of the impacted teeth removed. </a:t>
            </a:r>
            <a:endParaRPr lang="en-US" sz="2800" dirty="0" smtClean="0">
              <a:solidFill>
                <a:schemeClr val="tx2">
                  <a:lumMod val="90000"/>
                </a:schemeClr>
              </a:solidFill>
              <a:effectLst/>
              <a:latin typeface="Calibri" panose="020F0502020204030204" pitchFamily="34" charset="0"/>
              <a:ea typeface="Calibri" panose="020F0502020204030204" pitchFamily="34" charset="0"/>
              <a:cs typeface="Arial" panose="020B0604020202020204" pitchFamily="34" charset="0"/>
            </a:endParaRPr>
          </a:p>
          <a:p>
            <a:pPr marL="514350" indent="-514350" algn="just" rtl="0">
              <a:lnSpc>
                <a:spcPct val="115000"/>
              </a:lnSpc>
              <a:buFont typeface="+mj-lt"/>
              <a:buAutoNum type="arabicPeriod"/>
            </a:pPr>
            <a:r>
              <a:rPr lang="en-US" sz="2800" dirty="0" smtClean="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Availability of patient-care options</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smtClean="0">
              <a:effectLst/>
              <a:latin typeface="Calibri" panose="020F0502020204030204" pitchFamily="34" charset="0"/>
              <a:ea typeface="Calibri" panose="020F0502020204030204" pitchFamily="34" charset="0"/>
              <a:cs typeface="Calibri" panose="020F0502020204030204" pitchFamily="34" charset="0"/>
            </a:endParaRPr>
          </a:p>
          <a:p>
            <a:pPr algn="just" rtl="0">
              <a:lnSpc>
                <a:spcPct val="115000"/>
              </a:lnSpc>
            </a:pPr>
            <a:r>
              <a:rPr lang="en-US" sz="2800" dirty="0" smtClean="0">
                <a:effectLst/>
                <a:latin typeface="Calibri" panose="020F0502020204030204" pitchFamily="34" charset="0"/>
                <a:ea typeface="Calibri" panose="020F0502020204030204" pitchFamily="34" charset="0"/>
                <a:cs typeface="Calibri" panose="020F0502020204030204" pitchFamily="34" charset="0"/>
              </a:rPr>
              <a:t>Surgical </a:t>
            </a:r>
            <a:r>
              <a:rPr lang="en-US" sz="2800" dirty="0">
                <a:effectLst/>
                <a:latin typeface="Calibri" panose="020F0502020204030204" pitchFamily="34" charset="0"/>
                <a:ea typeface="Calibri" panose="020F0502020204030204" pitchFamily="34" charset="0"/>
                <a:cs typeface="Calibri" panose="020F0502020204030204" pitchFamily="34" charset="0"/>
              </a:rPr>
              <a:t>extraction of impacted third molars is commonly done under L.A. other choices include L.A. with sedation and G.A.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spTree>
    <p:extLst>
      <p:ext uri="{BB962C8B-B14F-4D97-AF65-F5344CB8AC3E}">
        <p14:creationId xmlns:p14="http://schemas.microsoft.com/office/powerpoint/2010/main" val="3261638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852" y="194872"/>
            <a:ext cx="11677338" cy="6400800"/>
          </a:xfrm>
        </p:spPr>
        <p:txBody>
          <a:bodyPr/>
          <a:lstStyle/>
          <a:p>
            <a:pPr lvl="0" algn="just" rtl="0">
              <a:lnSpc>
                <a:spcPct val="115000"/>
              </a:lnSpc>
            </a:pP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The incision design is either: </a:t>
            </a:r>
            <a:endParaRPr lang="en-US" sz="2800" dirty="0">
              <a:solidFill>
                <a:prstClr val="white"/>
              </a:solidFill>
              <a:effectLst/>
              <a:latin typeface="Calibri" panose="020F0502020204030204" pitchFamily="34" charset="0"/>
              <a:ea typeface="Calibri" panose="020F0502020204030204" pitchFamily="34" charset="0"/>
              <a:cs typeface="Arial" panose="020B0604020202020204" pitchFamily="34" charset="0"/>
            </a:endParaRPr>
          </a:p>
          <a:p>
            <a:pPr lvl="0" algn="just" rtl="0">
              <a:lnSpc>
                <a:spcPct val="115000"/>
              </a:lnSpc>
            </a:pPr>
            <a:r>
              <a:rPr lang="en-US" sz="280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1. Envelope flap. </a:t>
            </a:r>
            <a:endParaRPr lang="en-US" sz="2800" dirty="0">
              <a:solidFill>
                <a:schemeClr val="tx2">
                  <a:lumMod val="90000"/>
                </a:schemeClr>
              </a:solidFill>
              <a:effectLst/>
              <a:latin typeface="Calibri" panose="020F0502020204030204" pitchFamily="34" charset="0"/>
              <a:ea typeface="Calibri" panose="020F0502020204030204" pitchFamily="34" charset="0"/>
              <a:cs typeface="Arial" panose="020B0604020202020204" pitchFamily="34" charset="0"/>
            </a:endParaRPr>
          </a:p>
          <a:p>
            <a:pPr lvl="0" algn="just" rtl="0">
              <a:lnSpc>
                <a:spcPct val="115000"/>
              </a:lnSpc>
            </a:pPr>
            <a:r>
              <a:rPr lang="en-US" sz="280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2. Triangular flap</a:t>
            </a:r>
            <a:r>
              <a:rPr lang="en-US" sz="28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which is an envelope flap with a vertical releasing incision. </a:t>
            </a:r>
            <a:endParaRPr lang="en-US" sz="2800" dirty="0">
              <a:solidFill>
                <a:prstClr val="white"/>
              </a:solidFill>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degree of soft tissue reflection depends on the type of impaction and the quantity of bone removal required. Good visual access is essential.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lingual tissue is gently reflected and protected to avoid any damage to the lingual nerve which is anatomically close to the lingual aspect of the third molar</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l" rtl="0"/>
            <a:endParaRPr lang="ar-IQ"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021" y="4228943"/>
            <a:ext cx="3443366" cy="2569281"/>
          </a:xfrm>
          <a:prstGeom prst="rect">
            <a:avLst/>
          </a:prstGeom>
        </p:spPr>
      </p:pic>
    </p:spTree>
    <p:extLst>
      <p:ext uri="{BB962C8B-B14F-4D97-AF65-F5344CB8AC3E}">
        <p14:creationId xmlns:p14="http://schemas.microsoft.com/office/powerpoint/2010/main" val="2365926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069" y="232011"/>
            <a:ext cx="11737074" cy="6455391"/>
          </a:xfrm>
        </p:spPr>
        <p:txBody>
          <a:bodyPr>
            <a:normAutofit/>
          </a:bodyPr>
          <a:lstStyle/>
          <a:p>
            <a:pPr algn="justLow" rtl="0">
              <a:lnSpc>
                <a:spcPct val="115000"/>
              </a:lnSpc>
              <a:spcAft>
                <a:spcPts val="0"/>
              </a:spcAft>
            </a:pPr>
            <a:r>
              <a:rPr lang="en-US" sz="2800" u="sng"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Stages of Tooth eruption </a:t>
            </a:r>
          </a:p>
          <a:p>
            <a:pPr marL="0" indent="0" algn="justLow" rtl="0">
              <a:lnSpc>
                <a:spcPct val="115000"/>
              </a:lnSpc>
              <a:spcAft>
                <a:spcPts val="0"/>
              </a:spcAft>
              <a:buNone/>
            </a:pPr>
            <a:r>
              <a:rPr lang="en-US" sz="2800" dirty="0" smtClean="0">
                <a:effectLst/>
                <a:latin typeface="Calibri" panose="020F0502020204030204" pitchFamily="34" charset="0"/>
                <a:ea typeface="Calibri" panose="020F0502020204030204" pitchFamily="34" charset="0"/>
                <a:cs typeface="Calibri" panose="020F0502020204030204" pitchFamily="34" charset="0"/>
              </a:rPr>
              <a:t>1</a:t>
            </a:r>
            <a:r>
              <a:rPr lang="en-US" sz="2800" dirty="0">
                <a:effectLst/>
                <a:latin typeface="Calibri" panose="020F0502020204030204" pitchFamily="34" charset="0"/>
                <a:ea typeface="Calibri" panose="020F0502020204030204" pitchFamily="34" charset="0"/>
                <a:cs typeface="Calibri" panose="020F0502020204030204" pitchFamily="34" charset="0"/>
              </a:rPr>
              <a:t>. Pre-eruptive stage.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2. Alveolar bone stage.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3. Mucosal stage.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4. Pre-occlusal stage.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5. Occlusal stage.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6. Maturation stage.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The normal eruption of the tooth can be interfered at any of the stages from one to four and an impaction will result.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312" y="436433"/>
            <a:ext cx="5286812" cy="3960000"/>
          </a:xfrm>
          <a:prstGeom prst="rect">
            <a:avLst/>
          </a:prstGeom>
        </p:spPr>
      </p:pic>
    </p:spTree>
    <p:extLst>
      <p:ext uri="{BB962C8B-B14F-4D97-AF65-F5344CB8AC3E}">
        <p14:creationId xmlns:p14="http://schemas.microsoft.com/office/powerpoint/2010/main" val="3201799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852" y="284813"/>
            <a:ext cx="11587397" cy="6385810"/>
          </a:xfrm>
        </p:spPr>
        <p:txBody>
          <a:bodyPr>
            <a:normAutofit/>
          </a:bodyPr>
          <a:lstStyle/>
          <a:p>
            <a:pPr algn="l" rtl="0"/>
            <a:r>
              <a:rPr lang="en-US" sz="2800" dirty="0">
                <a:effectLst/>
                <a:latin typeface="Calibri" panose="020F0502020204030204" pitchFamily="34" charset="0"/>
                <a:ea typeface="Calibri" panose="020F0502020204030204" pitchFamily="34" charset="0"/>
              </a:rPr>
              <a:t>Bone removal is commonly achieved using </a:t>
            </a:r>
            <a:r>
              <a:rPr lang="en-US" sz="2800" u="sng" dirty="0">
                <a:solidFill>
                  <a:srgbClr val="FFC000"/>
                </a:solidFill>
                <a:effectLst/>
                <a:latin typeface="Calibri" panose="020F0502020204030204" pitchFamily="34" charset="0"/>
                <a:ea typeface="Calibri" panose="020F0502020204030204" pitchFamily="34" charset="0"/>
              </a:rPr>
              <a:t>burs and a high torque, low speed </a:t>
            </a:r>
            <a:r>
              <a:rPr lang="en-US" sz="2800" u="sng" dirty="0" err="1">
                <a:solidFill>
                  <a:srgbClr val="FFC000"/>
                </a:solidFill>
                <a:effectLst/>
                <a:latin typeface="Calibri" panose="020F0502020204030204" pitchFamily="34" charset="0"/>
                <a:ea typeface="Calibri" panose="020F0502020204030204" pitchFamily="34" charset="0"/>
              </a:rPr>
              <a:t>handpiece</a:t>
            </a:r>
            <a:r>
              <a:rPr lang="en-US" sz="2800" u="sng" dirty="0">
                <a:solidFill>
                  <a:srgbClr val="FFC000"/>
                </a:solidFill>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that does not blow air into the surgical field, and is carried out on the buccal, distal and mesial aspects of the tooth to facilitate the removal of the tooth and to create points of application for the elevators on the mesial and buccal aspects of the tooth</a:t>
            </a:r>
            <a:endParaRPr lang="ar-IQ"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022" y="2458151"/>
            <a:ext cx="4922448" cy="4176000"/>
          </a:xfrm>
          <a:prstGeom prst="rect">
            <a:avLst/>
          </a:prstGeom>
        </p:spPr>
      </p:pic>
    </p:spTree>
    <p:extLst>
      <p:ext uri="{BB962C8B-B14F-4D97-AF65-F5344CB8AC3E}">
        <p14:creationId xmlns:p14="http://schemas.microsoft.com/office/powerpoint/2010/main" val="1108712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987" y="132735"/>
            <a:ext cx="11887200" cy="6504039"/>
          </a:xfrm>
        </p:spPr>
        <p:txBody>
          <a:bodyPr/>
          <a:lstStyle/>
          <a:p>
            <a:pPr algn="just"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intention is to create a deep narrow gutter around the crown of the impacted tooth (buccal guttering technique).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Occasionally tooth sectioning is needed </a:t>
            </a:r>
            <a:r>
              <a:rPr lang="en-US" sz="2800" dirty="0">
                <a:effectLst/>
                <a:latin typeface="Calibri" panose="020F0502020204030204" pitchFamily="34" charset="0"/>
                <a:ea typeface="Calibri" panose="020F0502020204030204" pitchFamily="34" charset="0"/>
                <a:cs typeface="Calibri" panose="020F0502020204030204" pitchFamily="34" charset="0"/>
              </a:rPr>
              <a:t>to deliver the tooth in segments, the tooth should not be sectioned completely using a bur since this may cause damage to the lingual nerve but it should be done through 3/4 the way and split the remaining tooth with a straight elevator.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spTree>
    <p:extLst>
      <p:ext uri="{BB962C8B-B14F-4D97-AF65-F5344CB8AC3E}">
        <p14:creationId xmlns:p14="http://schemas.microsoft.com/office/powerpoint/2010/main" val="966041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4910" y="254833"/>
            <a:ext cx="11737300" cy="6220918"/>
          </a:xfrm>
        </p:spPr>
        <p:txBody>
          <a:bodyPr>
            <a:normAutofit/>
          </a:bodyPr>
          <a:lstStyle/>
          <a:p>
            <a:pPr algn="just"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Another method for bone removal using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chisel and mallet </a:t>
            </a:r>
            <a:r>
              <a:rPr lang="en-US" sz="2800" dirty="0">
                <a:effectLst/>
                <a:latin typeface="Calibri" panose="020F0502020204030204" pitchFamily="34" charset="0"/>
                <a:ea typeface="Calibri" panose="020F0502020204030204" pitchFamily="34" charset="0"/>
                <a:cs typeface="Calibri" panose="020F0502020204030204" pitchFamily="34" charset="0"/>
              </a:rPr>
              <a:t>is termed the lingual split technique, it involves increased incidence of lingual nerve damage and it is not convenient for patients under L.A.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Recently Erbium laser (</a:t>
            </a:r>
            <a:r>
              <a:rPr lang="en-US" sz="2800" u="sng" dirty="0" err="1">
                <a:solidFill>
                  <a:srgbClr val="FFC000"/>
                </a:solidFill>
                <a:effectLst/>
                <a:latin typeface="Calibri" panose="020F0502020204030204" pitchFamily="34" charset="0"/>
                <a:ea typeface="Calibri" panose="020F0502020204030204" pitchFamily="34" charset="0"/>
                <a:cs typeface="Calibri" panose="020F0502020204030204" pitchFamily="34" charset="0"/>
              </a:rPr>
              <a:t>Er</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 YAG </a:t>
            </a:r>
            <a:r>
              <a:rPr lang="en-US" sz="2800" dirty="0">
                <a:effectLst/>
                <a:latin typeface="Calibri" panose="020F0502020204030204" pitchFamily="34" charset="0"/>
                <a:ea typeface="Calibri" panose="020F0502020204030204" pitchFamily="34" charset="0"/>
                <a:cs typeface="Calibri" panose="020F0502020204030204" pitchFamily="34" charset="0"/>
              </a:rPr>
              <a:t>was used in bone removal. The main advantage being reduced inflammatory response.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0"/>
            <a:endParaRPr lang="ar-IQ" sz="2800" dirty="0"/>
          </a:p>
        </p:txBody>
      </p:sp>
    </p:spTree>
    <p:extLst>
      <p:ext uri="{BB962C8B-B14F-4D97-AF65-F5344CB8AC3E}">
        <p14:creationId xmlns:p14="http://schemas.microsoft.com/office/powerpoint/2010/main" val="2461866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728" y="176981"/>
            <a:ext cx="11769213" cy="6474542"/>
          </a:xfrm>
        </p:spPr>
        <p:txBody>
          <a:bodyPr>
            <a:normAutofit/>
          </a:bodyPr>
          <a:lstStyle/>
          <a:p>
            <a:pPr algn="justLow"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After tooth removal any debris and the remaining follicular tissue are cleaned out, sharp bone smoothed, copious irrigation of the socket and underneath the flap is carried out.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flap is repositioned and sutured using </a:t>
            </a:r>
            <a:r>
              <a:rPr lang="en-US" sz="2800" dirty="0" err="1">
                <a:effectLst/>
                <a:latin typeface="Calibri" panose="020F0502020204030204" pitchFamily="34" charset="0"/>
                <a:ea typeface="Calibri" panose="020F0502020204030204" pitchFamily="34" charset="0"/>
                <a:cs typeface="Calibri" panose="020F0502020204030204" pitchFamily="34" charset="0"/>
              </a:rPr>
              <a:t>resorbable</a:t>
            </a:r>
            <a:r>
              <a:rPr lang="en-US" sz="2800" dirty="0">
                <a:effectLst/>
                <a:latin typeface="Calibri" panose="020F0502020204030204" pitchFamily="34" charset="0"/>
                <a:ea typeface="Calibri" panose="020F0502020204030204" pitchFamily="34" charset="0"/>
                <a:cs typeface="Calibri" panose="020F0502020204030204" pitchFamily="34" charset="0"/>
              </a:rPr>
              <a:t> or non-</a:t>
            </a:r>
            <a:r>
              <a:rPr lang="en-US" sz="2800" dirty="0" err="1">
                <a:effectLst/>
                <a:latin typeface="Calibri" panose="020F0502020204030204" pitchFamily="34" charset="0"/>
                <a:ea typeface="Calibri" panose="020F0502020204030204" pitchFamily="34" charset="0"/>
                <a:cs typeface="Calibri" panose="020F0502020204030204" pitchFamily="34" charset="0"/>
              </a:rPr>
              <a:t>resorbabal</a:t>
            </a:r>
            <a:r>
              <a:rPr lang="en-US" sz="2800" dirty="0">
                <a:effectLst/>
                <a:latin typeface="Calibri" panose="020F0502020204030204" pitchFamily="34" charset="0"/>
                <a:ea typeface="Calibri" panose="020F0502020204030204" pitchFamily="34" charset="0"/>
                <a:cs typeface="Calibri" panose="020F0502020204030204" pitchFamily="34" charset="0"/>
              </a:rPr>
              <a:t> suture, two sutures may suffice, the most important one is just distal to the second molar and the other in the </a:t>
            </a:r>
            <a:r>
              <a:rPr lang="en-US" sz="2800" dirty="0" err="1">
                <a:effectLst/>
                <a:latin typeface="Calibri" panose="020F0502020204030204" pitchFamily="34" charset="0"/>
                <a:ea typeface="Calibri" panose="020F0502020204030204" pitchFamily="34" charset="0"/>
                <a:cs typeface="Calibri" panose="020F0502020204030204" pitchFamily="34" charset="0"/>
              </a:rPr>
              <a:t>centre</a:t>
            </a:r>
            <a:r>
              <a:rPr lang="en-US" sz="2800" dirty="0">
                <a:effectLst/>
                <a:latin typeface="Calibri" panose="020F0502020204030204" pitchFamily="34" charset="0"/>
                <a:ea typeface="Calibri" panose="020F0502020204030204" pitchFamily="34" charset="0"/>
                <a:cs typeface="Calibri" panose="020F0502020204030204" pitchFamily="34" charset="0"/>
              </a:rPr>
              <a:t> of the posterior incision, a third suture can be placed in the buccal relieving incision.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79" y="3924769"/>
            <a:ext cx="5497114" cy="258096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191" y="3924769"/>
            <a:ext cx="3377248" cy="2497352"/>
          </a:xfrm>
          <a:prstGeom prst="rect">
            <a:avLst/>
          </a:prstGeom>
        </p:spPr>
      </p:pic>
    </p:spTree>
    <p:extLst>
      <p:ext uri="{BB962C8B-B14F-4D97-AF65-F5344CB8AC3E}">
        <p14:creationId xmlns:p14="http://schemas.microsoft.com/office/powerpoint/2010/main" val="491444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9803" y="284813"/>
            <a:ext cx="11497456" cy="6400800"/>
          </a:xfrm>
        </p:spPr>
        <p:txBody>
          <a:bodyPr>
            <a:noAutofit/>
          </a:bodyPr>
          <a:lstStyle/>
          <a:p>
            <a:pPr algn="justLow"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Postoperative care include; instructing the patient to bite on a gauze pad for about one hour, not to rinse during the first 24 hours, the use of ice bag on the face for about 15 minutes on and 15 minutes off for the rest of the day. Antibiotics (e.g. Amoxicillin) and analgesics are prescribed, some clinicians use corticosteroids preoperatively or postoperatively to reduce the inflammatory response. Chlorhexidine mouth wash, twice daily, starting the next postoperative day. Sutures are removed 7 days after surgery.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l" rtl="0"/>
            <a:endParaRPr lang="ar-IQ" sz="2800" dirty="0"/>
          </a:p>
        </p:txBody>
      </p:sp>
    </p:spTree>
    <p:extLst>
      <p:ext uri="{BB962C8B-B14F-4D97-AF65-F5344CB8AC3E}">
        <p14:creationId xmlns:p14="http://schemas.microsoft.com/office/powerpoint/2010/main" val="1644559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IQ"/>
          </a:p>
        </p:txBody>
      </p:sp>
    </p:spTree>
    <p:extLst>
      <p:ext uri="{BB962C8B-B14F-4D97-AF65-F5344CB8AC3E}">
        <p14:creationId xmlns:p14="http://schemas.microsoft.com/office/powerpoint/2010/main" val="67811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622" y="194692"/>
            <a:ext cx="11641063" cy="6510908"/>
          </a:xfrm>
        </p:spPr>
        <p:txBody>
          <a:bodyPr>
            <a:normAutofit/>
          </a:bodyPr>
          <a:lstStyle/>
          <a:p>
            <a:pPr algn="just"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An </a:t>
            </a:r>
            <a:r>
              <a:rPr lang="en-US" sz="2800" u="sng"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impacted </a:t>
            </a:r>
            <a:r>
              <a:rPr lang="en-US" sz="2800" u="sng" dirty="0" smtClean="0">
                <a:solidFill>
                  <a:srgbClr val="00B0F0"/>
                </a:solidFill>
                <a:effectLst/>
                <a:latin typeface="Calibri" panose="020F0502020204030204" pitchFamily="34" charset="0"/>
                <a:ea typeface="Calibri" panose="020F0502020204030204" pitchFamily="34" charset="0"/>
                <a:cs typeface="Calibri" panose="020F0502020204030204" pitchFamily="34" charset="0"/>
              </a:rPr>
              <a:t>tooth: </a:t>
            </a:r>
            <a:r>
              <a:rPr lang="en-US" sz="2800" dirty="0">
                <a:effectLst/>
                <a:latin typeface="Calibri" panose="020F0502020204030204" pitchFamily="34" charset="0"/>
                <a:ea typeface="Calibri" panose="020F0502020204030204" pitchFamily="34" charset="0"/>
                <a:cs typeface="Calibri" panose="020F0502020204030204" pitchFamily="34" charset="0"/>
              </a:rPr>
              <a:t>is the one that fails to erupt into proper functional position in' the dental arch within the expected time.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u="sng"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Another definition set forth by </a:t>
            </a:r>
            <a:r>
              <a:rPr lang="en-US" sz="2800" u="sng" dirty="0" err="1">
                <a:solidFill>
                  <a:srgbClr val="00B0F0"/>
                </a:solidFill>
                <a:effectLst/>
                <a:latin typeface="Calibri" panose="020F0502020204030204" pitchFamily="34" charset="0"/>
                <a:ea typeface="Calibri" panose="020F0502020204030204" pitchFamily="34" charset="0"/>
                <a:cs typeface="Calibri" panose="020F0502020204030204" pitchFamily="34" charset="0"/>
              </a:rPr>
              <a:t>Andreasen</a:t>
            </a:r>
            <a:r>
              <a:rPr lang="en-US" sz="2800" u="sng"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et al. 1997 is </a:t>
            </a:r>
            <a:r>
              <a:rPr lang="en-US" sz="2800" dirty="0" smtClean="0">
                <a:effectLst/>
                <a:latin typeface="Calibri" panose="020F0502020204030204" pitchFamily="34" charset="0"/>
                <a:ea typeface="Calibri" panose="020F0502020204030204" pitchFamily="34" charset="0"/>
                <a:cs typeface="Calibri" panose="020F0502020204030204" pitchFamily="34" charset="0"/>
              </a:rPr>
              <a:t>that:</a:t>
            </a:r>
          </a:p>
          <a:p>
            <a:pPr marL="0" indent="0" algn="just" rtl="0">
              <a:lnSpc>
                <a:spcPct val="115000"/>
              </a:lnSpc>
              <a:spcAft>
                <a:spcPts val="0"/>
              </a:spcAft>
              <a:buNone/>
            </a:pPr>
            <a:r>
              <a:rPr lang="en-US" sz="2800" dirty="0" smtClean="0">
                <a:effectLst/>
                <a:latin typeface="Calibri" panose="020F0502020204030204" pitchFamily="34" charset="0"/>
                <a:ea typeface="Calibri" panose="020F0502020204030204" pitchFamily="34" charset="0"/>
                <a:cs typeface="Calibri" panose="020F0502020204030204" pitchFamily="34" charset="0"/>
              </a:rPr>
              <a:t> </a:t>
            </a:r>
            <a:r>
              <a:rPr lang="en-US" sz="2800" u="sng" dirty="0" smtClean="0">
                <a:solidFill>
                  <a:srgbClr val="00B0F0"/>
                </a:solidFill>
                <a:effectLst/>
                <a:latin typeface="Calibri" panose="020F0502020204030204" pitchFamily="34" charset="0"/>
                <a:ea typeface="Calibri" panose="020F0502020204030204" pitchFamily="34" charset="0"/>
                <a:cs typeface="Calibri" panose="020F0502020204030204" pitchFamily="34" charset="0"/>
              </a:rPr>
              <a:t>impaction: </a:t>
            </a:r>
            <a:r>
              <a:rPr lang="en-US" sz="2800" dirty="0">
                <a:effectLst/>
                <a:latin typeface="Calibri" panose="020F0502020204030204" pitchFamily="34" charset="0"/>
                <a:ea typeface="Calibri" panose="020F0502020204030204" pitchFamily="34" charset="0"/>
                <a:cs typeface="Calibri" panose="020F0502020204030204" pitchFamily="34" charset="0"/>
              </a:rPr>
              <a:t>is a cessation of the eruption of a tooth caused by a clinically or radiographically detectable physical barrier in the eruption path or by an ectopic position of the tooth.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340" y="3137630"/>
            <a:ext cx="4918417" cy="3204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75031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232" y="162231"/>
            <a:ext cx="11887200" cy="6563033"/>
          </a:xfrm>
        </p:spPr>
        <p:txBody>
          <a:bodyPr>
            <a:normAutofit/>
          </a:bodyPr>
          <a:lstStyle/>
          <a:p>
            <a:pPr algn="justLow" rtl="0">
              <a:lnSpc>
                <a:spcPct val="115000"/>
              </a:lnSpc>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It occurs where there is prevention of complete eruption due to: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Low" rtl="0">
              <a:lnSpc>
                <a:spcPct val="115000"/>
              </a:lnSpc>
              <a:spcAft>
                <a:spcPts val="0"/>
              </a:spcAft>
              <a:buFont typeface="+mj-lt"/>
              <a:buAutoNum type="arabicPeriod"/>
            </a:pPr>
            <a:r>
              <a:rPr lang="en-US" sz="28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Lack of space </a:t>
            </a:r>
            <a:r>
              <a:rPr lang="en-US" sz="2800" dirty="0">
                <a:effectLst/>
                <a:latin typeface="Calibri" panose="020F0502020204030204" pitchFamily="34" charset="0"/>
                <a:ea typeface="Calibri" panose="020F0502020204030204" pitchFamily="34" charset="0"/>
                <a:cs typeface="Calibri" panose="020F0502020204030204" pitchFamily="34" charset="0"/>
              </a:rPr>
              <a:t>in the dental arch (main cause).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Low" rtl="0">
              <a:lnSpc>
                <a:spcPct val="115000"/>
              </a:lnSpc>
              <a:spcAft>
                <a:spcPts val="0"/>
              </a:spcAft>
              <a:buFont typeface="+mj-lt"/>
              <a:buAutoNum type="arabicPeriod"/>
            </a:pPr>
            <a:r>
              <a:rPr lang="en-US" sz="28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Obstruction by another tooth. </a:t>
            </a:r>
            <a:endParaRPr lang="en-US" sz="28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Low" rtl="0">
              <a:lnSpc>
                <a:spcPct val="115000"/>
              </a:lnSpc>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Calibri" panose="020F0502020204030204" pitchFamily="34" charset="0"/>
              </a:rPr>
              <a:t>Development in </a:t>
            </a:r>
            <a:r>
              <a:rPr lang="en-US" sz="28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abnormal position.</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Low" rtl="0">
              <a:lnSpc>
                <a:spcPct val="115000"/>
              </a:lnSpc>
              <a:spcAft>
                <a:spcPts val="0"/>
              </a:spcAft>
              <a:buFont typeface="+mj-lt"/>
              <a:buAutoNum type="arabicPeriod"/>
            </a:pPr>
            <a:r>
              <a:rPr lang="en-US" sz="28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Dense overlying bone</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Low" rtl="0">
              <a:lnSpc>
                <a:spcPct val="115000"/>
              </a:lnSpc>
              <a:spcAft>
                <a:spcPts val="0"/>
              </a:spcAft>
              <a:buFont typeface="+mj-lt"/>
              <a:buAutoNum type="arabicPeriod"/>
            </a:pPr>
            <a:r>
              <a:rPr lang="en-US" sz="28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Thick fibrous tissue</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Low" rtl="0">
              <a:lnSpc>
                <a:spcPct val="115000"/>
              </a:lnSpc>
              <a:spcAft>
                <a:spcPts val="0"/>
              </a:spcAft>
              <a:buFont typeface="+mj-lt"/>
              <a:buAutoNum type="arabicPeriod"/>
            </a:pPr>
            <a:r>
              <a:rPr lang="en-US" sz="28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Odontogenic tumors</a:t>
            </a:r>
            <a:r>
              <a:rPr lang="en-US" sz="2800" dirty="0" smtClean="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spTree>
    <p:extLst>
      <p:ext uri="{BB962C8B-B14F-4D97-AF65-F5344CB8AC3E}">
        <p14:creationId xmlns:p14="http://schemas.microsoft.com/office/powerpoint/2010/main" val="286336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155" y="166255"/>
            <a:ext cx="11050073" cy="5912573"/>
          </a:xfrm>
        </p:spPr>
        <p:txBody>
          <a:bodyPr>
            <a:normAutofit/>
          </a:bodyPr>
          <a:lstStyle/>
          <a:p>
            <a:pPr algn="justLow" rtl="0">
              <a:lnSpc>
                <a:spcPct val="115000"/>
              </a:lnSpc>
            </a:pPr>
            <a:r>
              <a:rPr lang="en-US" sz="2800" dirty="0">
                <a:effectLst/>
                <a:latin typeface="Calibri" panose="020F0502020204030204" pitchFamily="34" charset="0"/>
                <a:ea typeface="Calibri" panose="020F0502020204030204" pitchFamily="34" charset="0"/>
                <a:cs typeface="Calibri" panose="020F0502020204030204" pitchFamily="34" charset="0"/>
              </a:rPr>
              <a:t>The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mandibular third molar </a:t>
            </a:r>
            <a:r>
              <a:rPr lang="en-US" sz="2800" dirty="0">
                <a:effectLst/>
                <a:latin typeface="Calibri" panose="020F0502020204030204" pitchFamily="34" charset="0"/>
                <a:ea typeface="Calibri" panose="020F0502020204030204" pitchFamily="34" charset="0"/>
                <a:cs typeface="Calibri" panose="020F0502020204030204" pitchFamily="34" charset="0"/>
              </a:rPr>
              <a:t>is the most commonly impacted tooth in the mouth followed by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maxillary third molar</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maxillary canine</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mandibular canine</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mandibular second premolar</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maxillary second premolar </a:t>
            </a:r>
            <a:r>
              <a:rPr lang="en-US" sz="2800" dirty="0">
                <a:effectLst/>
                <a:latin typeface="Calibri" panose="020F0502020204030204" pitchFamily="34" charset="0"/>
                <a:ea typeface="Calibri" panose="020F0502020204030204" pitchFamily="34" charset="0"/>
                <a:cs typeface="Calibri" panose="020F0502020204030204" pitchFamily="34" charset="0"/>
              </a:rPr>
              <a:t>and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second molars.</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en-US" sz="2800" dirty="0"/>
          </a:p>
        </p:txBody>
      </p:sp>
    </p:spTree>
    <p:extLst>
      <p:ext uri="{BB962C8B-B14F-4D97-AF65-F5344CB8AC3E}">
        <p14:creationId xmlns:p14="http://schemas.microsoft.com/office/powerpoint/2010/main" val="3663886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0" y="152400"/>
            <a:ext cx="11607800" cy="6565900"/>
          </a:xfrm>
        </p:spPr>
        <p:txBody>
          <a:bodyPr>
            <a:normAutofit/>
          </a:bodyPr>
          <a:lstStyle/>
          <a:p>
            <a:pPr algn="just" rtl="0">
              <a:lnSpc>
                <a:spcPct val="115000"/>
              </a:lnSpc>
            </a:pPr>
            <a:r>
              <a:rPr lang="en-US" sz="2800" dirty="0">
                <a:effectLst/>
                <a:latin typeface="Calibri" panose="020F0502020204030204" pitchFamily="34" charset="0"/>
                <a:ea typeface="Calibri" panose="020F0502020204030204" pitchFamily="34" charset="0"/>
                <a:cs typeface="Calibri" panose="020F0502020204030204" pitchFamily="34" charset="0"/>
              </a:rPr>
              <a:t>Many theories have been proposed to explain the </a:t>
            </a:r>
            <a:r>
              <a:rPr lang="en-US" sz="2800" u="sng"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etiology of impaction</a:t>
            </a:r>
            <a:r>
              <a:rPr lang="en-US" sz="2800" dirty="0">
                <a:effectLst/>
                <a:latin typeface="Calibri" panose="020F0502020204030204" pitchFamily="34" charset="0"/>
                <a:ea typeface="Calibri" panose="020F0502020204030204" pitchFamily="34" charset="0"/>
                <a:cs typeface="Calibri" panose="020F0502020204030204" pitchFamily="34" charset="0"/>
              </a:rPr>
              <a:t>; it seems that the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discrepancy between teeth size and jaw size </a:t>
            </a:r>
            <a:r>
              <a:rPr lang="en-US" sz="2800" dirty="0">
                <a:effectLst/>
                <a:latin typeface="Calibri" panose="020F0502020204030204" pitchFamily="34" charset="0"/>
                <a:ea typeface="Calibri" panose="020F0502020204030204" pitchFamily="34" charset="0"/>
                <a:cs typeface="Calibri" panose="020F0502020204030204" pitchFamily="34" charset="0"/>
              </a:rPr>
              <a:t>is probably the result of a combination of genetic and environmental factors. The inheritance of large teeth in small jaws is aggravated by the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lack of maximal jaw growth </a:t>
            </a:r>
            <a:r>
              <a:rPr lang="en-US" sz="2800" dirty="0">
                <a:effectLst/>
                <a:latin typeface="Calibri" panose="020F0502020204030204" pitchFamily="34" charset="0"/>
                <a:ea typeface="Calibri" panose="020F0502020204030204" pitchFamily="34" charset="0"/>
                <a:cs typeface="Calibri" panose="020F0502020204030204" pitchFamily="34" charset="0"/>
              </a:rPr>
              <a:t>and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reduced arch length </a:t>
            </a:r>
            <a:r>
              <a:rPr lang="en-US" sz="2800" dirty="0">
                <a:effectLst/>
                <a:latin typeface="Calibri" panose="020F0502020204030204" pitchFamily="34" charset="0"/>
                <a:ea typeface="Calibri" panose="020F0502020204030204" pitchFamily="34" charset="0"/>
                <a:cs typeface="Calibri" panose="020F0502020204030204" pitchFamily="34" charset="0"/>
              </a:rPr>
              <a:t>due to the consumption of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refined softened diet </a:t>
            </a:r>
            <a:r>
              <a:rPr lang="en-US" sz="2800" dirty="0">
                <a:effectLst/>
                <a:latin typeface="Calibri" panose="020F0502020204030204" pitchFamily="34" charset="0"/>
                <a:ea typeface="Calibri" panose="020F0502020204030204" pitchFamily="34" charset="0"/>
                <a:cs typeface="Calibri" panose="020F0502020204030204" pitchFamily="34" charset="0"/>
              </a:rPr>
              <a:t>which requires minimal chewing. Another factor is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retarded maturation of third molars. </a:t>
            </a:r>
            <a:r>
              <a:rPr lang="en-US" sz="2800" dirty="0">
                <a:effectLst/>
                <a:latin typeface="Calibri" panose="020F0502020204030204" pitchFamily="34" charset="0"/>
                <a:ea typeface="Calibri" panose="020F0502020204030204" pitchFamily="34" charset="0"/>
                <a:cs typeface="Calibri" panose="020F0502020204030204" pitchFamily="34" charset="0"/>
              </a:rPr>
              <a:t>These factors particularly affect third molars and canines, also sufficient space for the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eruption of mandibular second premolar maybe lost because of the premature extraction of the overlying deciduous second molar</a:t>
            </a:r>
            <a:r>
              <a:rPr lang="en-US" sz="2800" dirty="0">
                <a:effectLst/>
                <a:latin typeface="Calibri" panose="020F0502020204030204" pitchFamily="34" charset="0"/>
                <a:ea typeface="Calibri" panose="020F0502020204030204" pitchFamily="34" charset="0"/>
                <a:cs typeface="Calibri" panose="020F0502020204030204" pitchFamily="34" charset="0"/>
              </a:rPr>
              <a:t> allowing for the permanent first molar to drift forwards.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spTree>
    <p:extLst>
      <p:ext uri="{BB962C8B-B14F-4D97-AF65-F5344CB8AC3E}">
        <p14:creationId xmlns:p14="http://schemas.microsoft.com/office/powerpoint/2010/main" val="830298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987" y="132735"/>
            <a:ext cx="11887200" cy="6548284"/>
          </a:xfrm>
        </p:spPr>
        <p:txBody>
          <a:bodyPr>
            <a:normAutofit/>
          </a:bodyPr>
          <a:lstStyle/>
          <a:p>
            <a:pPr algn="just" rtl="0">
              <a:lnSpc>
                <a:spcPct val="115000"/>
              </a:lnSpc>
            </a:pPr>
            <a:r>
              <a:rPr lang="en-US" sz="2800" u="sng"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Some systemic factors </a:t>
            </a:r>
            <a:r>
              <a:rPr lang="en-US" sz="2800" dirty="0">
                <a:effectLst/>
                <a:latin typeface="Calibri" panose="020F0502020204030204" pitchFamily="34" charset="0"/>
                <a:ea typeface="Calibri" panose="020F0502020204030204" pitchFamily="34" charset="0"/>
                <a:cs typeface="Calibri" panose="020F0502020204030204" pitchFamily="34" charset="0"/>
              </a:rPr>
              <a:t>that may influence impaction of permanent teeth </a:t>
            </a:r>
            <a:r>
              <a:rPr lang="en-US" sz="2800" dirty="0" smtClean="0">
                <a:effectLst/>
                <a:latin typeface="Calibri" panose="020F0502020204030204" pitchFamily="34" charset="0"/>
                <a:ea typeface="Calibri" panose="020F0502020204030204" pitchFamily="34" charset="0"/>
                <a:cs typeface="Calibri" panose="020F0502020204030204" pitchFamily="34" charset="0"/>
              </a:rPr>
              <a:t>include: </a:t>
            </a:r>
            <a:r>
              <a:rPr lang="en-US" sz="2800" u="sng" dirty="0" smtClean="0">
                <a:effectLst/>
                <a:latin typeface="Calibri" panose="020F0502020204030204" pitchFamily="34" charset="0"/>
                <a:ea typeface="Calibri" panose="020F0502020204030204" pitchFamily="34" charset="0"/>
                <a:cs typeface="Calibri" panose="020F0502020204030204" pitchFamily="34" charset="0"/>
              </a:rPr>
              <a:t>Hereditary </a:t>
            </a:r>
            <a:r>
              <a:rPr lang="en-US" sz="2800" u="sng" dirty="0">
                <a:effectLst/>
                <a:latin typeface="Calibri" panose="020F0502020204030204" pitchFamily="34" charset="0"/>
                <a:ea typeface="Calibri" panose="020F0502020204030204" pitchFamily="34" charset="0"/>
                <a:cs typeface="Calibri" panose="020F0502020204030204" pitchFamily="34" charset="0"/>
              </a:rPr>
              <a:t>syndromes</a:t>
            </a:r>
            <a:r>
              <a:rPr lang="en-US" sz="2800" dirty="0">
                <a:effectLst/>
                <a:latin typeface="Calibri" panose="020F0502020204030204" pitchFamily="34" charset="0"/>
                <a:ea typeface="Calibri" panose="020F0502020204030204" pitchFamily="34" charset="0"/>
                <a:cs typeface="Calibri" panose="020F0502020204030204" pitchFamily="34" charset="0"/>
              </a:rPr>
              <a:t> like </a:t>
            </a:r>
            <a:r>
              <a:rPr lang="en-US" sz="28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Cleidocranial dysostosis</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u="sng" dirty="0">
                <a:effectLst/>
                <a:latin typeface="Calibri" panose="020F0502020204030204" pitchFamily="34" charset="0"/>
                <a:ea typeface="Calibri" panose="020F0502020204030204" pitchFamily="34" charset="0"/>
                <a:cs typeface="Calibri" panose="020F0502020204030204" pitchFamily="34" charset="0"/>
              </a:rPr>
              <a:t>endocrine deficiencies </a:t>
            </a:r>
            <a:r>
              <a:rPr lang="en-US" sz="2800"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(hypothyroidism and hypopituitarism</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u="sng" dirty="0">
                <a:effectLst/>
                <a:latin typeface="Calibri" panose="020F0502020204030204" pitchFamily="34" charset="0"/>
                <a:ea typeface="Calibri" panose="020F0502020204030204" pitchFamily="34" charset="0"/>
                <a:cs typeface="Calibri" panose="020F0502020204030204" pitchFamily="34" charset="0"/>
              </a:rPr>
              <a:t>Down syndrome</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u="sng" dirty="0">
                <a:effectLst/>
                <a:latin typeface="Calibri" panose="020F0502020204030204" pitchFamily="34" charset="0"/>
                <a:ea typeface="Calibri" panose="020F0502020204030204" pitchFamily="34" charset="0"/>
                <a:cs typeface="Calibri" panose="020F0502020204030204" pitchFamily="34" charset="0"/>
              </a:rPr>
              <a:t>irradiation </a:t>
            </a:r>
            <a:r>
              <a:rPr lang="en-US" sz="2800" dirty="0">
                <a:effectLst/>
                <a:latin typeface="Calibri" panose="020F0502020204030204" pitchFamily="34" charset="0"/>
                <a:ea typeface="Calibri" panose="020F0502020204030204" pitchFamily="34" charset="0"/>
                <a:cs typeface="Calibri" panose="020F0502020204030204" pitchFamily="34" charset="0"/>
              </a:rPr>
              <a:t>and </a:t>
            </a:r>
            <a:r>
              <a:rPr lang="en-US" sz="2800" u="sng" dirty="0">
                <a:effectLst/>
                <a:latin typeface="Calibri" panose="020F0502020204030204" pitchFamily="34" charset="0"/>
                <a:ea typeface="Calibri" panose="020F0502020204030204" pitchFamily="34" charset="0"/>
                <a:cs typeface="Calibri" panose="020F0502020204030204" pitchFamily="34" charset="0"/>
              </a:rPr>
              <a:t>cleft lip and palate. </a:t>
            </a:r>
            <a:endParaRPr lang="en-US" sz="1800" u="sng"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856" y="2409511"/>
            <a:ext cx="7333819" cy="4212000"/>
          </a:xfrm>
          <a:prstGeom prst="rect">
            <a:avLst/>
          </a:prstGeom>
        </p:spPr>
      </p:pic>
    </p:spTree>
    <p:extLst>
      <p:ext uri="{BB962C8B-B14F-4D97-AF65-F5344CB8AC3E}">
        <p14:creationId xmlns:p14="http://schemas.microsoft.com/office/powerpoint/2010/main" val="2373492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rtl="0">
              <a:lnSpc>
                <a:spcPct val="115000"/>
              </a:lnSpc>
              <a:buNone/>
            </a:pPr>
            <a:r>
              <a:rPr lang="en-US" sz="7200" dirty="0">
                <a:solidFill>
                  <a:srgbClr val="FFFF00"/>
                </a:solidFill>
                <a:effectLst/>
                <a:latin typeface="Monotype Corsiva" panose="03010101010201010101" pitchFamily="66" charset="0"/>
                <a:ea typeface="Calibri" panose="020F0502020204030204" pitchFamily="34" charset="0"/>
                <a:cs typeface="Calibri" panose="020F0502020204030204" pitchFamily="34" charset="0"/>
              </a:rPr>
              <a:t>Impacted lower third molars </a:t>
            </a:r>
            <a:endParaRPr lang="en-US" sz="7200" dirty="0">
              <a:solidFill>
                <a:srgbClr val="FFFF00"/>
              </a:solidFill>
              <a:effectLst/>
              <a:latin typeface="Monotype Corsiva" panose="03010101010201010101" pitchFamily="66" charset="0"/>
              <a:ea typeface="Calibri" panose="020F0502020204030204" pitchFamily="34" charset="0"/>
              <a:cs typeface="Arial" panose="020B0604020202020204" pitchFamily="34" charset="0"/>
            </a:endParaRPr>
          </a:p>
          <a:p>
            <a:endParaRPr lang="ar-IQ" dirty="0"/>
          </a:p>
        </p:txBody>
      </p:sp>
    </p:spTree>
    <p:extLst>
      <p:ext uri="{BB962C8B-B14F-4D97-AF65-F5344CB8AC3E}">
        <p14:creationId xmlns:p14="http://schemas.microsoft.com/office/powerpoint/2010/main" val="3042568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2093</TotalTime>
  <Words>2114</Words>
  <Application>Microsoft Office PowerPoint</Application>
  <PresentationFormat>Widescreen</PresentationFormat>
  <Paragraphs>128</Paragraphs>
  <Slides>35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Bookman Old Style</vt:lpstr>
      <vt:lpstr>Calibri</vt:lpstr>
      <vt:lpstr>Monotype Corsiva</vt:lpstr>
      <vt:lpstr>Rockwell</vt:lpstr>
      <vt:lpstr>Symbol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Dr.Najat</dc:creator>
  <cp:lastModifiedBy>Dr.Najat</cp:lastModifiedBy>
  <cp:revision>216</cp:revision>
  <dcterms:created xsi:type="dcterms:W3CDTF">2016-10-01T19:17:44Z</dcterms:created>
  <dcterms:modified xsi:type="dcterms:W3CDTF">2018-02-19T19:27:35Z</dcterms:modified>
</cp:coreProperties>
</file>