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4" r:id="rId24"/>
    <p:sldId id="279" r:id="rId25"/>
    <p:sldId id="280" r:id="rId26"/>
    <p:sldId id="261" r:id="rId27"/>
    <p:sldId id="283" r:id="rId28"/>
    <p:sldId id="260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athobio\video\78P.AVI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78695" y="242529"/>
            <a:ext cx="7772400" cy="1470025"/>
          </a:xfrm>
        </p:spPr>
        <p:txBody>
          <a:bodyPr>
            <a:normAutofit/>
          </a:bodyPr>
          <a:lstStyle/>
          <a:p>
            <a:pPr rtl="0">
              <a:spcBef>
                <a:spcPct val="20000"/>
              </a:spcBef>
              <a:defRPr/>
            </a:pPr>
            <a:r>
              <a:rPr lang="en-US" sz="6000" b="1" i="1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 pitchFamily="18" charset="0"/>
              </a:rPr>
              <a:t>Schistosoma</a:t>
            </a:r>
            <a:r>
              <a:rPr lang="en-US" sz="6000" b="1" i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 pitchFamily="18" charset="0"/>
              </a:rPr>
              <a:t> spp</a:t>
            </a:r>
            <a:r>
              <a:rPr lang="en-US" sz="6000" b="1" i="1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 pitchFamily="18" charset="0"/>
              </a:rPr>
              <a:t>.</a:t>
            </a:r>
            <a:endParaRPr lang="ar-IQ" sz="6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>
              <a:solidFill>
                <a:srgbClr val="FF0000"/>
              </a:solidFill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7374" y="1700808"/>
            <a:ext cx="8859121" cy="5040560"/>
            <a:chOff x="8060" y="1340769"/>
            <a:chExt cx="9135941" cy="518457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8060" y="1340769"/>
              <a:ext cx="9135941" cy="5184576"/>
              <a:chOff x="8060" y="1340769"/>
              <a:chExt cx="9135941" cy="5184576"/>
            </a:xfrm>
          </p:grpSpPr>
          <p:pic>
            <p:nvPicPr>
              <p:cNvPr id="7" name="Picture 7" descr="E:\Practical Diagnostic Parasitology\para\Schistosoma mansoni egg feces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0" y="1344087"/>
                <a:ext cx="2979764" cy="5181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8" descr="E:\Practical Diagnostic Parasitology\para\Schistosoma_hematobium_egg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1356718"/>
                <a:ext cx="3240360" cy="516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E:\Practical Diagnostic Parasitology\para\Schistosoma_japonicum_egg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185" y="1356718"/>
                <a:ext cx="2915816" cy="516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0" name="Straight Arrow Connector 10"/>
              <p:cNvCxnSpPr/>
              <p:nvPr/>
            </p:nvCxnSpPr>
            <p:spPr>
              <a:xfrm flipH="1" flipV="1">
                <a:off x="7235851" y="5420149"/>
                <a:ext cx="360358" cy="3858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1"/>
              <p:cNvCxnSpPr/>
              <p:nvPr/>
            </p:nvCxnSpPr>
            <p:spPr>
              <a:xfrm>
                <a:off x="684326" y="3347907"/>
                <a:ext cx="125887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2"/>
              <p:cNvSpPr txBox="1">
                <a:spLocks noChangeArrowheads="1"/>
              </p:cNvSpPr>
              <p:nvPr/>
            </p:nvSpPr>
            <p:spPr bwMode="auto">
              <a:xfrm>
                <a:off x="6732240" y="1344087"/>
                <a:ext cx="18722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 i="1">
                    <a:latin typeface="Calibri" pitchFamily="34" charset="0"/>
                  </a:rPr>
                  <a:t>S. japonicum</a:t>
                </a:r>
              </a:p>
            </p:txBody>
          </p:sp>
          <p:sp>
            <p:nvSpPr>
              <p:cNvPr id="13" name="TextBox 13"/>
              <p:cNvSpPr txBox="1">
                <a:spLocks noChangeArrowheads="1"/>
              </p:cNvSpPr>
              <p:nvPr/>
            </p:nvSpPr>
            <p:spPr bwMode="auto">
              <a:xfrm>
                <a:off x="2356361" y="1344087"/>
                <a:ext cx="3223751" cy="35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 i="1">
                    <a:latin typeface="Calibri" pitchFamily="34" charset="0"/>
                  </a:rPr>
                  <a:t>S. haematobium</a:t>
                </a:r>
              </a:p>
            </p:txBody>
          </p:sp>
          <p:sp>
            <p:nvSpPr>
              <p:cNvPr id="14" name="TextBox 14"/>
              <p:cNvSpPr txBox="1">
                <a:spLocks noChangeArrowheads="1"/>
              </p:cNvSpPr>
              <p:nvPr/>
            </p:nvSpPr>
            <p:spPr bwMode="auto">
              <a:xfrm>
                <a:off x="539552" y="1340769"/>
                <a:ext cx="1872208" cy="35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b="1" i="1">
                    <a:latin typeface="Calibri" pitchFamily="34" charset="0"/>
                  </a:rPr>
                  <a:t>S. mansoni</a:t>
                </a:r>
              </a:p>
            </p:txBody>
          </p:sp>
          <p:sp>
            <p:nvSpPr>
              <p:cNvPr id="15" name="TextBox 15"/>
              <p:cNvSpPr txBox="1">
                <a:spLocks noChangeArrowheads="1"/>
              </p:cNvSpPr>
              <p:nvPr/>
            </p:nvSpPr>
            <p:spPr bwMode="auto">
              <a:xfrm>
                <a:off x="179512" y="3002089"/>
                <a:ext cx="1763530" cy="35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70C0"/>
                    </a:solidFill>
                    <a:latin typeface="Calibri" pitchFamily="34" charset="0"/>
                  </a:rPr>
                  <a:t>Lateral spine</a:t>
                </a:r>
              </a:p>
            </p:txBody>
          </p:sp>
          <p:sp>
            <p:nvSpPr>
              <p:cNvPr id="16" name="TextBox 16"/>
              <p:cNvSpPr txBox="1">
                <a:spLocks noChangeArrowheads="1"/>
              </p:cNvSpPr>
              <p:nvPr/>
            </p:nvSpPr>
            <p:spPr bwMode="auto">
              <a:xfrm>
                <a:off x="2736651" y="5558177"/>
                <a:ext cx="2195389" cy="35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70C0"/>
                    </a:solidFill>
                    <a:latin typeface="Calibri" pitchFamily="34" charset="0"/>
                  </a:rPr>
                  <a:t>Terminal spine</a:t>
                </a:r>
              </a:p>
            </p:txBody>
          </p:sp>
          <p:sp>
            <p:nvSpPr>
              <p:cNvPr id="17" name="TextBox 17"/>
              <p:cNvSpPr txBox="1">
                <a:spLocks noChangeArrowheads="1"/>
              </p:cNvSpPr>
              <p:nvPr/>
            </p:nvSpPr>
            <p:spPr bwMode="auto">
              <a:xfrm>
                <a:off x="6948612" y="5558177"/>
                <a:ext cx="2195389" cy="35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70C0"/>
                    </a:solidFill>
                    <a:latin typeface="Calibri" pitchFamily="34" charset="0"/>
                  </a:rPr>
                  <a:t>Rounded spine</a:t>
                </a:r>
              </a:p>
            </p:txBody>
          </p:sp>
        </p:grpSp>
        <p:cxnSp>
          <p:nvCxnSpPr>
            <p:cNvPr id="6" name="Straight Arrow Connector 18"/>
            <p:cNvCxnSpPr/>
            <p:nvPr/>
          </p:nvCxnSpPr>
          <p:spPr>
            <a:xfrm>
              <a:off x="3419552" y="5912406"/>
              <a:ext cx="169225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676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0403" y="-315416"/>
            <a:ext cx="8229600" cy="1465846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Morphology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just" rtl="0">
              <a:buNone/>
            </a:pPr>
            <a:r>
              <a:rPr 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Schistosoma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adult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male:</a:t>
            </a:r>
          </a:p>
          <a:p>
            <a:pPr algn="just" rtl="0"/>
            <a:r>
              <a:rPr lang="en-US" dirty="0">
                <a:cs typeface="Times New Roman" pitchFamily="18" charset="0"/>
              </a:rPr>
              <a:t>Adult male </a:t>
            </a:r>
            <a:r>
              <a:rPr lang="en-US" dirty="0" smtClean="0">
                <a:cs typeface="Times New Roman" pitchFamily="18" charset="0"/>
              </a:rPr>
              <a:t>short from female.</a:t>
            </a:r>
          </a:p>
          <a:p>
            <a:pPr algn="just" rtl="0"/>
            <a:r>
              <a:rPr lang="en-US" dirty="0" smtClean="0">
                <a:cs typeface="Times New Roman" pitchFamily="18" charset="0"/>
              </a:rPr>
              <a:t> thick than adult female </a:t>
            </a:r>
            <a:r>
              <a:rPr lang="en-US" dirty="0">
                <a:cs typeface="Times New Roman" pitchFamily="18" charset="0"/>
              </a:rPr>
              <a:t>.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algn="just" rtl="0"/>
            <a:r>
              <a:rPr lang="en-US" dirty="0" smtClean="0">
                <a:cs typeface="Times New Roman" pitchFamily="18" charset="0"/>
              </a:rPr>
              <a:t>have </a:t>
            </a:r>
            <a:r>
              <a:rPr lang="en-US" b="1" dirty="0" err="1">
                <a:cs typeface="Times New Roman" pitchFamily="18" charset="0"/>
              </a:rPr>
              <a:t>gyanchophoric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smtClean="0">
                <a:cs typeface="Times New Roman" pitchFamily="18" charset="0"/>
              </a:rPr>
              <a:t>canal. </a:t>
            </a:r>
            <a:endParaRPr lang="en-US" b="1" dirty="0">
              <a:cs typeface="Times New Roman" pitchFamily="18" charset="0"/>
            </a:endParaRPr>
          </a:p>
          <a:p>
            <a:pPr marL="0" indent="0" algn="just" rtl="0">
              <a:buNone/>
            </a:pPr>
            <a:endParaRPr lang="ar-IQ" dirty="0"/>
          </a:p>
        </p:txBody>
      </p:sp>
      <p:pic>
        <p:nvPicPr>
          <p:cNvPr id="4" name="Picture 2" descr="E:\Practical Diagnostic Parasitology\para\Schistosoma mansoni adult mal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960"/>
            <a:ext cx="422751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E:\Practical Diagnostic Parasitology\para\Schistosoma mansoni adult m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960"/>
            <a:ext cx="410368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990251"/>
      </p:ext>
    </p:extLst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9113" y="0"/>
            <a:ext cx="8229600" cy="1259632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Morphology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l" rtl="0"/>
            <a:r>
              <a:rPr lang="en-US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Schistosoma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adult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female</a:t>
            </a:r>
          </a:p>
          <a:p>
            <a:pPr algn="l" rtl="0"/>
            <a:r>
              <a:rPr lang="en-US" dirty="0">
                <a:cs typeface="Times New Roman" pitchFamily="18" charset="0"/>
              </a:rPr>
              <a:t>Adult female </a:t>
            </a:r>
            <a:r>
              <a:rPr lang="en-US" dirty="0" smtClean="0">
                <a:cs typeface="Times New Roman" pitchFamily="18" charset="0"/>
              </a:rPr>
              <a:t>longer from male.</a:t>
            </a:r>
          </a:p>
          <a:p>
            <a:pPr algn="l" rtl="0"/>
            <a:r>
              <a:rPr lang="en-US" dirty="0" smtClean="0">
                <a:cs typeface="Times New Roman" pitchFamily="18" charset="0"/>
              </a:rPr>
              <a:t> thinner </a:t>
            </a:r>
            <a:r>
              <a:rPr lang="en-US" dirty="0">
                <a:cs typeface="Times New Roman" pitchFamily="18" charset="0"/>
              </a:rPr>
              <a:t>than adult male. </a:t>
            </a:r>
            <a:endParaRPr lang="en-US" b="1" dirty="0">
              <a:cs typeface="Times New Roman" pitchFamily="18" charset="0"/>
            </a:endParaRPr>
          </a:p>
          <a:p>
            <a:pPr algn="l" rtl="0"/>
            <a:endParaRPr lang="ar-IQ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80928"/>
            <a:ext cx="403225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Practical Diagnostic Parasitology\para\schistosoma_fem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0928"/>
            <a:ext cx="410368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016303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4" descr="7487_a_schistosoma_in_cop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3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D:\محاضرات اولى\schistosoma 2\Vol6.h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914501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72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D:\محاضرات اولى\schistosoma 2\Schistosomemor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8"/>
            <a:ext cx="89916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48620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2" descr="shaematyob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5128" r="10577" b="10257"/>
          <a:stretch>
            <a:fillRect/>
          </a:stretch>
        </p:blipFill>
        <p:spPr bwMode="auto">
          <a:xfrm>
            <a:off x="223838" y="33338"/>
            <a:ext cx="46482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chistosoma mansoni Male-Female Copul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55575"/>
            <a:ext cx="41656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62200" y="4495800"/>
            <a:ext cx="41433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>
                <a:latin typeface="Times New Roman" pitchFamily="18" charset="0"/>
                <a:cs typeface="Times New Roman" pitchFamily="18" charset="0"/>
              </a:rPr>
              <a:t>Schistosoma mansoni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Male-Female Copula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304800" y="3251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228600" y="39370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/>
              <a:t>Male 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3051175" y="1119188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81400" y="9667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Female 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752600" y="18875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28700" y="1463675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Oral sucker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1219200" y="26797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00100" y="36703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Ventral sucker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720083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FA0C9D00-5BA0-45DE-9305-6CAA89DDE7A6}" type="datetime1">
              <a:rPr lang="en-US" smtClean="0"/>
              <a:pPr>
                <a:defRPr/>
              </a:pPr>
              <a:t>2/25/2018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C1B704F-1F92-4EB4-A072-D6CFCF6DBD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16" descr="D:\محاضرات اولى\schistosoma 2\Schistosoma+mansoni+male+female+40+label+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محاضرات اولى\schistosoma 2\Schistosoma+mansoni+male+female+40+lab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80928"/>
            <a:ext cx="4953000" cy="39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36513" y="5105400"/>
            <a:ext cx="4532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Figure :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Schistosoma mansoni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male and female in copula </a:t>
            </a:r>
          </a:p>
        </p:txBody>
      </p:sp>
    </p:spTree>
    <p:extLst>
      <p:ext uri="{BB962C8B-B14F-4D97-AF65-F5344CB8AC3E}">
        <p14:creationId xmlns:p14="http://schemas.microsoft.com/office/powerpoint/2010/main" val="251682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2" descr="Adultsc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88640"/>
            <a:ext cx="8136904" cy="5526359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807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Figure 3: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Schistosoma mansoni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male and female in copula </a:t>
            </a:r>
          </a:p>
        </p:txBody>
      </p:sp>
    </p:spTree>
    <p:extLst>
      <p:ext uri="{BB962C8B-B14F-4D97-AF65-F5344CB8AC3E}">
        <p14:creationId xmlns:p14="http://schemas.microsoft.com/office/powerpoint/2010/main" val="274335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smans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60648"/>
            <a:ext cx="8534400" cy="5835352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199" y="6096000"/>
            <a:ext cx="845610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Fig. 4 :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S. mansoni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, female and male </a:t>
            </a:r>
          </a:p>
        </p:txBody>
      </p:sp>
    </p:spTree>
    <p:extLst>
      <p:ext uri="{BB962C8B-B14F-4D97-AF65-F5344CB8AC3E}">
        <p14:creationId xmlns:p14="http://schemas.microsoft.com/office/powerpoint/2010/main" val="241493576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2" descr="sjapo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88640"/>
            <a:ext cx="8367464" cy="590736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6248400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Fig. 8: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Schistosoma japonicum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female and male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81213" y="381000"/>
            <a:ext cx="30241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400" b="1"/>
              <a:t>Methylene blue  s.</a:t>
            </a:r>
          </a:p>
        </p:txBody>
      </p:sp>
    </p:spTree>
    <p:extLst>
      <p:ext uri="{BB962C8B-B14F-4D97-AF65-F5344CB8AC3E}">
        <p14:creationId xmlns:p14="http://schemas.microsoft.com/office/powerpoint/2010/main" val="66039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 pitchFamily="18" charset="0"/>
              </a:rPr>
              <a:t>Schistosoma</a:t>
            </a:r>
            <a:r>
              <a:rPr lang="en-US" sz="5400" b="1" i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 pitchFamily="18" charset="0"/>
              </a:rPr>
              <a:t> spp</a:t>
            </a:r>
            <a:r>
              <a:rPr lang="en-US" sz="5400" b="1" i="1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 pitchFamily="18" charset="0"/>
              </a:rPr>
              <a:t>.</a:t>
            </a:r>
            <a:endParaRPr lang="ar-IQ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Also known as bilharzia, cause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schistosomiasis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or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bilhariziasis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.</a:t>
            </a:r>
            <a:endParaRPr lang="ar-IQ" dirty="0"/>
          </a:p>
          <a:p>
            <a:pPr lvl="0" algn="just" rtl="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sz="2800" i="1" kern="0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Schistosoma</a:t>
            </a:r>
            <a:r>
              <a:rPr lang="en-US" sz="2800" i="1" kern="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i="1" kern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spp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. have 4 stages:</a:t>
            </a:r>
          </a:p>
          <a:p>
            <a:pPr lvl="1" algn="just" rtl="0" fontAlgn="base">
              <a:lnSpc>
                <a:spcPct val="150000"/>
              </a:lnSpc>
              <a:spcAft>
                <a:spcPct val="0"/>
              </a:spcAft>
              <a:buFontTx/>
              <a:buChar char="–"/>
            </a:pPr>
            <a:r>
              <a:rPr lang="en-US" b="1" kern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Eggs, </a:t>
            </a:r>
            <a:r>
              <a:rPr lang="en-US" b="1" kern="0" dirty="0" err="1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miracidia</a:t>
            </a:r>
            <a:r>
              <a:rPr lang="en-US" b="1" kern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b="1" kern="0" dirty="0" err="1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cercaria</a:t>
            </a:r>
            <a:r>
              <a:rPr lang="en-US" b="1" kern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, and adult stage. </a:t>
            </a:r>
          </a:p>
          <a:p>
            <a:pPr lvl="0" algn="just" rtl="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Eggs are passed through urine or feces to fresh water, where larvae stage can infect a new host by penetrating the skin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.</a:t>
            </a:r>
            <a:endParaRPr lang="en-US" sz="2800" kern="0" dirty="0">
              <a:solidFill>
                <a:srgbClr val="000000"/>
              </a:solidFill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6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2" descr="Schistosoma haematobium Adult Femal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270250"/>
            <a:ext cx="35052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chistosoma haematobium Adult Female  Posterior 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histosoma haematobium m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4958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90600" y="6262688"/>
            <a:ext cx="7772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Fig. 11 :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Schistosoma haematobium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female and male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0" y="6553200"/>
            <a:ext cx="30241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400" b="1"/>
              <a:t>Eosin s.</a:t>
            </a:r>
          </a:p>
        </p:txBody>
      </p:sp>
    </p:spTree>
    <p:extLst>
      <p:ext uri="{BB962C8B-B14F-4D97-AF65-F5344CB8AC3E}">
        <p14:creationId xmlns:p14="http://schemas.microsoft.com/office/powerpoint/2010/main" val="1302883721"/>
      </p:ext>
    </p:extLst>
  </p:cSld>
  <p:clrMapOvr>
    <a:masterClrMapping/>
  </p:clrMapOvr>
  <p:transition spd="slow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Morphology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altLang="zh-CN" dirty="0" smtClean="0"/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</a:rPr>
              <a:t>Miracidium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q"/>
            </a:pPr>
            <a:endParaRPr lang="ar-IQ" sz="36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2348880"/>
            <a:ext cx="5703888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en-US" altLang="zh-CN" sz="2800" b="1" dirty="0">
                <a:latin typeface="Arial Narrow" pitchFamily="34" charset="0"/>
                <a:cs typeface="Arial" pitchFamily="34" charset="0"/>
              </a:rPr>
              <a:t>A ciliated, swimming larva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en-US" altLang="zh-CN" sz="2800" b="1" dirty="0">
                <a:latin typeface="Arial Narrow" pitchFamily="34" charset="0"/>
                <a:ea typeface="楷体_GB2312" pitchFamily="49" charset="-122"/>
                <a:cs typeface="Arial" pitchFamily="34" charset="0"/>
              </a:rPr>
              <a:t>Size about 99×35µm</a:t>
            </a:r>
            <a:endParaRPr kumimoji="1" lang="en-US" altLang="zh-CN" sz="2800" b="1" dirty="0">
              <a:latin typeface="Arial Narrow" pitchFamily="34" charset="0"/>
              <a:cs typeface="Arial" pitchFamily="34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en-US" altLang="zh-CN" sz="2800" b="1" dirty="0">
                <a:latin typeface="Arial Narrow" pitchFamily="34" charset="0"/>
                <a:cs typeface="Arial" pitchFamily="34" charset="0"/>
              </a:rPr>
              <a:t>The germinal cells will become </a:t>
            </a:r>
            <a:r>
              <a:rPr kumimoji="1" lang="en-US" altLang="zh-CN" sz="2800" b="1" dirty="0" err="1">
                <a:latin typeface="Arial Narrow" pitchFamily="34" charset="0"/>
                <a:cs typeface="Arial" pitchFamily="34" charset="0"/>
              </a:rPr>
              <a:t>sporocysts</a:t>
            </a:r>
            <a:r>
              <a:rPr kumimoji="1" lang="en-US" altLang="zh-CN" sz="2800" b="1" dirty="0">
                <a:latin typeface="Arial Narrow" pitchFamily="34" charset="0"/>
                <a:cs typeface="Arial" pitchFamily="34" charset="0"/>
              </a:rPr>
              <a:t>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en-US" altLang="zh-CN" sz="2800" b="1" dirty="0" smtClean="0">
                <a:latin typeface="Arial Narrow" pitchFamily="34" charset="0"/>
                <a:cs typeface="Arial" pitchFamily="34" charset="0"/>
              </a:rPr>
              <a:t>Tropism</a:t>
            </a:r>
            <a:r>
              <a:rPr kumimoji="1" lang="zh-CN" altLang="en-US" sz="2800" b="1" dirty="0">
                <a:latin typeface="Arial Narrow" pitchFamily="34" charset="0"/>
                <a:cs typeface="Times New Roman" pitchFamily="18" charset="0"/>
              </a:rPr>
              <a:t> – </a:t>
            </a:r>
            <a:r>
              <a:rPr kumimoji="1" lang="en-US" altLang="zh-CN" sz="2800" b="1" dirty="0">
                <a:latin typeface="Arial Narrow" pitchFamily="34" charset="0"/>
                <a:cs typeface="Times New Roman" pitchFamily="18" charset="0"/>
              </a:rPr>
              <a:t>toward limpidity </a:t>
            </a:r>
            <a:r>
              <a:rPr kumimoji="1" lang="zh-CN" altLang="en-US" sz="2800" b="1" dirty="0">
                <a:latin typeface="Arial Narrow" pitchFamily="34" charset="0"/>
                <a:cs typeface="Times New Roman" pitchFamily="18" charset="0"/>
              </a:rPr>
              <a:t>; </a:t>
            </a:r>
            <a:r>
              <a:rPr kumimoji="1" lang="en-US" altLang="zh-CN" sz="2800" b="1" dirty="0">
                <a:latin typeface="Arial Narrow" pitchFamily="34" charset="0"/>
                <a:cs typeface="Times New Roman" pitchFamily="18" charset="0"/>
              </a:rPr>
              <a:t>phototrophic </a:t>
            </a:r>
            <a:r>
              <a:rPr kumimoji="1" lang="en-US" altLang="zh-CN" sz="2800" b="1" dirty="0" smtClean="0">
                <a:latin typeface="Arial Narrow" pitchFamily="34" charset="0"/>
                <a:cs typeface="Times New Roman" pitchFamily="18" charset="0"/>
              </a:rPr>
              <a:t>.</a:t>
            </a:r>
            <a:endParaRPr kumimoji="1" lang="zh-CN" altLang="en-US" sz="2800" b="1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Picture 3" descr="血毛蚴.jpg (23859 字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34" y="1418346"/>
            <a:ext cx="266429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chistosoma spp- Miraci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18746"/>
            <a:ext cx="4632176" cy="178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11638"/>
      </p:ext>
    </p:extLst>
  </p:cSld>
  <p:clrMapOvr>
    <a:masterClrMapping/>
  </p:clrMapOvr>
  <p:transition spd="slow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Schistosoma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miracidium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2" descr="D:\أماني\محاضرات الطفيليات\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396081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أماني\محاضرات الطفيليات\7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875"/>
            <a:ext cx="432028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7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Intermediate host (Snail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stot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5326"/>
            <a:ext cx="7920879" cy="522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9502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 rtl="0">
              <a:buFont typeface="Wingdings" pitchFamily="2" charset="2"/>
              <a:buChar char="q"/>
            </a:pPr>
            <a:r>
              <a:rPr lang="en-US" altLang="zh-CN" b="1" dirty="0" err="1">
                <a:solidFill>
                  <a:srgbClr val="FF0000"/>
                </a:solidFill>
              </a:rPr>
              <a:t>Cercaria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zh-CN" dirty="0"/>
              <a:t>Free- swimming </a:t>
            </a:r>
          </a:p>
          <a:p>
            <a:pPr algn="l" rtl="0">
              <a:lnSpc>
                <a:spcPct val="90000"/>
              </a:lnSpc>
            </a:pPr>
            <a:r>
              <a:rPr lang="en-US" altLang="zh-CN" dirty="0"/>
              <a:t> a forked tail </a:t>
            </a:r>
          </a:p>
          <a:p>
            <a:pPr algn="l" rtl="0">
              <a:lnSpc>
                <a:spcPct val="90000"/>
              </a:lnSpc>
            </a:pPr>
            <a:r>
              <a:rPr lang="en-US" altLang="zh-CN" dirty="0">
                <a:ea typeface="楷体_GB2312" pitchFamily="49" charset="-122"/>
              </a:rPr>
              <a:t>penetrating glands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Picture 3" descr="血尾蚴.jpg (18157 字节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33471" y="3384080"/>
            <a:ext cx="3334419" cy="282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78P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0307"/>
            <a:ext cx="3071143" cy="332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Schistosoma spp- Cercari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9001" y="3458565"/>
            <a:ext cx="3330690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06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Schistosoma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cercaria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68300" y="1426704"/>
            <a:ext cx="8668196" cy="5026483"/>
            <a:chOff x="368661" y="1350638"/>
            <a:chExt cx="8668156" cy="5102698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507715" y="1350640"/>
              <a:ext cx="7529102" cy="5102696"/>
              <a:chOff x="-2216930" y="1350640"/>
              <a:chExt cx="10344533" cy="5102696"/>
            </a:xfrm>
          </p:grpSpPr>
          <p:pic>
            <p:nvPicPr>
              <p:cNvPr id="12" name="Picture 2" descr="E:\Practical Diagnostic Parasitology\para\Schistosoma mansoni cercaria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00" r="11458"/>
              <a:stretch>
                <a:fillRect/>
              </a:stretch>
            </p:blipFill>
            <p:spPr bwMode="auto">
              <a:xfrm>
                <a:off x="1374309" y="1350640"/>
                <a:ext cx="6753294" cy="5102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6"/>
              <p:cNvSpPr txBox="1">
                <a:spLocks noChangeArrowheads="1"/>
              </p:cNvSpPr>
              <p:nvPr/>
            </p:nvSpPr>
            <p:spPr bwMode="auto">
              <a:xfrm>
                <a:off x="-2216930" y="4191471"/>
                <a:ext cx="341866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>
                    <a:solidFill>
                      <a:srgbClr val="0070C0"/>
                    </a:solidFill>
                    <a:latin typeface="Calibri" pitchFamily="34" charset="0"/>
                  </a:rPr>
                  <a:t>Bifid tail </a:t>
                </a:r>
              </a:p>
            </p:txBody>
          </p:sp>
        </p:grpSp>
        <p:pic>
          <p:nvPicPr>
            <p:cNvPr id="6" name="Picture 2" descr="D:\أماني\محاضرات الطفيليات\11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188"/>
            <a:stretch>
              <a:fillRect/>
            </a:stretch>
          </p:blipFill>
          <p:spPr bwMode="auto">
            <a:xfrm rot="-5400000">
              <a:off x="-981116" y="2700415"/>
              <a:ext cx="5030688" cy="233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11"/>
            <p:cNvCxnSpPr/>
            <p:nvPr/>
          </p:nvCxnSpPr>
          <p:spPr>
            <a:xfrm>
              <a:off x="3059462" y="4652944"/>
              <a:ext cx="3168635" cy="5048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13"/>
            <p:cNvCxnSpPr/>
            <p:nvPr/>
          </p:nvCxnSpPr>
          <p:spPr>
            <a:xfrm flipH="1">
              <a:off x="1691043" y="4652944"/>
              <a:ext cx="1368419" cy="8636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21"/>
            <p:cNvSpPr txBox="1">
              <a:spLocks noChangeArrowheads="1"/>
            </p:cNvSpPr>
            <p:nvPr/>
          </p:nvSpPr>
          <p:spPr bwMode="auto">
            <a:xfrm>
              <a:off x="1633320" y="1359578"/>
              <a:ext cx="24882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70C0"/>
                  </a:solidFill>
                  <a:latin typeface="Calibri" pitchFamily="34" charset="0"/>
                </a:rPr>
                <a:t>Oval head </a:t>
              </a:r>
            </a:p>
          </p:txBody>
        </p:sp>
        <p:cxnSp>
          <p:nvCxnSpPr>
            <p:cNvPr id="10" name="Straight Arrow Connector 23"/>
            <p:cNvCxnSpPr>
              <a:stCxn id="9" idx="2"/>
            </p:cNvCxnSpPr>
            <p:nvPr/>
          </p:nvCxnSpPr>
          <p:spPr>
            <a:xfrm>
              <a:off x="2876899" y="1820582"/>
              <a:ext cx="3365484" cy="111929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25"/>
            <p:cNvCxnSpPr>
              <a:stCxn id="9" idx="2"/>
            </p:cNvCxnSpPr>
            <p:nvPr/>
          </p:nvCxnSpPr>
          <p:spPr>
            <a:xfrm flipH="1">
              <a:off x="2281590" y="1820582"/>
              <a:ext cx="595309" cy="45565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901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4" descr="schcy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885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003366"/>
                </a:solidFill>
                <a:ea typeface="华文新魏" pitchFamily="2" charset="-122"/>
              </a:rPr>
              <a:t>Life Cycle</a:t>
            </a:r>
            <a:endParaRPr lang="ar-IQ" dirty="0"/>
          </a:p>
        </p:txBody>
      </p:sp>
      <p:pic>
        <p:nvPicPr>
          <p:cNvPr id="4" name="Picture 3" descr="Life cycle of Schistosoma spp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648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2673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Laboratory Diagnosis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algn="just" rtl="0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Microscopic identification of eggs in stool or urine is the most practical method for diagnosis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 rtl="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Stool examination should be performed when infection with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mansoni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japonicum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suspected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and urine examination should be performed if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haematobium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suspected</a:t>
            </a:r>
          </a:p>
          <a:p>
            <a:pPr marL="0" indent="0" algn="just" rtl="0">
              <a:lnSpc>
                <a:spcPct val="9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Tissue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biopsy (rectal biopsy for all species and biopsy of the bladder for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haematobium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may demonstrate eggs when stool or urine examinations are negative</a:t>
            </a:r>
            <a:endParaRPr lang="en-US" dirty="0"/>
          </a:p>
          <a:p>
            <a:pPr algn="just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97290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Schistosoma</a:t>
            </a:r>
            <a:r>
              <a:rPr lang="en-US" sz="54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spp.</a:t>
            </a:r>
            <a:endParaRPr lang="ar-IQ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0"/>
            <a:r>
              <a:rPr lang="en-US" sz="2700" dirty="0">
                <a:cs typeface="+mj-cs"/>
              </a:rPr>
              <a:t>There are three medically important species:</a:t>
            </a:r>
          </a:p>
          <a:p>
            <a:pPr lvl="1" algn="just" rtl="0"/>
            <a:r>
              <a:rPr lang="en-US" sz="2700" b="1" i="1" dirty="0" err="1">
                <a:cs typeface="+mj-cs"/>
              </a:rPr>
              <a:t>Schistosoma</a:t>
            </a:r>
            <a:r>
              <a:rPr lang="en-US" sz="2700" b="1" i="1" dirty="0">
                <a:cs typeface="+mj-cs"/>
              </a:rPr>
              <a:t> </a:t>
            </a:r>
            <a:r>
              <a:rPr lang="en-US" sz="2700" b="1" i="1" dirty="0" err="1">
                <a:cs typeface="+mj-cs"/>
              </a:rPr>
              <a:t>mansoni</a:t>
            </a:r>
            <a:r>
              <a:rPr lang="en-US" sz="2700" i="1" dirty="0">
                <a:cs typeface="+mj-cs"/>
              </a:rPr>
              <a:t>, </a:t>
            </a:r>
            <a:r>
              <a:rPr lang="en-US" sz="2700" dirty="0">
                <a:cs typeface="+mj-cs"/>
              </a:rPr>
              <a:t>lives in the mesenteric </a:t>
            </a:r>
            <a:r>
              <a:rPr lang="en-US" sz="2700" dirty="0" err="1">
                <a:cs typeface="+mj-cs"/>
              </a:rPr>
              <a:t>venules</a:t>
            </a:r>
            <a:r>
              <a:rPr lang="en-US" sz="2700" dirty="0">
                <a:cs typeface="+mj-cs"/>
              </a:rPr>
              <a:t> of large intestine, and cause intestinal </a:t>
            </a:r>
            <a:r>
              <a:rPr lang="en-US" sz="2700" dirty="0" err="1">
                <a:cs typeface="+mj-cs"/>
              </a:rPr>
              <a:t>bilharziasis</a:t>
            </a:r>
            <a:r>
              <a:rPr lang="en-US" sz="2700" dirty="0">
                <a:cs typeface="+mj-cs"/>
              </a:rPr>
              <a:t>.</a:t>
            </a:r>
            <a:endParaRPr lang="en-US" sz="2700" i="1" dirty="0">
              <a:cs typeface="+mj-cs"/>
            </a:endParaRPr>
          </a:p>
          <a:p>
            <a:pPr lvl="1" algn="just" rtl="0"/>
            <a:r>
              <a:rPr lang="en-US" sz="2700" b="1" i="1" dirty="0" err="1">
                <a:cs typeface="+mj-cs"/>
              </a:rPr>
              <a:t>Schistosoma</a:t>
            </a:r>
            <a:r>
              <a:rPr lang="en-US" sz="2700" b="1" i="1" dirty="0">
                <a:cs typeface="+mj-cs"/>
              </a:rPr>
              <a:t> </a:t>
            </a:r>
            <a:r>
              <a:rPr lang="en-US" sz="2700" b="1" i="1" dirty="0" err="1">
                <a:cs typeface="+mj-cs"/>
              </a:rPr>
              <a:t>japonicum</a:t>
            </a:r>
            <a:r>
              <a:rPr lang="en-US" sz="2700" i="1" dirty="0">
                <a:cs typeface="+mj-cs"/>
              </a:rPr>
              <a:t>, </a:t>
            </a:r>
            <a:r>
              <a:rPr lang="en-US" sz="2700" dirty="0">
                <a:cs typeface="+mj-cs"/>
              </a:rPr>
              <a:t>lives in the mesenteric </a:t>
            </a:r>
            <a:r>
              <a:rPr lang="en-US" sz="2700" dirty="0" err="1">
                <a:cs typeface="+mj-cs"/>
              </a:rPr>
              <a:t>venules</a:t>
            </a:r>
            <a:r>
              <a:rPr lang="en-US" sz="2700" dirty="0">
                <a:cs typeface="+mj-cs"/>
              </a:rPr>
              <a:t> of small intestine.</a:t>
            </a:r>
            <a:endParaRPr lang="en-US" sz="2700" i="1" dirty="0">
              <a:cs typeface="+mj-cs"/>
            </a:endParaRPr>
          </a:p>
          <a:p>
            <a:pPr lvl="1" algn="just" rtl="0"/>
            <a:r>
              <a:rPr lang="en-US" sz="2700" b="1" i="1" dirty="0" err="1">
                <a:cs typeface="+mj-cs"/>
              </a:rPr>
              <a:t>Schistosoma</a:t>
            </a:r>
            <a:r>
              <a:rPr lang="en-US" sz="2700" b="1" i="1" dirty="0">
                <a:cs typeface="+mj-cs"/>
              </a:rPr>
              <a:t> </a:t>
            </a:r>
            <a:r>
              <a:rPr lang="en-US" sz="2700" b="1" i="1" dirty="0" err="1">
                <a:cs typeface="+mj-cs"/>
              </a:rPr>
              <a:t>haematobium</a:t>
            </a:r>
            <a:r>
              <a:rPr lang="en-US" sz="2700" i="1" dirty="0">
                <a:cs typeface="+mj-cs"/>
              </a:rPr>
              <a:t>, </a:t>
            </a:r>
            <a:r>
              <a:rPr lang="en-US" sz="2700" dirty="0">
                <a:cs typeface="+mj-cs"/>
              </a:rPr>
              <a:t>lives in the venous plexus of the urinary bladder and cause </a:t>
            </a:r>
            <a:r>
              <a:rPr lang="en-US" sz="2700" dirty="0" err="1">
                <a:cs typeface="+mj-cs"/>
              </a:rPr>
              <a:t>schistosomal</a:t>
            </a:r>
            <a:r>
              <a:rPr lang="en-US" sz="2700" dirty="0">
                <a:cs typeface="+mj-cs"/>
              </a:rPr>
              <a:t> hematuria or urinary </a:t>
            </a:r>
            <a:r>
              <a:rPr lang="en-US" sz="2700" dirty="0" err="1">
                <a:cs typeface="+mj-cs"/>
              </a:rPr>
              <a:t>bilhariziasis</a:t>
            </a:r>
            <a:r>
              <a:rPr lang="en-US" sz="2700" dirty="0">
                <a:cs typeface="+mj-cs"/>
              </a:rPr>
              <a:t>.</a:t>
            </a:r>
          </a:p>
          <a:p>
            <a:pPr algn="just" rtl="0"/>
            <a:r>
              <a:rPr lang="en-US" sz="2700" i="1" dirty="0">
                <a:cs typeface="+mj-cs"/>
              </a:rPr>
              <a:t>S. </a:t>
            </a:r>
            <a:r>
              <a:rPr lang="en-US" sz="2700" i="1" dirty="0" err="1">
                <a:cs typeface="+mj-cs"/>
              </a:rPr>
              <a:t>mansoni</a:t>
            </a:r>
            <a:r>
              <a:rPr lang="en-US" sz="2700" i="1" dirty="0">
                <a:cs typeface="+mj-cs"/>
              </a:rPr>
              <a:t> </a:t>
            </a:r>
            <a:r>
              <a:rPr lang="en-US" sz="2700" dirty="0">
                <a:cs typeface="+mj-cs"/>
              </a:rPr>
              <a:t>and </a:t>
            </a:r>
            <a:r>
              <a:rPr lang="en-US" sz="2700" i="1" dirty="0">
                <a:cs typeface="+mj-cs"/>
              </a:rPr>
              <a:t>S. </a:t>
            </a:r>
            <a:r>
              <a:rPr lang="en-US" sz="2700" i="1" dirty="0" err="1">
                <a:cs typeface="+mj-cs"/>
              </a:rPr>
              <a:t>japonicum</a:t>
            </a:r>
            <a:r>
              <a:rPr lang="en-US" sz="2700" i="1" dirty="0">
                <a:cs typeface="+mj-cs"/>
              </a:rPr>
              <a:t> </a:t>
            </a:r>
            <a:r>
              <a:rPr lang="en-US" sz="2700" dirty="0">
                <a:cs typeface="+mj-cs"/>
              </a:rPr>
              <a:t>are produce their eggs in stool, but </a:t>
            </a:r>
            <a:r>
              <a:rPr lang="en-US" sz="2700" i="1" dirty="0">
                <a:cs typeface="+mj-cs"/>
              </a:rPr>
              <a:t>S. </a:t>
            </a:r>
            <a:r>
              <a:rPr lang="en-US" sz="2700" i="1" dirty="0" err="1">
                <a:cs typeface="+mj-cs"/>
              </a:rPr>
              <a:t>haematobium</a:t>
            </a:r>
            <a:r>
              <a:rPr lang="en-US" sz="2700" i="1" dirty="0">
                <a:cs typeface="+mj-cs"/>
              </a:rPr>
              <a:t> </a:t>
            </a:r>
            <a:r>
              <a:rPr lang="en-US" sz="2700" dirty="0">
                <a:cs typeface="+mj-cs"/>
              </a:rPr>
              <a:t>produce eggs in urine.  </a:t>
            </a:r>
          </a:p>
          <a:p>
            <a:pPr algn="just"/>
            <a:endParaRPr lang="ar-IQ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63091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Schistosoma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spp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.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400600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defRPr/>
            </a:pPr>
            <a:r>
              <a:rPr lang="en-US" b="1" dirty="0">
                <a:cs typeface="+mj-cs"/>
              </a:rPr>
              <a:t>Intermediate host: </a:t>
            </a:r>
            <a:r>
              <a:rPr lang="en-US" dirty="0">
                <a:cs typeface="+mj-cs"/>
              </a:rPr>
              <a:t>snail.</a:t>
            </a:r>
          </a:p>
          <a:p>
            <a:pPr algn="just" rtl="0">
              <a:lnSpc>
                <a:spcPct val="150000"/>
              </a:lnSpc>
              <a:defRPr/>
            </a:pPr>
            <a:r>
              <a:rPr lang="en-US" b="1" dirty="0">
                <a:cs typeface="+mj-cs"/>
              </a:rPr>
              <a:t>Definitive host: </a:t>
            </a:r>
            <a:r>
              <a:rPr lang="en-US" dirty="0">
                <a:cs typeface="+mj-cs"/>
              </a:rPr>
              <a:t>human.</a:t>
            </a:r>
          </a:p>
          <a:p>
            <a:pPr algn="just" rtl="0">
              <a:lnSpc>
                <a:spcPct val="150000"/>
              </a:lnSpc>
              <a:defRPr/>
            </a:pPr>
            <a:r>
              <a:rPr lang="en-US" b="1" dirty="0">
                <a:cs typeface="+mj-cs"/>
              </a:rPr>
              <a:t>infective </a:t>
            </a:r>
            <a:r>
              <a:rPr lang="en-US" b="1" dirty="0" smtClean="0">
                <a:cs typeface="+mj-cs"/>
              </a:rPr>
              <a:t>stage: </a:t>
            </a:r>
            <a:r>
              <a:rPr lang="en-US" dirty="0" err="1">
                <a:cs typeface="+mj-cs"/>
              </a:rPr>
              <a:t>Cercaria</a:t>
            </a:r>
            <a:r>
              <a:rPr lang="en-US" dirty="0">
                <a:cs typeface="+mj-cs"/>
              </a:rPr>
              <a:t> </a:t>
            </a:r>
            <a:endParaRPr lang="en-US" dirty="0" smtClean="0">
              <a:cs typeface="+mj-cs"/>
            </a:endParaRPr>
          </a:p>
          <a:p>
            <a:pPr algn="just" rtl="0">
              <a:lnSpc>
                <a:spcPct val="150000"/>
              </a:lnSpc>
              <a:defRPr/>
            </a:pPr>
            <a:r>
              <a:rPr lang="en-US" b="1" dirty="0">
                <a:cs typeface="+mj-cs"/>
              </a:rPr>
              <a:t>diagnostic </a:t>
            </a:r>
            <a:r>
              <a:rPr lang="en-US" b="1" dirty="0" smtClean="0">
                <a:cs typeface="+mj-cs"/>
              </a:rPr>
              <a:t>stage: </a:t>
            </a:r>
            <a:r>
              <a:rPr lang="en-US" dirty="0" smtClean="0">
                <a:cs typeface="+mj-cs"/>
              </a:rPr>
              <a:t>eggs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256460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Morphology</a:t>
            </a:r>
            <a:endParaRPr lang="ar-IQ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 algn="just" rtl="0">
              <a:lnSpc>
                <a:spcPct val="80000"/>
              </a:lnSpc>
              <a:buNone/>
              <a:defRPr/>
            </a:pPr>
            <a:r>
              <a:rPr lang="en-US" sz="3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Schistosoma</a:t>
            </a:r>
            <a:r>
              <a:rPr lang="en-US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spp.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Eggs</a:t>
            </a:r>
            <a:endParaRPr lang="ar-IQ" sz="3200" dirty="0"/>
          </a:p>
          <a:p>
            <a:pPr lvl="1" algn="just" rtl="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3200" dirty="0" smtClean="0">
                <a:cs typeface="+mj-cs"/>
              </a:rPr>
              <a:t>Depends </a:t>
            </a:r>
            <a:r>
              <a:rPr lang="en-US" sz="3200" dirty="0">
                <a:cs typeface="+mj-cs"/>
              </a:rPr>
              <a:t>on finding the characteristic ova in feces or urine.</a:t>
            </a:r>
          </a:p>
          <a:p>
            <a:pPr lvl="1" algn="just" rtl="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3200" dirty="0">
                <a:cs typeface="+mj-cs"/>
              </a:rPr>
              <a:t>Three  species can be distinguished by the appearance of their eggs under microscope:</a:t>
            </a:r>
          </a:p>
          <a:p>
            <a:pPr lvl="2" algn="just" rtl="0">
              <a:lnSpc>
                <a:spcPct val="80000"/>
              </a:lnSpc>
              <a:defRPr/>
            </a:pPr>
            <a:r>
              <a:rPr lang="en-US" sz="3200" i="1" dirty="0">
                <a:cs typeface="+mj-cs"/>
              </a:rPr>
              <a:t>S. </a:t>
            </a:r>
            <a:r>
              <a:rPr lang="en-US" sz="3200" i="1" dirty="0" err="1">
                <a:cs typeface="+mj-cs"/>
              </a:rPr>
              <a:t>mansoni</a:t>
            </a:r>
            <a:r>
              <a:rPr lang="en-US" sz="3200" i="1" dirty="0">
                <a:cs typeface="+mj-cs"/>
              </a:rPr>
              <a:t> </a:t>
            </a:r>
            <a:r>
              <a:rPr lang="en-US" sz="3200" dirty="0">
                <a:cs typeface="+mj-cs"/>
              </a:rPr>
              <a:t>eggs have prominent lateral spine.</a:t>
            </a:r>
          </a:p>
          <a:p>
            <a:pPr lvl="2" algn="just" rtl="0">
              <a:lnSpc>
                <a:spcPct val="80000"/>
              </a:lnSpc>
              <a:defRPr/>
            </a:pPr>
            <a:r>
              <a:rPr lang="en-US" sz="3200" i="1" dirty="0">
                <a:cs typeface="+mj-cs"/>
              </a:rPr>
              <a:t>S. </a:t>
            </a:r>
            <a:r>
              <a:rPr lang="en-US" sz="3200" i="1" dirty="0" err="1">
                <a:cs typeface="+mj-cs"/>
              </a:rPr>
              <a:t>japonicum</a:t>
            </a:r>
            <a:r>
              <a:rPr lang="en-US" sz="3200" i="1" dirty="0">
                <a:cs typeface="+mj-cs"/>
              </a:rPr>
              <a:t> </a:t>
            </a:r>
            <a:r>
              <a:rPr lang="en-US" sz="3200" dirty="0">
                <a:cs typeface="+mj-cs"/>
              </a:rPr>
              <a:t>eggs have a very small round lateral spine.</a:t>
            </a:r>
          </a:p>
          <a:p>
            <a:pPr lvl="2" algn="just" rtl="0">
              <a:lnSpc>
                <a:spcPct val="80000"/>
              </a:lnSpc>
              <a:defRPr/>
            </a:pPr>
            <a:r>
              <a:rPr lang="en-US" sz="3200" i="1" dirty="0">
                <a:cs typeface="+mj-cs"/>
              </a:rPr>
              <a:t>S. </a:t>
            </a:r>
            <a:r>
              <a:rPr lang="en-US" sz="3200" i="1" dirty="0" err="1">
                <a:cs typeface="+mj-cs"/>
              </a:rPr>
              <a:t>h</a:t>
            </a:r>
            <a:r>
              <a:rPr lang="en-US" sz="3200" i="1" dirty="0" err="1" smtClean="0">
                <a:cs typeface="+mj-cs"/>
              </a:rPr>
              <a:t>aematobium</a:t>
            </a:r>
            <a:r>
              <a:rPr lang="en-US" sz="3200" i="1" dirty="0" smtClean="0">
                <a:cs typeface="+mj-cs"/>
              </a:rPr>
              <a:t> </a:t>
            </a:r>
            <a:r>
              <a:rPr lang="en-US" sz="3200" dirty="0">
                <a:cs typeface="+mj-cs"/>
              </a:rPr>
              <a:t>eggs have a terminal spine.</a:t>
            </a:r>
            <a:endParaRPr lang="en-US" sz="2800" dirty="0">
              <a:cs typeface="+mj-cs"/>
            </a:endParaRPr>
          </a:p>
          <a:p>
            <a:pPr algn="just"/>
            <a:endParaRPr lang="ar-IQ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268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Schistosoma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spp.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Eggs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7374" y="1341438"/>
            <a:ext cx="8859121" cy="5183187"/>
            <a:chOff x="8060" y="1340769"/>
            <a:chExt cx="9135941" cy="518457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8060" y="1340769"/>
              <a:ext cx="9135941" cy="5184576"/>
              <a:chOff x="8060" y="1340769"/>
              <a:chExt cx="9135941" cy="5184576"/>
            </a:xfrm>
          </p:grpSpPr>
          <p:pic>
            <p:nvPicPr>
              <p:cNvPr id="7" name="Picture 7" descr="E:\Practical Diagnostic Parasitology\para\Schistosoma mansoni egg feces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0" y="1344087"/>
                <a:ext cx="2979764" cy="5181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8" descr="E:\Practical Diagnostic Parasitology\para\Schistosoma_hematobium_egg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1356718"/>
                <a:ext cx="3240361" cy="516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E:\Practical Diagnostic Parasitology\para\Schistosoma_japonicum_egg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185" y="1356718"/>
                <a:ext cx="2915816" cy="516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0" name="Straight Arrow Connector 10"/>
              <p:cNvCxnSpPr/>
              <p:nvPr/>
            </p:nvCxnSpPr>
            <p:spPr>
              <a:xfrm flipH="1" flipV="1">
                <a:off x="7235851" y="5420149"/>
                <a:ext cx="360358" cy="3858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1"/>
              <p:cNvCxnSpPr/>
              <p:nvPr/>
            </p:nvCxnSpPr>
            <p:spPr>
              <a:xfrm>
                <a:off x="684326" y="3347907"/>
                <a:ext cx="125887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2"/>
              <p:cNvSpPr txBox="1">
                <a:spLocks noChangeArrowheads="1"/>
              </p:cNvSpPr>
              <p:nvPr/>
            </p:nvSpPr>
            <p:spPr bwMode="auto">
              <a:xfrm>
                <a:off x="6732240" y="1344087"/>
                <a:ext cx="18722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 i="1">
                    <a:latin typeface="Calibri" pitchFamily="34" charset="0"/>
                  </a:rPr>
                  <a:t>S. japonicum</a:t>
                </a:r>
              </a:p>
            </p:txBody>
          </p:sp>
          <p:sp>
            <p:nvSpPr>
              <p:cNvPr id="13" name="TextBox 13"/>
              <p:cNvSpPr txBox="1">
                <a:spLocks noChangeArrowheads="1"/>
              </p:cNvSpPr>
              <p:nvPr/>
            </p:nvSpPr>
            <p:spPr bwMode="auto">
              <a:xfrm>
                <a:off x="2356361" y="1344087"/>
                <a:ext cx="3223751" cy="35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 i="1">
                    <a:latin typeface="Calibri" pitchFamily="34" charset="0"/>
                  </a:rPr>
                  <a:t>S. haematobium</a:t>
                </a:r>
              </a:p>
            </p:txBody>
          </p:sp>
          <p:sp>
            <p:nvSpPr>
              <p:cNvPr id="14" name="TextBox 14"/>
              <p:cNvSpPr txBox="1">
                <a:spLocks noChangeArrowheads="1"/>
              </p:cNvSpPr>
              <p:nvPr/>
            </p:nvSpPr>
            <p:spPr bwMode="auto">
              <a:xfrm>
                <a:off x="539552" y="1340769"/>
                <a:ext cx="1872208" cy="35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b="1" i="1">
                    <a:latin typeface="Calibri" pitchFamily="34" charset="0"/>
                  </a:rPr>
                  <a:t>S. mansoni</a:t>
                </a:r>
              </a:p>
            </p:txBody>
          </p:sp>
          <p:sp>
            <p:nvSpPr>
              <p:cNvPr id="15" name="TextBox 15"/>
              <p:cNvSpPr txBox="1">
                <a:spLocks noChangeArrowheads="1"/>
              </p:cNvSpPr>
              <p:nvPr/>
            </p:nvSpPr>
            <p:spPr bwMode="auto">
              <a:xfrm>
                <a:off x="179512" y="3002089"/>
                <a:ext cx="1763530" cy="35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70C0"/>
                    </a:solidFill>
                    <a:latin typeface="Calibri" pitchFamily="34" charset="0"/>
                  </a:rPr>
                  <a:t>Lateral spine</a:t>
                </a:r>
              </a:p>
            </p:txBody>
          </p:sp>
          <p:sp>
            <p:nvSpPr>
              <p:cNvPr id="16" name="TextBox 16"/>
              <p:cNvSpPr txBox="1">
                <a:spLocks noChangeArrowheads="1"/>
              </p:cNvSpPr>
              <p:nvPr/>
            </p:nvSpPr>
            <p:spPr bwMode="auto">
              <a:xfrm>
                <a:off x="2736651" y="5558177"/>
                <a:ext cx="2195389" cy="35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rgbClr val="0070C0"/>
                    </a:solidFill>
                    <a:latin typeface="Calibri" pitchFamily="34" charset="0"/>
                  </a:rPr>
                  <a:t>Terminal spine</a:t>
                </a:r>
              </a:p>
            </p:txBody>
          </p:sp>
          <p:sp>
            <p:nvSpPr>
              <p:cNvPr id="17" name="TextBox 17"/>
              <p:cNvSpPr txBox="1">
                <a:spLocks noChangeArrowheads="1"/>
              </p:cNvSpPr>
              <p:nvPr/>
            </p:nvSpPr>
            <p:spPr bwMode="auto">
              <a:xfrm>
                <a:off x="6948612" y="5558177"/>
                <a:ext cx="2195389" cy="35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70C0"/>
                    </a:solidFill>
                    <a:latin typeface="Calibri" pitchFamily="34" charset="0"/>
                  </a:rPr>
                  <a:t>Rounded spine</a:t>
                </a:r>
              </a:p>
            </p:txBody>
          </p:sp>
        </p:grpSp>
        <p:cxnSp>
          <p:nvCxnSpPr>
            <p:cNvPr id="6" name="Straight Arrow Connector 18"/>
            <p:cNvCxnSpPr/>
            <p:nvPr/>
          </p:nvCxnSpPr>
          <p:spPr>
            <a:xfrm>
              <a:off x="3419552" y="5912406"/>
              <a:ext cx="169225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687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2" descr="sc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0300" y="111125"/>
            <a:ext cx="2781300" cy="2895600"/>
          </a:xfrm>
          <a:prstGeom prst="rect">
            <a:avLst/>
          </a:prstGeom>
        </p:spPr>
      </p:pic>
      <p:pic>
        <p:nvPicPr>
          <p:cNvPr id="5" name="Picture 3" descr="sch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2907432" cy="3962400"/>
          </a:xfrm>
          <a:prstGeom prst="rect">
            <a:avLst/>
          </a:prstGeom>
        </p:spPr>
      </p:pic>
      <p:pic>
        <p:nvPicPr>
          <p:cNvPr id="6" name="Picture 4" descr="smansme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5488" y="38100"/>
            <a:ext cx="2792412" cy="40005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8668" y="39624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Schistosoma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haematobium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Egg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635896" y="4039772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Schistosoma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mansoni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Egg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705600" y="3113088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 i="1">
                <a:latin typeface="Times New Roman" pitchFamily="18" charset="0"/>
                <a:cs typeface="Times New Roman" pitchFamily="18" charset="0"/>
              </a:rPr>
              <a:t>Schistosoma japonicum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Egg</a:t>
            </a:r>
          </a:p>
        </p:txBody>
      </p:sp>
      <p:pic>
        <p:nvPicPr>
          <p:cNvPr id="10" name="Picture 8" descr="1 (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/>
          <a:stretch>
            <a:fillRect/>
          </a:stretch>
        </p:blipFill>
        <p:spPr bwMode="auto">
          <a:xfrm>
            <a:off x="5867400" y="4159250"/>
            <a:ext cx="3116263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-219075" y="4800600"/>
            <a:ext cx="495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Figure : Ova of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Schistosoma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spp.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3868" y="4269545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 in urine )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886200" y="4269546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( in stool )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629400" y="304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ar-IQ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571664" y="3421405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 in stool )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986213" y="152400"/>
            <a:ext cx="30241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Iodine s.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39713" y="0"/>
            <a:ext cx="318015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Saline s.</a:t>
            </a:r>
          </a:p>
        </p:txBody>
      </p:sp>
    </p:spTree>
    <p:extLst>
      <p:ext uri="{BB962C8B-B14F-4D97-AF65-F5344CB8AC3E}">
        <p14:creationId xmlns:p14="http://schemas.microsoft.com/office/powerpoint/2010/main" val="196729328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" name="Picture 2" descr="Schistosoma mansoni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Schistosoma mansoni Eg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Schistosoma mansoni Eg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358140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581400" y="59436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Fig. 5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: Schistosoma mansoni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Egg</a:t>
            </a: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2971800" y="2895600"/>
            <a:ext cx="1066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3600" y="278765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R. B. C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429000" y="381000"/>
            <a:ext cx="30241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 b="1"/>
              <a:t>In Saline 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452813" y="5562600"/>
            <a:ext cx="30241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 b="1"/>
              <a:t>Iodine stain</a:t>
            </a:r>
          </a:p>
        </p:txBody>
      </p:sp>
    </p:spTree>
    <p:extLst>
      <p:ext uri="{BB962C8B-B14F-4D97-AF65-F5344CB8AC3E}">
        <p14:creationId xmlns:p14="http://schemas.microsoft.com/office/powerpoint/2010/main" val="9063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Schistosoma haematobium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chistosoma haematobium Eg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573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chistosoma haematobium Eg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219200"/>
            <a:ext cx="16287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91000" y="685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Eggs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6096000" y="30480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6096000" y="3352800"/>
            <a:ext cx="1524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15000" y="40386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R. B. C</a:t>
            </a:r>
            <a:r>
              <a:rPr lang="en-US"/>
              <a:t>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90600" y="5715000"/>
            <a:ext cx="792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Fig. 12 :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S. haematobium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eggs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43213" y="1219200"/>
            <a:ext cx="30241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400" b="1"/>
              <a:t>Iodine s.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66813" y="1219200"/>
            <a:ext cx="30241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400" b="1"/>
              <a:t>Saline s.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967413" y="1219200"/>
            <a:ext cx="30241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400" b="1"/>
              <a:t>Saline s.</a:t>
            </a:r>
          </a:p>
        </p:txBody>
      </p:sp>
    </p:spTree>
    <p:extLst>
      <p:ext uri="{BB962C8B-B14F-4D97-AF65-F5344CB8AC3E}">
        <p14:creationId xmlns:p14="http://schemas.microsoft.com/office/powerpoint/2010/main" val="418545645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497</Words>
  <Application>Microsoft Office PowerPoint</Application>
  <PresentationFormat>عرض على الشاشة (3:4)‏</PresentationFormat>
  <Paragraphs>101</Paragraphs>
  <Slides>28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سمة Office</vt:lpstr>
      <vt:lpstr>Schistosoma spp.</vt:lpstr>
      <vt:lpstr>Schistosoma spp.</vt:lpstr>
      <vt:lpstr>Schistosoma spp.</vt:lpstr>
      <vt:lpstr>Schistosoma spp.</vt:lpstr>
      <vt:lpstr>Morphology</vt:lpstr>
      <vt:lpstr>Schistosoma spp. Eggs</vt:lpstr>
      <vt:lpstr>عرض تقديمي في PowerPoint</vt:lpstr>
      <vt:lpstr>عرض تقديمي في PowerPoint</vt:lpstr>
      <vt:lpstr>عرض تقديمي في PowerPoint</vt:lpstr>
      <vt:lpstr>Morphology</vt:lpstr>
      <vt:lpstr>Morphology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Morphology</vt:lpstr>
      <vt:lpstr>Schistosoma miracidium </vt:lpstr>
      <vt:lpstr>(Intermediate host (Snail</vt:lpstr>
      <vt:lpstr>Cercaria</vt:lpstr>
      <vt:lpstr>Schistosoma cercaria </vt:lpstr>
      <vt:lpstr>عرض تقديمي في PowerPoint</vt:lpstr>
      <vt:lpstr>Life Cycle</vt:lpstr>
      <vt:lpstr>Laboratory Diagnosis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Flukes</dc:title>
  <dc:creator>علـــي الــنــــداوي</dc:creator>
  <cp:lastModifiedBy>DR.Ahmed Saker 2o1O</cp:lastModifiedBy>
  <cp:revision>79</cp:revision>
  <dcterms:created xsi:type="dcterms:W3CDTF">2018-02-20T18:32:08Z</dcterms:created>
  <dcterms:modified xsi:type="dcterms:W3CDTF">2018-02-25T09:13:25Z</dcterms:modified>
</cp:coreProperties>
</file>