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18"/>
  </p:notesMasterIdLst>
  <p:sldIdLst>
    <p:sldId id="256" r:id="rId2"/>
    <p:sldId id="260" r:id="rId3"/>
    <p:sldId id="261" r:id="rId4"/>
    <p:sldId id="397" r:id="rId5"/>
    <p:sldId id="263" r:id="rId6"/>
    <p:sldId id="257" r:id="rId7"/>
    <p:sldId id="264" r:id="rId8"/>
    <p:sldId id="398" r:id="rId9"/>
    <p:sldId id="282" r:id="rId10"/>
    <p:sldId id="349" r:id="rId11"/>
    <p:sldId id="283" r:id="rId12"/>
    <p:sldId id="284" r:id="rId13"/>
    <p:sldId id="285" r:id="rId14"/>
    <p:sldId id="270" r:id="rId15"/>
    <p:sldId id="271" r:id="rId16"/>
    <p:sldId id="259" r:id="rId17"/>
    <p:sldId id="286" r:id="rId18"/>
    <p:sldId id="274" r:id="rId19"/>
    <p:sldId id="276" r:id="rId20"/>
    <p:sldId id="278" r:id="rId21"/>
    <p:sldId id="277" r:id="rId22"/>
    <p:sldId id="279" r:id="rId23"/>
    <p:sldId id="275" r:id="rId24"/>
    <p:sldId id="305" r:id="rId25"/>
    <p:sldId id="306" r:id="rId26"/>
    <p:sldId id="308" r:id="rId27"/>
    <p:sldId id="307" r:id="rId28"/>
    <p:sldId id="309" r:id="rId29"/>
    <p:sldId id="289" r:id="rId30"/>
    <p:sldId id="288" r:id="rId31"/>
    <p:sldId id="290" r:id="rId32"/>
    <p:sldId id="291" r:id="rId33"/>
    <p:sldId id="292" r:id="rId34"/>
    <p:sldId id="363" r:id="rId35"/>
    <p:sldId id="362" r:id="rId36"/>
    <p:sldId id="294" r:id="rId37"/>
    <p:sldId id="299" r:id="rId38"/>
    <p:sldId id="301" r:id="rId39"/>
    <p:sldId id="310" r:id="rId40"/>
    <p:sldId id="295" r:id="rId41"/>
    <p:sldId id="296" r:id="rId42"/>
    <p:sldId id="297" r:id="rId43"/>
    <p:sldId id="298" r:id="rId44"/>
    <p:sldId id="303" r:id="rId45"/>
    <p:sldId id="304" r:id="rId46"/>
    <p:sldId id="364" r:id="rId47"/>
    <p:sldId id="379" r:id="rId48"/>
    <p:sldId id="380" r:id="rId49"/>
    <p:sldId id="381" r:id="rId50"/>
    <p:sldId id="382" r:id="rId51"/>
    <p:sldId id="399" r:id="rId52"/>
    <p:sldId id="383" r:id="rId53"/>
    <p:sldId id="385" r:id="rId54"/>
    <p:sldId id="384" r:id="rId55"/>
    <p:sldId id="386" r:id="rId56"/>
    <p:sldId id="365" r:id="rId57"/>
    <p:sldId id="366" r:id="rId58"/>
    <p:sldId id="369" r:id="rId59"/>
    <p:sldId id="370" r:id="rId60"/>
    <p:sldId id="371" r:id="rId61"/>
    <p:sldId id="372" r:id="rId62"/>
    <p:sldId id="373" r:id="rId63"/>
    <p:sldId id="374" r:id="rId64"/>
    <p:sldId id="375" r:id="rId65"/>
    <p:sldId id="376" r:id="rId66"/>
    <p:sldId id="377" r:id="rId67"/>
    <p:sldId id="378" r:id="rId68"/>
    <p:sldId id="350" r:id="rId69"/>
    <p:sldId id="351" r:id="rId70"/>
    <p:sldId id="387" r:id="rId71"/>
    <p:sldId id="388" r:id="rId72"/>
    <p:sldId id="401" r:id="rId73"/>
    <p:sldId id="389" r:id="rId74"/>
    <p:sldId id="400" r:id="rId75"/>
    <p:sldId id="390" r:id="rId76"/>
    <p:sldId id="391" r:id="rId77"/>
    <p:sldId id="392" r:id="rId78"/>
    <p:sldId id="393" r:id="rId79"/>
    <p:sldId id="396" r:id="rId80"/>
    <p:sldId id="394" r:id="rId81"/>
    <p:sldId id="352" r:id="rId82"/>
    <p:sldId id="353" r:id="rId83"/>
    <p:sldId id="355" r:id="rId84"/>
    <p:sldId id="356" r:id="rId85"/>
    <p:sldId id="357" r:id="rId86"/>
    <p:sldId id="359" r:id="rId87"/>
    <p:sldId id="360" r:id="rId88"/>
    <p:sldId id="361" r:id="rId89"/>
    <p:sldId id="315" r:id="rId90"/>
    <p:sldId id="311" r:id="rId91"/>
    <p:sldId id="312" r:id="rId92"/>
    <p:sldId id="316" r:id="rId93"/>
    <p:sldId id="317" r:id="rId94"/>
    <p:sldId id="318" r:id="rId95"/>
    <p:sldId id="319" r:id="rId96"/>
    <p:sldId id="314" r:id="rId97"/>
    <p:sldId id="313" r:id="rId98"/>
    <p:sldId id="336" r:id="rId99"/>
    <p:sldId id="344" r:id="rId100"/>
    <p:sldId id="345" r:id="rId101"/>
    <p:sldId id="346" r:id="rId102"/>
    <p:sldId id="347" r:id="rId103"/>
    <p:sldId id="348" r:id="rId104"/>
    <p:sldId id="337" r:id="rId105"/>
    <p:sldId id="338" r:id="rId106"/>
    <p:sldId id="339" r:id="rId107"/>
    <p:sldId id="340" r:id="rId108"/>
    <p:sldId id="341" r:id="rId109"/>
    <p:sldId id="342" r:id="rId110"/>
    <p:sldId id="343" r:id="rId111"/>
    <p:sldId id="402" r:id="rId112"/>
    <p:sldId id="403" r:id="rId113"/>
    <p:sldId id="404" r:id="rId114"/>
    <p:sldId id="405" r:id="rId115"/>
    <p:sldId id="406" r:id="rId116"/>
    <p:sldId id="407" r:id="rId11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3" d="100"/>
          <a:sy n="63" d="100"/>
        </p:scale>
        <p:origin x="-151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15E7DCB-46A3-4E39-B947-B6AE2DD336E8}" type="datetimeFigureOut">
              <a:rPr lang="ar-IQ" smtClean="0"/>
              <a:t>23/06/1439</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2FF4C59-90E0-48D8-9EC6-A2013E37A6EF}" type="slidenum">
              <a:rPr lang="ar-IQ" smtClean="0"/>
              <a:t>‹#›</a:t>
            </a:fld>
            <a:endParaRPr lang="ar-IQ"/>
          </a:p>
        </p:txBody>
      </p:sp>
    </p:spTree>
    <p:extLst>
      <p:ext uri="{BB962C8B-B14F-4D97-AF65-F5344CB8AC3E}">
        <p14:creationId xmlns:p14="http://schemas.microsoft.com/office/powerpoint/2010/main" val="305407672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32FF4C59-90E0-48D8-9EC6-A2013E37A6EF}" type="slidenum">
              <a:rPr lang="ar-IQ" smtClean="0"/>
              <a:t>12</a:t>
            </a:fld>
            <a:endParaRPr lang="ar-IQ"/>
          </a:p>
        </p:txBody>
      </p:sp>
    </p:spTree>
    <p:extLst>
      <p:ext uri="{BB962C8B-B14F-4D97-AF65-F5344CB8AC3E}">
        <p14:creationId xmlns:p14="http://schemas.microsoft.com/office/powerpoint/2010/main" val="50317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32FF4C59-90E0-48D8-9EC6-A2013E37A6EF}" type="slidenum">
              <a:rPr lang="ar-IQ" smtClean="0"/>
              <a:t>31</a:t>
            </a:fld>
            <a:endParaRPr lang="ar-IQ"/>
          </a:p>
        </p:txBody>
      </p:sp>
    </p:spTree>
    <p:extLst>
      <p:ext uri="{BB962C8B-B14F-4D97-AF65-F5344CB8AC3E}">
        <p14:creationId xmlns:p14="http://schemas.microsoft.com/office/powerpoint/2010/main" val="2090718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32FF4C59-90E0-48D8-9EC6-A2013E37A6EF}" type="slidenum">
              <a:rPr lang="ar-IQ" smtClean="0"/>
              <a:t>40</a:t>
            </a:fld>
            <a:endParaRPr lang="ar-IQ"/>
          </a:p>
        </p:txBody>
      </p:sp>
    </p:spTree>
    <p:extLst>
      <p:ext uri="{BB962C8B-B14F-4D97-AF65-F5344CB8AC3E}">
        <p14:creationId xmlns:p14="http://schemas.microsoft.com/office/powerpoint/2010/main" val="1146400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32FF4C59-90E0-48D8-9EC6-A2013E37A6EF}" type="slidenum">
              <a:rPr lang="ar-IQ" smtClean="0"/>
              <a:t>42</a:t>
            </a:fld>
            <a:endParaRPr lang="ar-IQ"/>
          </a:p>
        </p:txBody>
      </p:sp>
    </p:spTree>
    <p:extLst>
      <p:ext uri="{BB962C8B-B14F-4D97-AF65-F5344CB8AC3E}">
        <p14:creationId xmlns:p14="http://schemas.microsoft.com/office/powerpoint/2010/main" val="2701753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FD124C29-FFC3-44A4-93C1-507B44B62751}" type="datetimeFigureOut">
              <a:rPr lang="ar-IQ" smtClean="0"/>
              <a:t>23/06/1439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5298782-184D-48FE-8984-4B3ED66B81BD}" type="slidenum">
              <a:rPr lang="ar-IQ" smtClean="0"/>
              <a:t>‹#›</a:t>
            </a:fld>
            <a:endParaRPr lang="ar-IQ"/>
          </a:p>
        </p:txBody>
      </p:sp>
    </p:spTree>
    <p:extLst>
      <p:ext uri="{BB962C8B-B14F-4D97-AF65-F5344CB8AC3E}">
        <p14:creationId xmlns:p14="http://schemas.microsoft.com/office/powerpoint/2010/main" val="4230595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FD124C29-FFC3-44A4-93C1-507B44B62751}" type="datetimeFigureOut">
              <a:rPr lang="ar-IQ" smtClean="0"/>
              <a:t>23/06/1439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5298782-184D-48FE-8984-4B3ED66B81BD}" type="slidenum">
              <a:rPr lang="ar-IQ" smtClean="0"/>
              <a:t>‹#›</a:t>
            </a:fld>
            <a:endParaRPr lang="ar-IQ"/>
          </a:p>
        </p:txBody>
      </p:sp>
    </p:spTree>
    <p:extLst>
      <p:ext uri="{BB962C8B-B14F-4D97-AF65-F5344CB8AC3E}">
        <p14:creationId xmlns:p14="http://schemas.microsoft.com/office/powerpoint/2010/main" val="935466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FD124C29-FFC3-44A4-93C1-507B44B62751}" type="datetimeFigureOut">
              <a:rPr lang="ar-IQ" smtClean="0"/>
              <a:t>23/06/1439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5298782-184D-48FE-8984-4B3ED66B81BD}" type="slidenum">
              <a:rPr lang="ar-IQ" smtClean="0"/>
              <a:t>‹#›</a:t>
            </a:fld>
            <a:endParaRPr lang="ar-IQ"/>
          </a:p>
        </p:txBody>
      </p:sp>
    </p:spTree>
    <p:extLst>
      <p:ext uri="{BB962C8B-B14F-4D97-AF65-F5344CB8AC3E}">
        <p14:creationId xmlns:p14="http://schemas.microsoft.com/office/powerpoint/2010/main" val="458416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FD124C29-FFC3-44A4-93C1-507B44B62751}" type="datetimeFigureOut">
              <a:rPr lang="ar-IQ" smtClean="0"/>
              <a:t>23/06/1439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5298782-184D-48FE-8984-4B3ED66B81BD}" type="slidenum">
              <a:rPr lang="ar-IQ" smtClean="0"/>
              <a:t>‹#›</a:t>
            </a:fld>
            <a:endParaRPr lang="ar-IQ"/>
          </a:p>
        </p:txBody>
      </p:sp>
    </p:spTree>
    <p:extLst>
      <p:ext uri="{BB962C8B-B14F-4D97-AF65-F5344CB8AC3E}">
        <p14:creationId xmlns:p14="http://schemas.microsoft.com/office/powerpoint/2010/main" val="697122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124C29-FFC3-44A4-93C1-507B44B62751}" type="datetimeFigureOut">
              <a:rPr lang="ar-IQ" smtClean="0"/>
              <a:t>23/06/1439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5298782-184D-48FE-8984-4B3ED66B81BD}" type="slidenum">
              <a:rPr lang="ar-IQ" smtClean="0"/>
              <a:t>‹#›</a:t>
            </a:fld>
            <a:endParaRPr lang="ar-IQ"/>
          </a:p>
        </p:txBody>
      </p:sp>
    </p:spTree>
    <p:extLst>
      <p:ext uri="{BB962C8B-B14F-4D97-AF65-F5344CB8AC3E}">
        <p14:creationId xmlns:p14="http://schemas.microsoft.com/office/powerpoint/2010/main" val="523097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FD124C29-FFC3-44A4-93C1-507B44B62751}" type="datetimeFigureOut">
              <a:rPr lang="ar-IQ" smtClean="0"/>
              <a:t>23/06/1439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5298782-184D-48FE-8984-4B3ED66B81BD}" type="slidenum">
              <a:rPr lang="ar-IQ" smtClean="0"/>
              <a:t>‹#›</a:t>
            </a:fld>
            <a:endParaRPr lang="ar-IQ"/>
          </a:p>
        </p:txBody>
      </p:sp>
    </p:spTree>
    <p:extLst>
      <p:ext uri="{BB962C8B-B14F-4D97-AF65-F5344CB8AC3E}">
        <p14:creationId xmlns:p14="http://schemas.microsoft.com/office/powerpoint/2010/main" val="2419227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FD124C29-FFC3-44A4-93C1-507B44B62751}" type="datetimeFigureOut">
              <a:rPr lang="ar-IQ" smtClean="0"/>
              <a:t>23/06/1439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25298782-184D-48FE-8984-4B3ED66B81BD}" type="slidenum">
              <a:rPr lang="ar-IQ" smtClean="0"/>
              <a:t>‹#›</a:t>
            </a:fld>
            <a:endParaRPr lang="ar-IQ"/>
          </a:p>
        </p:txBody>
      </p:sp>
    </p:spTree>
    <p:extLst>
      <p:ext uri="{BB962C8B-B14F-4D97-AF65-F5344CB8AC3E}">
        <p14:creationId xmlns:p14="http://schemas.microsoft.com/office/powerpoint/2010/main" val="297916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FD124C29-FFC3-44A4-93C1-507B44B62751}" type="datetimeFigureOut">
              <a:rPr lang="ar-IQ" smtClean="0"/>
              <a:t>23/06/1439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25298782-184D-48FE-8984-4B3ED66B81BD}" type="slidenum">
              <a:rPr lang="ar-IQ" smtClean="0"/>
              <a:t>‹#›</a:t>
            </a:fld>
            <a:endParaRPr lang="ar-IQ"/>
          </a:p>
        </p:txBody>
      </p:sp>
    </p:spTree>
    <p:extLst>
      <p:ext uri="{BB962C8B-B14F-4D97-AF65-F5344CB8AC3E}">
        <p14:creationId xmlns:p14="http://schemas.microsoft.com/office/powerpoint/2010/main" val="4020275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24C29-FFC3-44A4-93C1-507B44B62751}" type="datetimeFigureOut">
              <a:rPr lang="ar-IQ" smtClean="0"/>
              <a:t>23/06/1439</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25298782-184D-48FE-8984-4B3ED66B81BD}" type="slidenum">
              <a:rPr lang="ar-IQ" smtClean="0"/>
              <a:t>‹#›</a:t>
            </a:fld>
            <a:endParaRPr lang="ar-IQ"/>
          </a:p>
        </p:txBody>
      </p:sp>
    </p:spTree>
    <p:extLst>
      <p:ext uri="{BB962C8B-B14F-4D97-AF65-F5344CB8AC3E}">
        <p14:creationId xmlns:p14="http://schemas.microsoft.com/office/powerpoint/2010/main" val="2833963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124C29-FFC3-44A4-93C1-507B44B62751}" type="datetimeFigureOut">
              <a:rPr lang="ar-IQ" smtClean="0"/>
              <a:t>23/06/1439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5298782-184D-48FE-8984-4B3ED66B81BD}" type="slidenum">
              <a:rPr lang="ar-IQ" smtClean="0"/>
              <a:t>‹#›</a:t>
            </a:fld>
            <a:endParaRPr lang="ar-IQ"/>
          </a:p>
        </p:txBody>
      </p:sp>
    </p:spTree>
    <p:extLst>
      <p:ext uri="{BB962C8B-B14F-4D97-AF65-F5344CB8AC3E}">
        <p14:creationId xmlns:p14="http://schemas.microsoft.com/office/powerpoint/2010/main" val="2131984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124C29-FFC3-44A4-93C1-507B44B62751}" type="datetimeFigureOut">
              <a:rPr lang="ar-IQ" smtClean="0"/>
              <a:t>23/06/1439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5298782-184D-48FE-8984-4B3ED66B81BD}" type="slidenum">
              <a:rPr lang="ar-IQ" smtClean="0"/>
              <a:t>‹#›</a:t>
            </a:fld>
            <a:endParaRPr lang="ar-IQ"/>
          </a:p>
        </p:txBody>
      </p:sp>
    </p:spTree>
    <p:extLst>
      <p:ext uri="{BB962C8B-B14F-4D97-AF65-F5344CB8AC3E}">
        <p14:creationId xmlns:p14="http://schemas.microsoft.com/office/powerpoint/2010/main" val="386499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D124C29-FFC3-44A4-93C1-507B44B62751}" type="datetimeFigureOut">
              <a:rPr lang="ar-IQ" smtClean="0"/>
              <a:t>23/06/1439</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5298782-184D-48FE-8984-4B3ED66B81BD}" type="slidenum">
              <a:rPr lang="ar-IQ" smtClean="0"/>
              <a:t>‹#›</a:t>
            </a:fld>
            <a:endParaRPr lang="ar-IQ"/>
          </a:p>
        </p:txBody>
      </p:sp>
    </p:spTree>
    <p:extLst>
      <p:ext uri="{BB962C8B-B14F-4D97-AF65-F5344CB8AC3E}">
        <p14:creationId xmlns:p14="http://schemas.microsoft.com/office/powerpoint/2010/main" val="3319825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8" Type="http://schemas.openxmlformats.org/officeDocument/2006/relationships/hyperlink" Target="https://en.wikipedia.org/wiki/Sympathetic_nervous_system" TargetMode="External"/><Relationship Id="rId3" Type="http://schemas.openxmlformats.org/officeDocument/2006/relationships/hyperlink" Target="https://en.wikipedia.org/wiki/Vertebral_column" TargetMode="External"/><Relationship Id="rId7" Type="http://schemas.openxmlformats.org/officeDocument/2006/relationships/hyperlink" Target="https://en.wikipedia.org/wiki/Preganglionic_fibers" TargetMode="External"/><Relationship Id="rId2" Type="http://schemas.openxmlformats.org/officeDocument/2006/relationships/hyperlink" Target="https://en.wikipedia.org/wiki/Vertebral_bodies" TargetMode="External"/><Relationship Id="rId1" Type="http://schemas.openxmlformats.org/officeDocument/2006/relationships/slideLayout" Target="../slideLayouts/slideLayout2.xml"/><Relationship Id="rId6" Type="http://schemas.openxmlformats.org/officeDocument/2006/relationships/hyperlink" Target="https://en.wikipedia.org/wiki/Rami_communicantes" TargetMode="External"/><Relationship Id="rId5" Type="http://schemas.openxmlformats.org/officeDocument/2006/relationships/hyperlink" Target="https://en.wikipedia.org/wiki/Spinal_nerves" TargetMode="External"/><Relationship Id="rId4" Type="http://schemas.openxmlformats.org/officeDocument/2006/relationships/hyperlink" Target="https://en.wikipedia.org/wiki/Anterior_ramus_of_spinal_nerve" TargetMode="External"/></Relationships>
</file>

<file path=ppt/slides/_rels/slide101.xml.rels><?xml version="1.0" encoding="UTF-8" standalone="yes"?>
<Relationships xmlns="http://schemas.openxmlformats.org/package/2006/relationships"><Relationship Id="rId8" Type="http://schemas.openxmlformats.org/officeDocument/2006/relationships/hyperlink" Target="https://en.wikipedia.org/wiki/Paravertebral_ganglia" TargetMode="External"/><Relationship Id="rId3" Type="http://schemas.openxmlformats.org/officeDocument/2006/relationships/hyperlink" Target="https://en.wikipedia.org/wiki/Plexus" TargetMode="External"/><Relationship Id="rId7" Type="http://schemas.openxmlformats.org/officeDocument/2006/relationships/hyperlink" Target="https://en.wikipedia.org/wiki/Sympathetic_ganglia" TargetMode="External"/><Relationship Id="rId2" Type="http://schemas.openxmlformats.org/officeDocument/2006/relationships/hyperlink" Target="https://en.wikipedia.org/wiki/Carotid_canal" TargetMode="External"/><Relationship Id="rId1" Type="http://schemas.openxmlformats.org/officeDocument/2006/relationships/slideLayout" Target="../slideLayouts/slideLayout2.xml"/><Relationship Id="rId6" Type="http://schemas.openxmlformats.org/officeDocument/2006/relationships/hyperlink" Target="https://en.wikipedia.org/wiki/Ganglion_impar" TargetMode="External"/><Relationship Id="rId5" Type="http://schemas.openxmlformats.org/officeDocument/2006/relationships/hyperlink" Target="https://en.wikipedia.org/wiki/Coccyx" TargetMode="External"/><Relationship Id="rId4" Type="http://schemas.openxmlformats.org/officeDocument/2006/relationships/hyperlink" Target="https://en.wikipedia.org/wiki/Internal_carotid_artery" TargetMode="External"/><Relationship Id="rId9" Type="http://schemas.openxmlformats.org/officeDocument/2006/relationships/hyperlink" Target="https://en.wikipedia.org/wiki/Neurons" TargetMode="External"/></Relationships>
</file>

<file path=ppt/slides/_rels/slide102.xml.rels><?xml version="1.0" encoding="UTF-8" standalone="yes"?>
<Relationships xmlns="http://schemas.openxmlformats.org/package/2006/relationships"><Relationship Id="rId8" Type="http://schemas.openxmlformats.org/officeDocument/2006/relationships/hyperlink" Target="https://en.wikipedia.org/wiki/Postganglionic_fibers" TargetMode="External"/><Relationship Id="rId3" Type="http://schemas.openxmlformats.org/officeDocument/2006/relationships/hyperlink" Target="https://en.wikipedia.org/wiki/Spinal_cord" TargetMode="External"/><Relationship Id="rId7" Type="http://schemas.openxmlformats.org/officeDocument/2006/relationships/hyperlink" Target="https://en.wikipedia.org/wiki/Paravertebral_ganglia" TargetMode="External"/><Relationship Id="rId2" Type="http://schemas.openxmlformats.org/officeDocument/2006/relationships/hyperlink" Target="https://en.wikipedia.org/wiki/Preganglionic_neurons" TargetMode="External"/><Relationship Id="rId1" Type="http://schemas.openxmlformats.org/officeDocument/2006/relationships/slideLayout" Target="../slideLayouts/slideLayout2.xml"/><Relationship Id="rId6" Type="http://schemas.openxmlformats.org/officeDocument/2006/relationships/hyperlink" Target="https://en.wikipedia.org/wiki/Ganglion" TargetMode="External"/><Relationship Id="rId5" Type="http://schemas.openxmlformats.org/officeDocument/2006/relationships/hyperlink" Target="https://en.wikipedia.org/wiki/Lumbar_vertebrae" TargetMode="External"/><Relationship Id="rId4" Type="http://schemas.openxmlformats.org/officeDocument/2006/relationships/hyperlink" Target="https://en.wikipedia.org/wiki/Thoracic_vertebrae" TargetMode="External"/><Relationship Id="rId9" Type="http://schemas.openxmlformats.org/officeDocument/2006/relationships/hyperlink" Target="https://en.wikipedia.org/wiki/Postganglionic_nerve_fibers" TargetMode="External"/></Relationships>
</file>

<file path=ppt/slides/_rels/slide103.xml.rels><?xml version="1.0" encoding="UTF-8" standalone="yes"?>
<Relationships xmlns="http://schemas.openxmlformats.org/package/2006/relationships"><Relationship Id="rId8" Type="http://schemas.openxmlformats.org/officeDocument/2006/relationships/hyperlink" Target="https://en.wikipedia.org/wiki/Preganglionic_sympathetic" TargetMode="External"/><Relationship Id="rId3" Type="http://schemas.openxmlformats.org/officeDocument/2006/relationships/hyperlink" Target="https://en.wikipedia.org/wiki/Preganglionic_nerve_fibers" TargetMode="External"/><Relationship Id="rId7" Type="http://schemas.openxmlformats.org/officeDocument/2006/relationships/hyperlink" Target="https://en.wikipedia.org/wiki/Abdomen" TargetMode="External"/><Relationship Id="rId2" Type="http://schemas.openxmlformats.org/officeDocument/2006/relationships/hyperlink" Target="https://en.wikipedia.org/wiki/Intermediolateral_cell_column" TargetMode="External"/><Relationship Id="rId1" Type="http://schemas.openxmlformats.org/officeDocument/2006/relationships/slideLayout" Target="../slideLayouts/slideLayout2.xml"/><Relationship Id="rId6" Type="http://schemas.openxmlformats.org/officeDocument/2006/relationships/hyperlink" Target="https://en.wikipedia.org/wiki/Thorax" TargetMode="External"/><Relationship Id="rId5" Type="http://schemas.openxmlformats.org/officeDocument/2006/relationships/hyperlink" Target="https://en.wikipedia.org/wiki/Sympathetic_trunk" TargetMode="External"/><Relationship Id="rId4" Type="http://schemas.openxmlformats.org/officeDocument/2006/relationships/hyperlink" Target="https://en.wikipedia.org/wiki/Splanchnic_nerves" TargetMode="External"/><Relationship Id="rId9" Type="http://schemas.openxmlformats.org/officeDocument/2006/relationships/hyperlink" Target="https://en.wikipedia.org/wiki/General_visceral_afferent"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s://en.wikipedia.org/wiki/General_somatic_efferent_fibers" TargetMode="External"/><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hyperlink" Target="https://en.wikipedia.org/wiki/General_visceral_efferent_fibers" TargetMode="External"/><Relationship Id="rId4" Type="http://schemas.openxmlformats.org/officeDocument/2006/relationships/hyperlink" Target="https://en.wikipedia.org/wiki/General_somatic_afferent_fibers" TargetMode="External"/></Relationships>
</file>

<file path=ppt/slides/_rels/slide10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8" Type="http://schemas.openxmlformats.org/officeDocument/2006/relationships/hyperlink" Target="https://en.wikipedia.org/wiki/Neck" TargetMode="External"/><Relationship Id="rId3" Type="http://schemas.openxmlformats.org/officeDocument/2006/relationships/hyperlink" Target="https://en.wikipedia.org/wiki/Lymph_duct" TargetMode="External"/><Relationship Id="rId7" Type="http://schemas.openxmlformats.org/officeDocument/2006/relationships/hyperlink" Target="https://en.wikipedia.org/wiki/Lymph" TargetMode="External"/><Relationship Id="rId2" Type="http://schemas.openxmlformats.org/officeDocument/2006/relationships/hyperlink" Target="https://en.wikipedia.org/wiki/Anatomy" TargetMode="External"/><Relationship Id="rId1" Type="http://schemas.openxmlformats.org/officeDocument/2006/relationships/slideLayout" Target="../slideLayouts/slideLayout7.xml"/><Relationship Id="rId6" Type="http://schemas.openxmlformats.org/officeDocument/2006/relationships/hyperlink" Target="https://en.wikipedia.org/wiki/Chyle" TargetMode="External"/><Relationship Id="rId5" Type="http://schemas.openxmlformats.org/officeDocument/2006/relationships/hyperlink" Target="https://en.wikipedia.org/wiki/Right_lymphatic_duct" TargetMode="External"/><Relationship Id="rId10" Type="http://schemas.openxmlformats.org/officeDocument/2006/relationships/hyperlink" Target="https://en.wikipedia.org/wiki/Venous_angle" TargetMode="External"/><Relationship Id="rId4" Type="http://schemas.openxmlformats.org/officeDocument/2006/relationships/hyperlink" Target="https://en.wikipedia.org/wiki/Lymphatic_system" TargetMode="External"/><Relationship Id="rId9" Type="http://schemas.openxmlformats.org/officeDocument/2006/relationships/hyperlink" Target="https://en.wikipedia.org/wiki/Circulatory_system" TargetMode="External"/></Relationships>
</file>

<file path=ppt/slides/_rels/slide112.xml.rels><?xml version="1.0" encoding="UTF-8" standalone="yes"?>
<Relationships xmlns="http://schemas.openxmlformats.org/package/2006/relationships"><Relationship Id="rId8" Type="http://schemas.openxmlformats.org/officeDocument/2006/relationships/hyperlink" Target="https://en.wikipedia.org/wiki/Diaphragm_(anatomy)" TargetMode="External"/><Relationship Id="rId13" Type="http://schemas.openxmlformats.org/officeDocument/2006/relationships/hyperlink" Target="https://en.wikipedia.org/wiki/Azygos_vein" TargetMode="External"/><Relationship Id="rId18" Type="http://schemas.openxmlformats.org/officeDocument/2006/relationships/hyperlink" Target="https://en.wikipedia.org/wiki/Venous_angle" TargetMode="External"/><Relationship Id="rId3" Type="http://schemas.openxmlformats.org/officeDocument/2006/relationships/hyperlink" Target="https://en.wikipedia.org/wiki/Right_lymphatic_duct" TargetMode="External"/><Relationship Id="rId7" Type="http://schemas.openxmlformats.org/officeDocument/2006/relationships/hyperlink" Target="https://en.wikipedia.org/wiki/Cisterna_chyli" TargetMode="External"/><Relationship Id="rId12" Type="http://schemas.openxmlformats.org/officeDocument/2006/relationships/hyperlink" Target="https://en.wikipedia.org/wiki/Thoracic_aorta" TargetMode="External"/><Relationship Id="rId17" Type="http://schemas.openxmlformats.org/officeDocument/2006/relationships/hyperlink" Target="https://en.wikipedia.org/wiki/Circulatory_system" TargetMode="External"/><Relationship Id="rId2" Type="http://schemas.openxmlformats.org/officeDocument/2006/relationships/hyperlink" Target="https://en.wikipedia.org/wiki/Lymph" TargetMode="External"/><Relationship Id="rId16" Type="http://schemas.openxmlformats.org/officeDocument/2006/relationships/hyperlink" Target="https://en.wikipedia.org/wiki/Internal_jugular_vein" TargetMode="External"/><Relationship Id="rId1" Type="http://schemas.openxmlformats.org/officeDocument/2006/relationships/slideLayout" Target="../slideLayouts/slideLayout7.xml"/><Relationship Id="rId6" Type="http://schemas.openxmlformats.org/officeDocument/2006/relationships/hyperlink" Target="https://en.wikipedia.org/wiki/Intestinal_trunk" TargetMode="External"/><Relationship Id="rId11" Type="http://schemas.openxmlformats.org/officeDocument/2006/relationships/hyperlink" Target="https://en.wikipedia.org/wiki/Posterior_mediastinum" TargetMode="External"/><Relationship Id="rId5" Type="http://schemas.openxmlformats.org/officeDocument/2006/relationships/hyperlink" Target="https://en.wikipedia.org/wiki/Lumbar_trunks" TargetMode="External"/><Relationship Id="rId15" Type="http://schemas.openxmlformats.org/officeDocument/2006/relationships/hyperlink" Target="https://en.wikipedia.org/wiki/Carotid_artery" TargetMode="External"/><Relationship Id="rId10" Type="http://schemas.openxmlformats.org/officeDocument/2006/relationships/hyperlink" Target="https://en.wikipedia.org/wiki/Superior_mediastinum" TargetMode="External"/><Relationship Id="rId19" Type="http://schemas.openxmlformats.org/officeDocument/2006/relationships/hyperlink" Target="https://en.wikipedia.org/wiki/Clavicle" TargetMode="External"/><Relationship Id="rId4" Type="http://schemas.openxmlformats.org/officeDocument/2006/relationships/hyperlink" Target="https://en.wikipedia.org/wiki/Abdomen" TargetMode="External"/><Relationship Id="rId9" Type="http://schemas.openxmlformats.org/officeDocument/2006/relationships/hyperlink" Target="https://en.wikipedia.org/wiki/Aortic_aperture" TargetMode="External"/><Relationship Id="rId14" Type="http://schemas.openxmlformats.org/officeDocument/2006/relationships/hyperlink" Target="https://en.wikipedia.org/wiki/Posterior_(anatomy)" TargetMode="External"/></Relationships>
</file>

<file path=ppt/slides/_rels/slide113.xml.rels><?xml version="1.0" encoding="UTF-8" standalone="yes"?>
<Relationships xmlns="http://schemas.openxmlformats.org/package/2006/relationships"><Relationship Id="rId8" Type="http://schemas.openxmlformats.org/officeDocument/2006/relationships/hyperlink" Target="https://en.wikipedia.org/wiki/Blood_vessel" TargetMode="External"/><Relationship Id="rId3" Type="http://schemas.openxmlformats.org/officeDocument/2006/relationships/hyperlink" Target="https://en.wikipedia.org/wiki/Superior_vena_cava" TargetMode="External"/><Relationship Id="rId7" Type="http://schemas.openxmlformats.org/officeDocument/2006/relationships/hyperlink" Target="https://en.wikipedia.org/wiki/Abdomen" TargetMode="External"/><Relationship Id="rId2" Type="http://schemas.openxmlformats.org/officeDocument/2006/relationships/hyperlink" Target="https://en.wikipedia.org/wiki/Vertebral_column" TargetMode="External"/><Relationship Id="rId1" Type="http://schemas.openxmlformats.org/officeDocument/2006/relationships/slideLayout" Target="../slideLayouts/slideLayout7.xml"/><Relationship Id="rId6" Type="http://schemas.openxmlformats.org/officeDocument/2006/relationships/hyperlink" Target="https://en.wikipedia.org/wiki/Thorax" TargetMode="External"/><Relationship Id="rId5" Type="http://schemas.openxmlformats.org/officeDocument/2006/relationships/hyperlink" Target="https://en.wikipedia.org/wiki/Right_atrium" TargetMode="External"/><Relationship Id="rId4" Type="http://schemas.openxmlformats.org/officeDocument/2006/relationships/hyperlink" Target="https://en.wikipedia.org/wiki/Vena_cava" TargetMode="External"/><Relationship Id="rId9" Type="http://schemas.openxmlformats.org/officeDocument/2006/relationships/hyperlink" Target="https://en.wikipedia.org/wiki/Vein" TargetMode="External"/></Relationships>
</file>

<file path=ppt/slides/_rels/slide114.xml.rels><?xml version="1.0" encoding="UTF-8" standalone="yes"?>
<Relationships xmlns="http://schemas.openxmlformats.org/package/2006/relationships"><Relationship Id="rId8" Type="http://schemas.openxmlformats.org/officeDocument/2006/relationships/hyperlink" Target="https://en.wikipedia.org/wiki/Azygos_lobe" TargetMode="External"/><Relationship Id="rId13" Type="http://schemas.openxmlformats.org/officeDocument/2006/relationships/hyperlink" Target="https://en.wikipedia.org/wiki/Internal_vertebral_venous_plexuses" TargetMode="External"/><Relationship Id="rId3" Type="http://schemas.openxmlformats.org/officeDocument/2006/relationships/hyperlink" Target="https://en.wikipedia.org/wiki/Subcostal_vein" TargetMode="External"/><Relationship Id="rId7" Type="http://schemas.openxmlformats.org/officeDocument/2006/relationships/hyperlink" Target="https://en.wikipedia.org/wiki/Pleura" TargetMode="External"/><Relationship Id="rId12" Type="http://schemas.openxmlformats.org/officeDocument/2006/relationships/hyperlink" Target="https://en.wikipedia.org/wiki/Intercostal_vein" TargetMode="External"/><Relationship Id="rId2" Type="http://schemas.openxmlformats.org/officeDocument/2006/relationships/hyperlink" Target="https://en.wikipedia.org/wiki/Ascending_lumbar_vein" TargetMode="External"/><Relationship Id="rId1" Type="http://schemas.openxmlformats.org/officeDocument/2006/relationships/slideLayout" Target="../slideLayouts/slideLayout7.xml"/><Relationship Id="rId6" Type="http://schemas.openxmlformats.org/officeDocument/2006/relationships/hyperlink" Target="https://en.wikipedia.org/wiki/Lung" TargetMode="External"/><Relationship Id="rId11" Type="http://schemas.openxmlformats.org/officeDocument/2006/relationships/hyperlink" Target="https://en.wikipedia.org/w/index.php?title=Pericardial_vein&amp;action=edit&amp;redlink=1" TargetMode="External"/><Relationship Id="rId5" Type="http://schemas.openxmlformats.org/officeDocument/2006/relationships/hyperlink" Target="https://en.wikipedia.org/wiki/Right_main_bronchus" TargetMode="External"/><Relationship Id="rId10" Type="http://schemas.openxmlformats.org/officeDocument/2006/relationships/hyperlink" Target="https://en.wikipedia.org/wiki/Bronchial_vein" TargetMode="External"/><Relationship Id="rId4" Type="http://schemas.openxmlformats.org/officeDocument/2006/relationships/hyperlink" Target="https://en.wikipedia.org/wiki/Mediastinum" TargetMode="External"/><Relationship Id="rId9" Type="http://schemas.openxmlformats.org/officeDocument/2006/relationships/hyperlink" Target="https://en.wikipedia.org/wiki/Hemiazygos_vein" TargetMode="External"/></Relationships>
</file>

<file path=ppt/slides/_rels/slide115.xml.rels><?xml version="1.0" encoding="UTF-8" standalone="yes"?>
<Relationships xmlns="http://schemas.openxmlformats.org/package/2006/relationships"><Relationship Id="rId8" Type="http://schemas.openxmlformats.org/officeDocument/2006/relationships/hyperlink" Target="https://en.wikipedia.org/wiki/Crus_of_diaphragm" TargetMode="External"/><Relationship Id="rId13" Type="http://schemas.openxmlformats.org/officeDocument/2006/relationships/hyperlink" Target="https://en.wikipedia.org/wiki/Thoracic_duct" TargetMode="External"/><Relationship Id="rId3" Type="http://schemas.openxmlformats.org/officeDocument/2006/relationships/hyperlink" Target="https://en.wikipedia.org/wiki/Accessory_hemiazygos_vein" TargetMode="External"/><Relationship Id="rId7" Type="http://schemas.openxmlformats.org/officeDocument/2006/relationships/hyperlink" Target="https://en.wikipedia.org/wiki/Renal_vein" TargetMode="External"/><Relationship Id="rId12" Type="http://schemas.openxmlformats.org/officeDocument/2006/relationships/hyperlink" Target="https://en.wikipedia.org/wiki/Esophagus" TargetMode="External"/><Relationship Id="rId2" Type="http://schemas.openxmlformats.org/officeDocument/2006/relationships/hyperlink" Target="https://en.wikipedia.org/wiki/Vertebral_column" TargetMode="External"/><Relationship Id="rId1" Type="http://schemas.openxmlformats.org/officeDocument/2006/relationships/slideLayout" Target="../slideLayouts/slideLayout7.xml"/><Relationship Id="rId6" Type="http://schemas.openxmlformats.org/officeDocument/2006/relationships/hyperlink" Target="https://en.wikipedia.org/wiki/Ascending_lumbar_vein" TargetMode="External"/><Relationship Id="rId11" Type="http://schemas.openxmlformats.org/officeDocument/2006/relationships/hyperlink" Target="https://en.wikipedia.org/wiki/Aorta" TargetMode="External"/><Relationship Id="rId5" Type="http://schemas.openxmlformats.org/officeDocument/2006/relationships/hyperlink" Target="https://en.wikipedia.org/wiki/Posterior_intercostal_veins" TargetMode="External"/><Relationship Id="rId10" Type="http://schemas.openxmlformats.org/officeDocument/2006/relationships/hyperlink" Target="https://en.wikipedia.org/wiki/Thoracic_vertebra" TargetMode="External"/><Relationship Id="rId4" Type="http://schemas.openxmlformats.org/officeDocument/2006/relationships/hyperlink" Target="https://en.wikipedia.org/wiki/Azygos_vein" TargetMode="External"/><Relationship Id="rId9" Type="http://schemas.openxmlformats.org/officeDocument/2006/relationships/hyperlink" Target="https://en.wikipedia.org/wiki/Thorax"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s://en.wikipedia.org/wiki/Posterior_intercostal_veins" TargetMode="External"/><Relationship Id="rId2" Type="http://schemas.openxmlformats.org/officeDocument/2006/relationships/hyperlink" Target="https://en.wikipedia.org/wiki/Accessory_hemiazygos_vein" TargetMode="External"/><Relationship Id="rId1" Type="http://schemas.openxmlformats.org/officeDocument/2006/relationships/slideLayout" Target="../slideLayouts/slideLayout7.xml"/><Relationship Id="rId4" Type="http://schemas.openxmlformats.org/officeDocument/2006/relationships/hyperlink" Target="https://en.wikipedia.org/wiki/Subcostal_vei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emedicine.medscape.com/article/1899301-overview"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s://en.wikipedia.org/wiki/Thoracic_diaphragm" TargetMode="External"/><Relationship Id="rId3" Type="http://schemas.openxmlformats.org/officeDocument/2006/relationships/hyperlink" Target="https://en.wikipedia.org/wiki/Cricoid_cartilage" TargetMode="External"/><Relationship Id="rId7" Type="http://schemas.openxmlformats.org/officeDocument/2006/relationships/hyperlink" Target="https://en.wikipedia.org/wiki/Esophageal_hiatus" TargetMode="External"/><Relationship Id="rId2" Type="http://schemas.openxmlformats.org/officeDocument/2006/relationships/hyperlink" Target="https://en.wikipedia.org/wiki/Pharynx#laryngopharynx" TargetMode="External"/><Relationship Id="rId1" Type="http://schemas.openxmlformats.org/officeDocument/2006/relationships/slideLayout" Target="../slideLayouts/slideLayout2.xml"/><Relationship Id="rId6" Type="http://schemas.openxmlformats.org/officeDocument/2006/relationships/hyperlink" Target="https://en.wikipedia.org/wiki/Bronchus" TargetMode="External"/><Relationship Id="rId5" Type="http://schemas.openxmlformats.org/officeDocument/2006/relationships/hyperlink" Target="https://en.wikipedia.org/wiki/Mediastinum" TargetMode="External"/><Relationship Id="rId4" Type="http://schemas.openxmlformats.org/officeDocument/2006/relationships/hyperlink" Target="https://en.wikipedia.org/wiki/Aortic_arch"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en.wikipedia.org/wiki/Parasympathetic_nerve" TargetMode="External"/><Relationship Id="rId2" Type="http://schemas.openxmlformats.org/officeDocument/2006/relationships/hyperlink" Target="https://en.wikipedia.org/wiki/Sympathetic_trun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en.wikipedia.org/wiki/Dorsal_motor_nucleus" TargetMode="External"/><Relationship Id="rId2" Type="http://schemas.openxmlformats.org/officeDocument/2006/relationships/hyperlink" Target="https://en.wikipedia.org/wiki/Nucleus_ambiguus" TargetMode="External"/><Relationship Id="rId1" Type="http://schemas.openxmlformats.org/officeDocument/2006/relationships/slideLayout" Target="../slideLayouts/slideLayout2.xml"/><Relationship Id="rId4" Type="http://schemas.openxmlformats.org/officeDocument/2006/relationships/hyperlink" Target="https://en.wikipedia.org/wiki/Peristalsis" TargetMode="External"/></Relationships>
</file>

<file path=ppt/slides/_rels/slide61.xml.rels><?xml version="1.0" encoding="UTF-8" standalone="yes"?>
<Relationships xmlns="http://schemas.openxmlformats.org/package/2006/relationships"><Relationship Id="rId2" Type="http://schemas.openxmlformats.org/officeDocument/2006/relationships/hyperlink" Target="https://en.wikipedia.org/wiki/Sympathetic_nerve"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en.wikipedia.org/wiki/Sympathetic_trunk" TargetMode="External"/><Relationship Id="rId2" Type="http://schemas.openxmlformats.org/officeDocument/2006/relationships/hyperlink" Target="https://en.wikipedia.org/wiki/Vagus_nerve"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en.wikipedia.org/wiki/Preganglionic_fibers" TargetMode="External"/><Relationship Id="rId2" Type="http://schemas.openxmlformats.org/officeDocument/2006/relationships/hyperlink" Target="https://en.wikipedia.org/wiki/Vagus_nerve" TargetMode="External"/><Relationship Id="rId1" Type="http://schemas.openxmlformats.org/officeDocument/2006/relationships/slideLayout" Target="../slideLayouts/slideLayout2.xml"/><Relationship Id="rId6" Type="http://schemas.openxmlformats.org/officeDocument/2006/relationships/hyperlink" Target="https://en.wikipedia.org/wiki/Esophagus" TargetMode="External"/><Relationship Id="rId5" Type="http://schemas.openxmlformats.org/officeDocument/2006/relationships/hyperlink" Target="https://en.wikipedia.org/w/index.php?title=Terminal_ganglia&amp;action=edit&amp;redlink=1" TargetMode="External"/><Relationship Id="rId4" Type="http://schemas.openxmlformats.org/officeDocument/2006/relationships/hyperlink" Target="https://en.wikipedia.org/wiki/Dorsal_motor_nucleus_of_the_vagus"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en.wikipedia.org/wiki/Inferior_ganglion_of_the_vagus" TargetMode="External"/><Relationship Id="rId2" Type="http://schemas.openxmlformats.org/officeDocument/2006/relationships/hyperlink" Target="https://en.wikipedia.org/wiki/Afferent_fibers" TargetMode="External"/><Relationship Id="rId1" Type="http://schemas.openxmlformats.org/officeDocument/2006/relationships/slideLayout" Target="../slideLayouts/slideLayout2.xml"/><Relationship Id="rId6" Type="http://schemas.openxmlformats.org/officeDocument/2006/relationships/hyperlink" Target="https://en.wikipedia.org/wiki/Esophagus" TargetMode="External"/><Relationship Id="rId5" Type="http://schemas.openxmlformats.org/officeDocument/2006/relationships/hyperlink" Target="https://en.wikipedia.org/wiki/Posterior_vagal_trunk" TargetMode="External"/><Relationship Id="rId4" Type="http://schemas.openxmlformats.org/officeDocument/2006/relationships/hyperlink" Target="https://en.wikipedia.org/wiki/Anterior_vagal_trunk"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https://en.wikipedia.org/wiki/Afferent_fibers" TargetMode="External"/><Relationship Id="rId3" Type="http://schemas.openxmlformats.org/officeDocument/2006/relationships/hyperlink" Target="https://en.wikipedia.org/w/index.php?title=Sympathetic_postganglionic_fibers&amp;action=edit&amp;redlink=1" TargetMode="External"/><Relationship Id="rId7" Type="http://schemas.openxmlformats.org/officeDocument/2006/relationships/hyperlink" Target="https://en.wikipedia.org/wiki/Thoracic_spinal_cord" TargetMode="External"/><Relationship Id="rId2" Type="http://schemas.openxmlformats.org/officeDocument/2006/relationships/hyperlink" Target="https://en.wikipedia.org/wiki/Sympathetic_trunk" TargetMode="External"/><Relationship Id="rId1" Type="http://schemas.openxmlformats.org/officeDocument/2006/relationships/slideLayout" Target="../slideLayouts/slideLayout2.xml"/><Relationship Id="rId6" Type="http://schemas.openxmlformats.org/officeDocument/2006/relationships/hyperlink" Target="https://en.wikipedia.org/wiki/Intermediolateral_cell_column" TargetMode="External"/><Relationship Id="rId5" Type="http://schemas.openxmlformats.org/officeDocument/2006/relationships/hyperlink" Target="https://en.wikipedia.org/wiki/Preganglionic_fibers" TargetMode="External"/><Relationship Id="rId4" Type="http://schemas.openxmlformats.org/officeDocument/2006/relationships/hyperlink" Target="https://en.wikipedia.org/wiki/Sympathetic_chain_ganglia" TargetMode="External"/><Relationship Id="rId9" Type="http://schemas.openxmlformats.org/officeDocument/2006/relationships/hyperlink" Target="https://en.wikipedia.org/wiki/Dorsal_root_ganglion"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en.wikipedia.org/wiki/Subclavian_artery" TargetMode="External"/><Relationship Id="rId7" Type="http://schemas.openxmlformats.org/officeDocument/2006/relationships/hyperlink" Target="https://en.wikipedia.org/wiki/Right_main_bronchus" TargetMode="External"/><Relationship Id="rId2" Type="http://schemas.openxmlformats.org/officeDocument/2006/relationships/hyperlink" Target="https://en.wikipedia.org/wiki/Recurrent_laryngeal_nerve" TargetMode="External"/><Relationship Id="rId1" Type="http://schemas.openxmlformats.org/officeDocument/2006/relationships/slideLayout" Target="../slideLayouts/slideLayout2.xml"/><Relationship Id="rId6" Type="http://schemas.openxmlformats.org/officeDocument/2006/relationships/hyperlink" Target="https://en.wikipedia.org/wiki/Superior_vena_cava" TargetMode="External"/><Relationship Id="rId5" Type="http://schemas.openxmlformats.org/officeDocument/2006/relationships/hyperlink" Target="https://en.wikipedia.org/wiki/Esophagus" TargetMode="External"/><Relationship Id="rId4" Type="http://schemas.openxmlformats.org/officeDocument/2006/relationships/hyperlink" Target="https://en.wikipedia.org/wiki/Trachea"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en.wikipedia.org/wiki/Pulmonary_plexus" TargetMode="External"/><Relationship Id="rId7" Type="http://schemas.openxmlformats.org/officeDocument/2006/relationships/hyperlink" Target="https://en.wikipedia.org/wiki/Esophageal_hiatus" TargetMode="External"/><Relationship Id="rId2" Type="http://schemas.openxmlformats.org/officeDocument/2006/relationships/hyperlink" Target="https://en.wikipedia.org/wiki/Cardiac_plexus" TargetMode="External"/><Relationship Id="rId1" Type="http://schemas.openxmlformats.org/officeDocument/2006/relationships/slideLayout" Target="../slideLayouts/slideLayout2.xml"/><Relationship Id="rId6" Type="http://schemas.openxmlformats.org/officeDocument/2006/relationships/hyperlink" Target="https://en.wikipedia.org/wiki/Thoracic_diaphragm" TargetMode="External"/><Relationship Id="rId5" Type="http://schemas.openxmlformats.org/officeDocument/2006/relationships/hyperlink" Target="https://en.wikipedia.org/wiki/Posterior_vagal_trunk" TargetMode="External"/><Relationship Id="rId4" Type="http://schemas.openxmlformats.org/officeDocument/2006/relationships/hyperlink" Target="https://en.wikipedia.org/wiki/Esophageal_plexus" TargetMode="External"/></Relationships>
</file>

<file path=ppt/slides/_rels/slide7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hyperlink" Target="http://emedicine.medscape.com/article/417341-overview" TargetMode="External"/><Relationship Id="rId2" Type="http://schemas.openxmlformats.org/officeDocument/2006/relationships/hyperlink" Target="http://emedicine.medscape.com/article/424673-overview"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en.wikipedia.org/wiki/Anterior_vagal_trunk" TargetMode="External"/><Relationship Id="rId2" Type="http://schemas.openxmlformats.org/officeDocument/2006/relationships/hyperlink" Target="https://en.wikipedia.org/wiki/Ligamentum_arteriosum"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en.wikipedia.org/wiki/Stomach" TargetMode="External"/><Relationship Id="rId2" Type="http://schemas.openxmlformats.org/officeDocument/2006/relationships/hyperlink" Target="https://en.wikipedia.org/wiki/Anterior_vagal_trunk"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384"/>
            <a:ext cx="5614392" cy="1224136"/>
          </a:xfrm>
        </p:spPr>
        <p:txBody>
          <a:bodyPr/>
          <a:lstStyle/>
          <a:p>
            <a:pPr algn="l"/>
            <a:r>
              <a:rPr lang="en-US" dirty="0" smtClean="0"/>
              <a:t>THORAX</a:t>
            </a:r>
            <a:endParaRPr lang="ar-IQ" dirty="0"/>
          </a:p>
        </p:txBody>
      </p:sp>
      <p:sp>
        <p:nvSpPr>
          <p:cNvPr id="3" name="Subtitle 2"/>
          <p:cNvSpPr>
            <a:spLocks noGrp="1"/>
          </p:cNvSpPr>
          <p:nvPr>
            <p:ph type="subTitle" idx="1"/>
          </p:nvPr>
        </p:nvSpPr>
        <p:spPr>
          <a:xfrm>
            <a:off x="35496" y="1196752"/>
            <a:ext cx="7992888" cy="1752600"/>
          </a:xfrm>
        </p:spPr>
        <p:txBody>
          <a:bodyPr>
            <a:normAutofit/>
          </a:bodyPr>
          <a:lstStyle/>
          <a:p>
            <a:r>
              <a:rPr lang="en-US" sz="4000" dirty="0" err="1" smtClean="0">
                <a:solidFill>
                  <a:srgbClr val="FF0000"/>
                </a:solidFill>
              </a:rPr>
              <a:t>Dr.Luma</a:t>
            </a:r>
            <a:r>
              <a:rPr lang="en-US" sz="4000" dirty="0" smtClean="0">
                <a:solidFill>
                  <a:srgbClr val="FF0000"/>
                </a:solidFill>
              </a:rPr>
              <a:t> Ibrahim Al-Allaf</a:t>
            </a:r>
            <a:endParaRPr lang="ar-IQ" sz="4000" dirty="0" smtClean="0">
              <a:solidFill>
                <a:srgbClr val="FF0000"/>
              </a:solidFill>
            </a:endParaRPr>
          </a:p>
          <a:p>
            <a:endParaRPr lang="ar-IQ" sz="4800" dirty="0">
              <a:solidFill>
                <a:srgbClr val="FF0000"/>
              </a:solidFill>
            </a:endParaRPr>
          </a:p>
        </p:txBody>
      </p:sp>
      <p:pic>
        <p:nvPicPr>
          <p:cNvPr id="5" name="Picture 2" descr="ANATOMY OF MEDIASTINUM&lt;br /&gt;It is the anatomic space that lies in the midthorax &lt;br /&gt;Separates the two pleural cavities.&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132856"/>
            <a:ext cx="8064896"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900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mediastinum.jpg"/>
          <p:cNvPicPr>
            <a:picLocks noChangeAspect="1" noChangeArrowheads="1"/>
          </p:cNvPicPr>
          <p:nvPr/>
        </p:nvPicPr>
        <p:blipFill>
          <a:blip r:embed="rId2"/>
          <a:srcRect/>
          <a:stretch>
            <a:fillRect/>
          </a:stretch>
        </p:blipFill>
        <p:spPr bwMode="auto">
          <a:xfrm>
            <a:off x="323528" y="404664"/>
            <a:ext cx="8352928" cy="6179613"/>
          </a:xfrm>
          <a:prstGeom prst="rect">
            <a:avLst/>
          </a:prstGeom>
          <a:noFill/>
        </p:spPr>
      </p:pic>
    </p:spTree>
    <p:extLst>
      <p:ext uri="{BB962C8B-B14F-4D97-AF65-F5344CB8AC3E}">
        <p14:creationId xmlns:p14="http://schemas.microsoft.com/office/powerpoint/2010/main" val="153487821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192688"/>
          </a:xfrm>
        </p:spPr>
        <p:txBody>
          <a:bodyPr>
            <a:normAutofit fontScale="92500" lnSpcReduction="10000"/>
          </a:bodyPr>
          <a:lstStyle/>
          <a:p>
            <a:pPr marL="0" algn="just" rtl="0">
              <a:spcBef>
                <a:spcPts val="0"/>
              </a:spcBef>
            </a:pPr>
            <a:r>
              <a:rPr lang="en-US" dirty="0"/>
              <a:t>Each receives a white ramus from its corresponding spinal nerve, and this emerges from the anterior ramus of the nerve. After relay in the ganglion a postganglionic gray ramus is given to each thoracic nerve, and this usually lies medial to the white ramus.</a:t>
            </a:r>
          </a:p>
          <a:p>
            <a:pPr marL="0" algn="just" rtl="0">
              <a:spcBef>
                <a:spcPts val="0"/>
              </a:spcBef>
            </a:pPr>
            <a:r>
              <a:rPr lang="en-US" dirty="0"/>
              <a:t>It lies just lateral to the </a:t>
            </a:r>
            <a:r>
              <a:rPr lang="en-US" dirty="0">
                <a:hlinkClick r:id="rId2" tooltip="Vertebral bodies"/>
              </a:rPr>
              <a:t>vertebral bodies</a:t>
            </a:r>
            <a:r>
              <a:rPr lang="en-US" dirty="0"/>
              <a:t> for the entire length of the </a:t>
            </a:r>
            <a:r>
              <a:rPr lang="en-US" dirty="0">
                <a:hlinkClick r:id="rId3" tooltip="Vertebral column"/>
              </a:rPr>
              <a:t>vertebral column</a:t>
            </a:r>
            <a:r>
              <a:rPr lang="en-US" dirty="0"/>
              <a:t>. It interacts with the </a:t>
            </a:r>
            <a:r>
              <a:rPr lang="en-US" dirty="0">
                <a:hlinkClick r:id="rId4" tooltip="Anterior ramus of spinal nerve"/>
              </a:rPr>
              <a:t>anterior rami</a:t>
            </a:r>
            <a:r>
              <a:rPr lang="en-US" dirty="0"/>
              <a:t> of </a:t>
            </a:r>
            <a:r>
              <a:rPr lang="en-US" dirty="0">
                <a:hlinkClick r:id="rId5" tooltip="Spinal nerves"/>
              </a:rPr>
              <a:t>spinal nerves</a:t>
            </a:r>
            <a:r>
              <a:rPr lang="en-US" dirty="0"/>
              <a:t> by way of </a:t>
            </a:r>
            <a:r>
              <a:rPr lang="en-US" dirty="0">
                <a:hlinkClick r:id="rId6" tooltip="Rami communicantes"/>
              </a:rPr>
              <a:t>rami </a:t>
            </a:r>
            <a:r>
              <a:rPr lang="en-US" dirty="0" err="1">
                <a:hlinkClick r:id="rId6" tooltip="Rami communicantes"/>
              </a:rPr>
              <a:t>communicantes</a:t>
            </a:r>
            <a:r>
              <a:rPr lang="en-US" dirty="0"/>
              <a:t>.</a:t>
            </a:r>
          </a:p>
          <a:p>
            <a:pPr marL="0" algn="just" rtl="0">
              <a:spcBef>
                <a:spcPts val="0"/>
              </a:spcBef>
            </a:pPr>
            <a:r>
              <a:rPr lang="en-US" dirty="0"/>
              <a:t> The sympathetic trunk permits </a:t>
            </a:r>
            <a:r>
              <a:rPr lang="en-US" dirty="0">
                <a:hlinkClick r:id="rId7" tooltip="Preganglionic fibers"/>
              </a:rPr>
              <a:t>preganglionic fibers</a:t>
            </a:r>
            <a:r>
              <a:rPr lang="en-US" dirty="0"/>
              <a:t> of the </a:t>
            </a:r>
            <a:r>
              <a:rPr lang="en-US" dirty="0">
                <a:hlinkClick r:id="rId8" tooltip="Sympathetic nervous system"/>
              </a:rPr>
              <a:t>sympathetic nervous system</a:t>
            </a:r>
            <a:r>
              <a:rPr lang="en-US" dirty="0"/>
              <a:t> to ascend to spinal levels superior to T1 and descend to spinal levels inferior to L2/3. </a:t>
            </a:r>
            <a:endParaRPr lang="ar-IQ" dirty="0"/>
          </a:p>
        </p:txBody>
      </p:sp>
    </p:spTree>
    <p:extLst>
      <p:ext uri="{BB962C8B-B14F-4D97-AF65-F5344CB8AC3E}">
        <p14:creationId xmlns:p14="http://schemas.microsoft.com/office/powerpoint/2010/main" val="90327472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fontScale="92500" lnSpcReduction="10000"/>
          </a:bodyPr>
          <a:lstStyle/>
          <a:p>
            <a:pPr marL="0" algn="just" rtl="0">
              <a:spcBef>
                <a:spcPts val="0"/>
              </a:spcBef>
            </a:pPr>
            <a:r>
              <a:rPr lang="en-US" dirty="0"/>
              <a:t>The superior end of it is continued upward through the </a:t>
            </a:r>
            <a:r>
              <a:rPr lang="en-US" dirty="0">
                <a:hlinkClick r:id="rId2" tooltip="Carotid canal"/>
              </a:rPr>
              <a:t>carotid canal</a:t>
            </a:r>
            <a:r>
              <a:rPr lang="en-US" dirty="0"/>
              <a:t> into the skull, and forms a </a:t>
            </a:r>
            <a:r>
              <a:rPr lang="en-US" dirty="0">
                <a:hlinkClick r:id="rId3" tooltip="Plexus"/>
              </a:rPr>
              <a:t>plexus</a:t>
            </a:r>
            <a:r>
              <a:rPr lang="en-US" dirty="0"/>
              <a:t> on the </a:t>
            </a:r>
            <a:r>
              <a:rPr lang="en-US" dirty="0">
                <a:hlinkClick r:id="rId4" tooltip="Internal carotid artery"/>
              </a:rPr>
              <a:t>internal carotid artery</a:t>
            </a:r>
            <a:r>
              <a:rPr lang="en-US" dirty="0"/>
              <a:t>; the inferior part travels in front of the </a:t>
            </a:r>
            <a:r>
              <a:rPr lang="en-US" dirty="0">
                <a:hlinkClick r:id="rId5" tooltip="Coccyx"/>
              </a:rPr>
              <a:t>coccyx</a:t>
            </a:r>
            <a:r>
              <a:rPr lang="en-US" dirty="0"/>
              <a:t>, where it converges with the other trunk at a structure known as the </a:t>
            </a:r>
            <a:r>
              <a:rPr lang="en-US" dirty="0">
                <a:hlinkClick r:id="rId6" tooltip="Ganglion impar"/>
              </a:rPr>
              <a:t>ganglion </a:t>
            </a:r>
            <a:r>
              <a:rPr lang="en-US" dirty="0" err="1">
                <a:hlinkClick r:id="rId6" tooltip="Ganglion impar"/>
              </a:rPr>
              <a:t>impar</a:t>
            </a:r>
            <a:r>
              <a:rPr lang="en-US" dirty="0"/>
              <a:t>.</a:t>
            </a:r>
          </a:p>
          <a:p>
            <a:pPr marL="0" algn="just" rtl="0">
              <a:spcBef>
                <a:spcPts val="0"/>
              </a:spcBef>
            </a:pPr>
            <a:r>
              <a:rPr lang="en-US" dirty="0"/>
              <a:t>Along the length of the sympathetic trunk are </a:t>
            </a:r>
            <a:r>
              <a:rPr lang="en-US" dirty="0">
                <a:hlinkClick r:id="rId7" tooltip="Sympathetic ganglia"/>
              </a:rPr>
              <a:t>sympathetic ganglia</a:t>
            </a:r>
            <a:r>
              <a:rPr lang="en-US" dirty="0"/>
              <a:t> known as </a:t>
            </a:r>
            <a:r>
              <a:rPr lang="en-US" dirty="0">
                <a:hlinkClick r:id="rId8" tooltip="Paravertebral ganglia"/>
              </a:rPr>
              <a:t>paravertebral ganglia</a:t>
            </a:r>
            <a:r>
              <a:rPr lang="en-US" dirty="0"/>
              <a:t>.</a:t>
            </a:r>
          </a:p>
          <a:p>
            <a:pPr marL="0" algn="just" rtl="0">
              <a:spcBef>
                <a:spcPts val="0"/>
              </a:spcBef>
            </a:pPr>
            <a:r>
              <a:rPr lang="en-US" dirty="0"/>
              <a:t>In general, there are two kinds of </a:t>
            </a:r>
            <a:r>
              <a:rPr lang="en-US" dirty="0">
                <a:hlinkClick r:id="rId9" tooltip="Neurons"/>
              </a:rPr>
              <a:t>neurons</a:t>
            </a:r>
            <a:r>
              <a:rPr lang="en-US" dirty="0"/>
              <a:t> involved in the transmission of any signal through the sympathetic system: pre-ganglionic and post-ganglionic. </a:t>
            </a:r>
            <a:endParaRPr lang="ar-IQ" dirty="0"/>
          </a:p>
        </p:txBody>
      </p:sp>
    </p:spTree>
    <p:extLst>
      <p:ext uri="{BB962C8B-B14F-4D97-AF65-F5344CB8AC3E}">
        <p14:creationId xmlns:p14="http://schemas.microsoft.com/office/powerpoint/2010/main" val="30539133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264696"/>
          </a:xfrm>
        </p:spPr>
        <p:txBody>
          <a:bodyPr>
            <a:normAutofit fontScale="92500" lnSpcReduction="10000"/>
          </a:bodyPr>
          <a:lstStyle/>
          <a:p>
            <a:pPr marL="0" algn="just" rtl="0">
              <a:spcBef>
                <a:spcPts val="0"/>
              </a:spcBef>
            </a:pPr>
            <a:r>
              <a:rPr lang="en-US" dirty="0"/>
              <a:t>The shorter </a:t>
            </a:r>
            <a:r>
              <a:rPr lang="en-US" dirty="0">
                <a:hlinkClick r:id="rId2" tooltip="Preganglionic neurons"/>
              </a:rPr>
              <a:t>preganglionic neurons</a:t>
            </a:r>
            <a:r>
              <a:rPr lang="en-US" dirty="0"/>
              <a:t> originate from the thoracolumbar region of the </a:t>
            </a:r>
            <a:r>
              <a:rPr lang="en-US" dirty="0">
                <a:hlinkClick r:id="rId3" tooltip="Spinal cord"/>
              </a:rPr>
              <a:t>spinal cord</a:t>
            </a:r>
            <a:r>
              <a:rPr lang="en-US" dirty="0"/>
              <a:t> specifically at </a:t>
            </a:r>
            <a:r>
              <a:rPr lang="en-US" dirty="0">
                <a:hlinkClick r:id="rId4" tooltip="Thoracic vertebrae"/>
              </a:rPr>
              <a:t>T1</a:t>
            </a:r>
            <a:r>
              <a:rPr lang="en-US" dirty="0"/>
              <a:t> to </a:t>
            </a:r>
            <a:r>
              <a:rPr lang="en-US" dirty="0">
                <a:hlinkClick r:id="rId5" tooltip="Lumbar vertebrae"/>
              </a:rPr>
              <a:t>L2~L3</a:t>
            </a:r>
            <a:r>
              <a:rPr lang="en-US" dirty="0"/>
              <a:t>, and travel to a </a:t>
            </a:r>
            <a:r>
              <a:rPr lang="en-US" dirty="0">
                <a:hlinkClick r:id="rId6" tooltip="Ganglion"/>
              </a:rPr>
              <a:t>ganglion</a:t>
            </a:r>
            <a:r>
              <a:rPr lang="en-US" dirty="0"/>
              <a:t>, often one of the </a:t>
            </a:r>
            <a:r>
              <a:rPr lang="en-US" dirty="0">
                <a:hlinkClick r:id="rId7" tooltip="Paravertebral ganglia"/>
              </a:rPr>
              <a:t>paravertebral ganglia</a:t>
            </a:r>
            <a:r>
              <a:rPr lang="en-US" dirty="0"/>
              <a:t>, where they synapse with a postganglionic neuron. From there, the long </a:t>
            </a:r>
            <a:r>
              <a:rPr lang="en-US" dirty="0">
                <a:hlinkClick r:id="rId8" tooltip="Postganglionic fibers"/>
              </a:rPr>
              <a:t>postganglionic neurons</a:t>
            </a:r>
            <a:r>
              <a:rPr lang="en-US" dirty="0"/>
              <a:t> extend across most of the body.</a:t>
            </a:r>
          </a:p>
          <a:p>
            <a:pPr marL="0" algn="just" rtl="0">
              <a:spcBef>
                <a:spcPts val="0"/>
              </a:spcBef>
            </a:pPr>
            <a:r>
              <a:rPr lang="en-US" b="1" dirty="0"/>
              <a:t>Gray ramus </a:t>
            </a:r>
            <a:r>
              <a:rPr lang="en-US" b="1" dirty="0" err="1"/>
              <a:t>communicans</a:t>
            </a:r>
            <a:endParaRPr lang="en-US" dirty="0"/>
          </a:p>
          <a:p>
            <a:pPr marL="0" algn="just" rtl="0">
              <a:spcBef>
                <a:spcPts val="0"/>
              </a:spcBef>
            </a:pPr>
            <a:r>
              <a:rPr lang="en-US" dirty="0"/>
              <a:t>The grey rami </a:t>
            </a:r>
            <a:r>
              <a:rPr lang="en-US" dirty="0" err="1"/>
              <a:t>communicantes</a:t>
            </a:r>
            <a:r>
              <a:rPr lang="en-US" dirty="0"/>
              <a:t> exist at every level of the spinal cord and are responsible for carrying </a:t>
            </a:r>
            <a:r>
              <a:rPr lang="en-US" dirty="0">
                <a:hlinkClick r:id="rId9" tooltip="Postganglionic nerve fibers"/>
              </a:rPr>
              <a:t>postganglionic nerve </a:t>
            </a:r>
            <a:r>
              <a:rPr lang="en-US" dirty="0" err="1">
                <a:hlinkClick r:id="rId9" tooltip="Postganglionic nerve fibers"/>
              </a:rPr>
              <a:t>fibres</a:t>
            </a:r>
            <a:r>
              <a:rPr lang="en-US" dirty="0"/>
              <a:t> from the paravertebral ganglia to their destination, and for carrying those preganglionic nerve </a:t>
            </a:r>
            <a:r>
              <a:rPr lang="en-US" dirty="0" err="1"/>
              <a:t>fibres</a:t>
            </a:r>
            <a:r>
              <a:rPr lang="en-US" dirty="0"/>
              <a:t> which enter the paravertebral ganglia but do not synapse.</a:t>
            </a:r>
          </a:p>
          <a:p>
            <a:endParaRPr lang="ar-IQ" dirty="0"/>
          </a:p>
        </p:txBody>
      </p:sp>
    </p:spTree>
    <p:extLst>
      <p:ext uri="{BB962C8B-B14F-4D97-AF65-F5344CB8AC3E}">
        <p14:creationId xmlns:p14="http://schemas.microsoft.com/office/powerpoint/2010/main" val="28796671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408712"/>
          </a:xfrm>
        </p:spPr>
        <p:txBody>
          <a:bodyPr>
            <a:normAutofit fontScale="85000" lnSpcReduction="10000"/>
          </a:bodyPr>
          <a:lstStyle/>
          <a:p>
            <a:pPr marL="0" algn="just" rtl="0">
              <a:spcBef>
                <a:spcPts val="0"/>
              </a:spcBef>
            </a:pPr>
            <a:r>
              <a:rPr lang="en-US" b="1" dirty="0"/>
              <a:t>White ramus </a:t>
            </a:r>
            <a:r>
              <a:rPr lang="en-US" b="1" dirty="0" err="1"/>
              <a:t>communicans</a:t>
            </a:r>
            <a:endParaRPr lang="en-US" dirty="0"/>
          </a:p>
          <a:p>
            <a:pPr marL="0" algn="just" rtl="0">
              <a:spcBef>
                <a:spcPts val="0"/>
              </a:spcBef>
            </a:pPr>
            <a:r>
              <a:rPr lang="en-US" dirty="0"/>
              <a:t>The white rami </a:t>
            </a:r>
            <a:r>
              <a:rPr lang="en-US" dirty="0" err="1"/>
              <a:t>communicantes</a:t>
            </a:r>
            <a:r>
              <a:rPr lang="en-US" dirty="0"/>
              <a:t> exist only at the levels of the spinal cord where the </a:t>
            </a:r>
            <a:r>
              <a:rPr lang="en-US" dirty="0" err="1">
                <a:hlinkClick r:id="rId2" tooltip="Intermediolateral cell column"/>
              </a:rPr>
              <a:t>intermediolateral</a:t>
            </a:r>
            <a:r>
              <a:rPr lang="en-US" dirty="0">
                <a:hlinkClick r:id="rId2" tooltip="Intermediolateral cell column"/>
              </a:rPr>
              <a:t> cell column</a:t>
            </a:r>
            <a:r>
              <a:rPr lang="en-US" dirty="0"/>
              <a:t> is present (T1-L2) and are responsible for carrying </a:t>
            </a:r>
            <a:r>
              <a:rPr lang="en-US" dirty="0">
                <a:hlinkClick r:id="rId3" tooltip="Preganglionic nerve fibers"/>
              </a:rPr>
              <a:t>preganglionic nerve </a:t>
            </a:r>
            <a:r>
              <a:rPr lang="en-US" dirty="0" err="1">
                <a:hlinkClick r:id="rId3" tooltip="Preganglionic nerve fibers"/>
              </a:rPr>
              <a:t>fibres</a:t>
            </a:r>
            <a:r>
              <a:rPr lang="en-US" dirty="0"/>
              <a:t> from the spinal cord to the paravertebral ganglia.</a:t>
            </a:r>
          </a:p>
          <a:p>
            <a:pPr marL="0" algn="just" rtl="0">
              <a:spcBef>
                <a:spcPts val="0"/>
              </a:spcBef>
            </a:pPr>
            <a:r>
              <a:rPr lang="en-US" b="1" dirty="0"/>
              <a:t>Thoracic splanchnic nerves</a:t>
            </a:r>
            <a:r>
              <a:rPr lang="en-US" dirty="0"/>
              <a:t> </a:t>
            </a:r>
            <a:r>
              <a:rPr lang="en-US" b="1" dirty="0"/>
              <a:t> </a:t>
            </a:r>
            <a:endParaRPr lang="en-US" dirty="0"/>
          </a:p>
          <a:p>
            <a:pPr marL="0" algn="just" rtl="0">
              <a:spcBef>
                <a:spcPts val="0"/>
              </a:spcBef>
            </a:pPr>
            <a:r>
              <a:rPr lang="en-US" b="1" dirty="0"/>
              <a:t> </a:t>
            </a:r>
            <a:endParaRPr lang="en-US" dirty="0"/>
          </a:p>
          <a:p>
            <a:pPr marL="0" algn="just" rtl="0">
              <a:spcBef>
                <a:spcPts val="0"/>
              </a:spcBef>
            </a:pPr>
            <a:r>
              <a:rPr lang="en-US" b="1" dirty="0"/>
              <a:t>Thoracic splanchnic nerves</a:t>
            </a:r>
            <a:r>
              <a:rPr lang="en-US" dirty="0"/>
              <a:t> are </a:t>
            </a:r>
            <a:r>
              <a:rPr lang="en-US" dirty="0">
                <a:hlinkClick r:id="rId4" tooltip="Splanchnic nerves"/>
              </a:rPr>
              <a:t>splanchnic nerves</a:t>
            </a:r>
            <a:r>
              <a:rPr lang="en-US" dirty="0"/>
              <a:t> that arise from the </a:t>
            </a:r>
            <a:r>
              <a:rPr lang="en-US" dirty="0">
                <a:hlinkClick r:id="rId5" tooltip="Sympathetic trunk"/>
              </a:rPr>
              <a:t>sympathetic trunk</a:t>
            </a:r>
            <a:r>
              <a:rPr lang="en-US" dirty="0"/>
              <a:t> in the </a:t>
            </a:r>
            <a:r>
              <a:rPr lang="en-US" dirty="0">
                <a:hlinkClick r:id="rId6" tooltip="Thorax"/>
              </a:rPr>
              <a:t>thorax</a:t>
            </a:r>
            <a:r>
              <a:rPr lang="en-US" dirty="0"/>
              <a:t> and travel inferiorly to provide sympathetic innervation to the </a:t>
            </a:r>
            <a:r>
              <a:rPr lang="en-US" dirty="0">
                <a:hlinkClick r:id="rId7" tooltip="Abdomen"/>
              </a:rPr>
              <a:t>abdomen</a:t>
            </a:r>
            <a:r>
              <a:rPr lang="en-US" dirty="0"/>
              <a:t>. The nerves contain </a:t>
            </a:r>
            <a:r>
              <a:rPr lang="en-US" dirty="0">
                <a:hlinkClick r:id="rId8" tooltip="Preganglionic sympathetic"/>
              </a:rPr>
              <a:t>preganglionic sympathetic</a:t>
            </a:r>
            <a:r>
              <a:rPr lang="en-US" dirty="0"/>
              <a:t> and </a:t>
            </a:r>
            <a:r>
              <a:rPr lang="en-US" dirty="0">
                <a:hlinkClick r:id="rId9" tooltip="General visceral afferent"/>
              </a:rPr>
              <a:t>general visceral afferent</a:t>
            </a:r>
            <a:r>
              <a:rPr lang="en-US" dirty="0"/>
              <a:t> fibers.</a:t>
            </a:r>
          </a:p>
          <a:p>
            <a:pPr marL="0" algn="just" rtl="0">
              <a:spcBef>
                <a:spcPts val="0"/>
              </a:spcBef>
            </a:pPr>
            <a:r>
              <a:rPr lang="en-US" dirty="0"/>
              <a:t>There are three main thoracic splanchnic nerves:</a:t>
            </a:r>
          </a:p>
          <a:p>
            <a:pPr marL="0" algn="just" rtl="0">
              <a:spcBef>
                <a:spcPts val="0"/>
              </a:spcBef>
            </a:pPr>
            <a:r>
              <a:rPr lang="en-US" dirty="0"/>
              <a:t> </a:t>
            </a:r>
          </a:p>
          <a:p>
            <a:r>
              <a:rPr lang="en-US" dirty="0"/>
              <a:t> </a:t>
            </a:r>
          </a:p>
          <a:p>
            <a:endParaRPr lang="ar-IQ" dirty="0"/>
          </a:p>
        </p:txBody>
      </p:sp>
    </p:spTree>
    <p:extLst>
      <p:ext uri="{BB962C8B-B14F-4D97-AF65-F5344CB8AC3E}">
        <p14:creationId xmlns:p14="http://schemas.microsoft.com/office/powerpoint/2010/main" val="417598812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142852"/>
            <a:ext cx="6829444" cy="614354"/>
          </a:xfrm>
        </p:spPr>
        <p:txBody>
          <a:bodyPr/>
          <a:lstStyle/>
          <a:p>
            <a:pPr algn="l" rtl="0"/>
            <a:r>
              <a:rPr lang="en-US" b="1" dirty="0" smtClean="0">
                <a:solidFill>
                  <a:schemeClr val="tx2"/>
                </a:solidFill>
              </a:rPr>
              <a:t>White and gray </a:t>
            </a:r>
            <a:r>
              <a:rPr lang="en-US" b="1" dirty="0" err="1" smtClean="0">
                <a:solidFill>
                  <a:schemeClr val="tx2"/>
                </a:solidFill>
              </a:rPr>
              <a:t>ramus</a:t>
            </a:r>
            <a:r>
              <a:rPr lang="en-US" b="1" dirty="0" smtClean="0">
                <a:solidFill>
                  <a:schemeClr val="tx2"/>
                </a:solidFill>
              </a:rPr>
              <a:t> </a:t>
            </a:r>
            <a:r>
              <a:rPr lang="en-US" b="1" dirty="0" err="1" smtClean="0">
                <a:solidFill>
                  <a:schemeClr val="tx2"/>
                </a:solidFill>
              </a:rPr>
              <a:t>communicans</a:t>
            </a:r>
            <a:r>
              <a:rPr lang="en-US" b="1" dirty="0" smtClean="0">
                <a:solidFill>
                  <a:schemeClr val="tx2"/>
                </a:solidFill>
              </a:rPr>
              <a:t>.</a:t>
            </a:r>
            <a:endParaRPr lang="ar-IQ" b="1" dirty="0">
              <a:solidFill>
                <a:schemeClr val="tx2"/>
              </a:solidFill>
            </a:endParaRPr>
          </a:p>
        </p:txBody>
      </p:sp>
      <p:pic>
        <p:nvPicPr>
          <p:cNvPr id="40962" name="Picture 2" descr="C:\Users\user\Desktop\white and gray ramus communicans.png"/>
          <p:cNvPicPr>
            <a:picLocks noChangeAspect="1" noChangeArrowheads="1"/>
          </p:cNvPicPr>
          <p:nvPr/>
        </p:nvPicPr>
        <p:blipFill>
          <a:blip r:embed="rId2"/>
          <a:srcRect/>
          <a:stretch>
            <a:fillRect/>
          </a:stretch>
        </p:blipFill>
        <p:spPr bwMode="auto">
          <a:xfrm>
            <a:off x="1285851" y="776609"/>
            <a:ext cx="6611947" cy="5867101"/>
          </a:xfrm>
          <a:prstGeom prst="rect">
            <a:avLst/>
          </a:prstGeom>
          <a:noFill/>
        </p:spPr>
      </p:pic>
      <p:sp>
        <p:nvSpPr>
          <p:cNvPr id="2" name="Rectangle 1"/>
          <p:cNvSpPr/>
          <p:nvPr/>
        </p:nvSpPr>
        <p:spPr>
          <a:xfrm>
            <a:off x="251520" y="980728"/>
            <a:ext cx="3168352" cy="2308324"/>
          </a:xfrm>
          <a:prstGeom prst="rect">
            <a:avLst/>
          </a:prstGeom>
        </p:spPr>
        <p:txBody>
          <a:bodyPr wrap="square">
            <a:spAutoFit/>
          </a:bodyPr>
          <a:lstStyle/>
          <a:p>
            <a:r>
              <a:rPr lang="en-US" dirty="0"/>
              <a:t>Scheme showing pathways (white/grey rami are spatially reversed, possibly for clarity?) of a typical spinal nerve.</a:t>
            </a:r>
            <a:br>
              <a:rPr lang="en-US" dirty="0"/>
            </a:br>
            <a:r>
              <a:rPr lang="en-US" dirty="0"/>
              <a:t>1. </a:t>
            </a:r>
            <a:r>
              <a:rPr lang="en-US" dirty="0">
                <a:hlinkClick r:id="rId3" tooltip="General somatic efferent fibers"/>
              </a:rPr>
              <a:t>Somatic efferent</a:t>
            </a:r>
            <a:r>
              <a:rPr lang="en-US" dirty="0"/>
              <a:t>.</a:t>
            </a:r>
            <a:br>
              <a:rPr lang="en-US" dirty="0"/>
            </a:br>
            <a:r>
              <a:rPr lang="en-US" dirty="0"/>
              <a:t>2. </a:t>
            </a:r>
            <a:r>
              <a:rPr lang="en-US" dirty="0">
                <a:hlinkClick r:id="rId4" tooltip="General somatic afferent fibers"/>
              </a:rPr>
              <a:t>Somatic afferent</a:t>
            </a:r>
            <a:r>
              <a:rPr lang="en-US" dirty="0"/>
              <a:t>.</a:t>
            </a:r>
            <a:br>
              <a:rPr lang="en-US" dirty="0"/>
            </a:br>
            <a:r>
              <a:rPr lang="en-US" dirty="0"/>
              <a:t>3,4,5. </a:t>
            </a:r>
            <a:r>
              <a:rPr lang="en-US" dirty="0">
                <a:hlinkClick r:id="rId5" tooltip="General visceral efferent fibers"/>
              </a:rPr>
              <a:t>Sympathetic efferent</a:t>
            </a:r>
            <a:r>
              <a:rPr lang="en-US" dirty="0"/>
              <a:t>.</a:t>
            </a:r>
            <a:br>
              <a:rPr lang="en-US" dirty="0"/>
            </a:br>
            <a:r>
              <a:rPr lang="en-US" dirty="0"/>
              <a:t>6,7. Parasympathetic afferent.</a:t>
            </a:r>
            <a:endParaRPr lang="ar-IQ" dirty="0"/>
          </a:p>
        </p:txBody>
      </p:sp>
    </p:spTree>
    <p:extLst>
      <p:ext uri="{BB962C8B-B14F-4D97-AF65-F5344CB8AC3E}">
        <p14:creationId xmlns:p14="http://schemas.microsoft.com/office/powerpoint/2010/main" val="62233893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142852"/>
            <a:ext cx="3471858" cy="542916"/>
          </a:xfrm>
        </p:spPr>
        <p:txBody>
          <a:bodyPr>
            <a:normAutofit lnSpcReduction="10000"/>
          </a:bodyPr>
          <a:lstStyle/>
          <a:p>
            <a:pPr algn="l" rtl="0"/>
            <a:r>
              <a:rPr lang="en-US" b="1" dirty="0" err="1" smtClean="0">
                <a:solidFill>
                  <a:schemeClr val="tx2"/>
                </a:solidFill>
              </a:rPr>
              <a:t>Stellate</a:t>
            </a:r>
            <a:r>
              <a:rPr lang="en-US" b="1" dirty="0" smtClean="0">
                <a:solidFill>
                  <a:schemeClr val="tx2"/>
                </a:solidFill>
              </a:rPr>
              <a:t> ganglion.</a:t>
            </a:r>
            <a:endParaRPr lang="ar-IQ" b="1" dirty="0">
              <a:solidFill>
                <a:schemeClr val="tx2"/>
              </a:solidFill>
            </a:endParaRPr>
          </a:p>
        </p:txBody>
      </p:sp>
      <p:pic>
        <p:nvPicPr>
          <p:cNvPr id="41986" name="Picture 2" descr="C:\Users\user\Desktop\stellate ganglion.jpg"/>
          <p:cNvPicPr>
            <a:picLocks noChangeAspect="1" noChangeArrowheads="1"/>
          </p:cNvPicPr>
          <p:nvPr/>
        </p:nvPicPr>
        <p:blipFill>
          <a:blip r:embed="rId2"/>
          <a:srcRect/>
          <a:stretch>
            <a:fillRect/>
          </a:stretch>
        </p:blipFill>
        <p:spPr bwMode="auto">
          <a:xfrm>
            <a:off x="1379676" y="714356"/>
            <a:ext cx="6462511" cy="5929354"/>
          </a:xfrm>
          <a:prstGeom prst="rect">
            <a:avLst/>
          </a:prstGeom>
          <a:noFill/>
        </p:spPr>
      </p:pic>
    </p:spTree>
    <p:extLst>
      <p:ext uri="{BB962C8B-B14F-4D97-AF65-F5344CB8AC3E}">
        <p14:creationId xmlns:p14="http://schemas.microsoft.com/office/powerpoint/2010/main" val="250896427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631828"/>
            <a:ext cx="8186766" cy="654032"/>
          </a:xfrm>
        </p:spPr>
        <p:txBody>
          <a:bodyPr>
            <a:normAutofit fontScale="90000"/>
          </a:bodyPr>
          <a:lstStyle/>
          <a:p>
            <a:r>
              <a:rPr lang="en-US" b="1" dirty="0" smtClean="0">
                <a:solidFill>
                  <a:schemeClr val="accent1"/>
                </a:solidFill>
              </a:rPr>
              <a:t>Branches</a:t>
            </a:r>
            <a:endParaRPr lang="ar-IQ" dirty="0">
              <a:solidFill>
                <a:schemeClr val="accent1"/>
              </a:solidFill>
            </a:endParaRPr>
          </a:p>
        </p:txBody>
      </p:sp>
      <p:sp>
        <p:nvSpPr>
          <p:cNvPr id="3" name="عنصر نائب للمحتوى 2"/>
          <p:cNvSpPr>
            <a:spLocks noGrp="1"/>
          </p:cNvSpPr>
          <p:nvPr>
            <p:ph idx="1"/>
          </p:nvPr>
        </p:nvSpPr>
        <p:spPr>
          <a:xfrm>
            <a:off x="214282" y="1857364"/>
            <a:ext cx="8715436" cy="3500462"/>
          </a:xfrm>
        </p:spPr>
        <p:txBody>
          <a:bodyPr/>
          <a:lstStyle/>
          <a:p>
            <a:pPr marL="514350" indent="-514350" algn="l" rtl="0">
              <a:buFont typeface="+mj-lt"/>
              <a:buAutoNum type="arabicPeriod"/>
            </a:pPr>
            <a:r>
              <a:rPr lang="en-US" b="1" dirty="0" smtClean="0">
                <a:solidFill>
                  <a:srgbClr val="00B050"/>
                </a:solidFill>
              </a:rPr>
              <a:t>Gray </a:t>
            </a:r>
            <a:r>
              <a:rPr lang="en-US" b="1" dirty="0" err="1" smtClean="0">
                <a:solidFill>
                  <a:srgbClr val="00B050"/>
                </a:solidFill>
              </a:rPr>
              <a:t>rami</a:t>
            </a:r>
            <a:r>
              <a:rPr lang="en-US" b="1" dirty="0" smtClean="0">
                <a:solidFill>
                  <a:srgbClr val="00B050"/>
                </a:solidFill>
              </a:rPr>
              <a:t> </a:t>
            </a:r>
            <a:r>
              <a:rPr lang="en-US" b="1" dirty="0" err="1" smtClean="0">
                <a:solidFill>
                  <a:srgbClr val="00B050"/>
                </a:solidFill>
              </a:rPr>
              <a:t>communicantes</a:t>
            </a:r>
            <a:r>
              <a:rPr lang="en-US" b="1" dirty="0" smtClean="0">
                <a:solidFill>
                  <a:srgbClr val="00B050"/>
                </a:solidFill>
              </a:rPr>
              <a:t>.</a:t>
            </a:r>
          </a:p>
          <a:p>
            <a:pPr marL="514350" indent="-514350" algn="l" rtl="0">
              <a:buFont typeface="+mj-lt"/>
              <a:buAutoNum type="arabicPeriod"/>
            </a:pPr>
            <a:endParaRPr lang="en-US" b="1" dirty="0">
              <a:solidFill>
                <a:srgbClr val="00B050"/>
              </a:solidFill>
            </a:endParaRPr>
          </a:p>
          <a:p>
            <a:pPr marL="514350" indent="-514350" algn="l" rtl="0">
              <a:buFont typeface="+mj-lt"/>
              <a:buAutoNum type="arabicPeriod"/>
            </a:pPr>
            <a:r>
              <a:rPr lang="en-US" b="1" dirty="0" smtClean="0">
                <a:solidFill>
                  <a:srgbClr val="00B050"/>
                </a:solidFill>
              </a:rPr>
              <a:t>Postganglionic fibers to the heart, aorta, lungs, and esophagus.</a:t>
            </a:r>
          </a:p>
          <a:p>
            <a:pPr marL="514350" indent="-514350" algn="l" rtl="0">
              <a:buFont typeface="+mj-lt"/>
              <a:buAutoNum type="arabicPeriod"/>
            </a:pPr>
            <a:endParaRPr lang="en-US" b="1" dirty="0">
              <a:solidFill>
                <a:srgbClr val="00B050"/>
              </a:solidFill>
            </a:endParaRPr>
          </a:p>
          <a:p>
            <a:pPr marL="514350" indent="-514350" algn="l" rtl="0">
              <a:buFont typeface="+mj-lt"/>
              <a:buAutoNum type="arabicPeriod"/>
            </a:pPr>
            <a:r>
              <a:rPr lang="en-US" b="1" dirty="0" err="1" smtClean="0">
                <a:solidFill>
                  <a:srgbClr val="00B050"/>
                </a:solidFill>
              </a:rPr>
              <a:t>Splanchnic</a:t>
            </a:r>
            <a:r>
              <a:rPr lang="en-US" b="1" dirty="0" smtClean="0">
                <a:solidFill>
                  <a:srgbClr val="00B050"/>
                </a:solidFill>
              </a:rPr>
              <a:t> nerves.</a:t>
            </a:r>
            <a:endParaRPr lang="ar-IQ" b="1" dirty="0">
              <a:solidFill>
                <a:srgbClr val="00B050"/>
              </a:solidFill>
            </a:endParaRPr>
          </a:p>
        </p:txBody>
      </p:sp>
    </p:spTree>
    <p:extLst>
      <p:ext uri="{BB962C8B-B14F-4D97-AF65-F5344CB8AC3E}">
        <p14:creationId xmlns:p14="http://schemas.microsoft.com/office/powerpoint/2010/main" val="377284497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42852"/>
            <a:ext cx="8186766" cy="511156"/>
          </a:xfrm>
        </p:spPr>
        <p:txBody>
          <a:bodyPr>
            <a:normAutofit fontScale="90000"/>
          </a:bodyPr>
          <a:lstStyle/>
          <a:p>
            <a:pPr rtl="0"/>
            <a:r>
              <a:rPr lang="en-US" b="1" dirty="0" smtClean="0">
                <a:solidFill>
                  <a:schemeClr val="accent1"/>
                </a:solidFill>
              </a:rPr>
              <a:t>Branches</a:t>
            </a:r>
            <a:endParaRPr lang="ar-IQ" b="1" dirty="0">
              <a:solidFill>
                <a:schemeClr val="accent1"/>
              </a:solidFill>
            </a:endParaRPr>
          </a:p>
        </p:txBody>
      </p:sp>
      <p:pic>
        <p:nvPicPr>
          <p:cNvPr id="43010" name="Picture 2" descr="C:\Users\user\Desktop\branches 4.jpg"/>
          <p:cNvPicPr>
            <a:picLocks noChangeAspect="1" noChangeArrowheads="1"/>
          </p:cNvPicPr>
          <p:nvPr/>
        </p:nvPicPr>
        <p:blipFill>
          <a:blip r:embed="rId2"/>
          <a:srcRect/>
          <a:stretch>
            <a:fillRect/>
          </a:stretch>
        </p:blipFill>
        <p:spPr bwMode="auto">
          <a:xfrm>
            <a:off x="1357290" y="747526"/>
            <a:ext cx="6390703" cy="5896184"/>
          </a:xfrm>
          <a:prstGeom prst="rect">
            <a:avLst/>
          </a:prstGeom>
          <a:noFill/>
        </p:spPr>
      </p:pic>
    </p:spTree>
    <p:extLst>
      <p:ext uri="{BB962C8B-B14F-4D97-AF65-F5344CB8AC3E}">
        <p14:creationId xmlns:p14="http://schemas.microsoft.com/office/powerpoint/2010/main" val="207544948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142852"/>
            <a:ext cx="4114800" cy="542916"/>
          </a:xfrm>
        </p:spPr>
        <p:txBody>
          <a:bodyPr>
            <a:normAutofit lnSpcReduction="10000"/>
          </a:bodyPr>
          <a:lstStyle/>
          <a:p>
            <a:pPr algn="l" rtl="0"/>
            <a:r>
              <a:rPr lang="en-US" b="1" dirty="0" smtClean="0">
                <a:solidFill>
                  <a:srgbClr val="00B0F0"/>
                </a:solidFill>
              </a:rPr>
              <a:t>Greater </a:t>
            </a:r>
            <a:r>
              <a:rPr lang="en-US" b="1" dirty="0" err="1" smtClean="0">
                <a:solidFill>
                  <a:srgbClr val="00B0F0"/>
                </a:solidFill>
              </a:rPr>
              <a:t>splanchnic</a:t>
            </a:r>
            <a:r>
              <a:rPr lang="en-US" b="1" dirty="0" smtClean="0">
                <a:solidFill>
                  <a:srgbClr val="00B0F0"/>
                </a:solidFill>
              </a:rPr>
              <a:t> n.</a:t>
            </a:r>
            <a:endParaRPr lang="ar-IQ" b="1" dirty="0">
              <a:solidFill>
                <a:srgbClr val="00B0F0"/>
              </a:solidFill>
            </a:endParaRPr>
          </a:p>
        </p:txBody>
      </p:sp>
      <p:pic>
        <p:nvPicPr>
          <p:cNvPr id="44034" name="Picture 2" descr="C:\Users\user\Desktop\greater splanchnic n..jpg"/>
          <p:cNvPicPr>
            <a:picLocks noChangeAspect="1" noChangeArrowheads="1"/>
          </p:cNvPicPr>
          <p:nvPr/>
        </p:nvPicPr>
        <p:blipFill>
          <a:blip r:embed="rId2"/>
          <a:srcRect/>
          <a:stretch>
            <a:fillRect/>
          </a:stretch>
        </p:blipFill>
        <p:spPr bwMode="auto">
          <a:xfrm>
            <a:off x="2285984" y="714356"/>
            <a:ext cx="4455899" cy="5951067"/>
          </a:xfrm>
          <a:prstGeom prst="rect">
            <a:avLst/>
          </a:prstGeom>
          <a:noFill/>
        </p:spPr>
      </p:pic>
    </p:spTree>
    <p:extLst>
      <p:ext uri="{BB962C8B-B14F-4D97-AF65-F5344CB8AC3E}">
        <p14:creationId xmlns:p14="http://schemas.microsoft.com/office/powerpoint/2010/main" val="35154946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142852"/>
            <a:ext cx="3829048" cy="542916"/>
          </a:xfrm>
        </p:spPr>
        <p:txBody>
          <a:bodyPr>
            <a:normAutofit fontScale="92500" lnSpcReduction="10000"/>
          </a:bodyPr>
          <a:lstStyle/>
          <a:p>
            <a:pPr algn="l" rtl="0"/>
            <a:r>
              <a:rPr lang="en-US" b="1" dirty="0" smtClean="0">
                <a:solidFill>
                  <a:srgbClr val="00B0F0"/>
                </a:solidFill>
              </a:rPr>
              <a:t>Lesser </a:t>
            </a:r>
            <a:r>
              <a:rPr lang="en-US" b="1" dirty="0" err="1" smtClean="0">
                <a:solidFill>
                  <a:srgbClr val="00B0F0"/>
                </a:solidFill>
              </a:rPr>
              <a:t>splanchnic</a:t>
            </a:r>
            <a:r>
              <a:rPr lang="en-US" b="1" dirty="0" smtClean="0">
                <a:solidFill>
                  <a:srgbClr val="00B0F0"/>
                </a:solidFill>
              </a:rPr>
              <a:t> n.</a:t>
            </a:r>
            <a:endParaRPr lang="ar-IQ" b="1" dirty="0">
              <a:solidFill>
                <a:srgbClr val="00B0F0"/>
              </a:solidFill>
            </a:endParaRPr>
          </a:p>
        </p:txBody>
      </p:sp>
      <p:pic>
        <p:nvPicPr>
          <p:cNvPr id="45058" name="Picture 2" descr="C:\Users\user\Desktop\lesser splanchnic n..jpg"/>
          <p:cNvPicPr>
            <a:picLocks noChangeAspect="1" noChangeArrowheads="1"/>
          </p:cNvPicPr>
          <p:nvPr/>
        </p:nvPicPr>
        <p:blipFill>
          <a:blip r:embed="rId2"/>
          <a:srcRect/>
          <a:stretch>
            <a:fillRect/>
          </a:stretch>
        </p:blipFill>
        <p:spPr bwMode="auto">
          <a:xfrm>
            <a:off x="1325653" y="714356"/>
            <a:ext cx="6559328" cy="5905504"/>
          </a:xfrm>
          <a:prstGeom prst="rect">
            <a:avLst/>
          </a:prstGeom>
          <a:noFill/>
        </p:spPr>
      </p:pic>
    </p:spTree>
    <p:extLst>
      <p:ext uri="{BB962C8B-B14F-4D97-AF65-F5344CB8AC3E}">
        <p14:creationId xmlns:p14="http://schemas.microsoft.com/office/powerpoint/2010/main" val="1426408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image96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2" y="0"/>
            <a:ext cx="9138068"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7002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142852"/>
            <a:ext cx="4043362" cy="542916"/>
          </a:xfrm>
        </p:spPr>
        <p:txBody>
          <a:bodyPr>
            <a:normAutofit lnSpcReduction="10000"/>
          </a:bodyPr>
          <a:lstStyle/>
          <a:p>
            <a:pPr algn="l" rtl="0"/>
            <a:r>
              <a:rPr lang="en-US" b="1" dirty="0" smtClean="0">
                <a:solidFill>
                  <a:srgbClr val="00B0F0"/>
                </a:solidFill>
              </a:rPr>
              <a:t>Lowest </a:t>
            </a:r>
            <a:r>
              <a:rPr lang="en-US" b="1" dirty="0" err="1" smtClean="0">
                <a:solidFill>
                  <a:srgbClr val="00B0F0"/>
                </a:solidFill>
              </a:rPr>
              <a:t>splanchnic</a:t>
            </a:r>
            <a:r>
              <a:rPr lang="en-US" b="1" dirty="0" smtClean="0">
                <a:solidFill>
                  <a:srgbClr val="00B0F0"/>
                </a:solidFill>
              </a:rPr>
              <a:t> n.</a:t>
            </a:r>
            <a:endParaRPr lang="ar-IQ" b="1" dirty="0">
              <a:solidFill>
                <a:srgbClr val="00B0F0"/>
              </a:solidFill>
            </a:endParaRPr>
          </a:p>
        </p:txBody>
      </p:sp>
      <p:pic>
        <p:nvPicPr>
          <p:cNvPr id="46082" name="Picture 2" descr="C:\Users\user\Desktop\lowest splanchnic n..jpg"/>
          <p:cNvPicPr>
            <a:picLocks noChangeAspect="1" noChangeArrowheads="1"/>
          </p:cNvPicPr>
          <p:nvPr/>
        </p:nvPicPr>
        <p:blipFill>
          <a:blip r:embed="rId2"/>
          <a:srcRect/>
          <a:stretch>
            <a:fillRect/>
          </a:stretch>
        </p:blipFill>
        <p:spPr bwMode="auto">
          <a:xfrm>
            <a:off x="2214546" y="735479"/>
            <a:ext cx="4857784" cy="5979669"/>
          </a:xfrm>
          <a:prstGeom prst="rect">
            <a:avLst/>
          </a:prstGeom>
          <a:noFill/>
        </p:spPr>
      </p:pic>
    </p:spTree>
    <p:extLst>
      <p:ext uri="{BB962C8B-B14F-4D97-AF65-F5344CB8AC3E}">
        <p14:creationId xmlns:p14="http://schemas.microsoft.com/office/powerpoint/2010/main" val="367143276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12845"/>
            <a:ext cx="8568952" cy="5539978"/>
          </a:xfrm>
          <a:prstGeom prst="rect">
            <a:avLst/>
          </a:prstGeom>
        </p:spPr>
        <p:txBody>
          <a:bodyPr wrap="square">
            <a:spAutoFit/>
          </a:bodyPr>
          <a:lstStyle/>
          <a:p>
            <a:r>
              <a:rPr lang="en-US" b="1" dirty="0"/>
              <a:t> </a:t>
            </a:r>
            <a:endParaRPr lang="en-US" dirty="0"/>
          </a:p>
          <a:p>
            <a:pPr algn="ctr" rtl="0"/>
            <a:r>
              <a:rPr lang="en-US" sz="2400" b="1" dirty="0"/>
              <a:t>Thoracic duct</a:t>
            </a:r>
            <a:endParaRPr lang="en-US" sz="2400" dirty="0"/>
          </a:p>
          <a:p>
            <a:pPr algn="just" rtl="0"/>
            <a:r>
              <a:rPr lang="en-US" sz="2400" dirty="0"/>
              <a:t> </a:t>
            </a:r>
          </a:p>
          <a:p>
            <a:pPr algn="just" rtl="0"/>
            <a:r>
              <a:rPr lang="en-US" sz="2400" dirty="0"/>
              <a:t>1.In human </a:t>
            </a:r>
            <a:r>
              <a:rPr lang="en-US" sz="2400" u="sng" dirty="0">
                <a:hlinkClick r:id="rId2" tooltip="Anatomy"/>
              </a:rPr>
              <a:t>anatomy</a:t>
            </a:r>
            <a:r>
              <a:rPr lang="en-US" sz="2400" dirty="0"/>
              <a:t>, the </a:t>
            </a:r>
            <a:r>
              <a:rPr lang="en-US" sz="2400" b="1" dirty="0"/>
              <a:t>thoracic duct</a:t>
            </a:r>
            <a:r>
              <a:rPr lang="en-US" sz="2400" dirty="0"/>
              <a:t> is the largest of the two </a:t>
            </a:r>
            <a:r>
              <a:rPr lang="en-US" sz="2400" u="sng" dirty="0">
                <a:hlinkClick r:id="rId3" tooltip="Lymph duct"/>
              </a:rPr>
              <a:t>lymph ducts</a:t>
            </a:r>
            <a:r>
              <a:rPr lang="en-US" sz="2400" dirty="0"/>
              <a:t> of the </a:t>
            </a:r>
            <a:r>
              <a:rPr lang="en-US" sz="2400" u="sng" dirty="0">
                <a:hlinkClick r:id="rId4" tooltip="Lymphatic system"/>
              </a:rPr>
              <a:t>lymphatic system</a:t>
            </a:r>
            <a:r>
              <a:rPr lang="en-US" sz="2400" dirty="0"/>
              <a:t>. </a:t>
            </a:r>
          </a:p>
          <a:p>
            <a:pPr algn="just" rtl="0"/>
            <a:r>
              <a:rPr lang="en-US" sz="2400" dirty="0"/>
              <a:t>2.The other duct is the </a:t>
            </a:r>
            <a:r>
              <a:rPr lang="en-US" sz="2400" u="sng" dirty="0">
                <a:hlinkClick r:id="rId5" tooltip="Right lymphatic duct"/>
              </a:rPr>
              <a:t>right lymphatic duct</a:t>
            </a:r>
            <a:r>
              <a:rPr lang="en-US" sz="2400" dirty="0"/>
              <a:t>. </a:t>
            </a:r>
          </a:p>
          <a:p>
            <a:pPr algn="just" rtl="0"/>
            <a:r>
              <a:rPr lang="en-US" sz="2400" dirty="0"/>
              <a:t>3.It carries </a:t>
            </a:r>
            <a:r>
              <a:rPr lang="en-US" sz="2400" u="sng" dirty="0" err="1">
                <a:hlinkClick r:id="rId6" tooltip="Chyle"/>
              </a:rPr>
              <a:t>chyle</a:t>
            </a:r>
            <a:r>
              <a:rPr lang="en-US" sz="2400" dirty="0"/>
              <a:t>, a liquid containing both lymph and emulsified fats, rather than pure </a:t>
            </a:r>
            <a:r>
              <a:rPr lang="en-US" sz="2400" u="sng" dirty="0">
                <a:hlinkClick r:id="rId7" tooltip="Lymph"/>
              </a:rPr>
              <a:t>lymph</a:t>
            </a:r>
            <a:r>
              <a:rPr lang="en-US" sz="2400" dirty="0"/>
              <a:t>. </a:t>
            </a:r>
          </a:p>
          <a:p>
            <a:pPr algn="just" rtl="0"/>
            <a:r>
              <a:rPr lang="en-US" sz="2400" dirty="0"/>
              <a:t>4.In adults, the thoracic duct is typically 38–45 cm in length and has an average diameter of about 5 mm. </a:t>
            </a:r>
          </a:p>
          <a:p>
            <a:pPr algn="just" rtl="0"/>
            <a:r>
              <a:rPr lang="en-US" sz="2400" dirty="0"/>
              <a:t>5.The vessel usually starts from the level of the T12  and extends to the root of the </a:t>
            </a:r>
            <a:r>
              <a:rPr lang="en-US" sz="2400" u="sng" dirty="0">
                <a:hlinkClick r:id="rId8" tooltip="Neck"/>
              </a:rPr>
              <a:t>neck</a:t>
            </a:r>
            <a:r>
              <a:rPr lang="en-US" sz="2400" dirty="0"/>
              <a:t>. </a:t>
            </a:r>
          </a:p>
          <a:p>
            <a:pPr algn="just" rtl="0"/>
            <a:r>
              <a:rPr lang="en-US" sz="2400" dirty="0"/>
              <a:t>6.It drains into the </a:t>
            </a:r>
            <a:r>
              <a:rPr lang="en-US" sz="2400" u="sng" dirty="0">
                <a:hlinkClick r:id="rId9" tooltip="Circulatory system"/>
              </a:rPr>
              <a:t>systemic (blood) circulation</a:t>
            </a:r>
            <a:r>
              <a:rPr lang="en-US" sz="2400" dirty="0"/>
              <a:t> at the </a:t>
            </a:r>
            <a:r>
              <a:rPr lang="en-US" sz="2400" u="sng" dirty="0">
                <a:hlinkClick r:id="rId10" tooltip="Venous angle"/>
              </a:rPr>
              <a:t>angle</a:t>
            </a:r>
            <a:r>
              <a:rPr lang="en-US" sz="2400" dirty="0"/>
              <a:t> of the left </a:t>
            </a:r>
            <a:r>
              <a:rPr lang="en-US" sz="2400" dirty="0" err="1"/>
              <a:t>subclavian</a:t>
            </a:r>
            <a:r>
              <a:rPr lang="en-US" sz="2400" dirty="0"/>
              <a:t> and internal jugular veins as a single trunk, at the commencement of the brachiocephalic vein.</a:t>
            </a:r>
          </a:p>
        </p:txBody>
      </p:sp>
    </p:spTree>
    <p:extLst>
      <p:ext uri="{BB962C8B-B14F-4D97-AF65-F5344CB8AC3E}">
        <p14:creationId xmlns:p14="http://schemas.microsoft.com/office/powerpoint/2010/main" val="231734124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35846"/>
            <a:ext cx="8496944" cy="5632311"/>
          </a:xfrm>
          <a:prstGeom prst="rect">
            <a:avLst/>
          </a:prstGeom>
        </p:spPr>
        <p:txBody>
          <a:bodyPr wrap="square">
            <a:spAutoFit/>
          </a:bodyPr>
          <a:lstStyle/>
          <a:p>
            <a:pPr algn="just" rtl="0"/>
            <a:r>
              <a:rPr lang="en-US" sz="2400" dirty="0"/>
              <a:t>7. It also collects most of the </a:t>
            </a:r>
            <a:r>
              <a:rPr lang="en-US" sz="2400" u="sng" dirty="0">
                <a:hlinkClick r:id="rId2" tooltip="Lymph"/>
              </a:rPr>
              <a:t>lymph</a:t>
            </a:r>
            <a:r>
              <a:rPr lang="en-US" sz="2400" dirty="0"/>
              <a:t> in the body </a:t>
            </a:r>
            <a:r>
              <a:rPr lang="en-US" sz="2400" b="1" dirty="0"/>
              <a:t>other</a:t>
            </a:r>
            <a:r>
              <a:rPr lang="en-US" sz="2400" dirty="0"/>
              <a:t> than from the right thorax, arm, head, and neck which are drained by the </a:t>
            </a:r>
            <a:r>
              <a:rPr lang="en-US" sz="2400" b="1" u="sng" dirty="0">
                <a:hlinkClick r:id="rId3" tooltip="Right lymphatic duct"/>
              </a:rPr>
              <a:t>right lymphatic duct</a:t>
            </a:r>
            <a:r>
              <a:rPr lang="en-US" sz="2400" dirty="0"/>
              <a:t>. </a:t>
            </a:r>
          </a:p>
          <a:p>
            <a:pPr algn="just" rtl="0"/>
            <a:r>
              <a:rPr lang="en-US" sz="2400" dirty="0"/>
              <a:t>8.The thoracic duct originates in the </a:t>
            </a:r>
            <a:r>
              <a:rPr lang="en-US" sz="2400" u="sng" dirty="0">
                <a:hlinkClick r:id="rId4" tooltip="Abdomen"/>
              </a:rPr>
              <a:t>abdomen</a:t>
            </a:r>
            <a:r>
              <a:rPr lang="en-US" sz="2400" dirty="0"/>
              <a:t> from the confluence of the right and left </a:t>
            </a:r>
            <a:r>
              <a:rPr lang="en-US" sz="2400" u="sng" dirty="0">
                <a:hlinkClick r:id="rId5" tooltip="Lumbar trunks"/>
              </a:rPr>
              <a:t>lumbar trunks</a:t>
            </a:r>
            <a:r>
              <a:rPr lang="en-US" sz="2400" dirty="0"/>
              <a:t> and the </a:t>
            </a:r>
            <a:r>
              <a:rPr lang="en-US" sz="2400" u="sng" dirty="0">
                <a:hlinkClick r:id="rId6" tooltip="Intestinal trunk"/>
              </a:rPr>
              <a:t>intestinal trunk</a:t>
            </a:r>
            <a:r>
              <a:rPr lang="en-US" sz="2400" dirty="0"/>
              <a:t>, forming a significant pathway upward called the </a:t>
            </a:r>
            <a:r>
              <a:rPr lang="en-US" sz="2400" b="1" u="sng" dirty="0">
                <a:hlinkClick r:id="rId7" tooltip="Cisterna chyli"/>
              </a:rPr>
              <a:t>cisterna </a:t>
            </a:r>
            <a:r>
              <a:rPr lang="en-US" sz="2400" b="1" u="sng" dirty="0" err="1">
                <a:hlinkClick r:id="rId7" tooltip="Cisterna chyli"/>
              </a:rPr>
              <a:t>chyli</a:t>
            </a:r>
            <a:r>
              <a:rPr lang="en-US" sz="2400" b="1" dirty="0"/>
              <a:t>.</a:t>
            </a:r>
            <a:endParaRPr lang="en-US" sz="2400" dirty="0"/>
          </a:p>
          <a:p>
            <a:pPr algn="just" rtl="0"/>
            <a:r>
              <a:rPr lang="en-US" sz="2400" b="1" dirty="0"/>
              <a:t>9.</a:t>
            </a:r>
            <a:r>
              <a:rPr lang="en-US" sz="2400" dirty="0"/>
              <a:t> It traverses the </a:t>
            </a:r>
            <a:r>
              <a:rPr lang="en-US" sz="2400" u="sng" dirty="0">
                <a:hlinkClick r:id="rId8" tooltip="Diaphragm (anatomy)"/>
              </a:rPr>
              <a:t>diaphragm</a:t>
            </a:r>
            <a:r>
              <a:rPr lang="en-US" sz="2400" dirty="0"/>
              <a:t> at the </a:t>
            </a:r>
            <a:r>
              <a:rPr lang="en-US" sz="2400" u="sng" dirty="0">
                <a:hlinkClick r:id="rId9" tooltip="Aortic aperture"/>
              </a:rPr>
              <a:t>aortic aperture</a:t>
            </a:r>
            <a:r>
              <a:rPr lang="en-US" sz="2400" dirty="0"/>
              <a:t> and ascends the </a:t>
            </a:r>
            <a:r>
              <a:rPr lang="en-US" sz="2400" u="sng" dirty="0">
                <a:hlinkClick r:id="rId10" tooltip="Superior mediastinum"/>
              </a:rPr>
              <a:t>superior</a:t>
            </a:r>
            <a:r>
              <a:rPr lang="en-US" sz="2400" dirty="0"/>
              <a:t> and </a:t>
            </a:r>
            <a:r>
              <a:rPr lang="en-US" sz="2400" u="sng" dirty="0">
                <a:hlinkClick r:id="rId11" tooltip="Posterior mediastinum"/>
              </a:rPr>
              <a:t>posterior mediastinum</a:t>
            </a:r>
            <a:r>
              <a:rPr lang="en-US" sz="2400" dirty="0"/>
              <a:t> between the descending </a:t>
            </a:r>
            <a:r>
              <a:rPr lang="en-US" sz="2400" u="sng" dirty="0">
                <a:hlinkClick r:id="rId12" tooltip="Thoracic aorta"/>
              </a:rPr>
              <a:t>thoracic aorta</a:t>
            </a:r>
            <a:r>
              <a:rPr lang="en-US" sz="2400" dirty="0"/>
              <a:t> (to its left) and the </a:t>
            </a:r>
            <a:r>
              <a:rPr lang="en-US" sz="2400" u="sng" dirty="0" err="1">
                <a:hlinkClick r:id="rId13" tooltip="Azygos vein"/>
              </a:rPr>
              <a:t>azygos</a:t>
            </a:r>
            <a:r>
              <a:rPr lang="en-US" sz="2400" u="sng" dirty="0">
                <a:hlinkClick r:id="rId13" tooltip="Azygos vein"/>
              </a:rPr>
              <a:t> vein</a:t>
            </a:r>
            <a:r>
              <a:rPr lang="en-US" sz="2400" dirty="0"/>
              <a:t> (to its right). The duct extends vertically in the chest and curves </a:t>
            </a:r>
            <a:r>
              <a:rPr lang="en-US" sz="2400" u="sng" dirty="0">
                <a:hlinkClick r:id="rId14" tooltip="Posterior (anatomy)"/>
              </a:rPr>
              <a:t>posteriorly</a:t>
            </a:r>
            <a:r>
              <a:rPr lang="en-US" sz="2400" dirty="0"/>
              <a:t> to the left </a:t>
            </a:r>
            <a:r>
              <a:rPr lang="en-US" sz="2400" u="sng" dirty="0">
                <a:hlinkClick r:id="rId15" tooltip="Carotid artery"/>
              </a:rPr>
              <a:t>carotid artery</a:t>
            </a:r>
            <a:r>
              <a:rPr lang="en-US" sz="2400" dirty="0"/>
              <a:t> and left </a:t>
            </a:r>
            <a:r>
              <a:rPr lang="en-US" sz="2400" u="sng" dirty="0">
                <a:hlinkClick r:id="rId16" tooltip="Internal jugular vein"/>
              </a:rPr>
              <a:t>internal jugular vein</a:t>
            </a:r>
            <a:r>
              <a:rPr lang="en-US" sz="2400" dirty="0"/>
              <a:t> at the T5 vertebral level it drains into the </a:t>
            </a:r>
            <a:r>
              <a:rPr lang="en-US" sz="2400" u="sng" dirty="0">
                <a:hlinkClick r:id="rId17" tooltip="Circulatory system"/>
              </a:rPr>
              <a:t>systemic (blood) circulation</a:t>
            </a:r>
            <a:r>
              <a:rPr lang="en-US" sz="2400" dirty="0"/>
              <a:t> at the </a:t>
            </a:r>
            <a:r>
              <a:rPr lang="en-US" sz="2400" u="sng" dirty="0">
                <a:hlinkClick r:id="rId18" tooltip="Venous angle"/>
              </a:rPr>
              <a:t>venous angle</a:t>
            </a:r>
            <a:r>
              <a:rPr lang="en-US" sz="2400" dirty="0"/>
              <a:t> of the left </a:t>
            </a:r>
            <a:r>
              <a:rPr lang="en-US" sz="2400" dirty="0" err="1"/>
              <a:t>subclavian</a:t>
            </a:r>
            <a:r>
              <a:rPr lang="en-US" sz="2400" dirty="0"/>
              <a:t> and internal jugular veins as a single trunk, at the commencement of the brachiocephalic vein, below the </a:t>
            </a:r>
            <a:r>
              <a:rPr lang="en-US" sz="2400" u="sng" dirty="0">
                <a:hlinkClick r:id="rId19" tooltip="Clavicle"/>
              </a:rPr>
              <a:t>clavicle</a:t>
            </a:r>
            <a:r>
              <a:rPr lang="en-US" dirty="0"/>
              <a:t>. </a:t>
            </a:r>
          </a:p>
        </p:txBody>
      </p:sp>
    </p:spTree>
    <p:extLst>
      <p:ext uri="{BB962C8B-B14F-4D97-AF65-F5344CB8AC3E}">
        <p14:creationId xmlns:p14="http://schemas.microsoft.com/office/powerpoint/2010/main" val="223430138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548680"/>
            <a:ext cx="7920880" cy="5632311"/>
          </a:xfrm>
          <a:prstGeom prst="rect">
            <a:avLst/>
          </a:prstGeom>
        </p:spPr>
        <p:txBody>
          <a:bodyPr wrap="square">
            <a:spAutoFit/>
          </a:bodyPr>
          <a:lstStyle/>
          <a:p>
            <a:pPr algn="ctr" rtl="0"/>
            <a:r>
              <a:rPr lang="en-US" sz="2400" b="1" dirty="0"/>
              <a:t>The </a:t>
            </a:r>
            <a:r>
              <a:rPr lang="en-US" sz="2400" b="1" dirty="0" err="1"/>
              <a:t>azygos</a:t>
            </a:r>
            <a:r>
              <a:rPr lang="en-US" sz="2400" b="1" dirty="0"/>
              <a:t> vein</a:t>
            </a:r>
            <a:endParaRPr lang="en-US" sz="2400" dirty="0"/>
          </a:p>
          <a:p>
            <a:pPr algn="just" rtl="0"/>
            <a:r>
              <a:rPr lang="en-US" sz="2400" dirty="0"/>
              <a:t>1.The </a:t>
            </a:r>
            <a:r>
              <a:rPr lang="en-US" sz="2400" b="1" dirty="0" err="1"/>
              <a:t>azygos</a:t>
            </a:r>
            <a:r>
              <a:rPr lang="en-US" sz="2400" b="1" dirty="0"/>
              <a:t> vein</a:t>
            </a:r>
            <a:r>
              <a:rPr lang="en-US" sz="2400" dirty="0"/>
              <a:t> is a vein running up the side of the thoracic </a:t>
            </a:r>
            <a:r>
              <a:rPr lang="en-US" sz="2400" u="sng" dirty="0">
                <a:hlinkClick r:id="rId2" tooltip="Vertebral column"/>
              </a:rPr>
              <a:t>vertebral column</a:t>
            </a:r>
            <a:r>
              <a:rPr lang="en-US" sz="2400" dirty="0"/>
              <a:t> draining itself towards the </a:t>
            </a:r>
            <a:r>
              <a:rPr lang="en-US" sz="2400" u="sng" dirty="0">
                <a:hlinkClick r:id="rId3" tooltip="Superior vena cava"/>
              </a:rPr>
              <a:t>superior vena cava</a:t>
            </a:r>
            <a:r>
              <a:rPr lang="en-US" sz="2400" dirty="0"/>
              <a:t>. </a:t>
            </a:r>
          </a:p>
          <a:p>
            <a:pPr algn="just" rtl="0"/>
            <a:r>
              <a:rPr lang="en-US" sz="2400" dirty="0"/>
              <a:t>2.It connects the systems of superior </a:t>
            </a:r>
            <a:r>
              <a:rPr lang="en-US" sz="2400" u="sng" dirty="0">
                <a:hlinkClick r:id="rId4" tooltip="Vena cava"/>
              </a:rPr>
              <a:t>vena cava</a:t>
            </a:r>
            <a:r>
              <a:rPr lang="en-US" sz="2400" dirty="0"/>
              <a:t> and inferior vena cava and can provide an alternative path for blood to the </a:t>
            </a:r>
            <a:r>
              <a:rPr lang="en-US" sz="2400" u="sng" dirty="0">
                <a:hlinkClick r:id="rId5" tooltip="Right atrium"/>
              </a:rPr>
              <a:t>right atrium</a:t>
            </a:r>
            <a:r>
              <a:rPr lang="en-US" sz="2400" u="sng" dirty="0"/>
              <a:t> </a:t>
            </a:r>
            <a:r>
              <a:rPr lang="en-US" sz="2400" dirty="0"/>
              <a:t>when either of the venae </a:t>
            </a:r>
            <a:r>
              <a:rPr lang="en-US" sz="2400" dirty="0" err="1"/>
              <a:t>cavae</a:t>
            </a:r>
            <a:r>
              <a:rPr lang="en-US" sz="2400" dirty="0"/>
              <a:t> is blocked.</a:t>
            </a:r>
          </a:p>
          <a:p>
            <a:pPr algn="just" rtl="0"/>
            <a:r>
              <a:rPr lang="en-US" sz="2400" dirty="0"/>
              <a:t>3. The </a:t>
            </a:r>
            <a:r>
              <a:rPr lang="en-US" sz="2400" dirty="0" err="1"/>
              <a:t>azygos</a:t>
            </a:r>
            <a:r>
              <a:rPr lang="en-US" sz="2400" dirty="0"/>
              <a:t> vein transports deoxygenated blood from the posterior walls of the </a:t>
            </a:r>
            <a:r>
              <a:rPr lang="en-US" sz="2400" u="sng" dirty="0">
                <a:hlinkClick r:id="rId6" tooltip="Thorax"/>
              </a:rPr>
              <a:t>thorax</a:t>
            </a:r>
            <a:r>
              <a:rPr lang="en-US" sz="2400" dirty="0"/>
              <a:t> and </a:t>
            </a:r>
            <a:r>
              <a:rPr lang="en-US" sz="2400" u="sng" dirty="0">
                <a:hlinkClick r:id="rId7" tooltip="Abdomen"/>
              </a:rPr>
              <a:t>abdomen</a:t>
            </a:r>
            <a:r>
              <a:rPr lang="en-US" sz="2400" dirty="0"/>
              <a:t> into the </a:t>
            </a:r>
            <a:r>
              <a:rPr lang="en-US" sz="2400" u="sng" dirty="0">
                <a:hlinkClick r:id="rId3" tooltip="Superior vena cava"/>
              </a:rPr>
              <a:t>superior vena cava</a:t>
            </a:r>
            <a:r>
              <a:rPr lang="en-US" sz="2400" dirty="0"/>
              <a:t> vein.</a:t>
            </a:r>
          </a:p>
          <a:p>
            <a:pPr algn="just" rtl="0"/>
            <a:r>
              <a:rPr lang="en-US" sz="2400" dirty="0"/>
              <a:t>4. The anatomy of this </a:t>
            </a:r>
            <a:r>
              <a:rPr lang="en-US" sz="2400" u="sng" dirty="0">
                <a:hlinkClick r:id="rId8" tooltip="Blood vessel"/>
              </a:rPr>
              <a:t>blood vessel</a:t>
            </a:r>
            <a:r>
              <a:rPr lang="en-US" sz="2400" dirty="0"/>
              <a:t> can be quite variable. In some rare variations for example, it also drains thoracic veins, bronchial veins and even gonadal veins. The vein is so named because it has no symmetrically equivalent </a:t>
            </a:r>
            <a:r>
              <a:rPr lang="en-US" sz="2400" u="sng" dirty="0">
                <a:hlinkClick r:id="rId9" tooltip="Vein"/>
              </a:rPr>
              <a:t>vein</a:t>
            </a:r>
            <a:r>
              <a:rPr lang="en-US" sz="2400" dirty="0"/>
              <a:t> on the left side of the body.</a:t>
            </a:r>
          </a:p>
        </p:txBody>
      </p:sp>
    </p:spTree>
    <p:extLst>
      <p:ext uri="{BB962C8B-B14F-4D97-AF65-F5344CB8AC3E}">
        <p14:creationId xmlns:p14="http://schemas.microsoft.com/office/powerpoint/2010/main" val="353683858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12845"/>
            <a:ext cx="8352928" cy="5632311"/>
          </a:xfrm>
          <a:prstGeom prst="rect">
            <a:avLst/>
          </a:prstGeom>
        </p:spPr>
        <p:txBody>
          <a:bodyPr wrap="square">
            <a:spAutoFit/>
          </a:bodyPr>
          <a:lstStyle/>
          <a:p>
            <a:pPr algn="just" rtl="0"/>
            <a:r>
              <a:rPr lang="en-US" sz="2400" dirty="0"/>
              <a:t>5.It is formed by the union of the </a:t>
            </a:r>
            <a:r>
              <a:rPr lang="en-US" sz="2400" u="sng" dirty="0">
                <a:hlinkClick r:id="rId2" tooltip="Ascending lumbar vein"/>
              </a:rPr>
              <a:t>ascending lumbar veins</a:t>
            </a:r>
            <a:r>
              <a:rPr lang="en-US" sz="2400" dirty="0"/>
              <a:t> with the right </a:t>
            </a:r>
            <a:r>
              <a:rPr lang="en-US" sz="2400" u="sng" dirty="0">
                <a:hlinkClick r:id="rId3" tooltip="Subcostal vein"/>
              </a:rPr>
              <a:t>subcostal veins</a:t>
            </a:r>
            <a:r>
              <a:rPr lang="en-US" sz="2400" dirty="0"/>
              <a:t> at the level of the 12th thoracic vertebra, ascending in the posterior </a:t>
            </a:r>
            <a:r>
              <a:rPr lang="en-US" sz="2400" u="sng" dirty="0">
                <a:hlinkClick r:id="rId4" tooltip="Mediastinum"/>
              </a:rPr>
              <a:t>mediastinum</a:t>
            </a:r>
            <a:r>
              <a:rPr lang="en-US" sz="2400" dirty="0"/>
              <a:t>, and arching over the </a:t>
            </a:r>
            <a:r>
              <a:rPr lang="en-US" sz="2400" u="sng" dirty="0">
                <a:hlinkClick r:id="rId5" tooltip="Right main bronchus"/>
              </a:rPr>
              <a:t>right main bronchus</a:t>
            </a:r>
            <a:r>
              <a:rPr lang="en-US" sz="2400" dirty="0"/>
              <a:t> posteriorly at the root of the right </a:t>
            </a:r>
            <a:r>
              <a:rPr lang="en-US" sz="2400" u="sng" dirty="0">
                <a:hlinkClick r:id="rId6" tooltip="Lung"/>
              </a:rPr>
              <a:t>lung</a:t>
            </a:r>
            <a:r>
              <a:rPr lang="en-US" sz="2400" dirty="0"/>
              <a:t> to join the superior vena cava.</a:t>
            </a:r>
          </a:p>
          <a:p>
            <a:pPr algn="just" rtl="0"/>
            <a:r>
              <a:rPr lang="en-US" sz="2400" dirty="0"/>
              <a:t>6. This "arch of the </a:t>
            </a:r>
            <a:r>
              <a:rPr lang="en-US" sz="2400" dirty="0" err="1"/>
              <a:t>azygos</a:t>
            </a:r>
            <a:r>
              <a:rPr lang="en-US" sz="2400" dirty="0"/>
              <a:t> vein" is an important anatomic landmark. As an anatomical variation in 1-2% of the population, the arch can be displaced laterally, thereby creating a </a:t>
            </a:r>
            <a:r>
              <a:rPr lang="en-US" sz="2400" u="sng" dirty="0">
                <a:hlinkClick r:id="rId7" tooltip="Pleura"/>
              </a:rPr>
              <a:t>pleural</a:t>
            </a:r>
            <a:r>
              <a:rPr lang="en-US" sz="2400" dirty="0"/>
              <a:t> septum separating an </a:t>
            </a:r>
            <a:r>
              <a:rPr lang="en-US" sz="2400" u="sng" dirty="0" err="1">
                <a:hlinkClick r:id="rId8" tooltip="Azygos lobe"/>
              </a:rPr>
              <a:t>azygos</a:t>
            </a:r>
            <a:r>
              <a:rPr lang="en-US" sz="2400" u="sng" dirty="0">
                <a:hlinkClick r:id="rId8" tooltip="Azygos lobe"/>
              </a:rPr>
              <a:t> lobe</a:t>
            </a:r>
            <a:r>
              <a:rPr lang="en-US" sz="2400" dirty="0"/>
              <a:t> from the upper lobe of the right lung.</a:t>
            </a:r>
          </a:p>
          <a:p>
            <a:pPr algn="just" rtl="0"/>
            <a:r>
              <a:rPr lang="en-US" sz="2400" dirty="0"/>
              <a:t>7.A major tributary is the </a:t>
            </a:r>
            <a:r>
              <a:rPr lang="en-US" sz="2400" u="sng" dirty="0" err="1">
                <a:hlinkClick r:id="rId9" tooltip="Hemiazygos vein"/>
              </a:rPr>
              <a:t>hemiazygos</a:t>
            </a:r>
            <a:r>
              <a:rPr lang="en-US" sz="2400" u="sng" dirty="0">
                <a:hlinkClick r:id="rId9" tooltip="Hemiazygos vein"/>
              </a:rPr>
              <a:t> vein</a:t>
            </a:r>
            <a:r>
              <a:rPr lang="en-US" sz="2400" dirty="0"/>
              <a:t>, a similar structure on the opposite side of the vertebral column. Other tributaries include the </a:t>
            </a:r>
            <a:r>
              <a:rPr lang="en-US" sz="2400" u="sng" dirty="0">
                <a:hlinkClick r:id="rId10" tooltip="Bronchial vein"/>
              </a:rPr>
              <a:t>bronchial veins</a:t>
            </a:r>
            <a:r>
              <a:rPr lang="en-US" sz="2400" dirty="0"/>
              <a:t>, </a:t>
            </a:r>
            <a:r>
              <a:rPr lang="en-US" sz="2400" u="sng" dirty="0">
                <a:hlinkClick r:id="rId11" tooltip="Pericardial vein (page does not exist)"/>
              </a:rPr>
              <a:t>pericardial veins</a:t>
            </a:r>
            <a:r>
              <a:rPr lang="en-US" sz="2400" dirty="0"/>
              <a:t>, and posterior right </a:t>
            </a:r>
            <a:r>
              <a:rPr lang="en-US" sz="2400" u="sng" dirty="0">
                <a:hlinkClick r:id="rId12" tooltip="Intercostal vein"/>
              </a:rPr>
              <a:t>intercostal veins</a:t>
            </a:r>
            <a:r>
              <a:rPr lang="en-US" sz="2400" dirty="0"/>
              <a:t>. It communicates with the </a:t>
            </a:r>
            <a:r>
              <a:rPr lang="en-US" sz="2400" u="sng" dirty="0" err="1">
                <a:hlinkClick r:id="rId13" tooltip="Internal vertebral venous plexuses"/>
              </a:rPr>
              <a:t>vertebrael</a:t>
            </a:r>
            <a:r>
              <a:rPr lang="en-US" sz="2400" u="sng" dirty="0">
                <a:hlinkClick r:id="rId13" tooltip="Internal vertebral venous plexuses"/>
              </a:rPr>
              <a:t> venous plexuses</a:t>
            </a:r>
            <a:endParaRPr lang="en-US" sz="2400" dirty="0"/>
          </a:p>
        </p:txBody>
      </p:sp>
    </p:spTree>
    <p:extLst>
      <p:ext uri="{BB962C8B-B14F-4D97-AF65-F5344CB8AC3E}">
        <p14:creationId xmlns:p14="http://schemas.microsoft.com/office/powerpoint/2010/main" val="72343575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93394"/>
            <a:ext cx="8712968" cy="6801862"/>
          </a:xfrm>
          <a:prstGeom prst="rect">
            <a:avLst/>
          </a:prstGeom>
        </p:spPr>
        <p:txBody>
          <a:bodyPr wrap="square">
            <a:spAutoFit/>
          </a:bodyPr>
          <a:lstStyle/>
          <a:p>
            <a:pPr algn="ctr" rtl="0"/>
            <a:r>
              <a:rPr lang="en-US" sz="2800" b="1" dirty="0"/>
              <a:t>The </a:t>
            </a:r>
            <a:r>
              <a:rPr lang="en-US" sz="2800" b="1" dirty="0" err="1"/>
              <a:t>hemiazygos</a:t>
            </a:r>
            <a:r>
              <a:rPr lang="en-US" sz="2800" b="1" dirty="0"/>
              <a:t> vein</a:t>
            </a:r>
            <a:endParaRPr lang="en-US" sz="2800" dirty="0"/>
          </a:p>
          <a:p>
            <a:pPr algn="just" rtl="0"/>
            <a:r>
              <a:rPr lang="en-US" sz="2400" dirty="0"/>
              <a:t>1.is a vein running superiorly in the lower thoracic region, just to the left side of the </a:t>
            </a:r>
            <a:r>
              <a:rPr lang="en-US" sz="2400" u="sng" dirty="0">
                <a:hlinkClick r:id="rId2" tooltip="Vertebral column"/>
              </a:rPr>
              <a:t>vertebral column</a:t>
            </a:r>
            <a:endParaRPr lang="en-US" sz="2400" dirty="0"/>
          </a:p>
          <a:p>
            <a:pPr algn="just" rtl="0"/>
            <a:r>
              <a:rPr lang="en-US" sz="2400" dirty="0"/>
              <a:t>2.The </a:t>
            </a:r>
            <a:r>
              <a:rPr lang="en-US" sz="2400" dirty="0" err="1"/>
              <a:t>hemiazygos</a:t>
            </a:r>
            <a:r>
              <a:rPr lang="en-US" sz="2400" dirty="0"/>
              <a:t> vein and the </a:t>
            </a:r>
            <a:r>
              <a:rPr lang="en-US" sz="2400" u="sng" dirty="0">
                <a:hlinkClick r:id="rId3" tooltip="Accessory hemiazygos vein"/>
              </a:rPr>
              <a:t>accessory </a:t>
            </a:r>
            <a:r>
              <a:rPr lang="en-US" sz="2400" u="sng" dirty="0" err="1">
                <a:hlinkClick r:id="rId3" tooltip="Accessory hemiazygos vein"/>
              </a:rPr>
              <a:t>hemiazygos</a:t>
            </a:r>
            <a:r>
              <a:rPr lang="en-US" sz="2400" u="sng" dirty="0">
                <a:hlinkClick r:id="rId3" tooltip="Accessory hemiazygos vein"/>
              </a:rPr>
              <a:t> vein</a:t>
            </a:r>
            <a:r>
              <a:rPr lang="en-US" sz="2400" dirty="0"/>
              <a:t>, when taken together, essentially serve as the left-sided equivalent of the </a:t>
            </a:r>
            <a:r>
              <a:rPr lang="en-US" sz="2400" u="sng" dirty="0" err="1">
                <a:hlinkClick r:id="rId4" tooltip="Azygos vein"/>
              </a:rPr>
              <a:t>azygos</a:t>
            </a:r>
            <a:r>
              <a:rPr lang="en-US" sz="2400" u="sng" dirty="0">
                <a:hlinkClick r:id="rId4" tooltip="Azygos vein"/>
              </a:rPr>
              <a:t> vein</a:t>
            </a:r>
            <a:r>
              <a:rPr lang="en-US" sz="2400" dirty="0"/>
              <a:t>.</a:t>
            </a:r>
          </a:p>
          <a:p>
            <a:pPr algn="just" rtl="0"/>
            <a:r>
              <a:rPr lang="en-US" sz="2400" dirty="0"/>
              <a:t>3. That is, the </a:t>
            </a:r>
            <a:r>
              <a:rPr lang="en-US" sz="2400" dirty="0" err="1"/>
              <a:t>azygos</a:t>
            </a:r>
            <a:r>
              <a:rPr lang="en-US" sz="2400" dirty="0"/>
              <a:t> vein serves to drain most of the </a:t>
            </a:r>
            <a:r>
              <a:rPr lang="en-US" sz="2400" u="sng" dirty="0">
                <a:hlinkClick r:id="rId5" tooltip="Posterior intercostal veins"/>
              </a:rPr>
              <a:t>posterior intercostal veins</a:t>
            </a:r>
            <a:r>
              <a:rPr lang="en-US" sz="2400" dirty="0"/>
              <a:t> on the right side of the body, and the </a:t>
            </a:r>
            <a:r>
              <a:rPr lang="en-US" sz="2400" dirty="0" err="1"/>
              <a:t>hemiazygos</a:t>
            </a:r>
            <a:r>
              <a:rPr lang="en-US" sz="2400" dirty="0"/>
              <a:t> vein and the accessory </a:t>
            </a:r>
            <a:r>
              <a:rPr lang="en-US" sz="2400" dirty="0" err="1"/>
              <a:t>hemiazygos</a:t>
            </a:r>
            <a:r>
              <a:rPr lang="en-US" sz="2400" dirty="0"/>
              <a:t> vein drain most of the posterior intercostal veins on the left side of the body. Specifically, the </a:t>
            </a:r>
            <a:r>
              <a:rPr lang="en-US" sz="2400" dirty="0" err="1"/>
              <a:t>hemiazygos</a:t>
            </a:r>
            <a:r>
              <a:rPr lang="en-US" sz="2400" dirty="0"/>
              <a:t> vein mirrors the bottom part of the </a:t>
            </a:r>
            <a:r>
              <a:rPr lang="en-US" sz="2400" dirty="0" err="1"/>
              <a:t>azygos</a:t>
            </a:r>
            <a:r>
              <a:rPr lang="en-US" sz="2400" dirty="0"/>
              <a:t> vein.</a:t>
            </a:r>
          </a:p>
          <a:p>
            <a:pPr algn="just" rtl="0"/>
            <a:r>
              <a:rPr lang="en-US" sz="2400" dirty="0"/>
              <a:t>4.The structure of the </a:t>
            </a:r>
            <a:r>
              <a:rPr lang="en-US" sz="2400" dirty="0" err="1"/>
              <a:t>hemiazygos</a:t>
            </a:r>
            <a:r>
              <a:rPr lang="en-US" sz="2400" dirty="0"/>
              <a:t> vein is often variable. It usually begins in the left </a:t>
            </a:r>
            <a:r>
              <a:rPr lang="en-US" sz="2400" u="sng" dirty="0">
                <a:hlinkClick r:id="rId6" tooltip="Ascending lumbar vein"/>
              </a:rPr>
              <a:t>ascending lumbar vein</a:t>
            </a:r>
            <a:r>
              <a:rPr lang="en-US" sz="2400" dirty="0"/>
              <a:t> or </a:t>
            </a:r>
            <a:r>
              <a:rPr lang="en-US" sz="2400" u="sng" dirty="0">
                <a:hlinkClick r:id="rId7" tooltip="Renal vein"/>
              </a:rPr>
              <a:t>renal vein</a:t>
            </a:r>
            <a:r>
              <a:rPr lang="en-US" sz="2400" dirty="0"/>
              <a:t>, and passes upward through the left </a:t>
            </a:r>
            <a:r>
              <a:rPr lang="en-US" sz="2400" u="sng" dirty="0">
                <a:hlinkClick r:id="rId8" tooltip="Crus of diaphragm"/>
              </a:rPr>
              <a:t>crus of the diaphragm</a:t>
            </a:r>
            <a:r>
              <a:rPr lang="en-US" sz="2400" dirty="0"/>
              <a:t> to enter the </a:t>
            </a:r>
            <a:r>
              <a:rPr lang="en-US" sz="2400" u="sng" dirty="0">
                <a:hlinkClick r:id="rId9" tooltip="Thorax"/>
              </a:rPr>
              <a:t>thorax</a:t>
            </a:r>
            <a:r>
              <a:rPr lang="en-US" sz="2400" dirty="0"/>
              <a:t>. It continues ascending on the left side of the </a:t>
            </a:r>
            <a:r>
              <a:rPr lang="en-US" sz="2400" u="sng" dirty="0">
                <a:hlinkClick r:id="rId2" tooltip="Vertebral column"/>
              </a:rPr>
              <a:t>vertebral column</a:t>
            </a:r>
            <a:r>
              <a:rPr lang="en-US" sz="2400" dirty="0"/>
              <a:t>, and around the level of the ninth </a:t>
            </a:r>
            <a:r>
              <a:rPr lang="en-US" sz="2400" u="sng" dirty="0">
                <a:hlinkClick r:id="rId10" tooltip="Thoracic vertebra"/>
              </a:rPr>
              <a:t>thoracic vertebra</a:t>
            </a:r>
            <a:r>
              <a:rPr lang="en-US" sz="2400" dirty="0"/>
              <a:t>, it passes rightward across the column, behind the </a:t>
            </a:r>
            <a:r>
              <a:rPr lang="en-US" sz="2400" u="sng" dirty="0">
                <a:hlinkClick r:id="rId11" tooltip="Aorta"/>
              </a:rPr>
              <a:t>aorta</a:t>
            </a:r>
            <a:r>
              <a:rPr lang="en-US" sz="2400" dirty="0"/>
              <a:t>, </a:t>
            </a:r>
            <a:r>
              <a:rPr lang="en-US" sz="2400" u="sng" dirty="0">
                <a:hlinkClick r:id="rId12" tooltip="Esophagus"/>
              </a:rPr>
              <a:t>esophagus</a:t>
            </a:r>
            <a:r>
              <a:rPr lang="en-US" sz="2400" dirty="0"/>
              <a:t>, and </a:t>
            </a:r>
            <a:r>
              <a:rPr lang="en-US" sz="2400" u="sng" dirty="0">
                <a:hlinkClick r:id="rId13" tooltip="Thoracic duct"/>
              </a:rPr>
              <a:t>thoracic duct</a:t>
            </a:r>
            <a:r>
              <a:rPr lang="en-US" sz="2400" dirty="0"/>
              <a:t>, to end in the </a:t>
            </a:r>
            <a:r>
              <a:rPr lang="en-US" sz="2400" u="sng" dirty="0" err="1">
                <a:hlinkClick r:id="rId4" tooltip="Azygos vein"/>
              </a:rPr>
              <a:t>azygos</a:t>
            </a:r>
            <a:r>
              <a:rPr lang="en-US" sz="2400" u="sng" dirty="0">
                <a:hlinkClick r:id="rId4" tooltip="Azygos vein"/>
              </a:rPr>
              <a:t> vein</a:t>
            </a:r>
            <a:r>
              <a:rPr lang="en-US" sz="2400" dirty="0"/>
              <a:t>.</a:t>
            </a:r>
          </a:p>
        </p:txBody>
      </p:sp>
    </p:spTree>
    <p:extLst>
      <p:ext uri="{BB962C8B-B14F-4D97-AF65-F5344CB8AC3E}">
        <p14:creationId xmlns:p14="http://schemas.microsoft.com/office/powerpoint/2010/main" val="68227805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268760"/>
            <a:ext cx="7704856" cy="2523768"/>
          </a:xfrm>
          <a:prstGeom prst="rect">
            <a:avLst/>
          </a:prstGeom>
        </p:spPr>
        <p:txBody>
          <a:bodyPr wrap="square">
            <a:spAutoFit/>
          </a:bodyPr>
          <a:lstStyle/>
          <a:p>
            <a:pPr algn="just" rtl="0"/>
            <a:r>
              <a:rPr lang="en-US" sz="2800" dirty="0"/>
              <a:t>5.The </a:t>
            </a:r>
            <a:r>
              <a:rPr lang="en-US" sz="2800" dirty="0" err="1"/>
              <a:t>hemiazygos</a:t>
            </a:r>
            <a:r>
              <a:rPr lang="en-US" sz="2800" dirty="0"/>
              <a:t> may or may not be continuous superiorly with the </a:t>
            </a:r>
            <a:r>
              <a:rPr lang="en-US" sz="2800" u="sng" dirty="0">
                <a:hlinkClick r:id="rId2" tooltip="Accessory hemiazygos vein"/>
              </a:rPr>
              <a:t>accessory </a:t>
            </a:r>
            <a:r>
              <a:rPr lang="en-US" sz="2800" u="sng" dirty="0" err="1">
                <a:hlinkClick r:id="rId2" tooltip="Accessory hemiazygos vein"/>
              </a:rPr>
              <a:t>hemiazygos</a:t>
            </a:r>
            <a:r>
              <a:rPr lang="en-US" sz="2800" u="sng" dirty="0">
                <a:hlinkClick r:id="rId2" tooltip="Accessory hemiazygos vein"/>
              </a:rPr>
              <a:t> vein</a:t>
            </a:r>
            <a:r>
              <a:rPr lang="en-US" sz="2800" dirty="0"/>
              <a:t>.</a:t>
            </a:r>
          </a:p>
          <a:p>
            <a:pPr algn="just" rtl="0"/>
            <a:r>
              <a:rPr lang="en-US" sz="2800" dirty="0"/>
              <a:t>6.It receives the 9th, 10th, and 11th </a:t>
            </a:r>
            <a:r>
              <a:rPr lang="en-US" sz="2800" u="sng" dirty="0">
                <a:hlinkClick r:id="rId3" tooltip="Posterior intercostal veins"/>
              </a:rPr>
              <a:t>posterior intercostal veins</a:t>
            </a:r>
            <a:r>
              <a:rPr lang="en-US" sz="2800" dirty="0"/>
              <a:t> and the </a:t>
            </a:r>
            <a:r>
              <a:rPr lang="en-US" sz="2800" u="sng" dirty="0">
                <a:hlinkClick r:id="rId4" tooltip="Subcostal vein"/>
              </a:rPr>
              <a:t>subcostal vein</a:t>
            </a:r>
            <a:r>
              <a:rPr lang="en-US" sz="2800" dirty="0"/>
              <a:t> of the left side, and some esophageal and </a:t>
            </a:r>
            <a:r>
              <a:rPr lang="en-US" sz="2800" dirty="0" err="1"/>
              <a:t>mediastinal</a:t>
            </a:r>
            <a:r>
              <a:rPr lang="en-US" sz="2800" dirty="0"/>
              <a:t> veins.</a:t>
            </a:r>
          </a:p>
          <a:p>
            <a:r>
              <a:rPr lang="en-US" dirty="0"/>
              <a:t>.</a:t>
            </a:r>
          </a:p>
        </p:txBody>
      </p:sp>
    </p:spTree>
    <p:extLst>
      <p:ext uri="{BB962C8B-B14F-4D97-AF65-F5344CB8AC3E}">
        <p14:creationId xmlns:p14="http://schemas.microsoft.com/office/powerpoint/2010/main" val="2039198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42852"/>
            <a:ext cx="8186766" cy="405828"/>
          </a:xfrm>
        </p:spPr>
        <p:txBody>
          <a:bodyPr>
            <a:normAutofit/>
          </a:bodyPr>
          <a:lstStyle/>
          <a:p>
            <a:pPr rtl="0"/>
            <a:r>
              <a:rPr lang="en-US" sz="2000" b="1" dirty="0" smtClean="0"/>
              <a:t>Superior </a:t>
            </a:r>
            <a:r>
              <a:rPr lang="en-US" sz="2000" b="1" dirty="0" err="1" smtClean="0"/>
              <a:t>mediastinum</a:t>
            </a:r>
            <a:endParaRPr lang="ar-IQ" sz="2000" b="1" dirty="0"/>
          </a:p>
        </p:txBody>
      </p:sp>
      <p:pic>
        <p:nvPicPr>
          <p:cNvPr id="26626" name="Picture 2" descr="C:\Users\user\Desktop\superior mediastinum.jpg"/>
          <p:cNvPicPr>
            <a:picLocks noChangeAspect="1" noChangeArrowheads="1"/>
          </p:cNvPicPr>
          <p:nvPr/>
        </p:nvPicPr>
        <p:blipFill>
          <a:blip r:embed="rId3"/>
          <a:srcRect/>
          <a:stretch>
            <a:fillRect/>
          </a:stretch>
        </p:blipFill>
        <p:spPr bwMode="auto">
          <a:xfrm>
            <a:off x="72008" y="548680"/>
            <a:ext cx="9036496" cy="6192688"/>
          </a:xfrm>
          <a:prstGeom prst="rect">
            <a:avLst/>
          </a:prstGeom>
          <a:noFill/>
        </p:spPr>
      </p:pic>
    </p:spTree>
    <p:extLst>
      <p:ext uri="{BB962C8B-B14F-4D97-AF65-F5344CB8AC3E}">
        <p14:creationId xmlns:p14="http://schemas.microsoft.com/office/powerpoint/2010/main" val="1899454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42878"/>
            <a:ext cx="4471990" cy="542916"/>
          </a:xfrm>
        </p:spPr>
        <p:txBody>
          <a:bodyPr>
            <a:normAutofit fontScale="92500" lnSpcReduction="10000"/>
          </a:bodyPr>
          <a:lstStyle/>
          <a:p>
            <a:pPr marL="0" indent="0" algn="l" rtl="0">
              <a:buNone/>
            </a:pPr>
            <a:r>
              <a:rPr lang="en-US" b="1" dirty="0" smtClean="0">
                <a:solidFill>
                  <a:srgbClr val="7030A0"/>
                </a:solidFill>
              </a:rPr>
              <a:t> mediastinum.</a:t>
            </a:r>
            <a:endParaRPr lang="ar-IQ" b="1" dirty="0">
              <a:solidFill>
                <a:srgbClr val="7030A0"/>
              </a:solidFill>
            </a:endParaRPr>
          </a:p>
        </p:txBody>
      </p:sp>
      <p:pic>
        <p:nvPicPr>
          <p:cNvPr id="25602" name="Picture 2" descr="C:\Users\user\Desktop\posterior mediastinum.jpg"/>
          <p:cNvPicPr>
            <a:picLocks noChangeAspect="1" noChangeArrowheads="1"/>
          </p:cNvPicPr>
          <p:nvPr/>
        </p:nvPicPr>
        <p:blipFill>
          <a:blip r:embed="rId2"/>
          <a:srcRect/>
          <a:stretch>
            <a:fillRect/>
          </a:stretch>
        </p:blipFill>
        <p:spPr bwMode="auto">
          <a:xfrm>
            <a:off x="253994" y="928670"/>
            <a:ext cx="8636012" cy="5572164"/>
          </a:xfrm>
          <a:prstGeom prst="rect">
            <a:avLst/>
          </a:prstGeom>
          <a:noFill/>
        </p:spPr>
      </p:pic>
    </p:spTree>
    <p:extLst>
      <p:ext uri="{BB962C8B-B14F-4D97-AF65-F5344CB8AC3E}">
        <p14:creationId xmlns:p14="http://schemas.microsoft.com/office/powerpoint/2010/main" val="30774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42852"/>
            <a:ext cx="8258204" cy="582594"/>
          </a:xfrm>
        </p:spPr>
        <p:txBody>
          <a:bodyPr>
            <a:normAutofit fontScale="90000"/>
          </a:bodyPr>
          <a:lstStyle/>
          <a:p>
            <a:pPr rtl="0"/>
            <a:r>
              <a:rPr lang="en-US" b="1" dirty="0" smtClean="0">
                <a:solidFill>
                  <a:schemeClr val="accent3"/>
                </a:solidFill>
              </a:rPr>
              <a:t>Inferior </a:t>
            </a:r>
            <a:r>
              <a:rPr lang="en-US" b="1" dirty="0" err="1" smtClean="0">
                <a:solidFill>
                  <a:schemeClr val="accent3"/>
                </a:solidFill>
              </a:rPr>
              <a:t>mediastinum</a:t>
            </a:r>
            <a:endParaRPr lang="ar-IQ" b="1" dirty="0">
              <a:solidFill>
                <a:schemeClr val="accent3"/>
              </a:solidFill>
            </a:endParaRPr>
          </a:p>
        </p:txBody>
      </p:sp>
      <p:sp>
        <p:nvSpPr>
          <p:cNvPr id="3" name="عنصر نائب للمحتوى 2"/>
          <p:cNvSpPr>
            <a:spLocks noGrp="1"/>
          </p:cNvSpPr>
          <p:nvPr>
            <p:ph idx="1"/>
          </p:nvPr>
        </p:nvSpPr>
        <p:spPr>
          <a:xfrm>
            <a:off x="457200" y="928670"/>
            <a:ext cx="8401080" cy="5643602"/>
          </a:xfrm>
        </p:spPr>
        <p:txBody>
          <a:bodyPr>
            <a:normAutofit fontScale="92500" lnSpcReduction="20000"/>
          </a:bodyPr>
          <a:lstStyle/>
          <a:p>
            <a:pPr algn="l" rtl="0"/>
            <a:r>
              <a:rPr lang="en-US" b="1" dirty="0" smtClean="0">
                <a:solidFill>
                  <a:schemeClr val="accent4"/>
                </a:solidFill>
              </a:rPr>
              <a:t>From anterior to posterior:</a:t>
            </a:r>
          </a:p>
          <a:p>
            <a:pPr algn="l" rtl="0"/>
            <a:endParaRPr lang="en-US" b="1" dirty="0">
              <a:solidFill>
                <a:schemeClr val="accent4"/>
              </a:solidFill>
            </a:endParaRPr>
          </a:p>
          <a:p>
            <a:pPr marL="514350" indent="-514350" algn="l" rtl="0">
              <a:buFont typeface="+mj-lt"/>
              <a:buAutoNum type="arabicPeriod"/>
            </a:pPr>
            <a:r>
              <a:rPr lang="en-US" b="1" dirty="0" smtClean="0">
                <a:solidFill>
                  <a:schemeClr val="tx1">
                    <a:lumMod val="95000"/>
                    <a:lumOff val="5000"/>
                  </a:schemeClr>
                </a:solidFill>
              </a:rPr>
              <a:t>Thymus.</a:t>
            </a:r>
          </a:p>
          <a:p>
            <a:pPr marL="514350" indent="-514350" algn="l" rtl="0">
              <a:buFont typeface="+mj-lt"/>
              <a:buAutoNum type="arabicPeriod"/>
            </a:pPr>
            <a:endParaRPr lang="en-US" b="1" dirty="0">
              <a:solidFill>
                <a:schemeClr val="tx1">
                  <a:lumMod val="95000"/>
                  <a:lumOff val="5000"/>
                </a:schemeClr>
              </a:solidFill>
            </a:endParaRPr>
          </a:p>
          <a:p>
            <a:pPr marL="514350" indent="-514350" algn="l" rtl="0">
              <a:buFont typeface="+mj-lt"/>
              <a:buAutoNum type="arabicPeriod"/>
            </a:pPr>
            <a:r>
              <a:rPr lang="en-US" b="1" dirty="0" smtClean="0">
                <a:solidFill>
                  <a:schemeClr val="tx1">
                    <a:lumMod val="95000"/>
                    <a:lumOff val="5000"/>
                  </a:schemeClr>
                </a:solidFill>
              </a:rPr>
              <a:t>Heart within pericardium with </a:t>
            </a:r>
            <a:r>
              <a:rPr lang="en-US" b="1" dirty="0" err="1" smtClean="0">
                <a:solidFill>
                  <a:schemeClr val="tx1">
                    <a:lumMod val="95000"/>
                    <a:lumOff val="5000"/>
                  </a:schemeClr>
                </a:solidFill>
              </a:rPr>
              <a:t>phrenic</a:t>
            </a:r>
            <a:r>
              <a:rPr lang="en-US" b="1" dirty="0" smtClean="0">
                <a:solidFill>
                  <a:schemeClr val="tx1">
                    <a:lumMod val="95000"/>
                    <a:lumOff val="5000"/>
                  </a:schemeClr>
                </a:solidFill>
              </a:rPr>
              <a:t> n. on each side.</a:t>
            </a:r>
          </a:p>
          <a:p>
            <a:pPr marL="514350" indent="-514350" algn="l" rtl="0">
              <a:buFont typeface="+mj-lt"/>
              <a:buAutoNum type="arabicPeriod"/>
            </a:pPr>
            <a:endParaRPr lang="en-US" b="1" dirty="0">
              <a:solidFill>
                <a:schemeClr val="tx1">
                  <a:lumMod val="95000"/>
                  <a:lumOff val="5000"/>
                </a:schemeClr>
              </a:solidFill>
            </a:endParaRPr>
          </a:p>
          <a:p>
            <a:pPr marL="514350" indent="-514350" algn="l" rtl="0">
              <a:buFont typeface="+mj-lt"/>
              <a:buAutoNum type="arabicPeriod"/>
            </a:pPr>
            <a:r>
              <a:rPr lang="en-US" b="1" dirty="0" smtClean="0">
                <a:solidFill>
                  <a:schemeClr val="tx1">
                    <a:lumMod val="95000"/>
                    <a:lumOff val="5000"/>
                  </a:schemeClr>
                </a:solidFill>
              </a:rPr>
              <a:t>Esophagus and thoracic duct.</a:t>
            </a:r>
          </a:p>
          <a:p>
            <a:pPr marL="514350" indent="-514350" algn="l" rtl="0">
              <a:buFont typeface="+mj-lt"/>
              <a:buAutoNum type="arabicPeriod"/>
            </a:pPr>
            <a:endParaRPr lang="en-US" b="1" dirty="0">
              <a:solidFill>
                <a:schemeClr val="tx1">
                  <a:lumMod val="95000"/>
                  <a:lumOff val="5000"/>
                </a:schemeClr>
              </a:solidFill>
            </a:endParaRPr>
          </a:p>
          <a:p>
            <a:pPr marL="514350" indent="-514350" algn="l" rtl="0">
              <a:buFont typeface="+mj-lt"/>
              <a:buAutoNum type="arabicPeriod"/>
            </a:pPr>
            <a:r>
              <a:rPr lang="en-US" b="1" dirty="0" smtClean="0">
                <a:solidFill>
                  <a:schemeClr val="tx1">
                    <a:lumMod val="95000"/>
                    <a:lumOff val="5000"/>
                  </a:schemeClr>
                </a:solidFill>
              </a:rPr>
              <a:t>Descending aorta.</a:t>
            </a:r>
          </a:p>
          <a:p>
            <a:pPr marL="514350" indent="-514350" algn="l" rtl="0">
              <a:buFont typeface="+mj-lt"/>
              <a:buAutoNum type="arabicPeriod"/>
            </a:pPr>
            <a:endParaRPr lang="en-US" b="1" dirty="0">
              <a:solidFill>
                <a:schemeClr val="tx1">
                  <a:lumMod val="95000"/>
                  <a:lumOff val="5000"/>
                </a:schemeClr>
              </a:solidFill>
            </a:endParaRPr>
          </a:p>
          <a:p>
            <a:pPr marL="514350" indent="-514350" algn="l" rtl="0">
              <a:buFont typeface="+mj-lt"/>
              <a:buAutoNum type="arabicPeriod"/>
            </a:pPr>
            <a:r>
              <a:rPr lang="en-US" b="1" dirty="0" smtClean="0">
                <a:solidFill>
                  <a:schemeClr val="tx1">
                    <a:lumMod val="95000"/>
                    <a:lumOff val="5000"/>
                  </a:schemeClr>
                </a:solidFill>
              </a:rPr>
              <a:t>Sympathetic trunks.</a:t>
            </a:r>
          </a:p>
          <a:p>
            <a:pPr algn="l" rtl="0"/>
            <a:endParaRPr lang="en-US" b="1" dirty="0">
              <a:solidFill>
                <a:schemeClr val="accent5"/>
              </a:solidFill>
            </a:endParaRPr>
          </a:p>
          <a:p>
            <a:pPr algn="l" rtl="0"/>
            <a:endParaRPr lang="ar-IQ" b="1" dirty="0">
              <a:solidFill>
                <a:schemeClr val="accent5"/>
              </a:solidFill>
            </a:endParaRPr>
          </a:p>
        </p:txBody>
      </p:sp>
    </p:spTree>
    <p:extLst>
      <p:ext uri="{BB962C8B-B14F-4D97-AF65-F5344CB8AC3E}">
        <p14:creationId xmlns:p14="http://schemas.microsoft.com/office/powerpoint/2010/main" val="318575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42852"/>
            <a:ext cx="8258204" cy="582594"/>
          </a:xfrm>
        </p:spPr>
        <p:txBody>
          <a:bodyPr>
            <a:normAutofit fontScale="90000"/>
          </a:bodyPr>
          <a:lstStyle/>
          <a:p>
            <a:r>
              <a:rPr lang="en-US" b="1" dirty="0" smtClean="0">
                <a:solidFill>
                  <a:schemeClr val="accent3"/>
                </a:solidFill>
              </a:rPr>
              <a:t>Inferior </a:t>
            </a:r>
            <a:r>
              <a:rPr lang="en-US" b="1" dirty="0" err="1" smtClean="0">
                <a:solidFill>
                  <a:schemeClr val="accent3"/>
                </a:solidFill>
              </a:rPr>
              <a:t>mediastinum</a:t>
            </a:r>
            <a:endParaRPr lang="ar-IQ" dirty="0"/>
          </a:p>
        </p:txBody>
      </p:sp>
      <p:pic>
        <p:nvPicPr>
          <p:cNvPr id="27650" name="Picture 2" descr="C:\Users\user\Desktop\inferior mediastinum.jpg"/>
          <p:cNvPicPr>
            <a:picLocks noChangeAspect="1" noChangeArrowheads="1"/>
          </p:cNvPicPr>
          <p:nvPr/>
        </p:nvPicPr>
        <p:blipFill>
          <a:blip r:embed="rId2"/>
          <a:srcRect/>
          <a:stretch>
            <a:fillRect/>
          </a:stretch>
        </p:blipFill>
        <p:spPr bwMode="auto">
          <a:xfrm>
            <a:off x="1285852" y="766053"/>
            <a:ext cx="6643734" cy="5925240"/>
          </a:xfrm>
          <a:prstGeom prst="rect">
            <a:avLst/>
          </a:prstGeom>
          <a:noFill/>
        </p:spPr>
      </p:pic>
    </p:spTree>
    <p:extLst>
      <p:ext uri="{BB962C8B-B14F-4D97-AF65-F5344CB8AC3E}">
        <p14:creationId xmlns:p14="http://schemas.microsoft.com/office/powerpoint/2010/main" val="3038609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dirty="0" smtClean="0"/>
              <a:t>The </a:t>
            </a:r>
            <a:r>
              <a:rPr lang="en-US" b="1" dirty="0" smtClean="0"/>
              <a:t>Anterior Mediastinum</a:t>
            </a:r>
            <a:r>
              <a:rPr lang="en-US" dirty="0" smtClean="0"/>
              <a:t> </a:t>
            </a:r>
            <a:endParaRPr lang="ar-IQ" dirty="0"/>
          </a:p>
        </p:txBody>
      </p:sp>
      <p:sp>
        <p:nvSpPr>
          <p:cNvPr id="3" name="Content Placeholder 2"/>
          <p:cNvSpPr>
            <a:spLocks noGrp="1"/>
          </p:cNvSpPr>
          <p:nvPr>
            <p:ph idx="1"/>
          </p:nvPr>
        </p:nvSpPr>
        <p:spPr>
          <a:xfrm>
            <a:off x="107504" y="908720"/>
            <a:ext cx="8784976" cy="5760640"/>
          </a:xfrm>
        </p:spPr>
        <p:txBody>
          <a:bodyPr>
            <a:normAutofit fontScale="92500" lnSpcReduction="10000"/>
          </a:bodyPr>
          <a:lstStyle/>
          <a:p>
            <a:pPr marL="0" algn="just" rtl="0">
              <a:lnSpc>
                <a:spcPct val="110000"/>
              </a:lnSpc>
              <a:spcBef>
                <a:spcPts val="0"/>
              </a:spcBef>
            </a:pPr>
            <a:r>
              <a:rPr lang="en-US" dirty="0" smtClean="0"/>
              <a:t>exists </a:t>
            </a:r>
            <a:r>
              <a:rPr lang="en-US" dirty="0"/>
              <a:t>only on the left side where the left pleura diverges from the mid-sternal line. </a:t>
            </a:r>
            <a:endParaRPr lang="en-US" dirty="0" smtClean="0"/>
          </a:p>
          <a:p>
            <a:pPr marL="0" algn="just" rtl="0">
              <a:lnSpc>
                <a:spcPct val="110000"/>
              </a:lnSpc>
              <a:spcBef>
                <a:spcPts val="0"/>
              </a:spcBef>
            </a:pPr>
            <a:r>
              <a:rPr lang="en-US" dirty="0" smtClean="0"/>
              <a:t>It </a:t>
            </a:r>
            <a:r>
              <a:rPr lang="en-US" dirty="0"/>
              <a:t>is bounded in front by the sternum, laterally by the </a:t>
            </a:r>
            <a:r>
              <a:rPr lang="en-US" dirty="0" err="1"/>
              <a:t>pleuræ</a:t>
            </a:r>
            <a:r>
              <a:rPr lang="en-US" dirty="0"/>
              <a:t>, and behind by the pericardium. </a:t>
            </a:r>
            <a:endParaRPr lang="en-US" dirty="0" smtClean="0"/>
          </a:p>
          <a:p>
            <a:pPr marL="0" algn="just" rtl="0">
              <a:lnSpc>
                <a:spcPct val="110000"/>
              </a:lnSpc>
              <a:spcBef>
                <a:spcPts val="0"/>
              </a:spcBef>
            </a:pPr>
            <a:r>
              <a:rPr lang="en-US" dirty="0" smtClean="0"/>
              <a:t>It </a:t>
            </a:r>
            <a:r>
              <a:rPr lang="en-US" dirty="0"/>
              <a:t>is narrow, above, but widens out a little below. </a:t>
            </a:r>
            <a:endParaRPr lang="en-US" dirty="0" smtClean="0"/>
          </a:p>
          <a:p>
            <a:pPr marL="0" algn="just" rtl="0">
              <a:lnSpc>
                <a:spcPct val="110000"/>
              </a:lnSpc>
              <a:spcBef>
                <a:spcPts val="0"/>
              </a:spcBef>
            </a:pPr>
            <a:r>
              <a:rPr lang="en-US" dirty="0" smtClean="0"/>
              <a:t>Its </a:t>
            </a:r>
            <a:r>
              <a:rPr lang="en-US" dirty="0"/>
              <a:t>anterior wall is formed by the left </a:t>
            </a:r>
            <a:r>
              <a:rPr lang="en-US" dirty="0" err="1"/>
              <a:t>Transversus</a:t>
            </a:r>
            <a:r>
              <a:rPr lang="en-US" dirty="0"/>
              <a:t> </a:t>
            </a:r>
            <a:r>
              <a:rPr lang="en-US" dirty="0" err="1"/>
              <a:t>thoracis</a:t>
            </a:r>
            <a:r>
              <a:rPr lang="en-US" dirty="0"/>
              <a:t> and the fifth, sixth, and seventh left costal cartilages. It contains a quantity of loose areolar tissue, some lymphatic vessels which ascend from the convex surface of the liver, two or three anterior </a:t>
            </a:r>
            <a:r>
              <a:rPr lang="en-US" dirty="0" err="1"/>
              <a:t>mediastinal</a:t>
            </a:r>
            <a:r>
              <a:rPr lang="en-US" dirty="0"/>
              <a:t> lymph glands, and the small </a:t>
            </a:r>
            <a:r>
              <a:rPr lang="en-US" dirty="0" err="1"/>
              <a:t>mediastinal</a:t>
            </a:r>
            <a:r>
              <a:rPr lang="en-US" dirty="0"/>
              <a:t> branches of the internal mammary </a:t>
            </a:r>
            <a:r>
              <a:rPr lang="en-US" dirty="0" smtClean="0"/>
              <a:t>artery(internal thoracic artery).</a:t>
            </a:r>
            <a:endParaRPr lang="ar-IQ" dirty="0"/>
          </a:p>
        </p:txBody>
      </p:sp>
    </p:spTree>
    <p:extLst>
      <p:ext uri="{BB962C8B-B14F-4D97-AF65-F5344CB8AC3E}">
        <p14:creationId xmlns:p14="http://schemas.microsoft.com/office/powerpoint/2010/main" val="793562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142852"/>
            <a:ext cx="4329114" cy="542916"/>
          </a:xfrm>
        </p:spPr>
        <p:txBody>
          <a:bodyPr>
            <a:normAutofit fontScale="92500" lnSpcReduction="10000"/>
          </a:bodyPr>
          <a:lstStyle/>
          <a:p>
            <a:pPr algn="l" rtl="0"/>
            <a:r>
              <a:rPr lang="en-US" b="1" dirty="0" smtClean="0">
                <a:solidFill>
                  <a:srgbClr val="7030A0"/>
                </a:solidFill>
              </a:rPr>
              <a:t>Anterior </a:t>
            </a:r>
            <a:r>
              <a:rPr lang="en-US" b="1" dirty="0" err="1" smtClean="0">
                <a:solidFill>
                  <a:srgbClr val="7030A0"/>
                </a:solidFill>
              </a:rPr>
              <a:t>mediastinum</a:t>
            </a:r>
            <a:r>
              <a:rPr lang="en-US" b="1" dirty="0" smtClean="0">
                <a:solidFill>
                  <a:srgbClr val="7030A0"/>
                </a:solidFill>
              </a:rPr>
              <a:t>.</a:t>
            </a:r>
            <a:endParaRPr lang="ar-IQ" b="1" dirty="0">
              <a:solidFill>
                <a:srgbClr val="7030A0"/>
              </a:solidFill>
            </a:endParaRPr>
          </a:p>
        </p:txBody>
      </p:sp>
      <p:pic>
        <p:nvPicPr>
          <p:cNvPr id="24578" name="Picture 2" descr="C:\Users\user\Desktop\anterior mediastinum.jpg"/>
          <p:cNvPicPr>
            <a:picLocks noChangeAspect="1" noChangeArrowheads="1"/>
          </p:cNvPicPr>
          <p:nvPr/>
        </p:nvPicPr>
        <p:blipFill>
          <a:blip r:embed="rId2"/>
          <a:srcRect/>
          <a:stretch>
            <a:fillRect/>
          </a:stretch>
        </p:blipFill>
        <p:spPr bwMode="auto">
          <a:xfrm>
            <a:off x="2285984" y="700272"/>
            <a:ext cx="4458134" cy="5871999"/>
          </a:xfrm>
          <a:prstGeom prst="rect">
            <a:avLst/>
          </a:prstGeom>
          <a:noFill/>
        </p:spPr>
      </p:pic>
    </p:spTree>
    <p:extLst>
      <p:ext uri="{BB962C8B-B14F-4D97-AF65-F5344CB8AC3E}">
        <p14:creationId xmlns:p14="http://schemas.microsoft.com/office/powerpoint/2010/main" val="799328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42878"/>
            <a:ext cx="4471990" cy="542916"/>
          </a:xfrm>
        </p:spPr>
        <p:txBody>
          <a:bodyPr>
            <a:normAutofit fontScale="92500" lnSpcReduction="10000"/>
          </a:bodyPr>
          <a:lstStyle/>
          <a:p>
            <a:pPr marL="0" indent="0" algn="l" rtl="0">
              <a:buNone/>
            </a:pPr>
            <a:r>
              <a:rPr lang="en-US" b="1" dirty="0" smtClean="0">
                <a:solidFill>
                  <a:srgbClr val="7030A0"/>
                </a:solidFill>
              </a:rPr>
              <a:t> mediastinum.</a:t>
            </a:r>
            <a:endParaRPr lang="ar-IQ" b="1" dirty="0">
              <a:solidFill>
                <a:srgbClr val="7030A0"/>
              </a:solidFill>
            </a:endParaRPr>
          </a:p>
        </p:txBody>
      </p:sp>
      <p:pic>
        <p:nvPicPr>
          <p:cNvPr id="25602" name="Picture 2" descr="C:\Users\user\Desktop\posterior mediastinum.jpg"/>
          <p:cNvPicPr>
            <a:picLocks noChangeAspect="1" noChangeArrowheads="1"/>
          </p:cNvPicPr>
          <p:nvPr/>
        </p:nvPicPr>
        <p:blipFill>
          <a:blip r:embed="rId2"/>
          <a:srcRect/>
          <a:stretch>
            <a:fillRect/>
          </a:stretch>
        </p:blipFill>
        <p:spPr bwMode="auto">
          <a:xfrm>
            <a:off x="253994" y="928670"/>
            <a:ext cx="8636012" cy="5572164"/>
          </a:xfrm>
          <a:prstGeom prst="rect">
            <a:avLst/>
          </a:prstGeom>
          <a:noFill/>
        </p:spPr>
      </p:pic>
    </p:spTree>
    <p:extLst>
      <p:ext uri="{BB962C8B-B14F-4D97-AF65-F5344CB8AC3E}">
        <p14:creationId xmlns:p14="http://schemas.microsoft.com/office/powerpoint/2010/main" val="1055077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dirty="0" smtClean="0"/>
              <a:t>The </a:t>
            </a:r>
            <a:r>
              <a:rPr lang="en-US" b="1" dirty="0" smtClean="0"/>
              <a:t>Middle Mediastinum</a:t>
            </a:r>
            <a:endParaRPr lang="ar-IQ" dirty="0"/>
          </a:p>
        </p:txBody>
      </p:sp>
      <p:sp>
        <p:nvSpPr>
          <p:cNvPr id="3" name="Content Placeholder 2"/>
          <p:cNvSpPr>
            <a:spLocks noGrp="1"/>
          </p:cNvSpPr>
          <p:nvPr>
            <p:ph idx="1"/>
          </p:nvPr>
        </p:nvSpPr>
        <p:spPr>
          <a:xfrm>
            <a:off x="0" y="980728"/>
            <a:ext cx="8964488" cy="5616624"/>
          </a:xfrm>
        </p:spPr>
        <p:txBody>
          <a:bodyPr>
            <a:normAutofit/>
          </a:bodyPr>
          <a:lstStyle/>
          <a:p>
            <a:pPr marL="0" algn="just" rtl="0">
              <a:spcBef>
                <a:spcPts val="0"/>
              </a:spcBef>
            </a:pPr>
            <a:r>
              <a:rPr lang="en-US" dirty="0"/>
              <a:t>  is the broadest part of the </a:t>
            </a:r>
            <a:r>
              <a:rPr lang="en-US" dirty="0" err="1"/>
              <a:t>interpleural</a:t>
            </a:r>
            <a:r>
              <a:rPr lang="en-US" dirty="0"/>
              <a:t> space. It contains </a:t>
            </a:r>
            <a:r>
              <a:rPr lang="en-US" dirty="0" smtClean="0"/>
              <a:t>:</a:t>
            </a:r>
          </a:p>
          <a:p>
            <a:pPr marL="0" algn="just" rtl="0">
              <a:spcBef>
                <a:spcPts val="0"/>
              </a:spcBef>
            </a:pPr>
            <a:r>
              <a:rPr lang="en-US" dirty="0" smtClean="0"/>
              <a:t> Heart </a:t>
            </a:r>
            <a:r>
              <a:rPr lang="en-US" dirty="0"/>
              <a:t>enclosed in the pericardium</a:t>
            </a:r>
            <a:r>
              <a:rPr lang="en-US" dirty="0" smtClean="0"/>
              <a:t>,</a:t>
            </a:r>
          </a:p>
          <a:p>
            <a:pPr marL="0" algn="just" rtl="0">
              <a:spcBef>
                <a:spcPts val="0"/>
              </a:spcBef>
            </a:pPr>
            <a:r>
              <a:rPr lang="en-US" dirty="0" smtClean="0"/>
              <a:t>  Ascending </a:t>
            </a:r>
            <a:r>
              <a:rPr lang="en-US" dirty="0"/>
              <a:t>aorta</a:t>
            </a:r>
            <a:r>
              <a:rPr lang="en-US" dirty="0" smtClean="0"/>
              <a:t>,</a:t>
            </a:r>
          </a:p>
          <a:p>
            <a:pPr marL="0" algn="just" rtl="0">
              <a:spcBef>
                <a:spcPts val="0"/>
              </a:spcBef>
            </a:pPr>
            <a:r>
              <a:rPr lang="en-US" dirty="0" smtClean="0"/>
              <a:t> Lower </a:t>
            </a:r>
            <a:r>
              <a:rPr lang="en-US" dirty="0"/>
              <a:t>half of the superior vena cava with the </a:t>
            </a:r>
            <a:r>
              <a:rPr lang="en-US" dirty="0" err="1"/>
              <a:t>azygos</a:t>
            </a:r>
            <a:r>
              <a:rPr lang="en-US" dirty="0"/>
              <a:t> vein opening into it, </a:t>
            </a:r>
            <a:endParaRPr lang="en-US" dirty="0" smtClean="0"/>
          </a:p>
          <a:p>
            <a:pPr marL="0" algn="just" rtl="0">
              <a:spcBef>
                <a:spcPts val="0"/>
              </a:spcBef>
            </a:pPr>
            <a:r>
              <a:rPr lang="en-US" dirty="0" smtClean="0"/>
              <a:t> Bifurcation </a:t>
            </a:r>
            <a:r>
              <a:rPr lang="en-US" dirty="0"/>
              <a:t>of the trachea </a:t>
            </a:r>
            <a:r>
              <a:rPr lang="en-US" dirty="0" smtClean="0"/>
              <a:t>and </a:t>
            </a:r>
            <a:r>
              <a:rPr lang="en-US" dirty="0"/>
              <a:t>the two bronchi, </a:t>
            </a:r>
            <a:endParaRPr lang="en-US" dirty="0" smtClean="0"/>
          </a:p>
          <a:p>
            <a:pPr marL="0" algn="just" rtl="0">
              <a:spcBef>
                <a:spcPts val="0"/>
              </a:spcBef>
            </a:pPr>
            <a:r>
              <a:rPr lang="en-US" dirty="0"/>
              <a:t>P</a:t>
            </a:r>
            <a:r>
              <a:rPr lang="en-US" dirty="0" smtClean="0"/>
              <a:t>ulmonary </a:t>
            </a:r>
            <a:r>
              <a:rPr lang="en-US" dirty="0"/>
              <a:t>artery dividing into its two branches, the right and left pulmonary veins, </a:t>
            </a:r>
            <a:endParaRPr lang="en-US" dirty="0" smtClean="0"/>
          </a:p>
          <a:p>
            <a:pPr marL="0" algn="just" rtl="0">
              <a:spcBef>
                <a:spcPts val="0"/>
              </a:spcBef>
            </a:pPr>
            <a:r>
              <a:rPr lang="en-US" dirty="0" smtClean="0"/>
              <a:t> Phrenic </a:t>
            </a:r>
            <a:r>
              <a:rPr lang="en-US" dirty="0"/>
              <a:t>nerves, </a:t>
            </a:r>
            <a:endParaRPr lang="en-US" dirty="0" smtClean="0"/>
          </a:p>
          <a:p>
            <a:pPr marL="0" algn="just" rtl="0">
              <a:spcBef>
                <a:spcPts val="0"/>
              </a:spcBef>
            </a:pPr>
            <a:r>
              <a:rPr lang="en-US" dirty="0" smtClean="0"/>
              <a:t>and </a:t>
            </a:r>
            <a:r>
              <a:rPr lang="en-US" dirty="0"/>
              <a:t>some bronchial lymph glands.</a:t>
            </a:r>
            <a:endParaRPr lang="ar-IQ" dirty="0"/>
          </a:p>
        </p:txBody>
      </p:sp>
    </p:spTree>
    <p:extLst>
      <p:ext uri="{BB962C8B-B14F-4D97-AF65-F5344CB8AC3E}">
        <p14:creationId xmlns:p14="http://schemas.microsoft.com/office/powerpoint/2010/main" val="3223792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785786" y="142852"/>
            <a:ext cx="7429552"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THORACIC CAVITY</a:t>
            </a:r>
            <a:endParaRPr lang="ar-SA"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0482" name="Picture 2" descr="C:\Users\user\Desktop\thoracic cavity.gif"/>
          <p:cNvPicPr>
            <a:picLocks noChangeAspect="1" noChangeArrowheads="1"/>
          </p:cNvPicPr>
          <p:nvPr/>
        </p:nvPicPr>
        <p:blipFill>
          <a:blip r:embed="rId2"/>
          <a:srcRect/>
          <a:stretch>
            <a:fillRect/>
          </a:stretch>
        </p:blipFill>
        <p:spPr bwMode="auto">
          <a:xfrm>
            <a:off x="256561" y="1285860"/>
            <a:ext cx="8673157" cy="5312308"/>
          </a:xfrm>
          <a:prstGeom prst="rect">
            <a:avLst/>
          </a:prstGeom>
          <a:noFill/>
        </p:spPr>
      </p:pic>
    </p:spTree>
    <p:extLst>
      <p:ext uri="{BB962C8B-B14F-4D97-AF65-F5344CB8AC3E}">
        <p14:creationId xmlns:p14="http://schemas.microsoft.com/office/powerpoint/2010/main" val="4218574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pic>
        <p:nvPicPr>
          <p:cNvPr id="6146" name="Picture 2" descr="C:\Users\user\Desktop\image968.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379909"/>
            <a:ext cx="8640960" cy="54334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1524832849"/>
              </p:ext>
            </p:extLst>
          </p:nvPr>
        </p:nvGraphicFramePr>
        <p:xfrm>
          <a:off x="323528" y="332656"/>
          <a:ext cx="8640960" cy="822960"/>
        </p:xfrm>
        <a:graphic>
          <a:graphicData uri="http://schemas.openxmlformats.org/drawingml/2006/table">
            <a:tbl>
              <a:tblPr/>
              <a:tblGrid>
                <a:gridCol w="8640960"/>
              </a:tblGrid>
              <a:tr h="0">
                <a:tc>
                  <a:txBody>
                    <a:bodyPr/>
                    <a:lstStyle/>
                    <a:p>
                      <a:pPr algn="ctr"/>
                      <a:r>
                        <a:rPr lang="en-US" dirty="0"/>
                        <a:t>A transverse section of the thorax, showing the contents of the middle and the posterior mediastinum. The pleural and pericardial cavities are exaggerated since normally there is no space between parietal and visceral pleura and between pericardium and heart.</a:t>
                      </a:r>
                    </a:p>
                  </a:txBody>
                  <a:tcPr marL="0" marR="0" marT="0" marB="0" anchor="ct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4243680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dirty="0" smtClean="0"/>
              <a:t>The </a:t>
            </a:r>
            <a:r>
              <a:rPr lang="en-US" b="1" dirty="0" smtClean="0"/>
              <a:t>Posterior Mediastinum</a:t>
            </a:r>
            <a:endParaRPr lang="ar-IQ" dirty="0"/>
          </a:p>
        </p:txBody>
      </p:sp>
      <p:sp>
        <p:nvSpPr>
          <p:cNvPr id="3" name="Content Placeholder 2"/>
          <p:cNvSpPr>
            <a:spLocks noGrp="1"/>
          </p:cNvSpPr>
          <p:nvPr>
            <p:ph idx="1"/>
          </p:nvPr>
        </p:nvSpPr>
        <p:spPr>
          <a:xfrm>
            <a:off x="107504" y="1196752"/>
            <a:ext cx="8964488" cy="5400600"/>
          </a:xfrm>
        </p:spPr>
        <p:txBody>
          <a:bodyPr>
            <a:normAutofit/>
          </a:bodyPr>
          <a:lstStyle/>
          <a:p>
            <a:pPr marL="0" algn="just" rtl="0">
              <a:lnSpc>
                <a:spcPct val="120000"/>
              </a:lnSpc>
              <a:spcBef>
                <a:spcPts val="0"/>
              </a:spcBef>
            </a:pPr>
            <a:r>
              <a:rPr lang="en-US" dirty="0"/>
              <a:t> </a:t>
            </a:r>
            <a:r>
              <a:rPr lang="en-US" dirty="0" smtClean="0"/>
              <a:t>is </a:t>
            </a:r>
            <a:r>
              <a:rPr lang="en-US" dirty="0"/>
              <a:t>an irregular triangular space running parallel with the vertebral column; it is bounded in front by the pericardium above, and by the posterior surface of the diaphragm below, behind by the vertebral column from the lower border of the fourth to the twelfth thoracic vertebra, and on either side by the </a:t>
            </a:r>
            <a:r>
              <a:rPr lang="en-US" dirty="0" err="1"/>
              <a:t>mediastinal</a:t>
            </a:r>
            <a:r>
              <a:rPr lang="en-US" dirty="0"/>
              <a:t> pleura</a:t>
            </a:r>
            <a:r>
              <a:rPr lang="en-US" dirty="0" smtClean="0"/>
              <a:t>.</a:t>
            </a:r>
          </a:p>
        </p:txBody>
      </p:sp>
    </p:spTree>
    <p:extLst>
      <p:ext uri="{BB962C8B-B14F-4D97-AF65-F5344CB8AC3E}">
        <p14:creationId xmlns:p14="http://schemas.microsoft.com/office/powerpoint/2010/main" val="3784961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ar-IQ" dirty="0"/>
          </a:p>
        </p:txBody>
      </p:sp>
      <p:sp>
        <p:nvSpPr>
          <p:cNvPr id="3" name="Content Placeholder 2"/>
          <p:cNvSpPr>
            <a:spLocks noGrp="1"/>
          </p:cNvSpPr>
          <p:nvPr>
            <p:ph idx="1"/>
          </p:nvPr>
        </p:nvSpPr>
        <p:spPr/>
        <p:txBody>
          <a:bodyPr/>
          <a:lstStyle/>
          <a:p>
            <a:pPr marL="0" algn="just" rtl="0">
              <a:spcBef>
                <a:spcPts val="0"/>
              </a:spcBef>
            </a:pPr>
            <a:r>
              <a:rPr lang="en-US" dirty="0" smtClean="0"/>
              <a:t> It contains :</a:t>
            </a:r>
          </a:p>
          <a:p>
            <a:pPr marL="0" algn="just" rtl="0">
              <a:spcBef>
                <a:spcPts val="0"/>
              </a:spcBef>
            </a:pPr>
            <a:r>
              <a:rPr lang="en-US" dirty="0" smtClean="0"/>
              <a:t>the thoracic part of the descending aorta,</a:t>
            </a:r>
          </a:p>
          <a:p>
            <a:pPr marL="0" algn="just" rtl="0">
              <a:spcBef>
                <a:spcPts val="0"/>
              </a:spcBef>
            </a:pPr>
            <a:r>
              <a:rPr lang="en-US" dirty="0" smtClean="0"/>
              <a:t> the </a:t>
            </a:r>
            <a:r>
              <a:rPr lang="en-US" dirty="0" err="1" smtClean="0"/>
              <a:t>azygos</a:t>
            </a:r>
            <a:r>
              <a:rPr lang="en-US" dirty="0" smtClean="0"/>
              <a:t> and the two </a:t>
            </a:r>
            <a:r>
              <a:rPr lang="en-US" dirty="0" err="1" smtClean="0"/>
              <a:t>hemiazygos</a:t>
            </a:r>
            <a:r>
              <a:rPr lang="en-US" dirty="0" smtClean="0"/>
              <a:t> veins,</a:t>
            </a:r>
          </a:p>
          <a:p>
            <a:pPr marL="0" algn="just" rtl="0">
              <a:spcBef>
                <a:spcPts val="0"/>
              </a:spcBef>
            </a:pPr>
            <a:r>
              <a:rPr lang="en-US" dirty="0" smtClean="0"/>
              <a:t> the </a:t>
            </a:r>
            <a:r>
              <a:rPr lang="en-US" dirty="0" err="1" smtClean="0"/>
              <a:t>vagus</a:t>
            </a:r>
            <a:r>
              <a:rPr lang="en-US" dirty="0" smtClean="0"/>
              <a:t> and splanchnic nerves,</a:t>
            </a:r>
          </a:p>
          <a:p>
            <a:pPr marL="0" algn="just" rtl="0">
              <a:spcBef>
                <a:spcPts val="0"/>
              </a:spcBef>
            </a:pPr>
            <a:r>
              <a:rPr lang="en-US" dirty="0" smtClean="0"/>
              <a:t> the esophagus,</a:t>
            </a:r>
          </a:p>
          <a:p>
            <a:pPr marL="0" algn="just" rtl="0">
              <a:spcBef>
                <a:spcPts val="0"/>
              </a:spcBef>
            </a:pPr>
            <a:r>
              <a:rPr lang="en-US" dirty="0" smtClean="0"/>
              <a:t> the thoracic duct, </a:t>
            </a:r>
          </a:p>
          <a:p>
            <a:pPr marL="0" algn="just" rtl="0">
              <a:spcBef>
                <a:spcPts val="0"/>
              </a:spcBef>
            </a:pPr>
            <a:r>
              <a:rPr lang="en-US" dirty="0" smtClean="0"/>
              <a:t>and some lymph glands.</a:t>
            </a:r>
            <a:endParaRPr lang="ar-IQ" dirty="0" smtClean="0"/>
          </a:p>
          <a:p>
            <a:endParaRPr lang="ar-IQ" dirty="0"/>
          </a:p>
        </p:txBody>
      </p:sp>
    </p:spTree>
    <p:extLst>
      <p:ext uri="{BB962C8B-B14F-4D97-AF65-F5344CB8AC3E}">
        <p14:creationId xmlns:p14="http://schemas.microsoft.com/office/powerpoint/2010/main" val="1436870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bartleby.com/107/Images/large/image96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4624"/>
            <a:ext cx="6984775" cy="6768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897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42852"/>
            <a:ext cx="8115328" cy="582594"/>
          </a:xfrm>
        </p:spPr>
        <p:txBody>
          <a:bodyPr>
            <a:normAutofit fontScale="90000"/>
          </a:bodyPr>
          <a:lstStyle/>
          <a:p>
            <a:pPr rtl="0"/>
            <a:r>
              <a:rPr lang="en-US" b="1" dirty="0" smtClean="0">
                <a:solidFill>
                  <a:schemeClr val="tx2"/>
                </a:solidFill>
              </a:rPr>
              <a:t>Thymus</a:t>
            </a:r>
            <a:endParaRPr lang="ar-IQ" b="1" dirty="0">
              <a:solidFill>
                <a:schemeClr val="tx2"/>
              </a:solidFill>
            </a:endParaRPr>
          </a:p>
        </p:txBody>
      </p:sp>
      <p:pic>
        <p:nvPicPr>
          <p:cNvPr id="7170" name="Picture 2" descr="C:\Users\user\Desktop\thymus 2.jpg"/>
          <p:cNvPicPr>
            <a:picLocks noChangeAspect="1" noChangeArrowheads="1"/>
          </p:cNvPicPr>
          <p:nvPr/>
        </p:nvPicPr>
        <p:blipFill>
          <a:blip r:embed="rId2"/>
          <a:srcRect/>
          <a:stretch>
            <a:fillRect/>
          </a:stretch>
        </p:blipFill>
        <p:spPr bwMode="auto">
          <a:xfrm>
            <a:off x="1781371" y="879711"/>
            <a:ext cx="5491778" cy="5763999"/>
          </a:xfrm>
          <a:prstGeom prst="rect">
            <a:avLst/>
          </a:prstGeom>
          <a:noFill/>
        </p:spPr>
      </p:pic>
    </p:spTree>
    <p:extLst>
      <p:ext uri="{BB962C8B-B14F-4D97-AF65-F5344CB8AC3E}">
        <p14:creationId xmlns:p14="http://schemas.microsoft.com/office/powerpoint/2010/main" val="3464310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42852"/>
            <a:ext cx="8186766" cy="654032"/>
          </a:xfrm>
        </p:spPr>
        <p:txBody>
          <a:bodyPr>
            <a:normAutofit fontScale="90000"/>
          </a:bodyPr>
          <a:lstStyle/>
          <a:p>
            <a:r>
              <a:rPr lang="en-US" b="1" dirty="0" smtClean="0">
                <a:solidFill>
                  <a:schemeClr val="tx2"/>
                </a:solidFill>
              </a:rPr>
              <a:t>Thymus</a:t>
            </a:r>
            <a:endParaRPr lang="ar-IQ" dirty="0"/>
          </a:p>
        </p:txBody>
      </p:sp>
      <p:pic>
        <p:nvPicPr>
          <p:cNvPr id="8194" name="Picture 2" descr="C:\Users\user\Desktop\thymus.jpg"/>
          <p:cNvPicPr>
            <a:picLocks noChangeAspect="1" noChangeArrowheads="1"/>
          </p:cNvPicPr>
          <p:nvPr/>
        </p:nvPicPr>
        <p:blipFill>
          <a:blip r:embed="rId2"/>
          <a:srcRect/>
          <a:stretch>
            <a:fillRect/>
          </a:stretch>
        </p:blipFill>
        <p:spPr bwMode="auto">
          <a:xfrm>
            <a:off x="179512" y="857232"/>
            <a:ext cx="4464496" cy="5786478"/>
          </a:xfrm>
          <a:prstGeom prst="rect">
            <a:avLst/>
          </a:prstGeom>
          <a:noFill/>
        </p:spPr>
      </p:pic>
      <p:sp>
        <p:nvSpPr>
          <p:cNvPr id="3" name="Rectangle 2"/>
          <p:cNvSpPr/>
          <p:nvPr/>
        </p:nvSpPr>
        <p:spPr>
          <a:xfrm>
            <a:off x="4644008" y="544606"/>
            <a:ext cx="4104456" cy="6124754"/>
          </a:xfrm>
          <a:prstGeom prst="rect">
            <a:avLst/>
          </a:prstGeom>
        </p:spPr>
        <p:txBody>
          <a:bodyPr wrap="square">
            <a:spAutoFit/>
          </a:bodyPr>
          <a:lstStyle/>
          <a:p>
            <a:pPr algn="just" rtl="0"/>
            <a:r>
              <a:rPr lang="en-US" sz="2800" dirty="0"/>
              <a:t>The thymus may appear to be a single organ, but in fact it consists of right and left lobes closely applied to each other for much of their extent.</a:t>
            </a:r>
          </a:p>
          <a:p>
            <a:pPr algn="just" rtl="0"/>
            <a:endParaRPr lang="en-US" sz="2800" dirty="0"/>
          </a:p>
          <a:p>
            <a:pPr algn="just" rtl="0"/>
            <a:r>
              <a:rPr lang="en-US" sz="2800" dirty="0"/>
              <a:t> It is usually most prominent in children, where it may be expected to extend from the level of the fourth costal cartilages to the lower poles of the thyroid gland.</a:t>
            </a:r>
          </a:p>
        </p:txBody>
      </p:sp>
    </p:spTree>
    <p:extLst>
      <p:ext uri="{BB962C8B-B14F-4D97-AF65-F5344CB8AC3E}">
        <p14:creationId xmlns:p14="http://schemas.microsoft.com/office/powerpoint/2010/main" val="2593683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480720"/>
          </a:xfrm>
        </p:spPr>
        <p:txBody>
          <a:bodyPr>
            <a:normAutofit/>
          </a:bodyPr>
          <a:lstStyle/>
          <a:p>
            <a:pPr marL="0" algn="just" rtl="0">
              <a:spcBef>
                <a:spcPts val="0"/>
              </a:spcBef>
            </a:pPr>
            <a:r>
              <a:rPr lang="en-US" dirty="0" smtClean="0"/>
              <a:t> In </a:t>
            </a:r>
            <a:r>
              <a:rPr lang="en-US" dirty="0"/>
              <a:t>front of it lie the </a:t>
            </a:r>
            <a:r>
              <a:rPr lang="en-US" dirty="0" err="1"/>
              <a:t>pretracheal</a:t>
            </a:r>
            <a:r>
              <a:rPr lang="en-US" dirty="0"/>
              <a:t> fascia, the </a:t>
            </a:r>
            <a:r>
              <a:rPr lang="en-US" dirty="0" err="1"/>
              <a:t>sternohyoid</a:t>
            </a:r>
            <a:r>
              <a:rPr lang="en-US" dirty="0"/>
              <a:t> and </a:t>
            </a:r>
            <a:r>
              <a:rPr lang="en-US" dirty="0" err="1"/>
              <a:t>sterno­thyroid</a:t>
            </a:r>
            <a:r>
              <a:rPr lang="en-US" dirty="0"/>
              <a:t> muscles, the manubrium and upper part of the body of the sternum and their adjacent costal cartilages</a:t>
            </a:r>
            <a:r>
              <a:rPr lang="en-US" dirty="0" smtClean="0"/>
              <a:t>.</a:t>
            </a:r>
          </a:p>
          <a:p>
            <a:pPr marL="0" algn="just" rtl="0">
              <a:spcBef>
                <a:spcPts val="0"/>
              </a:spcBef>
            </a:pPr>
            <a:endParaRPr lang="en-US" dirty="0"/>
          </a:p>
          <a:p>
            <a:pPr marL="0" algn="just" rtl="0">
              <a:spcBef>
                <a:spcPts val="0"/>
              </a:spcBef>
            </a:pPr>
            <a:r>
              <a:rPr lang="en-US" dirty="0" smtClean="0"/>
              <a:t> </a:t>
            </a:r>
            <a:r>
              <a:rPr lang="en-US" dirty="0"/>
              <a:t>Behind it are the pericardium, the arch of the aorta with its three large branches (brachiocephalic, left common carotid and left </a:t>
            </a:r>
            <a:r>
              <a:rPr lang="en-US" dirty="0" err="1"/>
              <a:t>subclavian</a:t>
            </a:r>
            <a:r>
              <a:rPr lang="en-US" dirty="0"/>
              <a:t>), the left brachiocephalic vein and the trachea</a:t>
            </a:r>
            <a:endParaRPr lang="ar-IQ" dirty="0"/>
          </a:p>
        </p:txBody>
      </p:sp>
    </p:spTree>
    <p:extLst>
      <p:ext uri="{BB962C8B-B14F-4D97-AF65-F5344CB8AC3E}">
        <p14:creationId xmlns:p14="http://schemas.microsoft.com/office/powerpoint/2010/main" val="3775427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42852"/>
            <a:ext cx="8329642" cy="654032"/>
          </a:xfrm>
        </p:spPr>
        <p:txBody>
          <a:bodyPr>
            <a:normAutofit fontScale="90000"/>
          </a:bodyPr>
          <a:lstStyle/>
          <a:p>
            <a:pPr rtl="0"/>
            <a:r>
              <a:rPr lang="en-US" b="1" dirty="0" smtClean="0">
                <a:solidFill>
                  <a:schemeClr val="accent1"/>
                </a:solidFill>
              </a:rPr>
              <a:t>Blood supply</a:t>
            </a:r>
            <a:endParaRPr lang="ar-IQ" b="1" dirty="0">
              <a:solidFill>
                <a:schemeClr val="accent1"/>
              </a:solidFill>
            </a:endParaRPr>
          </a:p>
        </p:txBody>
      </p:sp>
      <p:pic>
        <p:nvPicPr>
          <p:cNvPr id="9218" name="Picture 2" descr="C:\Users\user\Desktop\blood supply.jpg"/>
          <p:cNvPicPr>
            <a:picLocks noChangeAspect="1" noChangeArrowheads="1"/>
          </p:cNvPicPr>
          <p:nvPr/>
        </p:nvPicPr>
        <p:blipFill>
          <a:blip r:embed="rId2"/>
          <a:srcRect/>
          <a:stretch>
            <a:fillRect/>
          </a:stretch>
        </p:blipFill>
        <p:spPr bwMode="auto">
          <a:xfrm>
            <a:off x="395537" y="751939"/>
            <a:ext cx="8136904" cy="5891771"/>
          </a:xfrm>
          <a:prstGeom prst="rect">
            <a:avLst/>
          </a:prstGeom>
          <a:noFill/>
        </p:spPr>
      </p:pic>
    </p:spTree>
    <p:extLst>
      <p:ext uri="{BB962C8B-B14F-4D97-AF65-F5344CB8AC3E}">
        <p14:creationId xmlns:p14="http://schemas.microsoft.com/office/powerpoint/2010/main" val="41817615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pPr marL="0" algn="just" rtl="0">
              <a:spcBef>
                <a:spcPts val="0"/>
              </a:spcBef>
            </a:pPr>
            <a:r>
              <a:rPr lang="en-US" b="1" dirty="0"/>
              <a:t>Blood supply of thymus:</a:t>
            </a:r>
          </a:p>
          <a:p>
            <a:pPr marL="0" algn="just" rtl="0">
              <a:spcBef>
                <a:spcPts val="0"/>
              </a:spcBef>
            </a:pPr>
            <a:r>
              <a:rPr lang="en-US" dirty="0"/>
              <a:t>Small branches enter the thymus from the inferior thyroid and internal thoracic arteries, and there are corresponding veins. </a:t>
            </a:r>
            <a:endParaRPr lang="en-US" dirty="0" smtClean="0"/>
          </a:p>
          <a:p>
            <a:pPr marL="0" algn="just" rtl="0">
              <a:spcBef>
                <a:spcPts val="0"/>
              </a:spcBef>
            </a:pPr>
            <a:endParaRPr lang="en-US" dirty="0"/>
          </a:p>
          <a:p>
            <a:pPr marL="0" algn="just" rtl="0">
              <a:spcBef>
                <a:spcPts val="0"/>
              </a:spcBef>
            </a:pPr>
            <a:r>
              <a:rPr lang="en-US" dirty="0" smtClean="0"/>
              <a:t>Frequently </a:t>
            </a:r>
            <a:r>
              <a:rPr lang="en-US" dirty="0"/>
              <a:t>a rather large </a:t>
            </a:r>
            <a:r>
              <a:rPr lang="en-US" dirty="0" err="1"/>
              <a:t>thymic</a:t>
            </a:r>
            <a:r>
              <a:rPr lang="en-US" dirty="0"/>
              <a:t> vein formed by tributaries from both lobes enters the left brachiocephalic vein.</a:t>
            </a:r>
          </a:p>
          <a:p>
            <a:pPr marL="0" algn="just" rtl="0">
              <a:spcBef>
                <a:spcPts val="0"/>
              </a:spcBef>
            </a:pPr>
            <a:endParaRPr lang="ar-IQ" dirty="0"/>
          </a:p>
        </p:txBody>
      </p:sp>
    </p:spTree>
    <p:extLst>
      <p:ext uri="{BB962C8B-B14F-4D97-AF65-F5344CB8AC3E}">
        <p14:creationId xmlns:p14="http://schemas.microsoft.com/office/powerpoint/2010/main" val="1585967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142852"/>
            <a:ext cx="8115328" cy="511156"/>
          </a:xfrm>
        </p:spPr>
        <p:txBody>
          <a:bodyPr>
            <a:normAutofit fontScale="90000"/>
          </a:bodyPr>
          <a:lstStyle/>
          <a:p>
            <a:pPr rtl="0"/>
            <a:r>
              <a:rPr lang="en-US" b="1" dirty="0" smtClean="0">
                <a:solidFill>
                  <a:schemeClr val="accent1"/>
                </a:solidFill>
              </a:rPr>
              <a:t>Trachea</a:t>
            </a:r>
            <a:endParaRPr lang="ar-IQ" b="1" dirty="0">
              <a:solidFill>
                <a:schemeClr val="accent1"/>
              </a:solidFill>
            </a:endParaRPr>
          </a:p>
        </p:txBody>
      </p:sp>
      <p:pic>
        <p:nvPicPr>
          <p:cNvPr id="1026" name="Picture 2" descr="C:\Users\user\Desktop\trachea.jpg"/>
          <p:cNvPicPr>
            <a:picLocks noChangeAspect="1" noChangeArrowheads="1"/>
          </p:cNvPicPr>
          <p:nvPr/>
        </p:nvPicPr>
        <p:blipFill>
          <a:blip r:embed="rId2"/>
          <a:srcRect/>
          <a:stretch>
            <a:fillRect/>
          </a:stretch>
        </p:blipFill>
        <p:spPr bwMode="auto">
          <a:xfrm>
            <a:off x="261626" y="785794"/>
            <a:ext cx="8596654" cy="5841540"/>
          </a:xfrm>
          <a:prstGeom prst="rect">
            <a:avLst/>
          </a:prstGeom>
          <a:noFill/>
        </p:spPr>
      </p:pic>
    </p:spTree>
    <p:extLst>
      <p:ext uri="{BB962C8B-B14F-4D97-AF65-F5344CB8AC3E}">
        <p14:creationId xmlns:p14="http://schemas.microsoft.com/office/powerpoint/2010/main" val="4026423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42852"/>
            <a:ext cx="8258204" cy="511156"/>
          </a:xfrm>
        </p:spPr>
        <p:txBody>
          <a:bodyPr>
            <a:normAutofit fontScale="90000"/>
          </a:bodyPr>
          <a:lstStyle/>
          <a:p>
            <a:pPr rtl="0"/>
            <a:r>
              <a:rPr lang="en-US" b="1" dirty="0" err="1" smtClean="0">
                <a:solidFill>
                  <a:srgbClr val="00B0F0"/>
                </a:solidFill>
              </a:rPr>
              <a:t>Mediastinum</a:t>
            </a:r>
            <a:endParaRPr lang="ar-IQ" b="1" dirty="0">
              <a:solidFill>
                <a:srgbClr val="00B0F0"/>
              </a:solidFill>
            </a:endParaRPr>
          </a:p>
        </p:txBody>
      </p:sp>
      <p:pic>
        <p:nvPicPr>
          <p:cNvPr id="21506" name="Picture 2" descr="C:\Users\user\Desktop\mediastinum.jpg"/>
          <p:cNvPicPr>
            <a:picLocks noChangeAspect="1" noChangeArrowheads="1"/>
          </p:cNvPicPr>
          <p:nvPr/>
        </p:nvPicPr>
        <p:blipFill>
          <a:blip r:embed="rId2"/>
          <a:srcRect/>
          <a:stretch>
            <a:fillRect/>
          </a:stretch>
        </p:blipFill>
        <p:spPr bwMode="auto">
          <a:xfrm>
            <a:off x="1643042" y="742950"/>
            <a:ext cx="5973996" cy="5900760"/>
          </a:xfrm>
          <a:prstGeom prst="rect">
            <a:avLst/>
          </a:prstGeom>
          <a:noFill/>
        </p:spPr>
      </p:pic>
    </p:spTree>
    <p:extLst>
      <p:ext uri="{BB962C8B-B14F-4D97-AF65-F5344CB8AC3E}">
        <p14:creationId xmlns:p14="http://schemas.microsoft.com/office/powerpoint/2010/main" val="1940559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12968" cy="6480720"/>
          </a:xfrm>
        </p:spPr>
        <p:txBody>
          <a:bodyPr>
            <a:normAutofit/>
          </a:bodyPr>
          <a:lstStyle/>
          <a:p>
            <a:pPr marL="0" algn="just" rtl="0">
              <a:spcBef>
                <a:spcPts val="0"/>
              </a:spcBef>
            </a:pPr>
            <a:r>
              <a:rPr lang="en-US" dirty="0"/>
              <a:t>The trachea is nearly but not quite cylindrical, flattened posteriorly</a:t>
            </a:r>
            <a:r>
              <a:rPr lang="en-US" dirty="0" smtClean="0"/>
              <a:t>.</a:t>
            </a:r>
          </a:p>
          <a:p>
            <a:pPr marL="0" algn="just" rtl="0">
              <a:spcBef>
                <a:spcPts val="0"/>
              </a:spcBef>
            </a:pPr>
            <a:r>
              <a:rPr lang="en-US" dirty="0" smtClean="0"/>
              <a:t> </a:t>
            </a:r>
            <a:r>
              <a:rPr lang="en-US" dirty="0"/>
              <a:t>In cross-section, it is D-shaped, with incomplete cartilaginous rings anteriorly and laterally, and a straight membranous wall posteriorly</a:t>
            </a:r>
            <a:r>
              <a:rPr lang="en-US" dirty="0" smtClean="0"/>
              <a:t>.</a:t>
            </a:r>
          </a:p>
          <a:p>
            <a:pPr marL="0" algn="just" rtl="0">
              <a:spcBef>
                <a:spcPts val="0"/>
              </a:spcBef>
            </a:pPr>
            <a:endParaRPr lang="en-US" dirty="0"/>
          </a:p>
          <a:p>
            <a:pPr marL="0" algn="just" rtl="0">
              <a:spcBef>
                <a:spcPts val="0"/>
              </a:spcBef>
            </a:pPr>
            <a:r>
              <a:rPr lang="en-US" dirty="0" smtClean="0"/>
              <a:t> </a:t>
            </a:r>
            <a:r>
              <a:rPr lang="en-US" dirty="0"/>
              <a:t>The trachea measures about 11 cm in length and is </a:t>
            </a:r>
            <a:r>
              <a:rPr lang="en-US" dirty="0" err="1"/>
              <a:t>chondromembranous</a:t>
            </a:r>
            <a:r>
              <a:rPr lang="en-US" dirty="0"/>
              <a:t>. </a:t>
            </a:r>
            <a:endParaRPr lang="en-US" dirty="0" smtClean="0"/>
          </a:p>
          <a:p>
            <a:pPr marL="0" algn="just" rtl="0">
              <a:spcBef>
                <a:spcPts val="0"/>
              </a:spcBef>
            </a:pPr>
            <a:r>
              <a:rPr lang="en-US" dirty="0" smtClean="0"/>
              <a:t>This </a:t>
            </a:r>
            <a:r>
              <a:rPr lang="en-US" dirty="0"/>
              <a:t>structure starts from the inferior part of the larynx (cricoid cartilage) in the neck, opposite the 6th cervical vertebra, to the intervertebral disc between T4-5 vertebrae in the thorax, where it divides at the carina into the right and left bronchi.</a:t>
            </a:r>
            <a:endParaRPr lang="ar-IQ" dirty="0"/>
          </a:p>
        </p:txBody>
      </p:sp>
    </p:spTree>
    <p:extLst>
      <p:ext uri="{BB962C8B-B14F-4D97-AF65-F5344CB8AC3E}">
        <p14:creationId xmlns:p14="http://schemas.microsoft.com/office/powerpoint/2010/main" val="3234654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142852"/>
            <a:ext cx="2757478" cy="542916"/>
          </a:xfrm>
        </p:spPr>
        <p:txBody>
          <a:bodyPr>
            <a:normAutofit lnSpcReduction="10000"/>
          </a:bodyPr>
          <a:lstStyle/>
          <a:p>
            <a:pPr algn="l" rtl="0"/>
            <a:r>
              <a:rPr lang="en-US" b="1" dirty="0" err="1" smtClean="0">
                <a:solidFill>
                  <a:schemeClr val="accent2"/>
                </a:solidFill>
              </a:rPr>
              <a:t>Trachealis</a:t>
            </a:r>
            <a:r>
              <a:rPr lang="en-US" b="1" dirty="0" smtClean="0">
                <a:solidFill>
                  <a:schemeClr val="accent2"/>
                </a:solidFill>
              </a:rPr>
              <a:t> m.</a:t>
            </a:r>
            <a:endParaRPr lang="ar-IQ" b="1" dirty="0">
              <a:solidFill>
                <a:schemeClr val="accent2"/>
              </a:solidFill>
            </a:endParaRPr>
          </a:p>
        </p:txBody>
      </p:sp>
      <p:pic>
        <p:nvPicPr>
          <p:cNvPr id="2050" name="Picture 2" descr="C:\Users\user\Desktop\trachealis m..jpg"/>
          <p:cNvPicPr>
            <a:picLocks noChangeAspect="1" noChangeArrowheads="1"/>
          </p:cNvPicPr>
          <p:nvPr/>
        </p:nvPicPr>
        <p:blipFill>
          <a:blip r:embed="rId3"/>
          <a:srcRect/>
          <a:stretch>
            <a:fillRect/>
          </a:stretch>
        </p:blipFill>
        <p:spPr bwMode="auto">
          <a:xfrm>
            <a:off x="357158" y="642918"/>
            <a:ext cx="8365052" cy="6057451"/>
          </a:xfrm>
          <a:prstGeom prst="rect">
            <a:avLst/>
          </a:prstGeom>
          <a:noFill/>
        </p:spPr>
      </p:pic>
    </p:spTree>
    <p:extLst>
      <p:ext uri="{BB962C8B-B14F-4D97-AF65-F5344CB8AC3E}">
        <p14:creationId xmlns:p14="http://schemas.microsoft.com/office/powerpoint/2010/main" val="15054011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142852"/>
            <a:ext cx="1757346" cy="542915"/>
          </a:xfrm>
        </p:spPr>
        <p:txBody>
          <a:bodyPr>
            <a:normAutofit lnSpcReduction="10000"/>
          </a:bodyPr>
          <a:lstStyle/>
          <a:p>
            <a:pPr algn="l" rtl="0"/>
            <a:r>
              <a:rPr lang="en-US" b="1" dirty="0" smtClean="0">
                <a:solidFill>
                  <a:schemeClr val="accent2"/>
                </a:solidFill>
              </a:rPr>
              <a:t>Carina.</a:t>
            </a:r>
            <a:endParaRPr lang="ar-IQ" b="1" dirty="0">
              <a:solidFill>
                <a:schemeClr val="accent2"/>
              </a:solidFill>
            </a:endParaRPr>
          </a:p>
        </p:txBody>
      </p:sp>
      <p:pic>
        <p:nvPicPr>
          <p:cNvPr id="3074" name="Picture 2" descr="C:\Users\user\Desktop\carina.jpg"/>
          <p:cNvPicPr>
            <a:picLocks noChangeAspect="1" noChangeArrowheads="1"/>
          </p:cNvPicPr>
          <p:nvPr/>
        </p:nvPicPr>
        <p:blipFill>
          <a:blip r:embed="rId2"/>
          <a:srcRect/>
          <a:stretch>
            <a:fillRect/>
          </a:stretch>
        </p:blipFill>
        <p:spPr bwMode="auto">
          <a:xfrm>
            <a:off x="2285984" y="428604"/>
            <a:ext cx="4679189" cy="6238919"/>
          </a:xfrm>
          <a:prstGeom prst="rect">
            <a:avLst/>
          </a:prstGeom>
          <a:noFill/>
        </p:spPr>
      </p:pic>
    </p:spTree>
    <p:extLst>
      <p:ext uri="{BB962C8B-B14F-4D97-AF65-F5344CB8AC3E}">
        <p14:creationId xmlns:p14="http://schemas.microsoft.com/office/powerpoint/2010/main" val="31609590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58204" cy="582594"/>
          </a:xfrm>
        </p:spPr>
        <p:txBody>
          <a:bodyPr>
            <a:normAutofit fontScale="90000"/>
          </a:bodyPr>
          <a:lstStyle/>
          <a:p>
            <a:pPr rtl="0"/>
            <a:r>
              <a:rPr lang="en-US" b="1" dirty="0" smtClean="0">
                <a:solidFill>
                  <a:schemeClr val="accent4"/>
                </a:solidFill>
              </a:rPr>
              <a:t>Relations of trachea</a:t>
            </a:r>
            <a:endParaRPr lang="ar-IQ" b="1" dirty="0">
              <a:solidFill>
                <a:schemeClr val="accent4"/>
              </a:solidFill>
            </a:endParaRPr>
          </a:p>
        </p:txBody>
      </p:sp>
      <p:sp>
        <p:nvSpPr>
          <p:cNvPr id="3" name="عنصر نائب للمحتوى 2"/>
          <p:cNvSpPr>
            <a:spLocks noGrp="1"/>
          </p:cNvSpPr>
          <p:nvPr>
            <p:ph idx="1"/>
          </p:nvPr>
        </p:nvSpPr>
        <p:spPr>
          <a:xfrm>
            <a:off x="457200" y="1071546"/>
            <a:ext cx="8329642" cy="5357850"/>
          </a:xfrm>
        </p:spPr>
        <p:txBody>
          <a:bodyPr>
            <a:normAutofit/>
          </a:bodyPr>
          <a:lstStyle/>
          <a:p>
            <a:pPr algn="l" rtl="0"/>
            <a:r>
              <a:rPr lang="en-US" b="1" dirty="0" smtClean="0">
                <a:solidFill>
                  <a:schemeClr val="tx1">
                    <a:lumMod val="95000"/>
                    <a:lumOff val="5000"/>
                  </a:schemeClr>
                </a:solidFill>
              </a:rPr>
              <a:t>Ant.: </a:t>
            </a:r>
            <a:r>
              <a:rPr lang="en-US" b="1" dirty="0" smtClean="0">
                <a:solidFill>
                  <a:schemeClr val="bg1">
                    <a:lumMod val="50000"/>
                  </a:schemeClr>
                </a:solidFill>
              </a:rPr>
              <a:t>sternum, thymus, left </a:t>
            </a:r>
            <a:r>
              <a:rPr lang="en-US" b="1" dirty="0" err="1" smtClean="0">
                <a:solidFill>
                  <a:schemeClr val="bg1">
                    <a:lumMod val="50000"/>
                  </a:schemeClr>
                </a:solidFill>
              </a:rPr>
              <a:t>brachiocephalic</a:t>
            </a:r>
            <a:r>
              <a:rPr lang="en-US" b="1" dirty="0" smtClean="0">
                <a:solidFill>
                  <a:schemeClr val="bg1">
                    <a:lumMod val="50000"/>
                  </a:schemeClr>
                </a:solidFill>
              </a:rPr>
              <a:t> v., origins of </a:t>
            </a:r>
            <a:r>
              <a:rPr lang="en-US" b="1" dirty="0" err="1" smtClean="0">
                <a:solidFill>
                  <a:schemeClr val="bg1">
                    <a:lumMod val="50000"/>
                  </a:schemeClr>
                </a:solidFill>
              </a:rPr>
              <a:t>brachiocephalic</a:t>
            </a:r>
            <a:r>
              <a:rPr lang="en-US" b="1" dirty="0" smtClean="0">
                <a:solidFill>
                  <a:schemeClr val="bg1">
                    <a:lumMod val="50000"/>
                  </a:schemeClr>
                </a:solidFill>
              </a:rPr>
              <a:t> &amp; left common carotid arteries, arch of aorta.</a:t>
            </a:r>
          </a:p>
          <a:p>
            <a:pPr algn="l" rtl="0"/>
            <a:endParaRPr lang="en-US" b="1" dirty="0">
              <a:solidFill>
                <a:schemeClr val="bg1">
                  <a:lumMod val="50000"/>
                </a:schemeClr>
              </a:solidFill>
            </a:endParaRPr>
          </a:p>
          <a:p>
            <a:pPr algn="l" rtl="0"/>
            <a:r>
              <a:rPr lang="en-US" b="1" dirty="0" smtClean="0">
                <a:solidFill>
                  <a:schemeClr val="tx1">
                    <a:lumMod val="95000"/>
                    <a:lumOff val="5000"/>
                  </a:schemeClr>
                </a:solidFill>
              </a:rPr>
              <a:t>Pos.:</a:t>
            </a:r>
            <a:r>
              <a:rPr lang="en-US" b="1" dirty="0" smtClean="0">
                <a:solidFill>
                  <a:schemeClr val="accent5"/>
                </a:solidFill>
              </a:rPr>
              <a:t> </a:t>
            </a:r>
            <a:r>
              <a:rPr lang="en-US" b="1" dirty="0" smtClean="0">
                <a:solidFill>
                  <a:schemeClr val="bg1">
                    <a:lumMod val="50000"/>
                  </a:schemeClr>
                </a:solidFill>
              </a:rPr>
              <a:t>esophagus, left recurrent laryngeal n.</a:t>
            </a:r>
          </a:p>
          <a:p>
            <a:pPr algn="l" rtl="0"/>
            <a:endParaRPr lang="en-US" b="1" dirty="0">
              <a:solidFill>
                <a:schemeClr val="bg1">
                  <a:lumMod val="50000"/>
                </a:schemeClr>
              </a:solidFill>
            </a:endParaRPr>
          </a:p>
        </p:txBody>
      </p:sp>
    </p:spTree>
    <p:extLst>
      <p:ext uri="{BB962C8B-B14F-4D97-AF65-F5344CB8AC3E}">
        <p14:creationId xmlns:p14="http://schemas.microsoft.com/office/powerpoint/2010/main" val="37599662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42852"/>
            <a:ext cx="8258204" cy="511156"/>
          </a:xfrm>
        </p:spPr>
        <p:txBody>
          <a:bodyPr>
            <a:normAutofit fontScale="90000"/>
          </a:bodyPr>
          <a:lstStyle/>
          <a:p>
            <a:r>
              <a:rPr lang="en-US" b="1" dirty="0" smtClean="0">
                <a:solidFill>
                  <a:schemeClr val="accent4"/>
                </a:solidFill>
              </a:rPr>
              <a:t>Relations of trachea</a:t>
            </a:r>
            <a:endParaRPr lang="ar-IQ" dirty="0"/>
          </a:p>
        </p:txBody>
      </p:sp>
      <p:pic>
        <p:nvPicPr>
          <p:cNvPr id="4098" name="Picture 2" descr="C:\Users\user\Desktop\relations of trachea.png"/>
          <p:cNvPicPr>
            <a:picLocks noChangeAspect="1" noChangeArrowheads="1"/>
          </p:cNvPicPr>
          <p:nvPr/>
        </p:nvPicPr>
        <p:blipFill>
          <a:blip r:embed="rId2"/>
          <a:srcRect/>
          <a:stretch>
            <a:fillRect/>
          </a:stretch>
        </p:blipFill>
        <p:spPr bwMode="auto">
          <a:xfrm>
            <a:off x="831520" y="857232"/>
            <a:ext cx="7383818" cy="5811872"/>
          </a:xfrm>
          <a:prstGeom prst="rect">
            <a:avLst/>
          </a:prstGeom>
          <a:noFill/>
        </p:spPr>
      </p:pic>
    </p:spTree>
    <p:extLst>
      <p:ext uri="{BB962C8B-B14F-4D97-AF65-F5344CB8AC3E}">
        <p14:creationId xmlns:p14="http://schemas.microsoft.com/office/powerpoint/2010/main" val="42124868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422591"/>
            <a:ext cx="8712968" cy="2246769"/>
          </a:xfrm>
          <a:prstGeom prst="rect">
            <a:avLst/>
          </a:prstGeom>
        </p:spPr>
        <p:txBody>
          <a:bodyPr wrap="square">
            <a:spAutoFit/>
          </a:bodyPr>
          <a:lstStyle/>
          <a:p>
            <a:pPr algn="l" rtl="0"/>
            <a:r>
              <a:rPr lang="en-US" sz="2800" b="1" dirty="0">
                <a:solidFill>
                  <a:schemeClr val="tx1">
                    <a:lumMod val="95000"/>
                    <a:lumOff val="5000"/>
                  </a:schemeClr>
                </a:solidFill>
              </a:rPr>
              <a:t>Right side: </a:t>
            </a:r>
            <a:r>
              <a:rPr lang="en-US" sz="2800" b="1" dirty="0" err="1">
                <a:solidFill>
                  <a:schemeClr val="bg1">
                    <a:lumMod val="50000"/>
                  </a:schemeClr>
                </a:solidFill>
              </a:rPr>
              <a:t>azygos</a:t>
            </a:r>
            <a:r>
              <a:rPr lang="en-US" sz="2800" b="1" dirty="0">
                <a:solidFill>
                  <a:schemeClr val="bg1">
                    <a:lumMod val="50000"/>
                  </a:schemeClr>
                </a:solidFill>
              </a:rPr>
              <a:t> v., right </a:t>
            </a:r>
            <a:r>
              <a:rPr lang="en-US" sz="2800" b="1" dirty="0" err="1">
                <a:solidFill>
                  <a:schemeClr val="bg1">
                    <a:lumMod val="50000"/>
                  </a:schemeClr>
                </a:solidFill>
              </a:rPr>
              <a:t>vagus</a:t>
            </a:r>
            <a:r>
              <a:rPr lang="en-US" sz="2800" b="1" dirty="0">
                <a:solidFill>
                  <a:schemeClr val="bg1">
                    <a:lumMod val="50000"/>
                  </a:schemeClr>
                </a:solidFill>
              </a:rPr>
              <a:t> n., pleura.</a:t>
            </a:r>
          </a:p>
          <a:p>
            <a:pPr algn="l" rtl="0"/>
            <a:endParaRPr lang="en-US" sz="2800" b="1" dirty="0">
              <a:solidFill>
                <a:schemeClr val="bg1">
                  <a:lumMod val="50000"/>
                </a:schemeClr>
              </a:solidFill>
            </a:endParaRPr>
          </a:p>
          <a:p>
            <a:pPr algn="l" rtl="0"/>
            <a:r>
              <a:rPr lang="en-US" sz="2800" b="1" dirty="0">
                <a:solidFill>
                  <a:schemeClr val="tx1">
                    <a:lumMod val="95000"/>
                    <a:lumOff val="5000"/>
                  </a:schemeClr>
                </a:solidFill>
              </a:rPr>
              <a:t>Left side:</a:t>
            </a:r>
            <a:r>
              <a:rPr lang="en-US" sz="2800" b="1" dirty="0">
                <a:solidFill>
                  <a:schemeClr val="accent5"/>
                </a:solidFill>
              </a:rPr>
              <a:t> </a:t>
            </a:r>
            <a:r>
              <a:rPr lang="en-US" sz="2800" b="1" dirty="0">
                <a:solidFill>
                  <a:schemeClr val="bg1">
                    <a:lumMod val="50000"/>
                  </a:schemeClr>
                </a:solidFill>
              </a:rPr>
              <a:t>arch of aorta, left common carotid &amp; left </a:t>
            </a:r>
            <a:r>
              <a:rPr lang="en-US" sz="2800" b="1" dirty="0" err="1">
                <a:solidFill>
                  <a:schemeClr val="bg1">
                    <a:lumMod val="50000"/>
                  </a:schemeClr>
                </a:solidFill>
              </a:rPr>
              <a:t>subclavian</a:t>
            </a:r>
            <a:r>
              <a:rPr lang="en-US" sz="2800" b="1" dirty="0">
                <a:solidFill>
                  <a:schemeClr val="bg1">
                    <a:lumMod val="50000"/>
                  </a:schemeClr>
                </a:solidFill>
              </a:rPr>
              <a:t> arteries, left </a:t>
            </a:r>
            <a:r>
              <a:rPr lang="en-US" sz="2800" b="1" dirty="0" err="1">
                <a:solidFill>
                  <a:schemeClr val="bg1">
                    <a:lumMod val="50000"/>
                  </a:schemeClr>
                </a:solidFill>
              </a:rPr>
              <a:t>vagus</a:t>
            </a:r>
            <a:r>
              <a:rPr lang="en-US" sz="2800" b="1" dirty="0">
                <a:solidFill>
                  <a:schemeClr val="bg1">
                    <a:lumMod val="50000"/>
                  </a:schemeClr>
                </a:solidFill>
              </a:rPr>
              <a:t> &amp; left phrenic nerves, pleura.</a:t>
            </a:r>
            <a:endParaRPr lang="ar-IQ" sz="2800" b="1" dirty="0">
              <a:solidFill>
                <a:schemeClr val="accent5"/>
              </a:solidFill>
            </a:endParaRPr>
          </a:p>
        </p:txBody>
      </p:sp>
      <p:pic>
        <p:nvPicPr>
          <p:cNvPr id="3" name="Picture 2" descr="C:\Users\user\Desktop\nerve supply of the trachea.jpg"/>
          <p:cNvPicPr>
            <a:picLocks noChangeAspect="1" noChangeArrowheads="1"/>
          </p:cNvPicPr>
          <p:nvPr/>
        </p:nvPicPr>
        <p:blipFill>
          <a:blip r:embed="rId2"/>
          <a:srcRect/>
          <a:stretch>
            <a:fillRect/>
          </a:stretch>
        </p:blipFill>
        <p:spPr bwMode="auto">
          <a:xfrm>
            <a:off x="755576" y="260648"/>
            <a:ext cx="7488832" cy="4161943"/>
          </a:xfrm>
          <a:prstGeom prst="rect">
            <a:avLst/>
          </a:prstGeom>
          <a:noFill/>
        </p:spPr>
      </p:pic>
    </p:spTree>
    <p:extLst>
      <p:ext uri="{BB962C8B-B14F-4D97-AF65-F5344CB8AC3E}">
        <p14:creationId xmlns:p14="http://schemas.microsoft.com/office/powerpoint/2010/main" val="20612706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42852"/>
            <a:ext cx="8186766" cy="582594"/>
          </a:xfrm>
        </p:spPr>
        <p:txBody>
          <a:bodyPr>
            <a:normAutofit fontScale="90000"/>
          </a:bodyPr>
          <a:lstStyle/>
          <a:p>
            <a:pPr rtl="0"/>
            <a:r>
              <a:rPr lang="en-US" b="1" dirty="0" smtClean="0">
                <a:solidFill>
                  <a:schemeClr val="bg2">
                    <a:lumMod val="10000"/>
                  </a:schemeClr>
                </a:solidFill>
              </a:rPr>
              <a:t>Nerve supply of trachea</a:t>
            </a:r>
            <a:endParaRPr lang="ar-IQ" b="1" dirty="0">
              <a:solidFill>
                <a:schemeClr val="bg2">
                  <a:lumMod val="10000"/>
                </a:schemeClr>
              </a:solidFill>
            </a:endParaRPr>
          </a:p>
        </p:txBody>
      </p:sp>
      <p:pic>
        <p:nvPicPr>
          <p:cNvPr id="5122" name="Picture 2" descr="C:\Users\user\Desktop\nerve supply of the trachea.jpg"/>
          <p:cNvPicPr>
            <a:picLocks noChangeAspect="1" noChangeArrowheads="1"/>
          </p:cNvPicPr>
          <p:nvPr/>
        </p:nvPicPr>
        <p:blipFill>
          <a:blip r:embed="rId2"/>
          <a:srcRect/>
          <a:stretch>
            <a:fillRect/>
          </a:stretch>
        </p:blipFill>
        <p:spPr bwMode="auto">
          <a:xfrm>
            <a:off x="1539514" y="857232"/>
            <a:ext cx="5891534" cy="5829190"/>
          </a:xfrm>
          <a:prstGeom prst="rect">
            <a:avLst/>
          </a:prstGeom>
          <a:noFill/>
        </p:spPr>
      </p:pic>
    </p:spTree>
    <p:extLst>
      <p:ext uri="{BB962C8B-B14F-4D97-AF65-F5344CB8AC3E}">
        <p14:creationId xmlns:p14="http://schemas.microsoft.com/office/powerpoint/2010/main" val="9120307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dirty="0"/>
              <a:t>Neurovascular supply of the trachea</a:t>
            </a:r>
            <a:br>
              <a:rPr lang="en-US" dirty="0"/>
            </a:br>
            <a:endParaRPr lang="ar-IQ" dirty="0"/>
          </a:p>
        </p:txBody>
      </p:sp>
      <p:sp>
        <p:nvSpPr>
          <p:cNvPr id="3" name="Content Placeholder 2"/>
          <p:cNvSpPr>
            <a:spLocks noGrp="1"/>
          </p:cNvSpPr>
          <p:nvPr>
            <p:ph idx="1"/>
          </p:nvPr>
        </p:nvSpPr>
        <p:spPr>
          <a:xfrm>
            <a:off x="457200" y="764704"/>
            <a:ext cx="8229600" cy="5904656"/>
          </a:xfrm>
        </p:spPr>
        <p:txBody>
          <a:bodyPr>
            <a:normAutofit lnSpcReduction="10000"/>
          </a:bodyPr>
          <a:lstStyle/>
          <a:p>
            <a:pPr marL="0" algn="just" rtl="0">
              <a:spcBef>
                <a:spcPts val="0"/>
              </a:spcBef>
            </a:pPr>
            <a:r>
              <a:rPr lang="en-US" i="1" dirty="0" smtClean="0"/>
              <a:t>Arterial </a:t>
            </a:r>
            <a:r>
              <a:rPr lang="en-US" i="1" dirty="0"/>
              <a:t>supply</a:t>
            </a:r>
            <a:endParaRPr lang="en-US" dirty="0"/>
          </a:p>
          <a:p>
            <a:pPr marL="0" algn="just" rtl="0">
              <a:spcBef>
                <a:spcPts val="0"/>
              </a:spcBef>
            </a:pPr>
            <a:r>
              <a:rPr lang="en-US" dirty="0"/>
              <a:t>The lateral parts of the trachea and esophagus are supplied via longitudinal vascular anastomoses of interconnected branches along the lateral surface of the trachea from the following </a:t>
            </a:r>
            <a:r>
              <a:rPr lang="en-US" dirty="0" smtClean="0"/>
              <a:t>arteries </a:t>
            </a:r>
            <a:r>
              <a:rPr lang="en-US" baseline="30000" dirty="0"/>
              <a:t> </a:t>
            </a:r>
            <a:r>
              <a:rPr lang="en-US" dirty="0"/>
              <a:t>:</a:t>
            </a:r>
          </a:p>
          <a:p>
            <a:pPr marL="0" algn="just" rtl="0">
              <a:spcBef>
                <a:spcPts val="0"/>
              </a:spcBef>
            </a:pPr>
            <a:r>
              <a:rPr lang="en-US" dirty="0"/>
              <a:t>Inferior thyroid artery</a:t>
            </a:r>
          </a:p>
          <a:p>
            <a:pPr marL="0" algn="just" rtl="0">
              <a:spcBef>
                <a:spcPts val="0"/>
              </a:spcBef>
            </a:pPr>
            <a:r>
              <a:rPr lang="en-US" dirty="0" err="1"/>
              <a:t>Subclavian</a:t>
            </a:r>
            <a:r>
              <a:rPr lang="en-US" dirty="0"/>
              <a:t> artery</a:t>
            </a:r>
          </a:p>
          <a:p>
            <a:pPr marL="0" algn="just" rtl="0">
              <a:spcBef>
                <a:spcPts val="0"/>
              </a:spcBef>
            </a:pPr>
            <a:r>
              <a:rPr lang="en-US" dirty="0"/>
              <a:t>Supreme intercostal artery</a:t>
            </a:r>
          </a:p>
          <a:p>
            <a:pPr marL="0" algn="just" rtl="0">
              <a:spcBef>
                <a:spcPts val="0"/>
              </a:spcBef>
            </a:pPr>
            <a:r>
              <a:rPr lang="en-US" dirty="0"/>
              <a:t>Internal thoracic artery</a:t>
            </a:r>
          </a:p>
          <a:p>
            <a:pPr marL="0" algn="just" rtl="0">
              <a:spcBef>
                <a:spcPts val="0"/>
              </a:spcBef>
            </a:pPr>
            <a:r>
              <a:rPr lang="en-US" dirty="0"/>
              <a:t>Brachiocephalic trunk</a:t>
            </a:r>
          </a:p>
          <a:p>
            <a:pPr marL="0" algn="just" rtl="0">
              <a:spcBef>
                <a:spcPts val="0"/>
              </a:spcBef>
            </a:pPr>
            <a:r>
              <a:rPr lang="en-US" dirty="0"/>
              <a:t>Bronchial arteries at the tracheal bifurcation</a:t>
            </a:r>
          </a:p>
          <a:p>
            <a:endParaRPr lang="ar-IQ" dirty="0"/>
          </a:p>
        </p:txBody>
      </p:sp>
    </p:spTree>
    <p:extLst>
      <p:ext uri="{BB962C8B-B14F-4D97-AF65-F5344CB8AC3E}">
        <p14:creationId xmlns:p14="http://schemas.microsoft.com/office/powerpoint/2010/main" val="31732917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Venous and lymphatic drainage</a:t>
            </a:r>
            <a:r>
              <a:rPr lang="en-US" dirty="0"/>
              <a:t/>
            </a:r>
            <a:br>
              <a:rPr lang="en-US" dirty="0"/>
            </a:br>
            <a:endParaRPr lang="ar-IQ" dirty="0"/>
          </a:p>
        </p:txBody>
      </p:sp>
      <p:sp>
        <p:nvSpPr>
          <p:cNvPr id="3" name="Content Placeholder 2"/>
          <p:cNvSpPr>
            <a:spLocks noGrp="1"/>
          </p:cNvSpPr>
          <p:nvPr>
            <p:ph idx="1"/>
          </p:nvPr>
        </p:nvSpPr>
        <p:spPr>
          <a:xfrm>
            <a:off x="457200" y="1052736"/>
            <a:ext cx="8229600" cy="5616624"/>
          </a:xfrm>
        </p:spPr>
        <p:txBody>
          <a:bodyPr>
            <a:normAutofit/>
          </a:bodyPr>
          <a:lstStyle/>
          <a:p>
            <a:pPr marL="0" algn="just" rtl="0">
              <a:spcBef>
                <a:spcPts val="0"/>
              </a:spcBef>
            </a:pPr>
            <a:r>
              <a:rPr lang="en-US" dirty="0" smtClean="0"/>
              <a:t>Small </a:t>
            </a:r>
            <a:r>
              <a:rPr lang="en-US" dirty="0"/>
              <a:t>tracheal veins join the laryngeal vein or empty directly into the left inferior thyroid vein. </a:t>
            </a:r>
            <a:endParaRPr lang="en-US" dirty="0" smtClean="0"/>
          </a:p>
          <a:p>
            <a:pPr marL="0" algn="just" rtl="0">
              <a:spcBef>
                <a:spcPts val="0"/>
              </a:spcBef>
            </a:pPr>
            <a:endParaRPr lang="en-US" dirty="0"/>
          </a:p>
          <a:p>
            <a:pPr marL="0" algn="just" rtl="0">
              <a:spcBef>
                <a:spcPts val="0"/>
              </a:spcBef>
            </a:pPr>
            <a:endParaRPr lang="en-US" dirty="0"/>
          </a:p>
          <a:p>
            <a:pPr marL="0" algn="just" rtl="0">
              <a:spcBef>
                <a:spcPts val="0"/>
              </a:spcBef>
            </a:pPr>
            <a:r>
              <a:rPr lang="en-US" dirty="0" smtClean="0"/>
              <a:t>Left </a:t>
            </a:r>
            <a:r>
              <a:rPr lang="en-US" dirty="0"/>
              <a:t>and right descending veins enter the respective brachiocephalic veins</a:t>
            </a:r>
            <a:r>
              <a:rPr lang="en-US" dirty="0" smtClean="0"/>
              <a:t>.</a:t>
            </a:r>
          </a:p>
          <a:p>
            <a:pPr marL="0" algn="just" rtl="0">
              <a:spcBef>
                <a:spcPts val="0"/>
              </a:spcBef>
            </a:pPr>
            <a:r>
              <a:rPr lang="en-US" dirty="0" smtClean="0"/>
              <a:t> </a:t>
            </a:r>
          </a:p>
          <a:p>
            <a:pPr marL="0" algn="just" rtl="0">
              <a:spcBef>
                <a:spcPts val="0"/>
              </a:spcBef>
            </a:pPr>
            <a:r>
              <a:rPr lang="en-US" dirty="0"/>
              <a:t>The tracheal </a:t>
            </a:r>
            <a:r>
              <a:rPr lang="en-US" dirty="0" err="1"/>
              <a:t>lymphatics</a:t>
            </a:r>
            <a:r>
              <a:rPr lang="en-US" dirty="0"/>
              <a:t> drain to the </a:t>
            </a:r>
            <a:r>
              <a:rPr lang="en-US" dirty="0" err="1"/>
              <a:t>pretracheal</a:t>
            </a:r>
            <a:r>
              <a:rPr lang="en-US" dirty="0"/>
              <a:t>, </a:t>
            </a:r>
            <a:r>
              <a:rPr lang="en-US" dirty="0" err="1"/>
              <a:t>paratracheal</a:t>
            </a:r>
            <a:r>
              <a:rPr lang="en-US" dirty="0"/>
              <a:t>, and tracheobronchial groups of lymph nodes. </a:t>
            </a:r>
            <a:endParaRPr lang="ar-IQ" dirty="0"/>
          </a:p>
          <a:p>
            <a:pPr marL="0" algn="just" rtl="0">
              <a:spcBef>
                <a:spcPts val="0"/>
              </a:spcBef>
            </a:pPr>
            <a:endParaRPr lang="ar-IQ" dirty="0"/>
          </a:p>
        </p:txBody>
      </p:sp>
    </p:spTree>
    <p:extLst>
      <p:ext uri="{BB962C8B-B14F-4D97-AF65-F5344CB8AC3E}">
        <p14:creationId xmlns:p14="http://schemas.microsoft.com/office/powerpoint/2010/main" val="3539218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Nerve supply</a:t>
            </a:r>
            <a:r>
              <a:rPr lang="en-US" dirty="0"/>
              <a:t/>
            </a:r>
            <a:br>
              <a:rPr lang="en-US" dirty="0"/>
            </a:br>
            <a:endParaRPr lang="ar-IQ" dirty="0"/>
          </a:p>
        </p:txBody>
      </p:sp>
      <p:sp>
        <p:nvSpPr>
          <p:cNvPr id="3" name="Content Placeholder 2"/>
          <p:cNvSpPr>
            <a:spLocks noGrp="1"/>
          </p:cNvSpPr>
          <p:nvPr>
            <p:ph idx="1"/>
          </p:nvPr>
        </p:nvSpPr>
        <p:spPr>
          <a:xfrm>
            <a:off x="457200" y="980728"/>
            <a:ext cx="8229600" cy="5145435"/>
          </a:xfrm>
        </p:spPr>
        <p:txBody>
          <a:bodyPr/>
          <a:lstStyle/>
          <a:p>
            <a:pPr marL="0" algn="just" rtl="0">
              <a:spcBef>
                <a:spcPts val="0"/>
              </a:spcBef>
            </a:pPr>
            <a:r>
              <a:rPr lang="en-US" dirty="0" smtClean="0"/>
              <a:t>The </a:t>
            </a:r>
            <a:r>
              <a:rPr lang="en-US" dirty="0"/>
              <a:t>muscle fibers of the trachea are innervated by the recurrent laryngeal nerve, which also carry sensory fibers from the mucous membrane. </a:t>
            </a:r>
            <a:endParaRPr lang="en-US" dirty="0" smtClean="0"/>
          </a:p>
          <a:p>
            <a:pPr marL="0" algn="just" rtl="0">
              <a:spcBef>
                <a:spcPts val="0"/>
              </a:spcBef>
            </a:pPr>
            <a:endParaRPr lang="en-US" dirty="0"/>
          </a:p>
          <a:p>
            <a:pPr marL="0" algn="just" rtl="0">
              <a:spcBef>
                <a:spcPts val="0"/>
              </a:spcBef>
            </a:pPr>
            <a:r>
              <a:rPr lang="en-US" dirty="0" smtClean="0"/>
              <a:t>Sympathetic </a:t>
            </a:r>
            <a:r>
              <a:rPr lang="en-US" dirty="0"/>
              <a:t>nerve fibers are derived mainly from the middle cervical ganglion and have connections with the recurrent laryngeal nerves.</a:t>
            </a:r>
          </a:p>
          <a:p>
            <a:endParaRPr lang="ar-IQ" dirty="0"/>
          </a:p>
        </p:txBody>
      </p:sp>
    </p:spTree>
    <p:extLst>
      <p:ext uri="{BB962C8B-B14F-4D97-AF65-F5344CB8AC3E}">
        <p14:creationId xmlns:p14="http://schemas.microsoft.com/office/powerpoint/2010/main" val="3595622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42878"/>
            <a:ext cx="4471990" cy="542916"/>
          </a:xfrm>
        </p:spPr>
        <p:txBody>
          <a:bodyPr>
            <a:normAutofit fontScale="92500" lnSpcReduction="10000"/>
          </a:bodyPr>
          <a:lstStyle/>
          <a:p>
            <a:pPr marL="0" indent="0" algn="l" rtl="0">
              <a:buNone/>
            </a:pPr>
            <a:r>
              <a:rPr lang="en-US" b="1" dirty="0" smtClean="0">
                <a:solidFill>
                  <a:srgbClr val="7030A0"/>
                </a:solidFill>
              </a:rPr>
              <a:t> mediastinum.</a:t>
            </a:r>
            <a:endParaRPr lang="ar-IQ" b="1" dirty="0">
              <a:solidFill>
                <a:srgbClr val="7030A0"/>
              </a:solidFill>
            </a:endParaRPr>
          </a:p>
        </p:txBody>
      </p:sp>
      <p:pic>
        <p:nvPicPr>
          <p:cNvPr id="25602" name="Picture 2" descr="C:\Users\user\Desktop\posterior mediastinum.jpg"/>
          <p:cNvPicPr>
            <a:picLocks noChangeAspect="1" noChangeArrowheads="1"/>
          </p:cNvPicPr>
          <p:nvPr/>
        </p:nvPicPr>
        <p:blipFill>
          <a:blip r:embed="rId2"/>
          <a:srcRect/>
          <a:stretch>
            <a:fillRect/>
          </a:stretch>
        </p:blipFill>
        <p:spPr bwMode="auto">
          <a:xfrm>
            <a:off x="253994" y="928670"/>
            <a:ext cx="8636012" cy="5572164"/>
          </a:xfrm>
          <a:prstGeom prst="rect">
            <a:avLst/>
          </a:prstGeom>
          <a:noFill/>
        </p:spPr>
      </p:pic>
    </p:spTree>
    <p:extLst>
      <p:ext uri="{BB962C8B-B14F-4D97-AF65-F5344CB8AC3E}">
        <p14:creationId xmlns:p14="http://schemas.microsoft.com/office/powerpoint/2010/main" val="26057361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42852"/>
            <a:ext cx="8258204" cy="582594"/>
          </a:xfrm>
        </p:spPr>
        <p:txBody>
          <a:bodyPr>
            <a:normAutofit fontScale="90000"/>
          </a:bodyPr>
          <a:lstStyle/>
          <a:p>
            <a:pPr rtl="0"/>
            <a:r>
              <a:rPr lang="en-US" b="1" dirty="0" smtClean="0">
                <a:solidFill>
                  <a:schemeClr val="tx2">
                    <a:lumMod val="50000"/>
                  </a:schemeClr>
                </a:solidFill>
              </a:rPr>
              <a:t>Principal bronchi</a:t>
            </a:r>
            <a:endParaRPr lang="ar-IQ" b="1" dirty="0">
              <a:solidFill>
                <a:schemeClr val="tx2">
                  <a:lumMod val="50000"/>
                </a:schemeClr>
              </a:solidFill>
            </a:endParaRPr>
          </a:p>
        </p:txBody>
      </p:sp>
      <p:pic>
        <p:nvPicPr>
          <p:cNvPr id="6146" name="Picture 2" descr="C:\Users\user\Desktop\principal bronchi.gif"/>
          <p:cNvPicPr>
            <a:picLocks noChangeAspect="1" noChangeArrowheads="1"/>
          </p:cNvPicPr>
          <p:nvPr/>
        </p:nvPicPr>
        <p:blipFill>
          <a:blip r:embed="rId3"/>
          <a:srcRect/>
          <a:stretch>
            <a:fillRect/>
          </a:stretch>
        </p:blipFill>
        <p:spPr bwMode="auto">
          <a:xfrm>
            <a:off x="1857356" y="857232"/>
            <a:ext cx="5258032" cy="5786478"/>
          </a:xfrm>
          <a:prstGeom prst="rect">
            <a:avLst/>
          </a:prstGeom>
          <a:noFill/>
        </p:spPr>
      </p:pic>
    </p:spTree>
    <p:extLst>
      <p:ext uri="{BB962C8B-B14F-4D97-AF65-F5344CB8AC3E}">
        <p14:creationId xmlns:p14="http://schemas.microsoft.com/office/powerpoint/2010/main" val="38118652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rtl="0"/>
            <a:r>
              <a:rPr lang="en-US" b="1" dirty="0" smtClean="0">
                <a:solidFill>
                  <a:schemeClr val="accent1">
                    <a:lumMod val="50000"/>
                  </a:schemeClr>
                </a:solidFill>
              </a:rPr>
              <a:t>The right principal bronchus gives off:</a:t>
            </a:r>
          </a:p>
          <a:p>
            <a:pPr algn="l" rtl="0"/>
            <a:endParaRPr lang="en-US" b="1" dirty="0">
              <a:solidFill>
                <a:schemeClr val="accent1">
                  <a:lumMod val="50000"/>
                </a:schemeClr>
              </a:solidFill>
            </a:endParaRPr>
          </a:p>
          <a:p>
            <a:pPr algn="l" rtl="0"/>
            <a:r>
              <a:rPr lang="en-US" b="1" dirty="0" smtClean="0">
                <a:solidFill>
                  <a:schemeClr val="accent2">
                    <a:lumMod val="50000"/>
                  </a:schemeClr>
                </a:solidFill>
              </a:rPr>
              <a:t>Superior lobar bronchus.</a:t>
            </a:r>
          </a:p>
          <a:p>
            <a:pPr algn="l" rtl="0"/>
            <a:endParaRPr lang="en-US" b="1" dirty="0">
              <a:solidFill>
                <a:schemeClr val="accent2">
                  <a:lumMod val="50000"/>
                </a:schemeClr>
              </a:solidFill>
            </a:endParaRPr>
          </a:p>
          <a:p>
            <a:pPr algn="l" rtl="0"/>
            <a:r>
              <a:rPr lang="en-US" b="1" dirty="0" smtClean="0">
                <a:solidFill>
                  <a:schemeClr val="accent2">
                    <a:lumMod val="50000"/>
                  </a:schemeClr>
                </a:solidFill>
              </a:rPr>
              <a:t>Middle lobar bronchus.</a:t>
            </a:r>
          </a:p>
          <a:p>
            <a:pPr algn="l" rtl="0"/>
            <a:endParaRPr lang="en-US" b="1" dirty="0">
              <a:solidFill>
                <a:schemeClr val="accent2">
                  <a:lumMod val="50000"/>
                </a:schemeClr>
              </a:solidFill>
            </a:endParaRPr>
          </a:p>
          <a:p>
            <a:pPr algn="l" rtl="0"/>
            <a:r>
              <a:rPr lang="en-US" b="1" dirty="0" smtClean="0">
                <a:solidFill>
                  <a:schemeClr val="accent2">
                    <a:lumMod val="50000"/>
                  </a:schemeClr>
                </a:solidFill>
              </a:rPr>
              <a:t>Inferior lobar bronchus.</a:t>
            </a:r>
            <a:endParaRPr lang="ar-IQ" b="1" dirty="0">
              <a:solidFill>
                <a:schemeClr val="accent2">
                  <a:lumMod val="50000"/>
                </a:schemeClr>
              </a:solidFill>
            </a:endParaRPr>
          </a:p>
        </p:txBody>
      </p:sp>
    </p:spTree>
    <p:extLst>
      <p:ext uri="{BB962C8B-B14F-4D97-AF65-F5344CB8AC3E}">
        <p14:creationId xmlns:p14="http://schemas.microsoft.com/office/powerpoint/2010/main" val="29107374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esktop\superior lobar bronchus.JPG"/>
          <p:cNvPicPr>
            <a:picLocks noChangeAspect="1" noChangeArrowheads="1"/>
          </p:cNvPicPr>
          <p:nvPr/>
        </p:nvPicPr>
        <p:blipFill>
          <a:blip r:embed="rId3"/>
          <a:srcRect/>
          <a:stretch>
            <a:fillRect/>
          </a:stretch>
        </p:blipFill>
        <p:spPr bwMode="auto">
          <a:xfrm>
            <a:off x="2156336" y="214290"/>
            <a:ext cx="4941128" cy="6429420"/>
          </a:xfrm>
          <a:prstGeom prst="rect">
            <a:avLst/>
          </a:prstGeom>
          <a:noFill/>
        </p:spPr>
      </p:pic>
    </p:spTree>
    <p:extLst>
      <p:ext uri="{BB962C8B-B14F-4D97-AF65-F5344CB8AC3E}">
        <p14:creationId xmlns:p14="http://schemas.microsoft.com/office/powerpoint/2010/main" val="13675260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Desktop\middle lobar bronchus.gif"/>
          <p:cNvPicPr>
            <a:picLocks noChangeAspect="1" noChangeArrowheads="1"/>
          </p:cNvPicPr>
          <p:nvPr/>
        </p:nvPicPr>
        <p:blipFill>
          <a:blip r:embed="rId2"/>
          <a:srcRect/>
          <a:stretch>
            <a:fillRect/>
          </a:stretch>
        </p:blipFill>
        <p:spPr bwMode="auto">
          <a:xfrm>
            <a:off x="714348" y="214290"/>
            <a:ext cx="7715304" cy="6429420"/>
          </a:xfrm>
          <a:prstGeom prst="rect">
            <a:avLst/>
          </a:prstGeom>
          <a:noFill/>
        </p:spPr>
      </p:pic>
    </p:spTree>
    <p:extLst>
      <p:ext uri="{BB962C8B-B14F-4D97-AF65-F5344CB8AC3E}">
        <p14:creationId xmlns:p14="http://schemas.microsoft.com/office/powerpoint/2010/main" val="8071675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esktop\inferior lobe bronchus.jpg"/>
          <p:cNvPicPr>
            <a:picLocks noChangeAspect="1" noChangeArrowheads="1"/>
          </p:cNvPicPr>
          <p:nvPr/>
        </p:nvPicPr>
        <p:blipFill>
          <a:blip r:embed="rId2"/>
          <a:srcRect/>
          <a:stretch>
            <a:fillRect/>
          </a:stretch>
        </p:blipFill>
        <p:spPr bwMode="auto">
          <a:xfrm>
            <a:off x="142844" y="116632"/>
            <a:ext cx="8843122" cy="6336704"/>
          </a:xfrm>
          <a:prstGeom prst="rect">
            <a:avLst/>
          </a:prstGeom>
          <a:noFill/>
        </p:spPr>
      </p:pic>
    </p:spTree>
    <p:extLst>
      <p:ext uri="{BB962C8B-B14F-4D97-AF65-F5344CB8AC3E}">
        <p14:creationId xmlns:p14="http://schemas.microsoft.com/office/powerpoint/2010/main" val="32054602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142852"/>
            <a:ext cx="8186766" cy="1114420"/>
          </a:xfrm>
        </p:spPr>
        <p:txBody>
          <a:bodyPr/>
          <a:lstStyle/>
          <a:p>
            <a:pPr algn="l" rtl="0"/>
            <a:r>
              <a:rPr lang="en-US" b="1" dirty="0" smtClean="0">
                <a:solidFill>
                  <a:schemeClr val="accent3">
                    <a:lumMod val="50000"/>
                  </a:schemeClr>
                </a:solidFill>
              </a:rPr>
              <a:t>The left principal bronchus passes in front of the esophagus.</a:t>
            </a:r>
            <a:endParaRPr lang="ar-IQ" b="1" dirty="0">
              <a:solidFill>
                <a:schemeClr val="accent3">
                  <a:lumMod val="50000"/>
                </a:schemeClr>
              </a:solidFill>
            </a:endParaRPr>
          </a:p>
        </p:txBody>
      </p:sp>
      <p:pic>
        <p:nvPicPr>
          <p:cNvPr id="10242" name="Picture 2" descr="C:\Users\user\Desktop\left principal bronchus in front of the esophagus.png"/>
          <p:cNvPicPr>
            <a:picLocks noChangeAspect="1" noChangeArrowheads="1"/>
          </p:cNvPicPr>
          <p:nvPr/>
        </p:nvPicPr>
        <p:blipFill>
          <a:blip r:embed="rId2"/>
          <a:srcRect/>
          <a:stretch>
            <a:fillRect/>
          </a:stretch>
        </p:blipFill>
        <p:spPr bwMode="auto">
          <a:xfrm>
            <a:off x="1285852" y="1285860"/>
            <a:ext cx="6581753" cy="5378232"/>
          </a:xfrm>
          <a:prstGeom prst="rect">
            <a:avLst/>
          </a:prstGeom>
          <a:noFill/>
        </p:spPr>
      </p:pic>
    </p:spTree>
    <p:extLst>
      <p:ext uri="{BB962C8B-B14F-4D97-AF65-F5344CB8AC3E}">
        <p14:creationId xmlns:p14="http://schemas.microsoft.com/office/powerpoint/2010/main" val="34963334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142852"/>
            <a:ext cx="8329642" cy="654032"/>
          </a:xfrm>
        </p:spPr>
        <p:txBody>
          <a:bodyPr>
            <a:normAutofit fontScale="90000"/>
          </a:bodyPr>
          <a:lstStyle/>
          <a:p>
            <a:pPr rtl="0"/>
            <a:r>
              <a:rPr lang="en-US" b="1" dirty="0" smtClean="0">
                <a:solidFill>
                  <a:srgbClr val="C00000"/>
                </a:solidFill>
              </a:rPr>
              <a:t>Esophagus</a:t>
            </a:r>
            <a:endParaRPr lang="ar-IQ" b="1" dirty="0">
              <a:solidFill>
                <a:srgbClr val="C00000"/>
              </a:solidFill>
            </a:endParaRPr>
          </a:p>
        </p:txBody>
      </p:sp>
      <p:pic>
        <p:nvPicPr>
          <p:cNvPr id="1026" name="Picture 2" descr="C:\Users\user\Desktop\esophagus.png"/>
          <p:cNvPicPr>
            <a:picLocks noChangeAspect="1" noChangeArrowheads="1"/>
          </p:cNvPicPr>
          <p:nvPr/>
        </p:nvPicPr>
        <p:blipFill>
          <a:blip r:embed="rId2"/>
          <a:srcRect/>
          <a:stretch>
            <a:fillRect/>
          </a:stretch>
        </p:blipFill>
        <p:spPr bwMode="auto">
          <a:xfrm>
            <a:off x="642910" y="785794"/>
            <a:ext cx="7786710" cy="5840033"/>
          </a:xfrm>
          <a:prstGeom prst="rect">
            <a:avLst/>
          </a:prstGeom>
          <a:noFill/>
        </p:spPr>
      </p:pic>
    </p:spTree>
    <p:extLst>
      <p:ext uri="{BB962C8B-B14F-4D97-AF65-F5344CB8AC3E}">
        <p14:creationId xmlns:p14="http://schemas.microsoft.com/office/powerpoint/2010/main" val="29543979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lstStyle/>
          <a:p>
            <a:pPr marL="0" algn="just" rtl="0">
              <a:spcBef>
                <a:spcPts val="0"/>
              </a:spcBef>
            </a:pPr>
            <a:r>
              <a:rPr lang="en-US" dirty="0"/>
              <a:t>The esophagus is a 25-cm long muscular tube that connects the pharynx to the </a:t>
            </a:r>
            <a:r>
              <a:rPr lang="en-US" u="sng" dirty="0">
                <a:hlinkClick r:id="rId2"/>
              </a:rPr>
              <a:t>stomach</a:t>
            </a:r>
            <a:r>
              <a:rPr lang="en-US" dirty="0"/>
              <a:t>.</a:t>
            </a:r>
            <a:r>
              <a:rPr lang="en-US" baseline="30000" dirty="0"/>
              <a:t> </a:t>
            </a:r>
            <a:endParaRPr lang="en-US" dirty="0"/>
          </a:p>
          <a:p>
            <a:pPr marL="0" algn="just" rtl="0">
              <a:spcBef>
                <a:spcPts val="0"/>
              </a:spcBef>
            </a:pPr>
            <a:r>
              <a:rPr lang="en-US" dirty="0"/>
              <a:t>The esophagus extends from the lower border of the cricoid cartilage (at the level of the sixth cervical vertebra) to the cardiac orifice of the stomach at the side of the body of the 11th thoracic vertebra</a:t>
            </a:r>
          </a:p>
          <a:p>
            <a:endParaRPr lang="ar-IQ" dirty="0"/>
          </a:p>
        </p:txBody>
      </p:sp>
    </p:spTree>
    <p:extLst>
      <p:ext uri="{BB962C8B-B14F-4D97-AF65-F5344CB8AC3E}">
        <p14:creationId xmlns:p14="http://schemas.microsoft.com/office/powerpoint/2010/main" val="31911009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a:bodyPr>
          <a:lstStyle/>
          <a:p>
            <a:pPr marL="0" algn="just" rtl="0">
              <a:spcBef>
                <a:spcPts val="0"/>
              </a:spcBef>
            </a:pPr>
            <a:r>
              <a:rPr lang="en-US" dirty="0"/>
              <a:t>In its vertical course, the esophagus has 2 gentle curves in the coronal plane. </a:t>
            </a:r>
            <a:endParaRPr lang="en-US" dirty="0" smtClean="0"/>
          </a:p>
          <a:p>
            <a:pPr marL="0" algn="just" rtl="0">
              <a:spcBef>
                <a:spcPts val="0"/>
              </a:spcBef>
            </a:pPr>
            <a:endParaRPr lang="en-US" dirty="0"/>
          </a:p>
          <a:p>
            <a:pPr marL="0" algn="just" rtl="0">
              <a:spcBef>
                <a:spcPts val="0"/>
              </a:spcBef>
            </a:pPr>
            <a:r>
              <a:rPr lang="en-US" dirty="0" smtClean="0"/>
              <a:t>The </a:t>
            </a:r>
            <a:r>
              <a:rPr lang="en-US" dirty="0"/>
              <a:t>first curve begins a little below the commencement of the esophagus and inclines to the left as far as the root of the neck and returns to the midline at the level of fifth thoracic vertebra</a:t>
            </a:r>
            <a:r>
              <a:rPr lang="en-US" dirty="0" smtClean="0"/>
              <a:t>.</a:t>
            </a:r>
          </a:p>
          <a:p>
            <a:pPr marL="0" algn="just" rtl="0">
              <a:spcBef>
                <a:spcPts val="0"/>
              </a:spcBef>
            </a:pPr>
            <a:r>
              <a:rPr lang="en-US" dirty="0" smtClean="0"/>
              <a:t> </a:t>
            </a:r>
            <a:r>
              <a:rPr lang="en-US" dirty="0"/>
              <a:t>The second curve to the left is formed as the esophagus bends to cross the descending thoracic aorta, before it pierces the diaphragm. </a:t>
            </a:r>
            <a:endParaRPr lang="ar-IQ" dirty="0"/>
          </a:p>
        </p:txBody>
      </p:sp>
    </p:spTree>
    <p:extLst>
      <p:ext uri="{BB962C8B-B14F-4D97-AF65-F5344CB8AC3E}">
        <p14:creationId xmlns:p14="http://schemas.microsoft.com/office/powerpoint/2010/main" val="2557816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pPr marL="0" algn="just" rtl="0">
              <a:spcBef>
                <a:spcPts val="0"/>
              </a:spcBef>
            </a:pPr>
            <a:r>
              <a:rPr lang="en-US" dirty="0"/>
              <a:t>The esophagus also has </a:t>
            </a:r>
            <a:r>
              <a:rPr lang="en-US" dirty="0" err="1"/>
              <a:t>anteroposterior</a:t>
            </a:r>
            <a:r>
              <a:rPr lang="en-US" dirty="0"/>
              <a:t> curvatures that correspond to the curvatures of the cervical and thoracic part of the vertebral column.</a:t>
            </a:r>
            <a:endParaRPr lang="ar-IQ" dirty="0"/>
          </a:p>
        </p:txBody>
      </p:sp>
      <p:sp>
        <p:nvSpPr>
          <p:cNvPr id="4" name="Rectangle 3"/>
          <p:cNvSpPr/>
          <p:nvPr/>
        </p:nvSpPr>
        <p:spPr>
          <a:xfrm>
            <a:off x="251520" y="2708920"/>
            <a:ext cx="8496944" cy="4031873"/>
          </a:xfrm>
          <a:prstGeom prst="rect">
            <a:avLst/>
          </a:prstGeom>
        </p:spPr>
        <p:txBody>
          <a:bodyPr wrap="square">
            <a:spAutoFit/>
          </a:bodyPr>
          <a:lstStyle/>
          <a:p>
            <a:pPr algn="just" rtl="0"/>
            <a:r>
              <a:rPr lang="en-US" sz="3200" dirty="0"/>
              <a:t>Constrictions</a:t>
            </a:r>
          </a:p>
          <a:p>
            <a:pPr algn="just" rtl="0"/>
            <a:r>
              <a:rPr lang="en-US" sz="3200" dirty="0"/>
              <a:t>The esophagus is constricted in three places.</a:t>
            </a:r>
          </a:p>
          <a:p>
            <a:pPr algn="just" rtl="0"/>
            <a:r>
              <a:rPr lang="en-US" sz="3200" dirty="0"/>
              <a:t>The esophagus has four points of constriction. When a corrosive substance, or a solid object is swallowed, it is most likely to lodge and damage one of these four points. These constrictions arise from particular structures that compress the esophagus. These constrictions are</a:t>
            </a:r>
            <a:r>
              <a:rPr lang="en-US" sz="3200" dirty="0" smtClean="0"/>
              <a:t>:</a:t>
            </a:r>
            <a:endParaRPr lang="en-US" sz="3200" dirty="0"/>
          </a:p>
        </p:txBody>
      </p:sp>
    </p:spTree>
    <p:extLst>
      <p:ext uri="{BB962C8B-B14F-4D97-AF65-F5344CB8AC3E}">
        <p14:creationId xmlns:p14="http://schemas.microsoft.com/office/powerpoint/2010/main" val="1562944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b="1" dirty="0" smtClean="0"/>
              <a:t>mediastinum</a:t>
            </a:r>
            <a:endParaRPr lang="ar-IQ" dirty="0"/>
          </a:p>
        </p:txBody>
      </p:sp>
      <p:sp>
        <p:nvSpPr>
          <p:cNvPr id="3" name="Content Placeholder 2"/>
          <p:cNvSpPr>
            <a:spLocks noGrp="1"/>
          </p:cNvSpPr>
          <p:nvPr>
            <p:ph idx="1"/>
          </p:nvPr>
        </p:nvSpPr>
        <p:spPr>
          <a:xfrm>
            <a:off x="179512" y="1268760"/>
            <a:ext cx="8784976" cy="5472608"/>
          </a:xfrm>
        </p:spPr>
        <p:txBody>
          <a:bodyPr>
            <a:normAutofit fontScale="92500" lnSpcReduction="10000"/>
          </a:bodyPr>
          <a:lstStyle/>
          <a:p>
            <a:pPr marL="0" algn="just" rtl="0">
              <a:lnSpc>
                <a:spcPct val="120000"/>
              </a:lnSpc>
              <a:spcBef>
                <a:spcPts val="0"/>
              </a:spcBef>
            </a:pPr>
            <a:r>
              <a:rPr lang="en-US" dirty="0"/>
              <a:t>lies between the right and left </a:t>
            </a:r>
            <a:r>
              <a:rPr lang="en-US" dirty="0" err="1"/>
              <a:t>pleuræ</a:t>
            </a:r>
            <a:r>
              <a:rPr lang="en-US" dirty="0"/>
              <a:t> in and near the median sagittal plane of the chest.</a:t>
            </a:r>
          </a:p>
          <a:p>
            <a:pPr marL="0" algn="just" rtl="0">
              <a:lnSpc>
                <a:spcPct val="120000"/>
              </a:lnSpc>
              <a:spcBef>
                <a:spcPts val="0"/>
              </a:spcBef>
            </a:pPr>
            <a:r>
              <a:rPr lang="en-US" dirty="0"/>
              <a:t> It extends from the sternum in front to the vertebral column behind, and contains all the thoracic viscera excepting the lungs. </a:t>
            </a:r>
          </a:p>
          <a:p>
            <a:pPr marL="0" algn="just" rtl="0">
              <a:lnSpc>
                <a:spcPct val="120000"/>
              </a:lnSpc>
              <a:spcBef>
                <a:spcPts val="0"/>
              </a:spcBef>
            </a:pPr>
            <a:r>
              <a:rPr lang="en-US" dirty="0"/>
              <a:t>It may be divided for purposes of description into two parts: an upper portion, </a:t>
            </a:r>
            <a:r>
              <a:rPr lang="en-US" b="1" dirty="0"/>
              <a:t>above the upper level of the pericardium,</a:t>
            </a:r>
            <a:r>
              <a:rPr lang="en-US" dirty="0"/>
              <a:t> which is named the </a:t>
            </a:r>
            <a:r>
              <a:rPr lang="en-US" b="1" dirty="0">
                <a:solidFill>
                  <a:srgbClr val="FF0000"/>
                </a:solidFill>
              </a:rPr>
              <a:t>superior mediastinum;</a:t>
            </a:r>
            <a:r>
              <a:rPr lang="en-US" dirty="0"/>
              <a:t> and a lower portion, </a:t>
            </a:r>
            <a:r>
              <a:rPr lang="en-US" b="1" dirty="0"/>
              <a:t>below the upper level of the pericardium. </a:t>
            </a:r>
          </a:p>
          <a:p>
            <a:endParaRPr lang="ar-IQ" dirty="0"/>
          </a:p>
        </p:txBody>
      </p:sp>
    </p:spTree>
    <p:extLst>
      <p:ext uri="{BB962C8B-B14F-4D97-AF65-F5344CB8AC3E}">
        <p14:creationId xmlns:p14="http://schemas.microsoft.com/office/powerpoint/2010/main" val="484447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pPr marL="0" algn="just" rtl="0">
              <a:spcBef>
                <a:spcPts val="0"/>
              </a:spcBef>
            </a:pPr>
            <a:r>
              <a:rPr lang="en-US" dirty="0" smtClean="0"/>
              <a:t>At </a:t>
            </a:r>
            <a:r>
              <a:rPr lang="en-US" dirty="0"/>
              <a:t>the start of the esophagus, where the </a:t>
            </a:r>
            <a:r>
              <a:rPr lang="en-US" dirty="0">
                <a:hlinkClick r:id="rId2" tooltip="Pharynx"/>
              </a:rPr>
              <a:t>laryngopharynx</a:t>
            </a:r>
            <a:r>
              <a:rPr lang="en-US" dirty="0"/>
              <a:t> joins the esophagus, behind the </a:t>
            </a:r>
            <a:r>
              <a:rPr lang="en-US" dirty="0">
                <a:hlinkClick r:id="rId3" tooltip="Cricoid cartilage"/>
              </a:rPr>
              <a:t>cricoid cartilage</a:t>
            </a:r>
            <a:endParaRPr lang="en-US" dirty="0"/>
          </a:p>
          <a:p>
            <a:pPr marL="0" algn="just" rtl="0">
              <a:spcBef>
                <a:spcPts val="0"/>
              </a:spcBef>
            </a:pPr>
            <a:r>
              <a:rPr lang="en-US" dirty="0"/>
              <a:t>Where it is crossed on the front by the </a:t>
            </a:r>
            <a:r>
              <a:rPr lang="en-US" dirty="0">
                <a:hlinkClick r:id="rId4" tooltip="Aortic arch"/>
              </a:rPr>
              <a:t>aortic arch</a:t>
            </a:r>
            <a:r>
              <a:rPr lang="en-US" dirty="0"/>
              <a:t> in the superior </a:t>
            </a:r>
            <a:r>
              <a:rPr lang="en-US" dirty="0">
                <a:hlinkClick r:id="rId5" tooltip="Mediastinum"/>
              </a:rPr>
              <a:t>mediastinum</a:t>
            </a:r>
            <a:endParaRPr lang="en-US" dirty="0"/>
          </a:p>
          <a:p>
            <a:pPr marL="0" algn="just" rtl="0">
              <a:spcBef>
                <a:spcPts val="0"/>
              </a:spcBef>
            </a:pPr>
            <a:r>
              <a:rPr lang="en-US" dirty="0"/>
              <a:t>Where the esophagus is compressed by the left main </a:t>
            </a:r>
            <a:r>
              <a:rPr lang="en-US" dirty="0">
                <a:hlinkClick r:id="rId6" tooltip="Bronchus"/>
              </a:rPr>
              <a:t>bronchus</a:t>
            </a:r>
            <a:r>
              <a:rPr lang="en-US" dirty="0"/>
              <a:t> in the posterior mediastinum</a:t>
            </a:r>
          </a:p>
          <a:p>
            <a:pPr marL="0" algn="just" rtl="0">
              <a:spcBef>
                <a:spcPts val="0"/>
              </a:spcBef>
            </a:pPr>
            <a:r>
              <a:rPr lang="en-US" dirty="0"/>
              <a:t>The </a:t>
            </a:r>
            <a:r>
              <a:rPr lang="en-US" dirty="0">
                <a:hlinkClick r:id="rId7" tooltip="Esophageal hiatus"/>
              </a:rPr>
              <a:t>esophageal hiatus</a:t>
            </a:r>
            <a:r>
              <a:rPr lang="en-US" dirty="0"/>
              <a:t> where it passes through the </a:t>
            </a:r>
            <a:r>
              <a:rPr lang="en-US" dirty="0">
                <a:hlinkClick r:id="rId8" tooltip="Thoracic diaphragm"/>
              </a:rPr>
              <a:t>diaphragm</a:t>
            </a:r>
            <a:r>
              <a:rPr lang="en-US" dirty="0"/>
              <a:t> in the posterior mediastinum</a:t>
            </a:r>
          </a:p>
          <a:p>
            <a:endParaRPr lang="ar-IQ" dirty="0"/>
          </a:p>
        </p:txBody>
      </p:sp>
    </p:spTree>
    <p:extLst>
      <p:ext uri="{BB962C8B-B14F-4D97-AF65-F5344CB8AC3E}">
        <p14:creationId xmlns:p14="http://schemas.microsoft.com/office/powerpoint/2010/main" val="7106917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142852"/>
            <a:ext cx="8186766" cy="1114420"/>
          </a:xfrm>
        </p:spPr>
        <p:txBody>
          <a:bodyPr/>
          <a:lstStyle/>
          <a:p>
            <a:pPr algn="l" rtl="0"/>
            <a:r>
              <a:rPr lang="en-US" dirty="0"/>
              <a:t>Constrictions</a:t>
            </a:r>
          </a:p>
          <a:p>
            <a:pPr algn="l" rtl="0"/>
            <a:endParaRPr lang="ar-IQ" b="1" dirty="0">
              <a:solidFill>
                <a:schemeClr val="accent3">
                  <a:lumMod val="50000"/>
                </a:schemeClr>
              </a:solidFill>
            </a:endParaRPr>
          </a:p>
        </p:txBody>
      </p:sp>
      <p:pic>
        <p:nvPicPr>
          <p:cNvPr id="10242" name="Picture 2" descr="C:\Users\user\Desktop\left principal bronchus in front of the esophagus.png"/>
          <p:cNvPicPr>
            <a:picLocks noChangeAspect="1" noChangeArrowheads="1"/>
          </p:cNvPicPr>
          <p:nvPr/>
        </p:nvPicPr>
        <p:blipFill>
          <a:blip r:embed="rId2"/>
          <a:srcRect/>
          <a:stretch>
            <a:fillRect/>
          </a:stretch>
        </p:blipFill>
        <p:spPr bwMode="auto">
          <a:xfrm>
            <a:off x="1285852" y="1285860"/>
            <a:ext cx="6581753" cy="5378232"/>
          </a:xfrm>
          <a:prstGeom prst="rect">
            <a:avLst/>
          </a:prstGeom>
          <a:noFill/>
        </p:spPr>
      </p:pic>
    </p:spTree>
    <p:extLst>
      <p:ext uri="{BB962C8B-B14F-4D97-AF65-F5344CB8AC3E}">
        <p14:creationId xmlns:p14="http://schemas.microsoft.com/office/powerpoint/2010/main" val="13571562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640960" cy="6480720"/>
          </a:xfrm>
        </p:spPr>
        <p:txBody>
          <a:bodyPr>
            <a:normAutofit fontScale="92500" lnSpcReduction="10000"/>
          </a:bodyPr>
          <a:lstStyle/>
          <a:p>
            <a:pPr marL="0" algn="just" rtl="0">
              <a:spcBef>
                <a:spcPts val="0"/>
              </a:spcBef>
            </a:pPr>
            <a:r>
              <a:rPr lang="en-US" b="1" dirty="0"/>
              <a:t>Blood supply of esophagus:</a:t>
            </a:r>
          </a:p>
          <a:p>
            <a:pPr marL="0" algn="just" rtl="0">
              <a:spcBef>
                <a:spcPts val="0"/>
              </a:spcBef>
            </a:pPr>
            <a:r>
              <a:rPr lang="en-US" b="1" dirty="0"/>
              <a:t>Arteries:</a:t>
            </a:r>
            <a:endParaRPr lang="en-US" dirty="0"/>
          </a:p>
          <a:p>
            <a:pPr marL="0" algn="just" rtl="0">
              <a:spcBef>
                <a:spcPts val="0"/>
              </a:spcBef>
            </a:pPr>
            <a:r>
              <a:rPr lang="en-US" dirty="0"/>
              <a:t>The upper third of the esophagus, which lies in the region of the neck, is supplied by the inferior thyroid artery. </a:t>
            </a:r>
            <a:endParaRPr lang="en-US" dirty="0" smtClean="0"/>
          </a:p>
          <a:p>
            <a:pPr marL="0" algn="just" rtl="0">
              <a:spcBef>
                <a:spcPts val="0"/>
              </a:spcBef>
            </a:pPr>
            <a:r>
              <a:rPr lang="en-US" dirty="0" smtClean="0"/>
              <a:t>The </a:t>
            </a:r>
            <a:r>
              <a:rPr lang="en-US" dirty="0"/>
              <a:t>middle third, which lies in the thorax, is supplies by the branches from the descending thoracic aorta</a:t>
            </a:r>
            <a:r>
              <a:rPr lang="en-US" dirty="0" smtClean="0"/>
              <a:t>.</a:t>
            </a:r>
          </a:p>
          <a:p>
            <a:pPr marL="0" algn="just" rtl="0">
              <a:spcBef>
                <a:spcPts val="0"/>
              </a:spcBef>
            </a:pPr>
            <a:r>
              <a:rPr lang="en-US" dirty="0"/>
              <a:t>  </a:t>
            </a:r>
            <a:endParaRPr lang="en-US" dirty="0" smtClean="0"/>
          </a:p>
          <a:p>
            <a:pPr marL="0" algn="just" rtl="0">
              <a:spcBef>
                <a:spcPts val="0"/>
              </a:spcBef>
            </a:pPr>
            <a:r>
              <a:rPr lang="en-US" dirty="0" smtClean="0"/>
              <a:t>And </a:t>
            </a:r>
            <a:r>
              <a:rPr lang="en-US" dirty="0"/>
              <a:t>the lower third, which lies in the abdomen, is supplies by the left gastric artery.</a:t>
            </a:r>
          </a:p>
          <a:p>
            <a:pPr marL="0" algn="just" rtl="0">
              <a:spcBef>
                <a:spcPts val="0"/>
              </a:spcBef>
            </a:pPr>
            <a:r>
              <a:rPr lang="en-US" b="1" dirty="0"/>
              <a:t>Veins:</a:t>
            </a:r>
            <a:endParaRPr lang="en-US" dirty="0"/>
          </a:p>
          <a:p>
            <a:pPr marL="0" algn="just" rtl="0">
              <a:spcBef>
                <a:spcPts val="0"/>
              </a:spcBef>
            </a:pPr>
            <a:r>
              <a:rPr lang="en-US" dirty="0"/>
              <a:t>The veins from the upper third portion join the inferior thyroid veins, from the middle third join the </a:t>
            </a:r>
            <a:r>
              <a:rPr lang="en-US" dirty="0" err="1"/>
              <a:t>azygous</a:t>
            </a:r>
            <a:r>
              <a:rPr lang="en-US" dirty="0"/>
              <a:t> vein and from the lower third join the left gastric vein (tributary of the portal vein</a:t>
            </a:r>
            <a:r>
              <a:rPr lang="en-US" dirty="0" smtClean="0"/>
              <a:t>).</a:t>
            </a:r>
          </a:p>
          <a:p>
            <a:pPr marL="0" algn="just" rtl="0">
              <a:spcBef>
                <a:spcPts val="0"/>
              </a:spcBef>
            </a:pPr>
            <a:endParaRPr lang="en-US" dirty="0"/>
          </a:p>
          <a:p>
            <a:endParaRPr lang="ar-IQ" dirty="0"/>
          </a:p>
        </p:txBody>
      </p:sp>
    </p:spTree>
    <p:extLst>
      <p:ext uri="{BB962C8B-B14F-4D97-AF65-F5344CB8AC3E}">
        <p14:creationId xmlns:p14="http://schemas.microsoft.com/office/powerpoint/2010/main" val="30764808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42852"/>
            <a:ext cx="8258204" cy="654032"/>
          </a:xfrm>
        </p:spPr>
        <p:txBody>
          <a:bodyPr>
            <a:normAutofit fontScale="90000"/>
          </a:bodyPr>
          <a:lstStyle/>
          <a:p>
            <a:pPr rtl="0"/>
            <a:r>
              <a:rPr lang="en-US" b="1" dirty="0" smtClean="0">
                <a:solidFill>
                  <a:srgbClr val="002060"/>
                </a:solidFill>
              </a:rPr>
              <a:t>Blood supply of the esophagus</a:t>
            </a:r>
            <a:endParaRPr lang="ar-IQ" b="1" dirty="0">
              <a:solidFill>
                <a:srgbClr val="002060"/>
              </a:solidFill>
            </a:endParaRPr>
          </a:p>
        </p:txBody>
      </p:sp>
      <p:pic>
        <p:nvPicPr>
          <p:cNvPr id="4098" name="Picture 2" descr="C:\Users\user\Desktop\blood supply of the esophagus.jpg"/>
          <p:cNvPicPr>
            <a:picLocks noChangeAspect="1" noChangeArrowheads="1"/>
          </p:cNvPicPr>
          <p:nvPr/>
        </p:nvPicPr>
        <p:blipFill>
          <a:blip r:embed="rId2"/>
          <a:srcRect/>
          <a:stretch>
            <a:fillRect/>
          </a:stretch>
        </p:blipFill>
        <p:spPr bwMode="auto">
          <a:xfrm>
            <a:off x="1684078" y="857232"/>
            <a:ext cx="5888318" cy="5715040"/>
          </a:xfrm>
          <a:prstGeom prst="rect">
            <a:avLst/>
          </a:prstGeom>
          <a:noFill/>
        </p:spPr>
      </p:pic>
    </p:spTree>
    <p:extLst>
      <p:ext uri="{BB962C8B-B14F-4D97-AF65-F5344CB8AC3E}">
        <p14:creationId xmlns:p14="http://schemas.microsoft.com/office/powerpoint/2010/main" val="37836580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363272" cy="6048672"/>
          </a:xfrm>
        </p:spPr>
        <p:txBody>
          <a:bodyPr>
            <a:normAutofit lnSpcReduction="10000"/>
          </a:bodyPr>
          <a:lstStyle/>
          <a:p>
            <a:pPr marL="0" algn="l" rtl="0">
              <a:spcBef>
                <a:spcPts val="0"/>
              </a:spcBef>
            </a:pPr>
            <a:endParaRPr lang="en-US" dirty="0"/>
          </a:p>
          <a:p>
            <a:pPr marL="0" algn="just" rtl="0">
              <a:spcBef>
                <a:spcPts val="0"/>
              </a:spcBef>
            </a:pPr>
            <a:r>
              <a:rPr lang="en-US" b="1" dirty="0"/>
              <a:t>Lymph drainage of esophagus:</a:t>
            </a:r>
          </a:p>
          <a:p>
            <a:pPr marL="0" algn="just" rtl="0">
              <a:spcBef>
                <a:spcPts val="0"/>
              </a:spcBef>
            </a:pPr>
            <a:r>
              <a:rPr lang="en-US" dirty="0"/>
              <a:t>As is the case with the blood supply, the lymph drainage is also different for the three parts of esophagus. </a:t>
            </a:r>
            <a:endParaRPr lang="en-US" dirty="0" smtClean="0"/>
          </a:p>
          <a:p>
            <a:pPr marL="0" algn="just" rtl="0">
              <a:spcBef>
                <a:spcPts val="0"/>
              </a:spcBef>
            </a:pPr>
            <a:r>
              <a:rPr lang="en-US" dirty="0" smtClean="0"/>
              <a:t>The </a:t>
            </a:r>
            <a:r>
              <a:rPr lang="en-US" dirty="0" err="1"/>
              <a:t>lymphatics</a:t>
            </a:r>
            <a:r>
              <a:rPr lang="en-US" dirty="0"/>
              <a:t> from the upper third of esophagus drain into the deep cervical nodes. </a:t>
            </a:r>
            <a:endParaRPr lang="en-US" dirty="0" smtClean="0"/>
          </a:p>
          <a:p>
            <a:pPr marL="0" algn="just" rtl="0">
              <a:spcBef>
                <a:spcPts val="0"/>
              </a:spcBef>
            </a:pPr>
            <a:endParaRPr lang="en-US" dirty="0"/>
          </a:p>
          <a:p>
            <a:pPr marL="0" algn="just" rtl="0">
              <a:spcBef>
                <a:spcPts val="0"/>
              </a:spcBef>
            </a:pPr>
            <a:r>
              <a:rPr lang="en-US" dirty="0" smtClean="0"/>
              <a:t>Those </a:t>
            </a:r>
            <a:r>
              <a:rPr lang="en-US" dirty="0"/>
              <a:t>from the middle third drain into the superior and posterior </a:t>
            </a:r>
            <a:r>
              <a:rPr lang="en-US" dirty="0" err="1"/>
              <a:t>Mediastinal</a:t>
            </a:r>
            <a:r>
              <a:rPr lang="en-US" dirty="0"/>
              <a:t> </a:t>
            </a:r>
            <a:r>
              <a:rPr lang="en-US" dirty="0" smtClean="0"/>
              <a:t>nodes</a:t>
            </a:r>
          </a:p>
          <a:p>
            <a:pPr marL="0" algn="just" rtl="0">
              <a:spcBef>
                <a:spcPts val="0"/>
              </a:spcBef>
            </a:pPr>
            <a:r>
              <a:rPr lang="en-US" dirty="0" smtClean="0"/>
              <a:t> </a:t>
            </a:r>
          </a:p>
          <a:p>
            <a:pPr marL="0" algn="just" rtl="0">
              <a:spcBef>
                <a:spcPts val="0"/>
              </a:spcBef>
            </a:pPr>
            <a:r>
              <a:rPr lang="en-US" dirty="0" smtClean="0"/>
              <a:t>and </a:t>
            </a:r>
            <a:r>
              <a:rPr lang="en-US" dirty="0"/>
              <a:t>the </a:t>
            </a:r>
            <a:r>
              <a:rPr lang="en-US" dirty="0" err="1"/>
              <a:t>lymphatics</a:t>
            </a:r>
            <a:r>
              <a:rPr lang="en-US" dirty="0"/>
              <a:t> from the lower third drain into the celiac nodes.</a:t>
            </a:r>
          </a:p>
          <a:p>
            <a:pPr marL="0" algn="just" rtl="0">
              <a:spcBef>
                <a:spcPts val="0"/>
              </a:spcBef>
            </a:pPr>
            <a:endParaRPr lang="ar-IQ" dirty="0"/>
          </a:p>
        </p:txBody>
      </p:sp>
    </p:spTree>
    <p:extLst>
      <p:ext uri="{BB962C8B-B14F-4D97-AF65-F5344CB8AC3E}">
        <p14:creationId xmlns:p14="http://schemas.microsoft.com/office/powerpoint/2010/main" val="42173243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42852"/>
            <a:ext cx="8115328" cy="654032"/>
          </a:xfrm>
        </p:spPr>
        <p:txBody>
          <a:bodyPr>
            <a:normAutofit fontScale="90000"/>
          </a:bodyPr>
          <a:lstStyle/>
          <a:p>
            <a:pPr rtl="0"/>
            <a:r>
              <a:rPr lang="en-US" b="1" dirty="0" smtClean="0">
                <a:solidFill>
                  <a:srgbClr val="7030A0"/>
                </a:solidFill>
              </a:rPr>
              <a:t>Lymph drainage of the esophagus</a:t>
            </a:r>
            <a:endParaRPr lang="ar-IQ" b="1" dirty="0">
              <a:solidFill>
                <a:srgbClr val="7030A0"/>
              </a:solidFill>
            </a:endParaRPr>
          </a:p>
        </p:txBody>
      </p:sp>
      <p:pic>
        <p:nvPicPr>
          <p:cNvPr id="5122" name="Picture 2" descr="C:\Users\user\Desktop\lymph drainage of the esophagus.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323528" y="808660"/>
            <a:ext cx="8496944" cy="5870542"/>
          </a:xfrm>
          <a:prstGeom prst="rect">
            <a:avLst/>
          </a:prstGeom>
          <a:noFill/>
        </p:spPr>
      </p:pic>
    </p:spTree>
    <p:extLst>
      <p:ext uri="{BB962C8B-B14F-4D97-AF65-F5344CB8AC3E}">
        <p14:creationId xmlns:p14="http://schemas.microsoft.com/office/powerpoint/2010/main" val="14735173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42852"/>
            <a:ext cx="8258204" cy="654032"/>
          </a:xfrm>
        </p:spPr>
        <p:txBody>
          <a:bodyPr>
            <a:normAutofit fontScale="90000"/>
          </a:bodyPr>
          <a:lstStyle/>
          <a:p>
            <a:pPr rtl="0"/>
            <a:r>
              <a:rPr lang="en-US" b="1" dirty="0" smtClean="0">
                <a:solidFill>
                  <a:srgbClr val="FF0000"/>
                </a:solidFill>
              </a:rPr>
              <a:t>Relations of esophagus</a:t>
            </a:r>
            <a:endParaRPr lang="ar-IQ" b="1" dirty="0">
              <a:solidFill>
                <a:srgbClr val="FF0000"/>
              </a:solidFill>
            </a:endParaRPr>
          </a:p>
        </p:txBody>
      </p:sp>
      <p:sp>
        <p:nvSpPr>
          <p:cNvPr id="3" name="عنصر نائب للمحتوى 2"/>
          <p:cNvSpPr>
            <a:spLocks noGrp="1"/>
          </p:cNvSpPr>
          <p:nvPr>
            <p:ph idx="1"/>
          </p:nvPr>
        </p:nvSpPr>
        <p:spPr>
          <a:xfrm>
            <a:off x="457200" y="1071546"/>
            <a:ext cx="8401080" cy="5357850"/>
          </a:xfrm>
        </p:spPr>
        <p:txBody>
          <a:bodyPr>
            <a:normAutofit fontScale="92500" lnSpcReduction="20000"/>
          </a:bodyPr>
          <a:lstStyle/>
          <a:p>
            <a:pPr algn="l" rtl="0"/>
            <a:r>
              <a:rPr lang="en-US" b="1" u="sng" dirty="0" smtClean="0">
                <a:solidFill>
                  <a:srgbClr val="00B050"/>
                </a:solidFill>
              </a:rPr>
              <a:t>Ant.: </a:t>
            </a:r>
            <a:r>
              <a:rPr lang="en-US" b="1" dirty="0">
                <a:solidFill>
                  <a:srgbClr val="00B0F0"/>
                </a:solidFill>
              </a:rPr>
              <a:t> </a:t>
            </a:r>
            <a:r>
              <a:rPr lang="en-US" b="1" dirty="0" smtClean="0">
                <a:solidFill>
                  <a:schemeClr val="accent2"/>
                </a:solidFill>
              </a:rPr>
              <a:t>trachea, left recurrent laryngeal n., left principal bronchus, pericardium.</a:t>
            </a:r>
          </a:p>
          <a:p>
            <a:pPr algn="l" rtl="0"/>
            <a:endParaRPr lang="en-US" b="1" u="sng" dirty="0">
              <a:solidFill>
                <a:srgbClr val="00B0F0"/>
              </a:solidFill>
            </a:endParaRPr>
          </a:p>
          <a:p>
            <a:pPr algn="l" rtl="0"/>
            <a:r>
              <a:rPr lang="en-US" b="1" u="sng" dirty="0" smtClean="0">
                <a:solidFill>
                  <a:srgbClr val="00B050"/>
                </a:solidFill>
              </a:rPr>
              <a:t>Pos.:</a:t>
            </a:r>
            <a:r>
              <a:rPr lang="en-US" b="1" dirty="0" smtClean="0">
                <a:solidFill>
                  <a:srgbClr val="00B050"/>
                </a:solidFill>
              </a:rPr>
              <a:t>  </a:t>
            </a:r>
            <a:r>
              <a:rPr lang="en-US" b="1" dirty="0" smtClean="0">
                <a:solidFill>
                  <a:schemeClr val="accent2"/>
                </a:solidFill>
              </a:rPr>
              <a:t>bodies of thoracic vertebrae, thoracic duct, </a:t>
            </a:r>
            <a:r>
              <a:rPr lang="en-US" b="1" dirty="0" err="1" smtClean="0">
                <a:solidFill>
                  <a:schemeClr val="accent2"/>
                </a:solidFill>
              </a:rPr>
              <a:t>azygos</a:t>
            </a:r>
            <a:r>
              <a:rPr lang="en-US" b="1" dirty="0" smtClean="0">
                <a:solidFill>
                  <a:schemeClr val="accent2"/>
                </a:solidFill>
              </a:rPr>
              <a:t> veins, right pos. </a:t>
            </a:r>
            <a:r>
              <a:rPr lang="en-US" b="1" dirty="0" err="1" smtClean="0">
                <a:solidFill>
                  <a:schemeClr val="accent2"/>
                </a:solidFill>
              </a:rPr>
              <a:t>intercostal</a:t>
            </a:r>
            <a:r>
              <a:rPr lang="en-US" b="1" dirty="0" smtClean="0">
                <a:solidFill>
                  <a:schemeClr val="accent2"/>
                </a:solidFill>
              </a:rPr>
              <a:t> arteries, descending thoracic aorta (at its lower end).</a:t>
            </a:r>
          </a:p>
          <a:p>
            <a:pPr algn="l" rtl="0"/>
            <a:endParaRPr lang="en-US" b="1" u="sng" dirty="0">
              <a:solidFill>
                <a:srgbClr val="00B0F0"/>
              </a:solidFill>
            </a:endParaRPr>
          </a:p>
          <a:p>
            <a:pPr algn="l" rtl="0"/>
            <a:r>
              <a:rPr lang="en-US" b="1" u="sng" dirty="0" smtClean="0">
                <a:solidFill>
                  <a:srgbClr val="00B050"/>
                </a:solidFill>
              </a:rPr>
              <a:t>Right side:</a:t>
            </a:r>
            <a:r>
              <a:rPr lang="en-US" b="1" dirty="0" smtClean="0">
                <a:solidFill>
                  <a:srgbClr val="00B050"/>
                </a:solidFill>
              </a:rPr>
              <a:t>  </a:t>
            </a:r>
            <a:r>
              <a:rPr lang="en-US" b="1" dirty="0" err="1" smtClean="0">
                <a:solidFill>
                  <a:schemeClr val="accent2"/>
                </a:solidFill>
              </a:rPr>
              <a:t>mediastinal</a:t>
            </a:r>
            <a:r>
              <a:rPr lang="en-US" b="1" dirty="0" smtClean="0">
                <a:solidFill>
                  <a:schemeClr val="accent2"/>
                </a:solidFill>
              </a:rPr>
              <a:t> pleura, terminal part of </a:t>
            </a:r>
            <a:r>
              <a:rPr lang="en-US" b="1" dirty="0" err="1" smtClean="0">
                <a:solidFill>
                  <a:schemeClr val="accent2"/>
                </a:solidFill>
              </a:rPr>
              <a:t>azygos</a:t>
            </a:r>
            <a:r>
              <a:rPr lang="en-US" b="1" dirty="0" smtClean="0">
                <a:solidFill>
                  <a:schemeClr val="accent2"/>
                </a:solidFill>
              </a:rPr>
              <a:t> v.</a:t>
            </a:r>
          </a:p>
          <a:p>
            <a:pPr algn="l" rtl="0"/>
            <a:endParaRPr lang="en-US" b="1" u="sng" dirty="0">
              <a:solidFill>
                <a:srgbClr val="00B0F0"/>
              </a:solidFill>
            </a:endParaRPr>
          </a:p>
          <a:p>
            <a:pPr algn="l" rtl="0"/>
            <a:r>
              <a:rPr lang="en-US" b="1" u="sng" dirty="0" smtClean="0">
                <a:solidFill>
                  <a:srgbClr val="00B050"/>
                </a:solidFill>
              </a:rPr>
              <a:t>Left side:</a:t>
            </a:r>
            <a:r>
              <a:rPr lang="en-US" b="1" dirty="0" smtClean="0">
                <a:solidFill>
                  <a:srgbClr val="00B050"/>
                </a:solidFill>
              </a:rPr>
              <a:t>  </a:t>
            </a:r>
            <a:r>
              <a:rPr lang="en-US" b="1" dirty="0" smtClean="0">
                <a:solidFill>
                  <a:schemeClr val="accent2"/>
                </a:solidFill>
              </a:rPr>
              <a:t>left </a:t>
            </a:r>
            <a:r>
              <a:rPr lang="en-US" b="1" dirty="0" err="1" smtClean="0">
                <a:solidFill>
                  <a:schemeClr val="accent2"/>
                </a:solidFill>
              </a:rPr>
              <a:t>subclavian</a:t>
            </a:r>
            <a:r>
              <a:rPr lang="en-US" b="1" dirty="0" smtClean="0">
                <a:solidFill>
                  <a:schemeClr val="accent2"/>
                </a:solidFill>
              </a:rPr>
              <a:t> a., aortic arch, thoracic duct, </a:t>
            </a:r>
            <a:r>
              <a:rPr lang="en-US" b="1" dirty="0" err="1" smtClean="0">
                <a:solidFill>
                  <a:schemeClr val="accent2"/>
                </a:solidFill>
              </a:rPr>
              <a:t>mediastinal</a:t>
            </a:r>
            <a:r>
              <a:rPr lang="en-US" b="1" dirty="0" smtClean="0">
                <a:solidFill>
                  <a:schemeClr val="accent2"/>
                </a:solidFill>
              </a:rPr>
              <a:t> pleura.</a:t>
            </a:r>
            <a:r>
              <a:rPr lang="en-US" b="1" u="sng" dirty="0" smtClean="0">
                <a:solidFill>
                  <a:schemeClr val="accent2"/>
                </a:solidFill>
              </a:rPr>
              <a:t> </a:t>
            </a:r>
            <a:endParaRPr lang="ar-IQ" b="1" u="sng" dirty="0">
              <a:solidFill>
                <a:schemeClr val="accent2"/>
              </a:solidFill>
            </a:endParaRPr>
          </a:p>
        </p:txBody>
      </p:sp>
    </p:spTree>
    <p:extLst>
      <p:ext uri="{BB962C8B-B14F-4D97-AF65-F5344CB8AC3E}">
        <p14:creationId xmlns:p14="http://schemas.microsoft.com/office/powerpoint/2010/main" val="42900557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42852"/>
            <a:ext cx="8186766" cy="654032"/>
          </a:xfrm>
        </p:spPr>
        <p:txBody>
          <a:bodyPr>
            <a:normAutofit fontScale="90000"/>
          </a:bodyPr>
          <a:lstStyle/>
          <a:p>
            <a:r>
              <a:rPr lang="en-US" b="1" dirty="0" smtClean="0">
                <a:solidFill>
                  <a:srgbClr val="FF0000"/>
                </a:solidFill>
              </a:rPr>
              <a:t>Relations of esophagus</a:t>
            </a:r>
            <a:endParaRPr lang="ar-IQ" dirty="0"/>
          </a:p>
        </p:txBody>
      </p:sp>
      <p:pic>
        <p:nvPicPr>
          <p:cNvPr id="2050" name="Picture 2" descr="C:\Users\user\Desktop\relations of esophagus.jpg"/>
          <p:cNvPicPr>
            <a:picLocks noChangeAspect="1" noChangeArrowheads="1"/>
          </p:cNvPicPr>
          <p:nvPr/>
        </p:nvPicPr>
        <p:blipFill>
          <a:blip r:embed="rId2"/>
          <a:srcRect/>
          <a:stretch>
            <a:fillRect/>
          </a:stretch>
        </p:blipFill>
        <p:spPr bwMode="auto">
          <a:xfrm>
            <a:off x="755577" y="740675"/>
            <a:ext cx="7344816" cy="5855373"/>
          </a:xfrm>
          <a:prstGeom prst="rect">
            <a:avLst/>
          </a:prstGeom>
          <a:noFill/>
        </p:spPr>
      </p:pic>
    </p:spTree>
    <p:extLst>
      <p:ext uri="{BB962C8B-B14F-4D97-AF65-F5344CB8AC3E}">
        <p14:creationId xmlns:p14="http://schemas.microsoft.com/office/powerpoint/2010/main" val="41064214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42852"/>
            <a:ext cx="8115328" cy="582594"/>
          </a:xfrm>
        </p:spPr>
        <p:txBody>
          <a:bodyPr>
            <a:normAutofit fontScale="90000"/>
          </a:bodyPr>
          <a:lstStyle/>
          <a:p>
            <a:pPr rtl="0"/>
            <a:r>
              <a:rPr lang="en-US" b="1" dirty="0" smtClean="0"/>
              <a:t>Nerve supply of the esophagus</a:t>
            </a:r>
            <a:endParaRPr lang="ar-IQ" b="1" dirty="0"/>
          </a:p>
        </p:txBody>
      </p:sp>
      <p:pic>
        <p:nvPicPr>
          <p:cNvPr id="6146" name="Picture 2" descr="C:\Users\user\Desktop\nerve supply of the esophagus.png"/>
          <p:cNvPicPr>
            <a:picLocks noChangeAspect="1" noChangeArrowheads="1"/>
          </p:cNvPicPr>
          <p:nvPr/>
        </p:nvPicPr>
        <p:blipFill>
          <a:blip r:embed="rId2"/>
          <a:srcRect/>
          <a:stretch>
            <a:fillRect/>
          </a:stretch>
        </p:blipFill>
        <p:spPr bwMode="auto">
          <a:xfrm>
            <a:off x="2000232" y="785794"/>
            <a:ext cx="5138489" cy="5857878"/>
          </a:xfrm>
          <a:prstGeom prst="rect">
            <a:avLst/>
          </a:prstGeom>
          <a:noFill/>
        </p:spPr>
      </p:pic>
    </p:spTree>
    <p:extLst>
      <p:ext uri="{BB962C8B-B14F-4D97-AF65-F5344CB8AC3E}">
        <p14:creationId xmlns:p14="http://schemas.microsoft.com/office/powerpoint/2010/main" val="25852004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6336704"/>
          </a:xfrm>
        </p:spPr>
        <p:txBody>
          <a:bodyPr>
            <a:normAutofit/>
          </a:bodyPr>
          <a:lstStyle/>
          <a:p>
            <a:pPr marL="0" algn="just" rtl="0">
              <a:spcBef>
                <a:spcPts val="0"/>
              </a:spcBef>
            </a:pPr>
            <a:r>
              <a:rPr lang="en-US" dirty="0"/>
              <a:t>T</a:t>
            </a:r>
            <a:r>
              <a:rPr lang="en-US" dirty="0" smtClean="0"/>
              <a:t>he </a:t>
            </a:r>
            <a:r>
              <a:rPr lang="en-US" dirty="0"/>
              <a:t>esophagus is innervated by the </a:t>
            </a:r>
            <a:r>
              <a:rPr lang="en-US" dirty="0" err="1"/>
              <a:t>vagus</a:t>
            </a:r>
            <a:r>
              <a:rPr lang="en-US" dirty="0"/>
              <a:t> nerve and the cervical and thoracic </a:t>
            </a:r>
            <a:r>
              <a:rPr lang="en-US" dirty="0">
                <a:hlinkClick r:id="rId2" tooltip="Sympathetic trunk"/>
              </a:rPr>
              <a:t>sympathetic </a:t>
            </a:r>
            <a:r>
              <a:rPr lang="en-US" dirty="0" smtClean="0">
                <a:hlinkClick r:id="rId2" tooltip="Sympathetic trunk"/>
              </a:rPr>
              <a:t>trunk</a:t>
            </a:r>
            <a:r>
              <a:rPr lang="en-US" dirty="0" smtClean="0"/>
              <a:t>.</a:t>
            </a:r>
          </a:p>
          <a:p>
            <a:pPr marL="0" algn="just" rtl="0">
              <a:spcBef>
                <a:spcPts val="0"/>
              </a:spcBef>
            </a:pPr>
            <a:endParaRPr lang="en-US" baseline="30000" dirty="0"/>
          </a:p>
          <a:p>
            <a:pPr marL="0" algn="just" rtl="0">
              <a:spcBef>
                <a:spcPts val="0"/>
              </a:spcBef>
            </a:pPr>
            <a:endParaRPr lang="en-US" baseline="30000" dirty="0"/>
          </a:p>
          <a:p>
            <a:pPr marL="0" algn="just" rtl="0">
              <a:spcBef>
                <a:spcPts val="0"/>
              </a:spcBef>
            </a:pPr>
            <a:r>
              <a:rPr lang="en-US" dirty="0" smtClean="0"/>
              <a:t>The </a:t>
            </a:r>
            <a:r>
              <a:rPr lang="en-US" dirty="0" err="1"/>
              <a:t>vagus</a:t>
            </a:r>
            <a:r>
              <a:rPr lang="en-US" dirty="0"/>
              <a:t> nerve has a </a:t>
            </a:r>
            <a:r>
              <a:rPr lang="en-US" dirty="0">
                <a:hlinkClick r:id="rId3" tooltip="Parasympathetic nerve"/>
              </a:rPr>
              <a:t>parasympathetic</a:t>
            </a:r>
            <a:r>
              <a:rPr lang="en-US" dirty="0"/>
              <a:t> function, supplying the muscles of the esophagus and stimulating glandular contraction. </a:t>
            </a:r>
            <a:endParaRPr lang="en-US" dirty="0" smtClean="0"/>
          </a:p>
          <a:p>
            <a:pPr marL="0" algn="just" rtl="0">
              <a:spcBef>
                <a:spcPts val="0"/>
              </a:spcBef>
            </a:pPr>
            <a:endParaRPr lang="en-US" dirty="0"/>
          </a:p>
          <a:p>
            <a:pPr marL="0" algn="just" rtl="0">
              <a:spcBef>
                <a:spcPts val="0"/>
              </a:spcBef>
            </a:pPr>
            <a:r>
              <a:rPr lang="en-US" dirty="0" smtClean="0"/>
              <a:t>Two </a:t>
            </a:r>
            <a:r>
              <a:rPr lang="en-US" dirty="0"/>
              <a:t>sets of nerve fibers travel in the </a:t>
            </a:r>
            <a:r>
              <a:rPr lang="en-US" dirty="0" err="1"/>
              <a:t>vagus</a:t>
            </a:r>
            <a:r>
              <a:rPr lang="en-US" dirty="0"/>
              <a:t> nerve to supply the muscles. </a:t>
            </a:r>
            <a:endParaRPr lang="en-US" dirty="0" smtClean="0"/>
          </a:p>
        </p:txBody>
      </p:sp>
    </p:spTree>
    <p:extLst>
      <p:ext uri="{BB962C8B-B14F-4D97-AF65-F5344CB8AC3E}">
        <p14:creationId xmlns:p14="http://schemas.microsoft.com/office/powerpoint/2010/main" val="2835020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692696"/>
            <a:ext cx="8856984" cy="5904656"/>
          </a:xfrm>
        </p:spPr>
        <p:txBody>
          <a:bodyPr>
            <a:normAutofit/>
          </a:bodyPr>
          <a:lstStyle/>
          <a:p>
            <a:pPr marL="0" algn="just" rtl="0">
              <a:lnSpc>
                <a:spcPct val="120000"/>
              </a:lnSpc>
              <a:spcBef>
                <a:spcPts val="0"/>
              </a:spcBef>
            </a:pPr>
            <a:r>
              <a:rPr lang="en-US" dirty="0"/>
              <a:t> </a:t>
            </a:r>
            <a:r>
              <a:rPr lang="en-US" sz="3400" dirty="0" smtClean="0">
                <a:cs typeface="+mj-cs"/>
              </a:rPr>
              <a:t>This </a:t>
            </a:r>
            <a:r>
              <a:rPr lang="en-US" sz="3400" dirty="0">
                <a:cs typeface="+mj-cs"/>
              </a:rPr>
              <a:t>lower portion is again </a:t>
            </a:r>
            <a:r>
              <a:rPr lang="en-US" sz="3400" dirty="0">
                <a:solidFill>
                  <a:srgbClr val="FF0000"/>
                </a:solidFill>
                <a:cs typeface="+mj-cs"/>
              </a:rPr>
              <a:t>subdivided into three parts, viz</a:t>
            </a:r>
            <a:r>
              <a:rPr lang="en-US" sz="3400" dirty="0">
                <a:cs typeface="+mj-cs"/>
              </a:rPr>
              <a:t>., that in front of the pericardium, the </a:t>
            </a:r>
            <a:r>
              <a:rPr lang="en-US" sz="3400" b="1" dirty="0">
                <a:cs typeface="+mj-cs"/>
              </a:rPr>
              <a:t>anterior mediastinum;</a:t>
            </a:r>
            <a:r>
              <a:rPr lang="en-US" sz="3400" dirty="0">
                <a:cs typeface="+mj-cs"/>
              </a:rPr>
              <a:t> that containing the pericardium and its contents, the </a:t>
            </a:r>
            <a:r>
              <a:rPr lang="en-US" sz="3400" b="1" dirty="0">
                <a:cs typeface="+mj-cs"/>
              </a:rPr>
              <a:t>middle mediastinum;</a:t>
            </a:r>
            <a:r>
              <a:rPr lang="en-US" sz="3400" dirty="0">
                <a:cs typeface="+mj-cs"/>
              </a:rPr>
              <a:t> and that behind the pericardium, the </a:t>
            </a:r>
            <a:r>
              <a:rPr lang="en-US" sz="3400" b="1" dirty="0">
                <a:cs typeface="+mj-cs"/>
              </a:rPr>
              <a:t>posterior mediastinum.</a:t>
            </a:r>
            <a:endParaRPr lang="ar-IQ" sz="3400" dirty="0">
              <a:cs typeface="+mj-cs"/>
            </a:endParaRPr>
          </a:p>
        </p:txBody>
      </p:sp>
    </p:spTree>
    <p:extLst>
      <p:ext uri="{BB962C8B-B14F-4D97-AF65-F5344CB8AC3E}">
        <p14:creationId xmlns:p14="http://schemas.microsoft.com/office/powerpoint/2010/main" val="37999028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
            <a:ext cx="8229600" cy="5928043"/>
          </a:xfrm>
        </p:spPr>
        <p:txBody>
          <a:bodyPr/>
          <a:lstStyle/>
          <a:p>
            <a:pPr marL="0" algn="just" rtl="0">
              <a:spcBef>
                <a:spcPts val="0"/>
              </a:spcBef>
            </a:pPr>
            <a:r>
              <a:rPr lang="en-US" dirty="0"/>
              <a:t>The upper striated muscle, and upper esophageal sphincter, are supplied by neurons with bodies in the </a:t>
            </a:r>
            <a:r>
              <a:rPr lang="en-US" dirty="0">
                <a:hlinkClick r:id="rId2" tooltip="Nucleus ambiguus"/>
              </a:rPr>
              <a:t>nucleus </a:t>
            </a:r>
            <a:r>
              <a:rPr lang="en-US" dirty="0" err="1">
                <a:hlinkClick r:id="rId2" tooltip="Nucleus ambiguus"/>
              </a:rPr>
              <a:t>ambiguus</a:t>
            </a:r>
            <a:r>
              <a:rPr lang="en-US" dirty="0"/>
              <a:t>, </a:t>
            </a:r>
            <a:endParaRPr lang="en-US" dirty="0" smtClean="0"/>
          </a:p>
          <a:p>
            <a:pPr marL="0" algn="just" rtl="0">
              <a:spcBef>
                <a:spcPts val="0"/>
              </a:spcBef>
            </a:pPr>
            <a:endParaRPr lang="en-US" dirty="0"/>
          </a:p>
          <a:p>
            <a:pPr marL="0" algn="just" rtl="0">
              <a:spcBef>
                <a:spcPts val="0"/>
              </a:spcBef>
            </a:pPr>
            <a:r>
              <a:rPr lang="en-US" dirty="0" smtClean="0"/>
              <a:t>whereas </a:t>
            </a:r>
            <a:r>
              <a:rPr lang="en-US" dirty="0"/>
              <a:t>fibers that supply the smooth muscle and lower esophageal sphincter have bodies situated in the </a:t>
            </a:r>
            <a:r>
              <a:rPr lang="en-US" dirty="0">
                <a:hlinkClick r:id="rId3" tooltip="Dorsal motor nucleus"/>
              </a:rPr>
              <a:t>dorsal motor nucleus</a:t>
            </a:r>
            <a:r>
              <a:rPr lang="en-US" dirty="0"/>
              <a:t>.</a:t>
            </a:r>
          </a:p>
          <a:p>
            <a:pPr marL="0" algn="just" rtl="0">
              <a:spcBef>
                <a:spcPts val="0"/>
              </a:spcBef>
            </a:pPr>
            <a:endParaRPr lang="en-US" baseline="30000" dirty="0"/>
          </a:p>
          <a:p>
            <a:pPr marL="0" algn="just" rtl="0">
              <a:spcBef>
                <a:spcPts val="0"/>
              </a:spcBef>
            </a:pPr>
            <a:r>
              <a:rPr lang="en-US" dirty="0"/>
              <a:t> The </a:t>
            </a:r>
            <a:r>
              <a:rPr lang="en-US" dirty="0" err="1"/>
              <a:t>vagus</a:t>
            </a:r>
            <a:r>
              <a:rPr lang="en-US" dirty="0"/>
              <a:t> nerve plays the primary role in initiating </a:t>
            </a:r>
            <a:r>
              <a:rPr lang="en-US" dirty="0">
                <a:hlinkClick r:id="rId4" tooltip="Peristalsis"/>
              </a:rPr>
              <a:t>peristalsis</a:t>
            </a:r>
            <a:r>
              <a:rPr lang="en-US" dirty="0"/>
              <a:t>.</a:t>
            </a:r>
            <a:endParaRPr lang="ar-IQ" dirty="0"/>
          </a:p>
          <a:p>
            <a:endParaRPr lang="ar-IQ" dirty="0"/>
          </a:p>
        </p:txBody>
      </p:sp>
    </p:spTree>
    <p:extLst>
      <p:ext uri="{BB962C8B-B14F-4D97-AF65-F5344CB8AC3E}">
        <p14:creationId xmlns:p14="http://schemas.microsoft.com/office/powerpoint/2010/main" val="1922518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408712"/>
          </a:xfrm>
        </p:spPr>
        <p:txBody>
          <a:bodyPr>
            <a:normAutofit lnSpcReduction="10000"/>
          </a:bodyPr>
          <a:lstStyle/>
          <a:p>
            <a:pPr marL="0" algn="just" rtl="0">
              <a:spcBef>
                <a:spcPts val="0"/>
              </a:spcBef>
            </a:pPr>
            <a:r>
              <a:rPr lang="en-US" dirty="0"/>
              <a:t>The sympathetic trunk has a </a:t>
            </a:r>
            <a:r>
              <a:rPr lang="en-US" dirty="0">
                <a:hlinkClick r:id="rId2" tooltip="Sympathetic nerve"/>
              </a:rPr>
              <a:t>sympathetic</a:t>
            </a:r>
            <a:r>
              <a:rPr lang="en-US" dirty="0"/>
              <a:t> function. </a:t>
            </a:r>
            <a:endParaRPr lang="en-US" dirty="0" smtClean="0"/>
          </a:p>
          <a:p>
            <a:pPr marL="0" algn="just" rtl="0">
              <a:spcBef>
                <a:spcPts val="0"/>
              </a:spcBef>
            </a:pPr>
            <a:endParaRPr lang="en-US" dirty="0"/>
          </a:p>
          <a:p>
            <a:pPr marL="0" algn="just" rtl="0">
              <a:spcBef>
                <a:spcPts val="0"/>
              </a:spcBef>
            </a:pPr>
            <a:r>
              <a:rPr lang="en-US" dirty="0" smtClean="0"/>
              <a:t>It </a:t>
            </a:r>
            <a:r>
              <a:rPr lang="en-US" dirty="0"/>
              <a:t>may enhance the function of the </a:t>
            </a:r>
            <a:r>
              <a:rPr lang="en-US" dirty="0" err="1"/>
              <a:t>vagus</a:t>
            </a:r>
            <a:r>
              <a:rPr lang="en-US" dirty="0"/>
              <a:t> nerve, increasing peristalsis and glandular activity, and causing sphincter contraction</a:t>
            </a:r>
            <a:r>
              <a:rPr lang="en-US" dirty="0" smtClean="0"/>
              <a:t>.</a:t>
            </a:r>
          </a:p>
          <a:p>
            <a:pPr marL="0" algn="just" rtl="0">
              <a:spcBef>
                <a:spcPts val="0"/>
              </a:spcBef>
            </a:pPr>
            <a:endParaRPr lang="en-US" dirty="0"/>
          </a:p>
          <a:p>
            <a:pPr marL="0" algn="just" rtl="0">
              <a:spcBef>
                <a:spcPts val="0"/>
              </a:spcBef>
            </a:pPr>
            <a:r>
              <a:rPr lang="en-US" dirty="0" smtClean="0"/>
              <a:t> </a:t>
            </a:r>
            <a:r>
              <a:rPr lang="en-US" dirty="0"/>
              <a:t>In addition, sympathetic activation may relax the muscle wall and cause blood vessel constriction</a:t>
            </a:r>
            <a:r>
              <a:rPr lang="en-US" dirty="0" smtClean="0"/>
              <a:t>.</a:t>
            </a:r>
            <a:endParaRPr lang="en-US" baseline="30000" dirty="0"/>
          </a:p>
          <a:p>
            <a:pPr marL="0" algn="just" rtl="0">
              <a:spcBef>
                <a:spcPts val="0"/>
              </a:spcBef>
            </a:pPr>
            <a:r>
              <a:rPr lang="en-US" dirty="0"/>
              <a:t> Sensation along the esophagus is supplied by both nerves, with gross sensation being passed in the </a:t>
            </a:r>
            <a:r>
              <a:rPr lang="en-US" dirty="0" err="1"/>
              <a:t>vagus</a:t>
            </a:r>
            <a:r>
              <a:rPr lang="en-US" dirty="0"/>
              <a:t> nerve and pain passed up the sympathetic trunk.</a:t>
            </a:r>
            <a:endParaRPr lang="ar-IQ" dirty="0"/>
          </a:p>
        </p:txBody>
      </p:sp>
    </p:spTree>
    <p:extLst>
      <p:ext uri="{BB962C8B-B14F-4D97-AF65-F5344CB8AC3E}">
        <p14:creationId xmlns:p14="http://schemas.microsoft.com/office/powerpoint/2010/main" val="35800835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142852"/>
            <a:ext cx="3686172" cy="471478"/>
          </a:xfrm>
        </p:spPr>
        <p:txBody>
          <a:bodyPr>
            <a:normAutofit fontScale="92500" lnSpcReduction="20000"/>
          </a:bodyPr>
          <a:lstStyle/>
          <a:p>
            <a:pPr algn="l" rtl="0"/>
            <a:r>
              <a:rPr lang="en-US" b="1" dirty="0" smtClean="0">
                <a:solidFill>
                  <a:srgbClr val="0070C0"/>
                </a:solidFill>
              </a:rPr>
              <a:t>Esophageal plexus.</a:t>
            </a:r>
            <a:endParaRPr lang="ar-IQ" b="1" dirty="0">
              <a:solidFill>
                <a:srgbClr val="0070C0"/>
              </a:solidFill>
            </a:endParaRPr>
          </a:p>
        </p:txBody>
      </p:sp>
      <p:pic>
        <p:nvPicPr>
          <p:cNvPr id="3074" name="Picture 2" descr="C:\Users\user\Desktop\esophageal plexus.png"/>
          <p:cNvPicPr>
            <a:picLocks noChangeAspect="1" noChangeArrowheads="1"/>
          </p:cNvPicPr>
          <p:nvPr/>
        </p:nvPicPr>
        <p:blipFill>
          <a:blip r:embed="rId2"/>
          <a:srcRect/>
          <a:stretch>
            <a:fillRect/>
          </a:stretch>
        </p:blipFill>
        <p:spPr bwMode="auto">
          <a:xfrm>
            <a:off x="251520" y="606676"/>
            <a:ext cx="8640960" cy="6017540"/>
          </a:xfrm>
          <a:prstGeom prst="rect">
            <a:avLst/>
          </a:prstGeom>
          <a:noFill/>
        </p:spPr>
      </p:pic>
    </p:spTree>
    <p:extLst>
      <p:ext uri="{BB962C8B-B14F-4D97-AF65-F5344CB8AC3E}">
        <p14:creationId xmlns:p14="http://schemas.microsoft.com/office/powerpoint/2010/main" val="15012788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algn="just" rtl="0">
              <a:spcBef>
                <a:spcPts val="0"/>
              </a:spcBef>
            </a:pPr>
            <a:r>
              <a:rPr lang="en-US" dirty="0"/>
              <a:t>The </a:t>
            </a:r>
            <a:r>
              <a:rPr lang="en-US" b="1" dirty="0"/>
              <a:t>esophageal plexus</a:t>
            </a:r>
            <a:r>
              <a:rPr lang="en-US" dirty="0"/>
              <a:t> is formed by nerve fibers from two sources, branches of the </a:t>
            </a:r>
            <a:r>
              <a:rPr lang="en-US" dirty="0" err="1">
                <a:hlinkClick r:id="rId2" tooltip="Vagus nerve"/>
              </a:rPr>
              <a:t>vagus</a:t>
            </a:r>
            <a:r>
              <a:rPr lang="en-US" dirty="0">
                <a:hlinkClick r:id="rId2" tooltip="Vagus nerve"/>
              </a:rPr>
              <a:t> nerve</a:t>
            </a:r>
            <a:r>
              <a:rPr lang="en-US" dirty="0"/>
              <a:t> and visceral branches of the </a:t>
            </a:r>
            <a:r>
              <a:rPr lang="en-US" dirty="0">
                <a:hlinkClick r:id="rId3" tooltip="Sympathetic trunk"/>
              </a:rPr>
              <a:t>sympathetic trunk</a:t>
            </a:r>
            <a:r>
              <a:rPr lang="en-US" dirty="0"/>
              <a:t>. </a:t>
            </a:r>
            <a:endParaRPr lang="ar-IQ" dirty="0"/>
          </a:p>
        </p:txBody>
      </p:sp>
    </p:spTree>
    <p:extLst>
      <p:ext uri="{BB962C8B-B14F-4D97-AF65-F5344CB8AC3E}">
        <p14:creationId xmlns:p14="http://schemas.microsoft.com/office/powerpoint/2010/main" val="26568813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6480720"/>
          </a:xfrm>
        </p:spPr>
        <p:txBody>
          <a:bodyPr>
            <a:normAutofit/>
          </a:bodyPr>
          <a:lstStyle/>
          <a:p>
            <a:pPr marL="0" algn="just" rtl="0">
              <a:spcBef>
                <a:spcPts val="0"/>
              </a:spcBef>
            </a:pPr>
            <a:r>
              <a:rPr lang="en-US" dirty="0"/>
              <a:t>Parasympathetic </a:t>
            </a:r>
            <a:r>
              <a:rPr lang="en-US" dirty="0" smtClean="0"/>
              <a:t>fibers:</a:t>
            </a:r>
          </a:p>
          <a:p>
            <a:pPr marL="0" algn="just" rtl="0">
              <a:spcBef>
                <a:spcPts val="0"/>
              </a:spcBef>
            </a:pPr>
            <a:endParaRPr lang="en-US" dirty="0"/>
          </a:p>
          <a:p>
            <a:pPr marL="0" algn="just" rtl="0">
              <a:spcBef>
                <a:spcPts val="0"/>
              </a:spcBef>
            </a:pPr>
            <a:r>
              <a:rPr lang="en-US" dirty="0"/>
              <a:t>1. The </a:t>
            </a:r>
            <a:r>
              <a:rPr lang="en-US" dirty="0" err="1">
                <a:hlinkClick r:id="rId2" tooltip="Vagus nerve"/>
              </a:rPr>
              <a:t>vagus</a:t>
            </a:r>
            <a:r>
              <a:rPr lang="en-US" dirty="0">
                <a:hlinkClick r:id="rId2" tooltip="Vagus nerve"/>
              </a:rPr>
              <a:t> nerve</a:t>
            </a:r>
            <a:r>
              <a:rPr lang="en-US" dirty="0"/>
              <a:t> delivers two fiber types to the esophageal plexus</a:t>
            </a:r>
            <a:r>
              <a:rPr lang="en-US" dirty="0" smtClean="0"/>
              <a:t>:</a:t>
            </a:r>
          </a:p>
          <a:p>
            <a:pPr marL="0" algn="just" rtl="0">
              <a:spcBef>
                <a:spcPts val="0"/>
              </a:spcBef>
            </a:pPr>
            <a:endParaRPr lang="en-US" dirty="0"/>
          </a:p>
          <a:p>
            <a:pPr marL="0" algn="just" rtl="0">
              <a:spcBef>
                <a:spcPts val="0"/>
              </a:spcBef>
            </a:pPr>
            <a:r>
              <a:rPr lang="en-US" dirty="0"/>
              <a:t>A. Preganglionic parasympathetic fibers (</a:t>
            </a:r>
            <a:r>
              <a:rPr lang="en-US" dirty="0">
                <a:hlinkClick r:id="rId3" tooltip="Preganglionic fibers"/>
              </a:rPr>
              <a:t>Preganglionic fibers</a:t>
            </a:r>
            <a:r>
              <a:rPr lang="en-US" dirty="0"/>
              <a:t>) - These fibers have their cell bodies located in the </a:t>
            </a:r>
            <a:r>
              <a:rPr lang="en-US" dirty="0">
                <a:hlinkClick r:id="rId4" tooltip="Dorsal motor nucleus of the vagus"/>
              </a:rPr>
              <a:t>dorsal motor nucleus of the </a:t>
            </a:r>
            <a:r>
              <a:rPr lang="en-US" dirty="0" err="1">
                <a:hlinkClick r:id="rId4" tooltip="Dorsal motor nucleus of the vagus"/>
              </a:rPr>
              <a:t>vagus</a:t>
            </a:r>
            <a:r>
              <a:rPr lang="en-US" dirty="0"/>
              <a:t> and they will synapse on the </a:t>
            </a:r>
            <a:r>
              <a:rPr lang="en-US" dirty="0">
                <a:hlinkClick r:id="rId5" tooltip="Terminal ganglia (page does not exist)"/>
              </a:rPr>
              <a:t>terminal ganglia</a:t>
            </a:r>
            <a:r>
              <a:rPr lang="en-US" dirty="0"/>
              <a:t> in the walls of the </a:t>
            </a:r>
            <a:r>
              <a:rPr lang="en-US" dirty="0">
                <a:hlinkClick r:id="rId6" tooltip="Esophagus"/>
              </a:rPr>
              <a:t>esophagus</a:t>
            </a:r>
            <a:r>
              <a:rPr lang="en-US" dirty="0"/>
              <a:t>.</a:t>
            </a:r>
          </a:p>
          <a:p>
            <a:pPr marL="0" algn="just" rtl="0">
              <a:spcBef>
                <a:spcPts val="0"/>
              </a:spcBef>
            </a:pPr>
            <a:endParaRPr lang="ar-IQ" dirty="0"/>
          </a:p>
        </p:txBody>
      </p:sp>
    </p:spTree>
    <p:extLst>
      <p:ext uri="{BB962C8B-B14F-4D97-AF65-F5344CB8AC3E}">
        <p14:creationId xmlns:p14="http://schemas.microsoft.com/office/powerpoint/2010/main" val="30472711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363272" cy="6264696"/>
          </a:xfrm>
        </p:spPr>
        <p:txBody>
          <a:bodyPr>
            <a:normAutofit lnSpcReduction="10000"/>
          </a:bodyPr>
          <a:lstStyle/>
          <a:p>
            <a:pPr marL="0" algn="just" rtl="0">
              <a:spcBef>
                <a:spcPts val="0"/>
              </a:spcBef>
            </a:pPr>
            <a:r>
              <a:rPr lang="en-US" dirty="0"/>
              <a:t>B. </a:t>
            </a:r>
            <a:r>
              <a:rPr lang="en-US" dirty="0">
                <a:hlinkClick r:id="rId2" tooltip="Afferent fibers"/>
              </a:rPr>
              <a:t>Afferent fibers</a:t>
            </a:r>
            <a:r>
              <a:rPr lang="en-US" dirty="0"/>
              <a:t> - These fibers are primarily concerned with autonomic reflexes and they have their cell bodies in the </a:t>
            </a:r>
            <a:r>
              <a:rPr lang="en-US" dirty="0">
                <a:hlinkClick r:id="rId3" tooltip="Inferior ganglion of the vagus"/>
              </a:rPr>
              <a:t>inferior ganglion of the </a:t>
            </a:r>
            <a:r>
              <a:rPr lang="en-US" dirty="0" err="1">
                <a:hlinkClick r:id="rId3" tooltip="Inferior ganglion of the vagus"/>
              </a:rPr>
              <a:t>vagus</a:t>
            </a:r>
            <a:r>
              <a:rPr lang="en-US" dirty="0" smtClean="0"/>
              <a:t>.</a:t>
            </a:r>
          </a:p>
          <a:p>
            <a:pPr marL="0" algn="just" rtl="0">
              <a:spcBef>
                <a:spcPts val="0"/>
              </a:spcBef>
            </a:pPr>
            <a:endParaRPr lang="en-US" dirty="0"/>
          </a:p>
          <a:p>
            <a:pPr marL="0" algn="just" rtl="0">
              <a:spcBef>
                <a:spcPts val="0"/>
              </a:spcBef>
            </a:pPr>
            <a:r>
              <a:rPr lang="en-US" dirty="0"/>
              <a:t>Note: These vagal fibers in the esophageal plexus reform to make the </a:t>
            </a:r>
            <a:r>
              <a:rPr lang="en-US" dirty="0">
                <a:hlinkClick r:id="rId4" tooltip="Anterior vagal trunk"/>
              </a:rPr>
              <a:t>anterior vagal trunk</a:t>
            </a:r>
            <a:r>
              <a:rPr lang="en-US" dirty="0"/>
              <a:t> (left </a:t>
            </a:r>
            <a:r>
              <a:rPr lang="en-US" dirty="0" err="1"/>
              <a:t>vagus</a:t>
            </a:r>
            <a:r>
              <a:rPr lang="en-US" dirty="0"/>
              <a:t>) and the </a:t>
            </a:r>
            <a:r>
              <a:rPr lang="en-US" dirty="0">
                <a:hlinkClick r:id="rId5" tooltip="Posterior vagal trunk"/>
              </a:rPr>
              <a:t>posterior vagal trunk</a:t>
            </a:r>
            <a:r>
              <a:rPr lang="en-US" dirty="0"/>
              <a:t>(right </a:t>
            </a:r>
            <a:r>
              <a:rPr lang="en-US" dirty="0" err="1"/>
              <a:t>vagus</a:t>
            </a:r>
            <a:r>
              <a:rPr lang="en-US" dirty="0" smtClean="0"/>
              <a:t>).</a:t>
            </a:r>
          </a:p>
          <a:p>
            <a:pPr marL="0" algn="just" rtl="0">
              <a:spcBef>
                <a:spcPts val="0"/>
              </a:spcBef>
            </a:pPr>
            <a:r>
              <a:rPr lang="en-US" dirty="0" smtClean="0"/>
              <a:t> </a:t>
            </a:r>
            <a:r>
              <a:rPr lang="en-US" dirty="0"/>
              <a:t>Anterior and posterior being terms in relation to the </a:t>
            </a:r>
            <a:r>
              <a:rPr lang="en-US" dirty="0">
                <a:hlinkClick r:id="rId6" tooltip="Esophagus"/>
              </a:rPr>
              <a:t>esophagus</a:t>
            </a:r>
            <a:r>
              <a:rPr lang="en-US" dirty="0"/>
              <a:t>, a mnemonic for which is 'LARP': Left becomes Anterior, Right becomes Posterior.</a:t>
            </a:r>
          </a:p>
          <a:p>
            <a:endParaRPr lang="ar-IQ" dirty="0"/>
          </a:p>
        </p:txBody>
      </p:sp>
    </p:spTree>
    <p:extLst>
      <p:ext uri="{BB962C8B-B14F-4D97-AF65-F5344CB8AC3E}">
        <p14:creationId xmlns:p14="http://schemas.microsoft.com/office/powerpoint/2010/main" val="15157539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480720"/>
          </a:xfrm>
        </p:spPr>
        <p:txBody>
          <a:bodyPr>
            <a:normAutofit fontScale="92500" lnSpcReduction="10000"/>
          </a:bodyPr>
          <a:lstStyle/>
          <a:p>
            <a:pPr marL="0" algn="just" rtl="0">
              <a:spcBef>
                <a:spcPts val="0"/>
              </a:spcBef>
            </a:pPr>
            <a:r>
              <a:rPr lang="en-US" dirty="0"/>
              <a:t>Sympathetic </a:t>
            </a:r>
            <a:r>
              <a:rPr lang="en-US" dirty="0" smtClean="0"/>
              <a:t>fibers</a:t>
            </a:r>
            <a:endParaRPr lang="en-US" dirty="0"/>
          </a:p>
          <a:p>
            <a:pPr marL="0" algn="just" rtl="0">
              <a:spcBef>
                <a:spcPts val="0"/>
              </a:spcBef>
            </a:pPr>
            <a:r>
              <a:rPr lang="en-US" dirty="0"/>
              <a:t>2. The visceral branches of the </a:t>
            </a:r>
            <a:r>
              <a:rPr lang="en-US" dirty="0">
                <a:hlinkClick r:id="rId2" tooltip="Sympathetic trunk"/>
              </a:rPr>
              <a:t>sympathetic trunk</a:t>
            </a:r>
            <a:r>
              <a:rPr lang="en-US" dirty="0"/>
              <a:t> also deliver two fiber types to the esophageal plexus</a:t>
            </a:r>
          </a:p>
          <a:p>
            <a:pPr marL="0" algn="just" rtl="0">
              <a:spcBef>
                <a:spcPts val="0"/>
              </a:spcBef>
            </a:pPr>
            <a:r>
              <a:rPr lang="en-US" dirty="0"/>
              <a:t>A. </a:t>
            </a:r>
            <a:r>
              <a:rPr lang="en-US" dirty="0">
                <a:hlinkClick r:id="rId3" tooltip="Sympathetic postganglionic fibers (page does not exist)"/>
              </a:rPr>
              <a:t>sympathetic postganglionic fibers</a:t>
            </a:r>
            <a:r>
              <a:rPr lang="en-US" dirty="0"/>
              <a:t>- The cell bodies of these fibers are located in the </a:t>
            </a:r>
            <a:r>
              <a:rPr lang="en-US" dirty="0">
                <a:hlinkClick r:id="rId4" tooltip="Sympathetic chain ganglia"/>
              </a:rPr>
              <a:t>sympathetic chain ganglia</a:t>
            </a:r>
            <a:r>
              <a:rPr lang="en-US" dirty="0"/>
              <a:t>. </a:t>
            </a:r>
            <a:endParaRPr lang="en-US" dirty="0" smtClean="0"/>
          </a:p>
          <a:p>
            <a:pPr marL="0" algn="just" rtl="0">
              <a:spcBef>
                <a:spcPts val="0"/>
              </a:spcBef>
            </a:pPr>
            <a:r>
              <a:rPr lang="en-US" dirty="0" smtClean="0"/>
              <a:t>The </a:t>
            </a:r>
            <a:r>
              <a:rPr lang="en-US" dirty="0"/>
              <a:t>cell bodies of the </a:t>
            </a:r>
            <a:r>
              <a:rPr lang="en-US" dirty="0">
                <a:hlinkClick r:id="rId5" tooltip="Preganglionic fibers"/>
              </a:rPr>
              <a:t>preganglionic fibers</a:t>
            </a:r>
            <a:r>
              <a:rPr lang="en-US" dirty="0"/>
              <a:t>, the first neuron of this two neuron chain, are located in the </a:t>
            </a:r>
            <a:r>
              <a:rPr lang="en-US" dirty="0" err="1">
                <a:hlinkClick r:id="rId6" tooltip="Intermediolateral cell column"/>
              </a:rPr>
              <a:t>intermediolateral</a:t>
            </a:r>
            <a:r>
              <a:rPr lang="en-US" dirty="0">
                <a:hlinkClick r:id="rId6" tooltip="Intermediolateral cell column"/>
              </a:rPr>
              <a:t> cell column</a:t>
            </a:r>
            <a:r>
              <a:rPr lang="en-US" dirty="0"/>
              <a:t> (IMLCC) of the </a:t>
            </a:r>
            <a:r>
              <a:rPr lang="en-US" dirty="0">
                <a:hlinkClick r:id="rId7" tooltip="Thoracic spinal cord"/>
              </a:rPr>
              <a:t>thoracic spinal cord</a:t>
            </a:r>
            <a:r>
              <a:rPr lang="en-US" dirty="0" smtClean="0"/>
              <a:t>.</a:t>
            </a:r>
          </a:p>
          <a:p>
            <a:pPr marL="0" algn="just" rtl="0">
              <a:spcBef>
                <a:spcPts val="0"/>
              </a:spcBef>
            </a:pPr>
            <a:endParaRPr lang="en-US" dirty="0"/>
          </a:p>
          <a:p>
            <a:pPr marL="0" algn="just" rtl="0">
              <a:spcBef>
                <a:spcPts val="0"/>
              </a:spcBef>
            </a:pPr>
            <a:r>
              <a:rPr lang="en-US" dirty="0"/>
              <a:t>B. </a:t>
            </a:r>
            <a:r>
              <a:rPr lang="en-US" dirty="0">
                <a:hlinkClick r:id="rId8" tooltip="Afferent fibers"/>
              </a:rPr>
              <a:t>Afferent fibers</a:t>
            </a:r>
            <a:r>
              <a:rPr lang="en-US" dirty="0"/>
              <a:t>- These fibers are primarily concerned with </a:t>
            </a:r>
            <a:r>
              <a:rPr lang="en-US" b="1" dirty="0">
                <a:solidFill>
                  <a:srgbClr val="FF0000"/>
                </a:solidFill>
              </a:rPr>
              <a:t>pain</a:t>
            </a:r>
            <a:r>
              <a:rPr lang="en-US" dirty="0"/>
              <a:t> and have cell bodies located in the </a:t>
            </a:r>
            <a:r>
              <a:rPr lang="en-US" dirty="0">
                <a:hlinkClick r:id="rId9" tooltip="Dorsal root ganglion"/>
              </a:rPr>
              <a:t>dorsal root ganglion</a:t>
            </a:r>
            <a:r>
              <a:rPr lang="en-US" dirty="0"/>
              <a:t>.</a:t>
            </a:r>
          </a:p>
          <a:p>
            <a:endParaRPr lang="ar-IQ" dirty="0"/>
          </a:p>
        </p:txBody>
      </p:sp>
    </p:spTree>
    <p:extLst>
      <p:ext uri="{BB962C8B-B14F-4D97-AF65-F5344CB8AC3E}">
        <p14:creationId xmlns:p14="http://schemas.microsoft.com/office/powerpoint/2010/main" val="25668012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250px-Gray6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24744"/>
            <a:ext cx="6480719" cy="5183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0528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42852"/>
            <a:ext cx="8258204" cy="654032"/>
          </a:xfrm>
        </p:spPr>
        <p:txBody>
          <a:bodyPr>
            <a:normAutofit fontScale="90000"/>
          </a:bodyPr>
          <a:lstStyle/>
          <a:p>
            <a:pPr rtl="0"/>
            <a:r>
              <a:rPr lang="en-US" b="1" dirty="0" smtClean="0">
                <a:solidFill>
                  <a:schemeClr val="accent6"/>
                </a:solidFill>
              </a:rPr>
              <a:t>Nerves of the thorax</a:t>
            </a:r>
            <a:endParaRPr lang="ar-IQ" b="1" dirty="0">
              <a:solidFill>
                <a:schemeClr val="accent6"/>
              </a:solidFill>
            </a:endParaRPr>
          </a:p>
        </p:txBody>
      </p:sp>
      <p:pic>
        <p:nvPicPr>
          <p:cNvPr id="22530" name="Picture 2" descr="C:\Users\user\Desktop\nerves of the thorax.jpg"/>
          <p:cNvPicPr>
            <a:picLocks noChangeAspect="1" noChangeArrowheads="1"/>
          </p:cNvPicPr>
          <p:nvPr/>
        </p:nvPicPr>
        <p:blipFill>
          <a:blip r:embed="rId2"/>
          <a:srcRect/>
          <a:stretch>
            <a:fillRect/>
          </a:stretch>
        </p:blipFill>
        <p:spPr bwMode="auto">
          <a:xfrm>
            <a:off x="251520" y="731229"/>
            <a:ext cx="8712968" cy="5983919"/>
          </a:xfrm>
          <a:prstGeom prst="rect">
            <a:avLst/>
          </a:prstGeom>
          <a:noFill/>
        </p:spPr>
      </p:pic>
    </p:spTree>
    <p:extLst>
      <p:ext uri="{BB962C8B-B14F-4D97-AF65-F5344CB8AC3E}">
        <p14:creationId xmlns:p14="http://schemas.microsoft.com/office/powerpoint/2010/main" val="14332695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42852"/>
            <a:ext cx="8186766" cy="582594"/>
          </a:xfrm>
        </p:spPr>
        <p:txBody>
          <a:bodyPr>
            <a:normAutofit fontScale="90000"/>
          </a:bodyPr>
          <a:lstStyle/>
          <a:p>
            <a:pPr rtl="0"/>
            <a:r>
              <a:rPr lang="en-US" b="1" dirty="0" err="1" smtClean="0">
                <a:solidFill>
                  <a:schemeClr val="bg1">
                    <a:lumMod val="50000"/>
                  </a:schemeClr>
                </a:solidFill>
              </a:rPr>
              <a:t>Vagus</a:t>
            </a:r>
            <a:r>
              <a:rPr lang="en-US" b="1" dirty="0" smtClean="0">
                <a:solidFill>
                  <a:schemeClr val="bg1">
                    <a:lumMod val="50000"/>
                  </a:schemeClr>
                </a:solidFill>
              </a:rPr>
              <a:t> nerves</a:t>
            </a:r>
            <a:endParaRPr lang="ar-IQ" b="1" dirty="0">
              <a:solidFill>
                <a:schemeClr val="bg1">
                  <a:lumMod val="50000"/>
                </a:schemeClr>
              </a:solidFill>
            </a:endParaRPr>
          </a:p>
        </p:txBody>
      </p:sp>
      <p:pic>
        <p:nvPicPr>
          <p:cNvPr id="23554" name="Picture 2" descr="C:\Users\user\Desktop\vagus nerves.jpg"/>
          <p:cNvPicPr>
            <a:picLocks noChangeAspect="1" noChangeArrowheads="1"/>
          </p:cNvPicPr>
          <p:nvPr/>
        </p:nvPicPr>
        <p:blipFill>
          <a:blip r:embed="rId2"/>
          <a:srcRect/>
          <a:stretch>
            <a:fillRect/>
          </a:stretch>
        </p:blipFill>
        <p:spPr bwMode="auto">
          <a:xfrm>
            <a:off x="1071538" y="796957"/>
            <a:ext cx="6912506" cy="5832427"/>
          </a:xfrm>
          <a:prstGeom prst="rect">
            <a:avLst/>
          </a:prstGeom>
          <a:noFill/>
        </p:spPr>
      </p:pic>
    </p:spTree>
    <p:extLst>
      <p:ext uri="{BB962C8B-B14F-4D97-AF65-F5344CB8AC3E}">
        <p14:creationId xmlns:p14="http://schemas.microsoft.com/office/powerpoint/2010/main" val="3970066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dirty="0" smtClean="0"/>
              <a:t>The </a:t>
            </a:r>
            <a:r>
              <a:rPr lang="en-US" b="1" dirty="0" smtClean="0"/>
              <a:t>Superior Mediastinum</a:t>
            </a:r>
            <a:r>
              <a:rPr lang="en-US" dirty="0" smtClean="0"/>
              <a:t> </a:t>
            </a:r>
            <a:endParaRPr lang="ar-IQ" dirty="0"/>
          </a:p>
        </p:txBody>
      </p:sp>
      <p:sp>
        <p:nvSpPr>
          <p:cNvPr id="3" name="Content Placeholder 2"/>
          <p:cNvSpPr>
            <a:spLocks noGrp="1"/>
          </p:cNvSpPr>
          <p:nvPr>
            <p:ph idx="1"/>
          </p:nvPr>
        </p:nvSpPr>
        <p:spPr>
          <a:xfrm>
            <a:off x="179512" y="1268760"/>
            <a:ext cx="8784976" cy="5400600"/>
          </a:xfrm>
        </p:spPr>
        <p:txBody>
          <a:bodyPr>
            <a:normAutofit/>
          </a:bodyPr>
          <a:lstStyle/>
          <a:p>
            <a:pPr marL="0" algn="just" rtl="0">
              <a:lnSpc>
                <a:spcPct val="120000"/>
              </a:lnSpc>
              <a:spcBef>
                <a:spcPts val="0"/>
              </a:spcBef>
            </a:pPr>
            <a:r>
              <a:rPr lang="en-US" dirty="0"/>
              <a:t> is that portion of the </a:t>
            </a:r>
            <a:r>
              <a:rPr lang="en-US" dirty="0" err="1"/>
              <a:t>interpleural</a:t>
            </a:r>
            <a:r>
              <a:rPr lang="en-US" dirty="0"/>
              <a:t> space which lies between the manubrium </a:t>
            </a:r>
            <a:r>
              <a:rPr lang="en-US" dirty="0" err="1"/>
              <a:t>sterni</a:t>
            </a:r>
            <a:r>
              <a:rPr lang="en-US" dirty="0"/>
              <a:t> in front, and the upper thoracic </a:t>
            </a:r>
            <a:r>
              <a:rPr lang="en-US" dirty="0" err="1"/>
              <a:t>vertebræ</a:t>
            </a:r>
            <a:r>
              <a:rPr lang="en-US" dirty="0"/>
              <a:t> behind. </a:t>
            </a:r>
            <a:endParaRPr lang="en-US" dirty="0" smtClean="0"/>
          </a:p>
          <a:p>
            <a:pPr marL="0" algn="just" rtl="0">
              <a:lnSpc>
                <a:spcPct val="120000"/>
              </a:lnSpc>
              <a:spcBef>
                <a:spcPts val="0"/>
              </a:spcBef>
            </a:pPr>
            <a:r>
              <a:rPr lang="en-US" dirty="0" smtClean="0"/>
              <a:t>It </a:t>
            </a:r>
            <a:r>
              <a:rPr lang="en-US" dirty="0"/>
              <a:t>is bounded below by a slightly oblique plane passing backward from the junction of the manubrium and body of the sternum to the lower part of the body of the </a:t>
            </a:r>
            <a:r>
              <a:rPr lang="en-US" b="1" dirty="0"/>
              <a:t>fourth thoracic vertebra</a:t>
            </a:r>
            <a:r>
              <a:rPr lang="en-US" dirty="0"/>
              <a:t>, and laterally by the </a:t>
            </a:r>
            <a:r>
              <a:rPr lang="en-US" dirty="0" err="1"/>
              <a:t>pleuræ</a:t>
            </a:r>
            <a:r>
              <a:rPr lang="en-US" dirty="0"/>
              <a:t>. </a:t>
            </a:r>
            <a:endParaRPr lang="ar-IQ" dirty="0"/>
          </a:p>
        </p:txBody>
      </p:sp>
    </p:spTree>
    <p:extLst>
      <p:ext uri="{BB962C8B-B14F-4D97-AF65-F5344CB8AC3E}">
        <p14:creationId xmlns:p14="http://schemas.microsoft.com/office/powerpoint/2010/main" val="36012451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err="1" smtClean="0"/>
              <a:t>Vagus</a:t>
            </a:r>
            <a:r>
              <a:rPr lang="en-US" b="1" dirty="0" smtClean="0"/>
              <a:t> Nerve</a:t>
            </a:r>
            <a:r>
              <a:rPr lang="en-US" dirty="0"/>
              <a:t/>
            </a:r>
            <a:br>
              <a:rPr lang="en-US" dirty="0"/>
            </a:br>
            <a:endParaRPr lang="ar-IQ" dirty="0"/>
          </a:p>
        </p:txBody>
      </p:sp>
      <p:sp>
        <p:nvSpPr>
          <p:cNvPr id="3" name="Content Placeholder 2"/>
          <p:cNvSpPr>
            <a:spLocks noGrp="1"/>
          </p:cNvSpPr>
          <p:nvPr>
            <p:ph idx="1"/>
          </p:nvPr>
        </p:nvSpPr>
        <p:spPr>
          <a:xfrm>
            <a:off x="107504" y="908720"/>
            <a:ext cx="8928992" cy="5832648"/>
          </a:xfrm>
        </p:spPr>
        <p:txBody>
          <a:bodyPr>
            <a:normAutofit/>
          </a:bodyPr>
          <a:lstStyle/>
          <a:p>
            <a:pPr marL="0" algn="just" rtl="0">
              <a:spcBef>
                <a:spcPts val="0"/>
              </a:spcBef>
            </a:pPr>
            <a:r>
              <a:rPr lang="en-US" b="1" dirty="0" smtClean="0"/>
              <a:t>1.The </a:t>
            </a:r>
            <a:r>
              <a:rPr lang="en-US" b="1" dirty="0"/>
              <a:t>right </a:t>
            </a:r>
            <a:r>
              <a:rPr lang="en-US" b="1" dirty="0" err="1"/>
              <a:t>vagus</a:t>
            </a:r>
            <a:r>
              <a:rPr lang="en-US" b="1" dirty="0"/>
              <a:t> nerve</a:t>
            </a:r>
            <a:r>
              <a:rPr lang="en-US" dirty="0"/>
              <a:t> reaches the thorax on the right side of the </a:t>
            </a:r>
            <a:r>
              <a:rPr lang="en-US" b="1" dirty="0"/>
              <a:t>trachea</a:t>
            </a:r>
            <a:r>
              <a:rPr lang="en-US" dirty="0"/>
              <a:t>, which separates it from the </a:t>
            </a:r>
            <a:r>
              <a:rPr lang="en-US" b="1" dirty="0"/>
              <a:t>right pleura</a:t>
            </a:r>
            <a:r>
              <a:rPr lang="en-US" b="1" dirty="0" smtClean="0"/>
              <a:t>.</a:t>
            </a:r>
          </a:p>
          <a:p>
            <a:pPr marL="0" algn="just" rtl="0">
              <a:spcBef>
                <a:spcPts val="0"/>
              </a:spcBef>
            </a:pPr>
            <a:r>
              <a:rPr lang="en-US" dirty="0" smtClean="0"/>
              <a:t>2</a:t>
            </a:r>
            <a:r>
              <a:rPr lang="en-US" dirty="0"/>
              <a:t>. gives rise to the right </a:t>
            </a:r>
            <a:r>
              <a:rPr lang="en-US" u="sng" dirty="0">
                <a:hlinkClick r:id="rId2" tooltip="Recurrent laryngeal nerve"/>
              </a:rPr>
              <a:t>recurrent laryngeal nerve</a:t>
            </a:r>
            <a:r>
              <a:rPr lang="en-US" dirty="0"/>
              <a:t>, which hooks around the </a:t>
            </a:r>
            <a:r>
              <a:rPr lang="en-US" u="sng" dirty="0">
                <a:hlinkClick r:id="rId3" tooltip="Subclavian artery"/>
              </a:rPr>
              <a:t>right </a:t>
            </a:r>
            <a:r>
              <a:rPr lang="en-US" u="sng" dirty="0" err="1">
                <a:hlinkClick r:id="rId3" tooltip="Subclavian artery"/>
              </a:rPr>
              <a:t>subclavian</a:t>
            </a:r>
            <a:r>
              <a:rPr lang="en-US" u="sng" dirty="0">
                <a:hlinkClick r:id="rId3" tooltip="Subclavian artery"/>
              </a:rPr>
              <a:t> artery</a:t>
            </a:r>
            <a:r>
              <a:rPr lang="en-US" dirty="0"/>
              <a:t> and ascends into the neck between the </a:t>
            </a:r>
            <a:r>
              <a:rPr lang="en-US" u="sng" dirty="0">
                <a:hlinkClick r:id="rId4" tooltip="Trachea"/>
              </a:rPr>
              <a:t>trachea</a:t>
            </a:r>
            <a:r>
              <a:rPr lang="en-US" dirty="0"/>
              <a:t> and </a:t>
            </a:r>
            <a:r>
              <a:rPr lang="en-US" u="sng" dirty="0">
                <a:hlinkClick r:id="rId5" tooltip="Esophagus"/>
              </a:rPr>
              <a:t>esophagus</a:t>
            </a:r>
            <a:r>
              <a:rPr lang="en-US" dirty="0" smtClean="0"/>
              <a:t>.</a:t>
            </a:r>
            <a:endParaRPr lang="en-US" dirty="0"/>
          </a:p>
          <a:p>
            <a:pPr marL="0" algn="just" rtl="0">
              <a:spcBef>
                <a:spcPts val="0"/>
              </a:spcBef>
            </a:pPr>
            <a:r>
              <a:rPr lang="en-US" dirty="0"/>
              <a:t> </a:t>
            </a:r>
            <a:r>
              <a:rPr lang="en-US" dirty="0" smtClean="0"/>
              <a:t>3,The </a:t>
            </a:r>
            <a:r>
              <a:rPr lang="en-US" dirty="0"/>
              <a:t>right </a:t>
            </a:r>
            <a:r>
              <a:rPr lang="en-US" dirty="0" err="1"/>
              <a:t>vagus</a:t>
            </a:r>
            <a:r>
              <a:rPr lang="en-US" dirty="0"/>
              <a:t> then crosses anterior to the </a:t>
            </a:r>
            <a:r>
              <a:rPr lang="en-US" b="1" u="sng" dirty="0"/>
              <a:t>right </a:t>
            </a:r>
            <a:r>
              <a:rPr lang="en-US" b="1" u="sng" dirty="0" err="1"/>
              <a:t>subclavian</a:t>
            </a:r>
            <a:r>
              <a:rPr lang="en-US" b="1" u="sng" dirty="0"/>
              <a:t> artery</a:t>
            </a:r>
            <a:r>
              <a:rPr lang="en-US" u="sng" dirty="0"/>
              <a:t>,</a:t>
            </a:r>
          </a:p>
          <a:p>
            <a:pPr marL="0" algn="just" rtl="0">
              <a:spcBef>
                <a:spcPts val="0"/>
              </a:spcBef>
            </a:pPr>
            <a:r>
              <a:rPr lang="en-US" dirty="0" smtClean="0"/>
              <a:t>4. </a:t>
            </a:r>
            <a:r>
              <a:rPr lang="en-US" dirty="0"/>
              <a:t>runs posterior to the </a:t>
            </a:r>
            <a:r>
              <a:rPr lang="en-US" u="sng" dirty="0">
                <a:hlinkClick r:id="rId6" tooltip="Superior vena cava"/>
              </a:rPr>
              <a:t>superior vena cava</a:t>
            </a:r>
            <a:r>
              <a:rPr lang="en-US" dirty="0"/>
              <a:t>, </a:t>
            </a:r>
          </a:p>
          <a:p>
            <a:pPr marL="0" algn="just" rtl="0">
              <a:spcBef>
                <a:spcPts val="0"/>
              </a:spcBef>
            </a:pPr>
            <a:r>
              <a:rPr lang="en-US" dirty="0" smtClean="0"/>
              <a:t>5.descends </a:t>
            </a:r>
            <a:r>
              <a:rPr lang="en-US" b="1" dirty="0"/>
              <a:t>posterior</a:t>
            </a:r>
            <a:r>
              <a:rPr lang="en-US" dirty="0"/>
              <a:t> to the </a:t>
            </a:r>
            <a:r>
              <a:rPr lang="en-US" u="sng" dirty="0">
                <a:hlinkClick r:id="rId7" tooltip="Right main bronchus"/>
              </a:rPr>
              <a:t>right main bronchus</a:t>
            </a:r>
            <a:r>
              <a:rPr lang="en-US" dirty="0"/>
              <a:t>, </a:t>
            </a:r>
          </a:p>
          <a:p>
            <a:pPr marL="0" algn="just" rtl="0">
              <a:spcBef>
                <a:spcPts val="0"/>
              </a:spcBef>
            </a:pPr>
            <a:endParaRPr lang="en-US" dirty="0"/>
          </a:p>
          <a:p>
            <a:pPr marL="0" algn="just" rtl="0">
              <a:spcBef>
                <a:spcPts val="0"/>
              </a:spcBef>
            </a:pPr>
            <a:endParaRPr lang="ar-IQ" dirty="0"/>
          </a:p>
        </p:txBody>
      </p:sp>
    </p:spTree>
    <p:extLst>
      <p:ext uri="{BB962C8B-B14F-4D97-AF65-F5344CB8AC3E}">
        <p14:creationId xmlns:p14="http://schemas.microsoft.com/office/powerpoint/2010/main" val="15138666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78098"/>
          </a:xfrm>
        </p:spPr>
        <p:txBody>
          <a:bodyPr/>
          <a:lstStyle/>
          <a:p>
            <a:r>
              <a:rPr lang="en-US" b="1" dirty="0"/>
              <a:t>The right </a:t>
            </a:r>
            <a:r>
              <a:rPr lang="en-US" b="1" dirty="0" err="1"/>
              <a:t>vagus</a:t>
            </a:r>
            <a:r>
              <a:rPr lang="en-US" b="1" dirty="0"/>
              <a:t> nerve</a:t>
            </a:r>
            <a:endParaRPr lang="ar-IQ" dirty="0"/>
          </a:p>
        </p:txBody>
      </p:sp>
      <p:sp>
        <p:nvSpPr>
          <p:cNvPr id="3" name="Content Placeholder 2"/>
          <p:cNvSpPr>
            <a:spLocks noGrp="1"/>
          </p:cNvSpPr>
          <p:nvPr>
            <p:ph idx="1"/>
          </p:nvPr>
        </p:nvSpPr>
        <p:spPr>
          <a:xfrm>
            <a:off x="251520" y="980728"/>
            <a:ext cx="8712968" cy="5760640"/>
          </a:xfrm>
        </p:spPr>
        <p:txBody>
          <a:bodyPr>
            <a:normAutofit lnSpcReduction="10000"/>
          </a:bodyPr>
          <a:lstStyle/>
          <a:p>
            <a:pPr marL="0" algn="just" rtl="0">
              <a:spcBef>
                <a:spcPts val="0"/>
              </a:spcBef>
            </a:pPr>
            <a:r>
              <a:rPr lang="en-US" dirty="0" smtClean="0"/>
              <a:t>6.It </a:t>
            </a:r>
            <a:r>
              <a:rPr lang="en-US" dirty="0"/>
              <a:t>then inclines behind the </a:t>
            </a:r>
            <a:r>
              <a:rPr lang="en-US" b="1" dirty="0"/>
              <a:t>hilum </a:t>
            </a:r>
            <a:r>
              <a:rPr lang="en-US" dirty="0"/>
              <a:t>of the right lung and </a:t>
            </a:r>
            <a:endParaRPr lang="en-US" dirty="0" smtClean="0"/>
          </a:p>
          <a:p>
            <a:pPr marL="0" algn="just" rtl="0">
              <a:spcBef>
                <a:spcPts val="0"/>
              </a:spcBef>
            </a:pPr>
            <a:r>
              <a:rPr lang="en-US" dirty="0" smtClean="0"/>
              <a:t>7.courses </a:t>
            </a:r>
            <a:r>
              <a:rPr lang="en-US" dirty="0"/>
              <a:t>medially toward the esophagus to form the esophageal plexus with the left </a:t>
            </a:r>
            <a:r>
              <a:rPr lang="en-US" dirty="0" err="1"/>
              <a:t>vagus</a:t>
            </a:r>
            <a:r>
              <a:rPr lang="en-US" dirty="0"/>
              <a:t> nerve.</a:t>
            </a:r>
            <a:r>
              <a:rPr lang="en-US" b="1" dirty="0"/>
              <a:t> </a:t>
            </a:r>
            <a:endParaRPr lang="en-US" dirty="0"/>
          </a:p>
          <a:p>
            <a:pPr marL="0" algn="just" rtl="0">
              <a:spcBef>
                <a:spcPts val="0"/>
              </a:spcBef>
            </a:pPr>
            <a:endParaRPr lang="en-US" dirty="0" smtClean="0"/>
          </a:p>
          <a:p>
            <a:pPr marL="0" algn="just" rtl="0">
              <a:spcBef>
                <a:spcPts val="0"/>
              </a:spcBef>
            </a:pPr>
            <a:r>
              <a:rPr lang="en-US" dirty="0" smtClean="0"/>
              <a:t>and </a:t>
            </a:r>
            <a:r>
              <a:rPr lang="en-US" dirty="0"/>
              <a:t>contributes to </a:t>
            </a:r>
            <a:r>
              <a:rPr lang="en-US" u="sng" dirty="0">
                <a:hlinkClick r:id="rId2" tooltip="Cardiac plexus"/>
              </a:rPr>
              <a:t>cardiac</a:t>
            </a:r>
            <a:r>
              <a:rPr lang="en-US" dirty="0"/>
              <a:t>, </a:t>
            </a:r>
            <a:r>
              <a:rPr lang="en-US" u="sng" dirty="0">
                <a:hlinkClick r:id="rId3" tooltip="Pulmonary plexus"/>
              </a:rPr>
              <a:t>pulmonary</a:t>
            </a:r>
            <a:r>
              <a:rPr lang="en-US" dirty="0"/>
              <a:t>, and </a:t>
            </a:r>
            <a:r>
              <a:rPr lang="en-US" u="sng" dirty="0">
                <a:hlinkClick r:id="rId4" tooltip="Esophageal plexus"/>
              </a:rPr>
              <a:t>esophageal plexuses</a:t>
            </a:r>
            <a:r>
              <a:rPr lang="en-US" dirty="0" smtClean="0"/>
              <a:t>.</a:t>
            </a:r>
          </a:p>
          <a:p>
            <a:pPr marL="0" indent="0" algn="just" rtl="0">
              <a:spcBef>
                <a:spcPts val="0"/>
              </a:spcBef>
              <a:buNone/>
            </a:pPr>
            <a:endParaRPr lang="en-US" dirty="0" smtClean="0"/>
          </a:p>
          <a:p>
            <a:pPr marL="0" indent="0" algn="just" rtl="0">
              <a:spcBef>
                <a:spcPts val="0"/>
              </a:spcBef>
              <a:buNone/>
            </a:pPr>
            <a:endParaRPr lang="en-US" dirty="0"/>
          </a:p>
          <a:p>
            <a:pPr marL="0" indent="0" algn="just" rtl="0">
              <a:spcBef>
                <a:spcPts val="0"/>
              </a:spcBef>
              <a:buNone/>
            </a:pPr>
            <a:r>
              <a:rPr lang="en-US" dirty="0" smtClean="0"/>
              <a:t>It </a:t>
            </a:r>
            <a:r>
              <a:rPr lang="en-US" dirty="0"/>
              <a:t>forms the </a:t>
            </a:r>
            <a:r>
              <a:rPr lang="en-US" u="sng" dirty="0">
                <a:hlinkClick r:id="rId5" tooltip="Posterior vagal trunk"/>
              </a:rPr>
              <a:t>posterior vagal trunk</a:t>
            </a:r>
            <a:r>
              <a:rPr lang="en-US" dirty="0"/>
              <a:t> at the lower part of the esophagus and enters the </a:t>
            </a:r>
            <a:r>
              <a:rPr lang="en-US" u="sng" dirty="0">
                <a:hlinkClick r:id="rId6" tooltip="Thoracic diaphragm"/>
              </a:rPr>
              <a:t>diaphragm</a:t>
            </a:r>
            <a:r>
              <a:rPr lang="en-US" dirty="0"/>
              <a:t> through the </a:t>
            </a:r>
            <a:r>
              <a:rPr lang="en-US" u="sng" dirty="0">
                <a:hlinkClick r:id="rId7" tooltip="Esophageal hiatus"/>
              </a:rPr>
              <a:t>esophageal hiatus</a:t>
            </a:r>
            <a:r>
              <a:rPr lang="en-US" dirty="0"/>
              <a:t>.</a:t>
            </a:r>
          </a:p>
          <a:p>
            <a:pPr marL="0" algn="just" rtl="0">
              <a:spcBef>
                <a:spcPts val="0"/>
              </a:spcBef>
            </a:pPr>
            <a:endParaRPr lang="ar-IQ" dirty="0"/>
          </a:p>
        </p:txBody>
      </p:sp>
    </p:spTree>
    <p:extLst>
      <p:ext uri="{BB962C8B-B14F-4D97-AF65-F5344CB8AC3E}">
        <p14:creationId xmlns:p14="http://schemas.microsoft.com/office/powerpoint/2010/main" val="41340029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 1.1 - The origin of the recurrent laryngeal ner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0068"/>
            <a:ext cx="8280920" cy="659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4958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06090"/>
          </a:xfrm>
        </p:spPr>
        <p:txBody>
          <a:bodyPr>
            <a:normAutofit fontScale="90000"/>
          </a:bodyPr>
          <a:lstStyle/>
          <a:p>
            <a:r>
              <a:rPr lang="en-US" dirty="0"/>
              <a:t>The left </a:t>
            </a:r>
            <a:r>
              <a:rPr lang="en-US" dirty="0" err="1"/>
              <a:t>vagus</a:t>
            </a:r>
            <a:endParaRPr lang="ar-IQ" dirty="0"/>
          </a:p>
        </p:txBody>
      </p:sp>
      <p:sp>
        <p:nvSpPr>
          <p:cNvPr id="3" name="Content Placeholder 2"/>
          <p:cNvSpPr>
            <a:spLocks noGrp="1"/>
          </p:cNvSpPr>
          <p:nvPr>
            <p:ph idx="1"/>
          </p:nvPr>
        </p:nvSpPr>
        <p:spPr>
          <a:xfrm>
            <a:off x="179512" y="908720"/>
            <a:ext cx="8784976" cy="5832648"/>
          </a:xfrm>
        </p:spPr>
        <p:txBody>
          <a:bodyPr>
            <a:normAutofit/>
          </a:bodyPr>
          <a:lstStyle/>
          <a:p>
            <a:pPr marL="0" algn="just" rtl="0">
              <a:spcBef>
                <a:spcPts val="0"/>
              </a:spcBef>
            </a:pPr>
            <a:r>
              <a:rPr lang="en-US" dirty="0" smtClean="0"/>
              <a:t>1.crosses </a:t>
            </a:r>
            <a:r>
              <a:rPr lang="en-US" dirty="0"/>
              <a:t>in front of the left </a:t>
            </a:r>
            <a:r>
              <a:rPr lang="en-US" u="sng" dirty="0" err="1">
                <a:hlinkClick r:id="rId2"/>
              </a:rPr>
              <a:t>subclavian</a:t>
            </a:r>
            <a:r>
              <a:rPr lang="en-US" u="sng" dirty="0">
                <a:hlinkClick r:id="rId2"/>
              </a:rPr>
              <a:t> artery</a:t>
            </a:r>
            <a:r>
              <a:rPr lang="en-US" dirty="0"/>
              <a:t> </a:t>
            </a:r>
            <a:endParaRPr lang="en-US" dirty="0" smtClean="0"/>
          </a:p>
          <a:p>
            <a:pPr marL="0" algn="just" rtl="0">
              <a:spcBef>
                <a:spcPts val="0"/>
              </a:spcBef>
            </a:pPr>
            <a:r>
              <a:rPr lang="en-US" dirty="0" smtClean="0"/>
              <a:t>2.to </a:t>
            </a:r>
            <a:r>
              <a:rPr lang="en-US" dirty="0"/>
              <a:t>enter the thorax </a:t>
            </a:r>
            <a:r>
              <a:rPr lang="en-US" dirty="0" smtClean="0"/>
              <a:t>between </a:t>
            </a:r>
            <a:r>
              <a:rPr lang="en-US" dirty="0"/>
              <a:t>the left common </a:t>
            </a:r>
            <a:r>
              <a:rPr lang="en-US" u="sng" dirty="0">
                <a:hlinkClick r:id="rId3"/>
              </a:rPr>
              <a:t>carotid</a:t>
            </a:r>
            <a:r>
              <a:rPr lang="en-US" dirty="0"/>
              <a:t> and </a:t>
            </a:r>
            <a:r>
              <a:rPr lang="en-US" b="1" dirty="0" err="1"/>
              <a:t>subclavian</a:t>
            </a:r>
            <a:r>
              <a:rPr lang="en-US" b="1" dirty="0"/>
              <a:t> arteries</a:t>
            </a:r>
            <a:r>
              <a:rPr lang="en-US" dirty="0" smtClean="0"/>
              <a:t>.</a:t>
            </a:r>
          </a:p>
          <a:p>
            <a:pPr marL="0" algn="just" rtl="0">
              <a:spcBef>
                <a:spcPts val="0"/>
              </a:spcBef>
            </a:pPr>
            <a:r>
              <a:rPr lang="en-US" dirty="0" smtClean="0"/>
              <a:t>3. </a:t>
            </a:r>
            <a:r>
              <a:rPr lang="en-US" dirty="0"/>
              <a:t>It descends on the left side of the </a:t>
            </a:r>
            <a:r>
              <a:rPr lang="en-US" b="1" dirty="0"/>
              <a:t>aortic arch</a:t>
            </a:r>
            <a:r>
              <a:rPr lang="en-US" dirty="0"/>
              <a:t>, which separates it from the </a:t>
            </a:r>
            <a:r>
              <a:rPr lang="en-US" b="1" dirty="0"/>
              <a:t>left pleura</a:t>
            </a:r>
            <a:r>
              <a:rPr lang="en-US" dirty="0" smtClean="0"/>
              <a:t>,</a:t>
            </a:r>
          </a:p>
          <a:p>
            <a:pPr marL="0" algn="just" rtl="0">
              <a:spcBef>
                <a:spcPts val="0"/>
              </a:spcBef>
            </a:pPr>
            <a:r>
              <a:rPr lang="en-US" dirty="0" smtClean="0"/>
              <a:t> 4.and </a:t>
            </a:r>
            <a:r>
              <a:rPr lang="en-US" dirty="0"/>
              <a:t>travels behind the </a:t>
            </a:r>
            <a:r>
              <a:rPr lang="en-US" b="1" dirty="0"/>
              <a:t>phrenic nerve. </a:t>
            </a:r>
            <a:endParaRPr lang="en-US" b="1" dirty="0" smtClean="0"/>
          </a:p>
          <a:p>
            <a:pPr marL="0" algn="just" rtl="0">
              <a:spcBef>
                <a:spcPts val="0"/>
              </a:spcBef>
            </a:pPr>
            <a:r>
              <a:rPr lang="en-US" dirty="0" smtClean="0"/>
              <a:t>5.It </a:t>
            </a:r>
            <a:r>
              <a:rPr lang="en-US" dirty="0"/>
              <a:t>courses behind the root </a:t>
            </a:r>
            <a:r>
              <a:rPr lang="en-US" b="1" dirty="0"/>
              <a:t>of the left lung </a:t>
            </a:r>
            <a:endParaRPr lang="en-US" b="1" dirty="0" smtClean="0"/>
          </a:p>
          <a:p>
            <a:pPr marL="0" algn="just" rtl="0">
              <a:spcBef>
                <a:spcPts val="0"/>
              </a:spcBef>
            </a:pPr>
            <a:r>
              <a:rPr lang="en-US" dirty="0" smtClean="0"/>
              <a:t>6.and </a:t>
            </a:r>
            <a:r>
              <a:rPr lang="en-US" dirty="0"/>
              <a:t>then deviates medially and downwards to reach the esophagus and form the esophageal plexus by joining the opposite (right) </a:t>
            </a:r>
            <a:r>
              <a:rPr lang="en-US" dirty="0" err="1"/>
              <a:t>vagus</a:t>
            </a:r>
            <a:r>
              <a:rPr lang="en-US" dirty="0"/>
              <a:t> nerve.</a:t>
            </a:r>
            <a:r>
              <a:rPr lang="en-US" b="1" dirty="0"/>
              <a:t> </a:t>
            </a:r>
            <a:endParaRPr lang="en-US" dirty="0"/>
          </a:p>
          <a:p>
            <a:pPr marL="0" algn="just" rtl="0">
              <a:spcBef>
                <a:spcPts val="0"/>
              </a:spcBef>
            </a:pPr>
            <a:endParaRPr lang="ar-IQ" dirty="0"/>
          </a:p>
        </p:txBody>
      </p:sp>
    </p:spTree>
    <p:extLst>
      <p:ext uri="{BB962C8B-B14F-4D97-AF65-F5344CB8AC3E}">
        <p14:creationId xmlns:p14="http://schemas.microsoft.com/office/powerpoint/2010/main" val="15412339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42852"/>
            <a:ext cx="8186766" cy="582594"/>
          </a:xfrm>
        </p:spPr>
        <p:txBody>
          <a:bodyPr>
            <a:normAutofit fontScale="90000"/>
          </a:bodyPr>
          <a:lstStyle/>
          <a:p>
            <a:pPr rtl="0"/>
            <a:r>
              <a:rPr lang="en-US" b="1" dirty="0" err="1" smtClean="0">
                <a:solidFill>
                  <a:schemeClr val="bg1">
                    <a:lumMod val="50000"/>
                  </a:schemeClr>
                </a:solidFill>
              </a:rPr>
              <a:t>Vagus</a:t>
            </a:r>
            <a:r>
              <a:rPr lang="en-US" b="1" dirty="0" smtClean="0">
                <a:solidFill>
                  <a:schemeClr val="bg1">
                    <a:lumMod val="50000"/>
                  </a:schemeClr>
                </a:solidFill>
              </a:rPr>
              <a:t> nerves</a:t>
            </a:r>
            <a:endParaRPr lang="ar-IQ" b="1" dirty="0">
              <a:solidFill>
                <a:schemeClr val="bg1">
                  <a:lumMod val="50000"/>
                </a:schemeClr>
              </a:solidFill>
            </a:endParaRPr>
          </a:p>
        </p:txBody>
      </p:sp>
      <p:pic>
        <p:nvPicPr>
          <p:cNvPr id="23554" name="Picture 2" descr="C:\Users\user\Desktop\vagus nerves.jpg"/>
          <p:cNvPicPr>
            <a:picLocks noChangeAspect="1" noChangeArrowheads="1"/>
          </p:cNvPicPr>
          <p:nvPr/>
        </p:nvPicPr>
        <p:blipFill>
          <a:blip r:embed="rId2"/>
          <a:srcRect/>
          <a:stretch>
            <a:fillRect/>
          </a:stretch>
        </p:blipFill>
        <p:spPr bwMode="auto">
          <a:xfrm>
            <a:off x="1071538" y="796957"/>
            <a:ext cx="6912506" cy="5832427"/>
          </a:xfrm>
          <a:prstGeom prst="rect">
            <a:avLst/>
          </a:prstGeom>
          <a:noFill/>
        </p:spPr>
      </p:pic>
    </p:spTree>
    <p:extLst>
      <p:ext uri="{BB962C8B-B14F-4D97-AF65-F5344CB8AC3E}">
        <p14:creationId xmlns:p14="http://schemas.microsoft.com/office/powerpoint/2010/main" val="38021152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US" b="1" dirty="0"/>
              <a:t>The left </a:t>
            </a:r>
            <a:r>
              <a:rPr lang="en-US" b="1" dirty="0" err="1"/>
              <a:t>vagus</a:t>
            </a:r>
            <a:r>
              <a:rPr lang="en-US" b="1" dirty="0"/>
              <a:t> nerve</a:t>
            </a:r>
            <a:endParaRPr lang="ar-IQ" dirty="0"/>
          </a:p>
        </p:txBody>
      </p:sp>
      <p:sp>
        <p:nvSpPr>
          <p:cNvPr id="3" name="Content Placeholder 2"/>
          <p:cNvSpPr>
            <a:spLocks noGrp="1"/>
          </p:cNvSpPr>
          <p:nvPr>
            <p:ph idx="1"/>
          </p:nvPr>
        </p:nvSpPr>
        <p:spPr>
          <a:xfrm>
            <a:off x="179512" y="764704"/>
            <a:ext cx="8784976" cy="5832648"/>
          </a:xfrm>
        </p:spPr>
        <p:txBody>
          <a:bodyPr>
            <a:normAutofit/>
          </a:bodyPr>
          <a:lstStyle/>
          <a:p>
            <a:pPr marL="0" algn="just" rtl="0">
              <a:spcBef>
                <a:spcPts val="0"/>
              </a:spcBef>
            </a:pPr>
            <a:endParaRPr lang="en-US" dirty="0" smtClean="0"/>
          </a:p>
          <a:p>
            <a:pPr marL="0" algn="just" rtl="0">
              <a:spcBef>
                <a:spcPts val="0"/>
              </a:spcBef>
            </a:pPr>
            <a:r>
              <a:rPr lang="en-US" dirty="0" smtClean="0"/>
              <a:t>It </a:t>
            </a:r>
            <a:r>
              <a:rPr lang="en-US" dirty="0"/>
              <a:t>gives rise to the </a:t>
            </a:r>
            <a:r>
              <a:rPr lang="en-US" b="1" dirty="0"/>
              <a:t>left recurrent laryngeal nerve</a:t>
            </a:r>
            <a:r>
              <a:rPr lang="en-US" dirty="0"/>
              <a:t>, which hooks around the </a:t>
            </a:r>
            <a:r>
              <a:rPr lang="en-US" b="1" dirty="0"/>
              <a:t>aortic arch </a:t>
            </a:r>
            <a:r>
              <a:rPr lang="en-US" dirty="0"/>
              <a:t>to the left of the </a:t>
            </a:r>
            <a:r>
              <a:rPr lang="en-US" u="sng" dirty="0" err="1">
                <a:hlinkClick r:id="rId2" tooltip="Ligamentum arteriosum"/>
              </a:rPr>
              <a:t>ligamentum</a:t>
            </a:r>
            <a:r>
              <a:rPr lang="en-US" u="sng" dirty="0">
                <a:hlinkClick r:id="rId2" tooltip="Ligamentum arteriosum"/>
              </a:rPr>
              <a:t> </a:t>
            </a:r>
            <a:r>
              <a:rPr lang="en-US" u="sng" dirty="0" err="1">
                <a:hlinkClick r:id="rId2" tooltip="Ligamentum arteriosum"/>
              </a:rPr>
              <a:t>arteriosum</a:t>
            </a:r>
            <a:r>
              <a:rPr lang="en-US" dirty="0"/>
              <a:t> and ascends between the </a:t>
            </a:r>
            <a:r>
              <a:rPr lang="en-US" b="1" dirty="0"/>
              <a:t>trachea and esophagus</a:t>
            </a:r>
            <a:r>
              <a:rPr lang="en-US" dirty="0"/>
              <a:t>. </a:t>
            </a:r>
            <a:endParaRPr lang="en-US" dirty="0" smtClean="0"/>
          </a:p>
          <a:p>
            <a:pPr marL="0" algn="just" rtl="0">
              <a:spcBef>
                <a:spcPts val="0"/>
              </a:spcBef>
            </a:pPr>
            <a:endParaRPr lang="en-US" dirty="0" smtClean="0"/>
          </a:p>
          <a:p>
            <a:pPr marL="0" algn="just" rtl="0">
              <a:spcBef>
                <a:spcPts val="0"/>
              </a:spcBef>
            </a:pPr>
            <a:r>
              <a:rPr lang="en-US" dirty="0" smtClean="0"/>
              <a:t>The </a:t>
            </a:r>
            <a:r>
              <a:rPr lang="en-US" dirty="0"/>
              <a:t>left </a:t>
            </a:r>
            <a:r>
              <a:rPr lang="en-US" dirty="0" err="1"/>
              <a:t>vagus</a:t>
            </a:r>
            <a:r>
              <a:rPr lang="en-US" dirty="0"/>
              <a:t> further gives off </a:t>
            </a:r>
            <a:r>
              <a:rPr lang="en-US" b="1" dirty="0"/>
              <a:t>thoracic cardiac </a:t>
            </a:r>
            <a:r>
              <a:rPr lang="en-US" dirty="0"/>
              <a:t>branches, breaks up into the </a:t>
            </a:r>
            <a:r>
              <a:rPr lang="en-US" b="1" dirty="0"/>
              <a:t>pulmonary plexus</a:t>
            </a:r>
            <a:r>
              <a:rPr lang="en-US" dirty="0"/>
              <a:t>, continues into the </a:t>
            </a:r>
            <a:r>
              <a:rPr lang="en-US" b="1" dirty="0"/>
              <a:t>esophageal plexus</a:t>
            </a:r>
            <a:r>
              <a:rPr lang="en-US" dirty="0"/>
              <a:t>, and enters the abdomen as the </a:t>
            </a:r>
            <a:r>
              <a:rPr lang="en-US" u="sng" dirty="0">
                <a:hlinkClick r:id="rId3" tooltip="Anterior vagal trunk"/>
              </a:rPr>
              <a:t>anterior vagal trunk</a:t>
            </a:r>
            <a:r>
              <a:rPr lang="en-US" dirty="0"/>
              <a:t> in the esophageal hiatus of the diaphragm.</a:t>
            </a:r>
          </a:p>
          <a:p>
            <a:pPr marL="0" algn="just" rtl="0">
              <a:spcBef>
                <a:spcPts val="0"/>
              </a:spcBef>
            </a:pPr>
            <a:endParaRPr lang="ar-IQ" dirty="0"/>
          </a:p>
        </p:txBody>
      </p:sp>
    </p:spTree>
    <p:extLst>
      <p:ext uri="{BB962C8B-B14F-4D97-AF65-F5344CB8AC3E}">
        <p14:creationId xmlns:p14="http://schemas.microsoft.com/office/powerpoint/2010/main" val="6568442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408712"/>
          </a:xfrm>
        </p:spPr>
        <p:txBody>
          <a:bodyPr>
            <a:normAutofit fontScale="92500" lnSpcReduction="10000"/>
          </a:bodyPr>
          <a:lstStyle/>
          <a:p>
            <a:pPr marL="0" algn="just" rtl="0">
              <a:spcBef>
                <a:spcPts val="0"/>
              </a:spcBef>
            </a:pPr>
            <a:r>
              <a:rPr lang="en-US" dirty="0"/>
              <a:t>The </a:t>
            </a:r>
            <a:r>
              <a:rPr lang="en-US" b="1" dirty="0"/>
              <a:t>anterior gastric branches of anterior vagal trunk</a:t>
            </a:r>
            <a:r>
              <a:rPr lang="en-US" dirty="0"/>
              <a:t> are branches of the </a:t>
            </a:r>
            <a:r>
              <a:rPr lang="en-US" dirty="0">
                <a:hlinkClick r:id="rId2" tooltip="Anterior vagal trunk"/>
              </a:rPr>
              <a:t>anterior vagal trunk</a:t>
            </a:r>
            <a:r>
              <a:rPr lang="en-US" dirty="0"/>
              <a:t> which supply the </a:t>
            </a:r>
            <a:r>
              <a:rPr lang="en-US" dirty="0" smtClean="0">
                <a:hlinkClick r:id="rId3" tooltip="Stomach"/>
              </a:rPr>
              <a:t>stomach</a:t>
            </a:r>
            <a:endParaRPr lang="en-US" dirty="0" smtClean="0"/>
          </a:p>
          <a:p>
            <a:pPr marL="0" algn="just" rtl="0">
              <a:spcBef>
                <a:spcPts val="0"/>
              </a:spcBef>
            </a:pPr>
            <a:endParaRPr lang="en-US" dirty="0"/>
          </a:p>
          <a:p>
            <a:pPr marL="0" algn="just" rtl="0">
              <a:spcBef>
                <a:spcPts val="0"/>
              </a:spcBef>
            </a:pPr>
            <a:r>
              <a:rPr lang="en-US" dirty="0" smtClean="0"/>
              <a:t>The </a:t>
            </a:r>
            <a:r>
              <a:rPr lang="en-US" dirty="0"/>
              <a:t>anterior and posterior gastric nerves are then formed from the esophageal plexus</a:t>
            </a:r>
            <a:r>
              <a:rPr lang="en-US" dirty="0" smtClean="0"/>
              <a:t>.</a:t>
            </a:r>
          </a:p>
          <a:p>
            <a:pPr marL="0" algn="just" rtl="0">
              <a:spcBef>
                <a:spcPts val="0"/>
              </a:spcBef>
            </a:pPr>
            <a:r>
              <a:rPr lang="en-US" dirty="0" smtClean="0"/>
              <a:t> </a:t>
            </a:r>
            <a:r>
              <a:rPr lang="en-US" dirty="0"/>
              <a:t>The anterior gastric is formed mainly from the left </a:t>
            </a:r>
            <a:r>
              <a:rPr lang="en-US" dirty="0" err="1"/>
              <a:t>vagus</a:t>
            </a:r>
            <a:r>
              <a:rPr lang="en-US" dirty="0"/>
              <a:t>, but it does contain fibers from the right </a:t>
            </a:r>
            <a:r>
              <a:rPr lang="en-US" dirty="0" err="1"/>
              <a:t>vagus</a:t>
            </a:r>
            <a:r>
              <a:rPr lang="en-US" dirty="0"/>
              <a:t>.</a:t>
            </a:r>
          </a:p>
          <a:p>
            <a:pPr marL="0" algn="just" rtl="0">
              <a:spcBef>
                <a:spcPts val="0"/>
              </a:spcBef>
            </a:pPr>
            <a:r>
              <a:rPr lang="en-US" dirty="0"/>
              <a:t>Similarly, the posterior gastric nerve is formed mainly from the right </a:t>
            </a:r>
            <a:r>
              <a:rPr lang="en-US" dirty="0" err="1"/>
              <a:t>vagus</a:t>
            </a:r>
            <a:r>
              <a:rPr lang="en-US" dirty="0"/>
              <a:t> but contains fibers from the left </a:t>
            </a:r>
            <a:r>
              <a:rPr lang="en-US" dirty="0" err="1"/>
              <a:t>vagus</a:t>
            </a:r>
            <a:r>
              <a:rPr lang="en-US" dirty="0"/>
              <a:t> nerve. </a:t>
            </a:r>
            <a:endParaRPr lang="en-US" dirty="0" smtClean="0"/>
          </a:p>
          <a:p>
            <a:pPr marL="0" algn="just" rtl="0">
              <a:spcBef>
                <a:spcPts val="0"/>
              </a:spcBef>
            </a:pPr>
            <a:r>
              <a:rPr lang="en-US" dirty="0" smtClean="0"/>
              <a:t>The </a:t>
            </a:r>
            <a:r>
              <a:rPr lang="en-US" dirty="0"/>
              <a:t>gastric nerves supply all abdominal organs and the gastrointestinal tract ending just before the left colonic (splenic) flexure </a:t>
            </a:r>
            <a:r>
              <a:rPr lang="en-US" dirty="0" smtClean="0"/>
              <a:t>.</a:t>
            </a:r>
            <a:endParaRPr lang="en-US" dirty="0"/>
          </a:p>
          <a:p>
            <a:endParaRPr lang="ar-IQ" dirty="0"/>
          </a:p>
        </p:txBody>
      </p:sp>
    </p:spTree>
    <p:extLst>
      <p:ext uri="{BB962C8B-B14F-4D97-AF65-F5344CB8AC3E}">
        <p14:creationId xmlns:p14="http://schemas.microsoft.com/office/powerpoint/2010/main" val="42330472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Vagus</a:t>
            </a:r>
            <a:r>
              <a:rPr lang="en-US" dirty="0"/>
              <a:t> nerve branches in the </a:t>
            </a:r>
            <a:r>
              <a:rPr lang="en-US" dirty="0" smtClean="0"/>
              <a:t>thorax(4)</a:t>
            </a:r>
            <a:r>
              <a:rPr lang="en-US" b="1" dirty="0"/>
              <a:t/>
            </a:r>
            <a:br>
              <a:rPr lang="en-US" b="1" dirty="0"/>
            </a:br>
            <a:endParaRPr lang="ar-IQ" dirty="0"/>
          </a:p>
        </p:txBody>
      </p:sp>
      <p:sp>
        <p:nvSpPr>
          <p:cNvPr id="3" name="Content Placeholder 2"/>
          <p:cNvSpPr>
            <a:spLocks noGrp="1"/>
          </p:cNvSpPr>
          <p:nvPr>
            <p:ph idx="1"/>
          </p:nvPr>
        </p:nvSpPr>
        <p:spPr>
          <a:xfrm>
            <a:off x="457200" y="1600200"/>
            <a:ext cx="8229600" cy="4997152"/>
          </a:xfrm>
        </p:spPr>
        <p:txBody>
          <a:bodyPr>
            <a:normAutofit lnSpcReduction="10000"/>
          </a:bodyPr>
          <a:lstStyle/>
          <a:p>
            <a:pPr marL="0" algn="just" rtl="0">
              <a:spcBef>
                <a:spcPts val="0"/>
              </a:spcBef>
            </a:pPr>
            <a:r>
              <a:rPr lang="en-US" b="1" dirty="0" smtClean="0"/>
              <a:t>1.Left </a:t>
            </a:r>
            <a:r>
              <a:rPr lang="en-US" b="1" dirty="0"/>
              <a:t>recurrent laryngeal nerve</a:t>
            </a:r>
            <a:r>
              <a:rPr lang="en-US" dirty="0"/>
              <a:t> – it hooks under the arch of the aorta, ascending to innervate the majority of the intrinsic muscles of the larynx.</a:t>
            </a:r>
          </a:p>
          <a:p>
            <a:pPr marL="0" algn="just" rtl="0">
              <a:spcBef>
                <a:spcPts val="0"/>
              </a:spcBef>
            </a:pPr>
            <a:endParaRPr lang="en-US" dirty="0" smtClean="0"/>
          </a:p>
          <a:p>
            <a:pPr marL="0" algn="just" rtl="0">
              <a:spcBef>
                <a:spcPts val="0"/>
              </a:spcBef>
            </a:pPr>
            <a:r>
              <a:rPr lang="en-US" b="1" dirty="0" smtClean="0"/>
              <a:t>2.The </a:t>
            </a:r>
            <a:r>
              <a:rPr lang="en-US" b="1" dirty="0"/>
              <a:t>inferior cardiac branch </a:t>
            </a:r>
            <a:endParaRPr lang="en-US" b="1" dirty="0" smtClean="0"/>
          </a:p>
          <a:p>
            <a:pPr marL="0" algn="just" rtl="0">
              <a:spcBef>
                <a:spcPts val="0"/>
              </a:spcBef>
            </a:pPr>
            <a:r>
              <a:rPr lang="en-US" dirty="0" smtClean="0"/>
              <a:t>On </a:t>
            </a:r>
            <a:r>
              <a:rPr lang="en-US" dirty="0"/>
              <a:t>the right side, it arises from the trunk of the </a:t>
            </a:r>
            <a:r>
              <a:rPr lang="en-US" dirty="0" err="1"/>
              <a:t>vagus</a:t>
            </a:r>
            <a:r>
              <a:rPr lang="en-US" dirty="0"/>
              <a:t> as it lies beside the trachea. On the left side, it originates from the recurrent laryngeal nerve only. These branches end in the deep part of the cardiac plexus.</a:t>
            </a:r>
          </a:p>
          <a:p>
            <a:pPr marL="0" algn="just" rtl="0">
              <a:spcBef>
                <a:spcPts val="0"/>
              </a:spcBef>
            </a:pPr>
            <a:endParaRPr lang="ar-IQ" dirty="0"/>
          </a:p>
        </p:txBody>
      </p:sp>
    </p:spTree>
    <p:extLst>
      <p:ext uri="{BB962C8B-B14F-4D97-AF65-F5344CB8AC3E}">
        <p14:creationId xmlns:p14="http://schemas.microsoft.com/office/powerpoint/2010/main" val="31665768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41168"/>
          </a:xfrm>
        </p:spPr>
        <p:txBody>
          <a:bodyPr>
            <a:normAutofit fontScale="92500"/>
          </a:bodyPr>
          <a:lstStyle/>
          <a:p>
            <a:pPr marL="0" algn="just" rtl="0">
              <a:spcBef>
                <a:spcPts val="0"/>
              </a:spcBef>
            </a:pPr>
            <a:r>
              <a:rPr lang="en-US" b="1" dirty="0" smtClean="0"/>
              <a:t>3.The </a:t>
            </a:r>
            <a:r>
              <a:rPr lang="en-US" b="1" dirty="0"/>
              <a:t>anterior and posterior bronchial </a:t>
            </a:r>
            <a:r>
              <a:rPr lang="en-US" dirty="0"/>
              <a:t>branches are distributed as 2-3 branches on the anterior surface of the root of the lung</a:t>
            </a:r>
            <a:r>
              <a:rPr lang="en-US" dirty="0" smtClean="0"/>
              <a:t>.</a:t>
            </a:r>
          </a:p>
          <a:p>
            <a:pPr marL="0" algn="just" rtl="0">
              <a:spcBef>
                <a:spcPts val="0"/>
              </a:spcBef>
            </a:pPr>
            <a:endParaRPr lang="en-US" dirty="0"/>
          </a:p>
          <a:p>
            <a:pPr marL="0" algn="just" rtl="0">
              <a:spcBef>
                <a:spcPts val="0"/>
              </a:spcBef>
            </a:pPr>
            <a:r>
              <a:rPr lang="en-US" dirty="0" smtClean="0"/>
              <a:t> </a:t>
            </a:r>
            <a:r>
              <a:rPr lang="en-US" dirty="0"/>
              <a:t>They form the anterior pulmonary plexus after joining branches from the sympathetic trunk. </a:t>
            </a:r>
            <a:endParaRPr lang="en-US" dirty="0" smtClean="0"/>
          </a:p>
          <a:p>
            <a:pPr marL="0" algn="just" rtl="0">
              <a:spcBef>
                <a:spcPts val="0"/>
              </a:spcBef>
            </a:pPr>
            <a:r>
              <a:rPr lang="en-US" dirty="0" smtClean="0"/>
              <a:t>The </a:t>
            </a:r>
            <a:r>
              <a:rPr lang="en-US" dirty="0"/>
              <a:t>posterior bronchial branches are larger than the anterior and lie on the posterior surface of the root of the lung to form the posterior pulmonary plexus (with contributory sympathetic fibers) as well.</a:t>
            </a:r>
          </a:p>
          <a:p>
            <a:endParaRPr lang="ar-IQ" dirty="0"/>
          </a:p>
        </p:txBody>
      </p:sp>
      <p:sp>
        <p:nvSpPr>
          <p:cNvPr id="4" name="Rectangle 3"/>
          <p:cNvSpPr/>
          <p:nvPr/>
        </p:nvSpPr>
        <p:spPr>
          <a:xfrm>
            <a:off x="271912" y="836712"/>
            <a:ext cx="8044503" cy="584775"/>
          </a:xfrm>
          <a:prstGeom prst="rect">
            <a:avLst/>
          </a:prstGeom>
        </p:spPr>
        <p:txBody>
          <a:bodyPr wrap="square">
            <a:spAutoFit/>
          </a:bodyPr>
          <a:lstStyle/>
          <a:p>
            <a:pPr algn="ctr"/>
            <a:r>
              <a:rPr lang="en-US" sz="3200" dirty="0" err="1"/>
              <a:t>Vagus</a:t>
            </a:r>
            <a:r>
              <a:rPr lang="en-US" sz="3200" dirty="0"/>
              <a:t> nerve branches in the thorax</a:t>
            </a:r>
            <a:endParaRPr lang="ar-IQ" sz="3200" dirty="0"/>
          </a:p>
        </p:txBody>
      </p:sp>
    </p:spTree>
    <p:extLst>
      <p:ext uri="{BB962C8B-B14F-4D97-AF65-F5344CB8AC3E}">
        <p14:creationId xmlns:p14="http://schemas.microsoft.com/office/powerpoint/2010/main" val="24466202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142852"/>
            <a:ext cx="3614734" cy="471478"/>
          </a:xfrm>
        </p:spPr>
        <p:txBody>
          <a:bodyPr>
            <a:normAutofit fontScale="92500" lnSpcReduction="20000"/>
          </a:bodyPr>
          <a:lstStyle/>
          <a:p>
            <a:pPr algn="l" rtl="0"/>
            <a:r>
              <a:rPr lang="en-US" b="1" dirty="0" smtClean="0">
                <a:solidFill>
                  <a:schemeClr val="tx1">
                    <a:lumMod val="95000"/>
                    <a:lumOff val="5000"/>
                  </a:schemeClr>
                </a:solidFill>
              </a:rPr>
              <a:t>Pulmonary plexus.</a:t>
            </a:r>
            <a:endParaRPr lang="ar-IQ" b="1" dirty="0">
              <a:solidFill>
                <a:schemeClr val="tx1">
                  <a:lumMod val="95000"/>
                  <a:lumOff val="5000"/>
                </a:schemeClr>
              </a:solidFill>
            </a:endParaRPr>
          </a:p>
        </p:txBody>
      </p:sp>
      <p:pic>
        <p:nvPicPr>
          <p:cNvPr id="26626" name="Picture 2" descr="C:\Users\user\Desktop\pulmonary plexus.jpg"/>
          <p:cNvPicPr>
            <a:picLocks noChangeAspect="1" noChangeArrowheads="1"/>
          </p:cNvPicPr>
          <p:nvPr/>
        </p:nvPicPr>
        <p:blipFill>
          <a:blip r:embed="rId2"/>
          <a:srcRect/>
          <a:stretch>
            <a:fillRect/>
          </a:stretch>
        </p:blipFill>
        <p:spPr bwMode="auto">
          <a:xfrm>
            <a:off x="2214546" y="658034"/>
            <a:ext cx="4643470" cy="5928649"/>
          </a:xfrm>
          <a:prstGeom prst="rect">
            <a:avLst/>
          </a:prstGeom>
          <a:noFill/>
        </p:spPr>
      </p:pic>
    </p:spTree>
    <p:extLst>
      <p:ext uri="{BB962C8B-B14F-4D97-AF65-F5344CB8AC3E}">
        <p14:creationId xmlns:p14="http://schemas.microsoft.com/office/powerpoint/2010/main" val="2426893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42878"/>
            <a:ext cx="4471990" cy="542916"/>
          </a:xfrm>
        </p:spPr>
        <p:txBody>
          <a:bodyPr>
            <a:normAutofit fontScale="92500" lnSpcReduction="10000"/>
          </a:bodyPr>
          <a:lstStyle/>
          <a:p>
            <a:pPr marL="0" indent="0" algn="l" rtl="0">
              <a:buNone/>
            </a:pPr>
            <a:r>
              <a:rPr lang="en-US" b="1" dirty="0" smtClean="0">
                <a:solidFill>
                  <a:srgbClr val="7030A0"/>
                </a:solidFill>
              </a:rPr>
              <a:t> mediastinum.</a:t>
            </a:r>
            <a:endParaRPr lang="ar-IQ" b="1" dirty="0">
              <a:solidFill>
                <a:srgbClr val="7030A0"/>
              </a:solidFill>
            </a:endParaRPr>
          </a:p>
        </p:txBody>
      </p:sp>
      <p:pic>
        <p:nvPicPr>
          <p:cNvPr id="25602" name="Picture 2" descr="C:\Users\user\Desktop\posterior mediastinum.jpg"/>
          <p:cNvPicPr>
            <a:picLocks noChangeAspect="1" noChangeArrowheads="1"/>
          </p:cNvPicPr>
          <p:nvPr/>
        </p:nvPicPr>
        <p:blipFill>
          <a:blip r:embed="rId2"/>
          <a:srcRect/>
          <a:stretch>
            <a:fillRect/>
          </a:stretch>
        </p:blipFill>
        <p:spPr bwMode="auto">
          <a:xfrm>
            <a:off x="253994" y="928670"/>
            <a:ext cx="8636012" cy="5572164"/>
          </a:xfrm>
          <a:prstGeom prst="rect">
            <a:avLst/>
          </a:prstGeom>
          <a:noFill/>
        </p:spPr>
      </p:pic>
    </p:spTree>
    <p:extLst>
      <p:ext uri="{BB962C8B-B14F-4D97-AF65-F5344CB8AC3E}">
        <p14:creationId xmlns:p14="http://schemas.microsoft.com/office/powerpoint/2010/main" val="26057361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Vagus</a:t>
            </a:r>
            <a:r>
              <a:rPr lang="en-US" dirty="0"/>
              <a:t> nerve branches in the thorax</a:t>
            </a:r>
            <a:endParaRPr lang="ar-IQ" dirty="0"/>
          </a:p>
        </p:txBody>
      </p:sp>
      <p:sp>
        <p:nvSpPr>
          <p:cNvPr id="3" name="Content Placeholder 2"/>
          <p:cNvSpPr>
            <a:spLocks noGrp="1"/>
          </p:cNvSpPr>
          <p:nvPr>
            <p:ph idx="1"/>
          </p:nvPr>
        </p:nvSpPr>
        <p:spPr/>
        <p:txBody>
          <a:bodyPr/>
          <a:lstStyle/>
          <a:p>
            <a:pPr marL="0" algn="just" rtl="0">
              <a:spcBef>
                <a:spcPts val="0"/>
              </a:spcBef>
            </a:pPr>
            <a:r>
              <a:rPr lang="en-US" b="1" dirty="0"/>
              <a:t>4</a:t>
            </a:r>
            <a:r>
              <a:rPr lang="en-US" b="1" dirty="0" smtClean="0"/>
              <a:t>.The </a:t>
            </a:r>
            <a:r>
              <a:rPr lang="en-US" b="1" dirty="0"/>
              <a:t>esophageal branches </a:t>
            </a:r>
            <a:r>
              <a:rPr lang="en-US" dirty="0"/>
              <a:t>are anterior and posterior branches. Together they form the esophageal plexus</a:t>
            </a:r>
            <a:r>
              <a:rPr lang="en-US" dirty="0" smtClean="0"/>
              <a:t>.</a:t>
            </a:r>
          </a:p>
          <a:p>
            <a:pPr marL="0" algn="just" rtl="0">
              <a:spcBef>
                <a:spcPts val="0"/>
              </a:spcBef>
            </a:pPr>
            <a:endParaRPr lang="en-US" dirty="0"/>
          </a:p>
          <a:p>
            <a:pPr marL="0" algn="just" rtl="0">
              <a:spcBef>
                <a:spcPts val="0"/>
              </a:spcBef>
            </a:pPr>
            <a:r>
              <a:rPr lang="en-US" dirty="0" smtClean="0"/>
              <a:t> </a:t>
            </a:r>
            <a:r>
              <a:rPr lang="en-US" dirty="0"/>
              <a:t>The posterior surface of the pericardium is supplied by filaments from this plexus.</a:t>
            </a:r>
          </a:p>
          <a:p>
            <a:pPr marL="0" algn="just" rtl="0">
              <a:spcBef>
                <a:spcPts val="0"/>
              </a:spcBef>
            </a:pPr>
            <a:endParaRPr lang="ar-IQ" dirty="0"/>
          </a:p>
        </p:txBody>
      </p:sp>
    </p:spTree>
    <p:extLst>
      <p:ext uri="{BB962C8B-B14F-4D97-AF65-F5344CB8AC3E}">
        <p14:creationId xmlns:p14="http://schemas.microsoft.com/office/powerpoint/2010/main" val="39446896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142852"/>
            <a:ext cx="2900354" cy="542915"/>
          </a:xfrm>
        </p:spPr>
        <p:txBody>
          <a:bodyPr>
            <a:normAutofit lnSpcReduction="10000"/>
          </a:bodyPr>
          <a:lstStyle/>
          <a:p>
            <a:pPr algn="l" rtl="0"/>
            <a:r>
              <a:rPr lang="en-US" b="1" dirty="0" smtClean="0">
                <a:solidFill>
                  <a:schemeClr val="tx1">
                    <a:lumMod val="95000"/>
                    <a:lumOff val="5000"/>
                  </a:schemeClr>
                </a:solidFill>
              </a:rPr>
              <a:t>Right </a:t>
            </a:r>
            <a:r>
              <a:rPr lang="en-US" b="1" dirty="0" err="1" smtClean="0">
                <a:solidFill>
                  <a:schemeClr val="tx1">
                    <a:lumMod val="95000"/>
                    <a:lumOff val="5000"/>
                  </a:schemeClr>
                </a:solidFill>
              </a:rPr>
              <a:t>vagus</a:t>
            </a:r>
            <a:r>
              <a:rPr lang="en-US" b="1" dirty="0" smtClean="0">
                <a:solidFill>
                  <a:schemeClr val="tx1">
                    <a:lumMod val="95000"/>
                    <a:lumOff val="5000"/>
                  </a:schemeClr>
                </a:solidFill>
              </a:rPr>
              <a:t> n.</a:t>
            </a:r>
            <a:endParaRPr lang="ar-IQ" b="1" dirty="0">
              <a:solidFill>
                <a:schemeClr val="tx1">
                  <a:lumMod val="95000"/>
                  <a:lumOff val="5000"/>
                </a:schemeClr>
              </a:solidFill>
            </a:endParaRPr>
          </a:p>
        </p:txBody>
      </p:sp>
      <p:pic>
        <p:nvPicPr>
          <p:cNvPr id="24578" name="Picture 2" descr="C:\Users\user\Desktop\right vagus n..jpg"/>
          <p:cNvPicPr>
            <a:picLocks noChangeAspect="1" noChangeArrowheads="1"/>
          </p:cNvPicPr>
          <p:nvPr/>
        </p:nvPicPr>
        <p:blipFill>
          <a:blip r:embed="rId2"/>
          <a:srcRect/>
          <a:stretch>
            <a:fillRect/>
          </a:stretch>
        </p:blipFill>
        <p:spPr bwMode="auto">
          <a:xfrm>
            <a:off x="1071538" y="714356"/>
            <a:ext cx="7010404" cy="5915028"/>
          </a:xfrm>
          <a:prstGeom prst="rect">
            <a:avLst/>
          </a:prstGeom>
          <a:noFill/>
        </p:spPr>
      </p:pic>
    </p:spTree>
    <p:extLst>
      <p:ext uri="{BB962C8B-B14F-4D97-AF65-F5344CB8AC3E}">
        <p14:creationId xmlns:p14="http://schemas.microsoft.com/office/powerpoint/2010/main" val="222906117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142852"/>
            <a:ext cx="7686700" cy="542916"/>
          </a:xfrm>
        </p:spPr>
        <p:txBody>
          <a:bodyPr>
            <a:normAutofit lnSpcReduction="10000"/>
          </a:bodyPr>
          <a:lstStyle/>
          <a:p>
            <a:pPr algn="l" rtl="0"/>
            <a:r>
              <a:rPr lang="en-US" b="1" dirty="0" smtClean="0">
                <a:solidFill>
                  <a:schemeClr val="tx1">
                    <a:lumMod val="95000"/>
                    <a:lumOff val="5000"/>
                  </a:schemeClr>
                </a:solidFill>
              </a:rPr>
              <a:t>It passes </a:t>
            </a:r>
            <a:r>
              <a:rPr lang="en-US" b="1" dirty="0" smtClean="0">
                <a:solidFill>
                  <a:schemeClr val="accent1">
                    <a:lumMod val="50000"/>
                  </a:schemeClr>
                </a:solidFill>
              </a:rPr>
              <a:t>behind</a:t>
            </a:r>
            <a:r>
              <a:rPr lang="en-US" b="1" dirty="0" smtClean="0">
                <a:solidFill>
                  <a:schemeClr val="tx1">
                    <a:lumMod val="95000"/>
                    <a:lumOff val="5000"/>
                  </a:schemeClr>
                </a:solidFill>
              </a:rPr>
              <a:t> the root of the right lung.</a:t>
            </a:r>
            <a:endParaRPr lang="ar-IQ" b="1" dirty="0">
              <a:solidFill>
                <a:schemeClr val="tx1">
                  <a:lumMod val="95000"/>
                  <a:lumOff val="5000"/>
                </a:schemeClr>
              </a:solidFill>
            </a:endParaRPr>
          </a:p>
        </p:txBody>
      </p:sp>
      <p:pic>
        <p:nvPicPr>
          <p:cNvPr id="25602" name="Picture 2" descr="C:\Users\user\Desktop\behind.png"/>
          <p:cNvPicPr>
            <a:picLocks noChangeAspect="1" noChangeArrowheads="1"/>
          </p:cNvPicPr>
          <p:nvPr/>
        </p:nvPicPr>
        <p:blipFill>
          <a:blip r:embed="rId2"/>
          <a:srcRect/>
          <a:stretch>
            <a:fillRect/>
          </a:stretch>
        </p:blipFill>
        <p:spPr bwMode="auto">
          <a:xfrm>
            <a:off x="2357422" y="714356"/>
            <a:ext cx="4614983" cy="5929314"/>
          </a:xfrm>
          <a:prstGeom prst="rect">
            <a:avLst/>
          </a:prstGeom>
          <a:noFill/>
        </p:spPr>
      </p:pic>
    </p:spTree>
    <p:extLst>
      <p:ext uri="{BB962C8B-B14F-4D97-AF65-F5344CB8AC3E}">
        <p14:creationId xmlns:p14="http://schemas.microsoft.com/office/powerpoint/2010/main" val="171839051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142852"/>
            <a:ext cx="3757610" cy="542916"/>
          </a:xfrm>
        </p:spPr>
        <p:txBody>
          <a:bodyPr>
            <a:normAutofit lnSpcReduction="10000"/>
          </a:bodyPr>
          <a:lstStyle/>
          <a:p>
            <a:pPr algn="l" rtl="0"/>
            <a:r>
              <a:rPr lang="en-US" b="1" dirty="0" smtClean="0">
                <a:solidFill>
                  <a:schemeClr val="tx1">
                    <a:lumMod val="95000"/>
                    <a:lumOff val="5000"/>
                  </a:schemeClr>
                </a:solidFill>
              </a:rPr>
              <a:t>Esophageal plexus.</a:t>
            </a:r>
            <a:endParaRPr lang="ar-IQ" b="1" dirty="0">
              <a:solidFill>
                <a:schemeClr val="tx1">
                  <a:lumMod val="95000"/>
                  <a:lumOff val="5000"/>
                </a:schemeClr>
              </a:solidFill>
            </a:endParaRPr>
          </a:p>
        </p:txBody>
      </p:sp>
      <p:pic>
        <p:nvPicPr>
          <p:cNvPr id="27650" name="Picture 2" descr="C:\Users\user\Desktop\esophageal plexus.png"/>
          <p:cNvPicPr>
            <a:picLocks noChangeAspect="1" noChangeArrowheads="1"/>
          </p:cNvPicPr>
          <p:nvPr/>
        </p:nvPicPr>
        <p:blipFill>
          <a:blip r:embed="rId2"/>
          <a:srcRect/>
          <a:stretch>
            <a:fillRect/>
          </a:stretch>
        </p:blipFill>
        <p:spPr bwMode="auto">
          <a:xfrm>
            <a:off x="571472" y="642918"/>
            <a:ext cx="8006366" cy="6034092"/>
          </a:xfrm>
          <a:prstGeom prst="rect">
            <a:avLst/>
          </a:prstGeom>
          <a:noFill/>
        </p:spPr>
      </p:pic>
    </p:spTree>
    <p:extLst>
      <p:ext uri="{BB962C8B-B14F-4D97-AF65-F5344CB8AC3E}">
        <p14:creationId xmlns:p14="http://schemas.microsoft.com/office/powerpoint/2010/main" val="43402624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142852"/>
            <a:ext cx="2686040" cy="542916"/>
          </a:xfrm>
        </p:spPr>
        <p:txBody>
          <a:bodyPr>
            <a:normAutofit lnSpcReduction="10000"/>
          </a:bodyPr>
          <a:lstStyle/>
          <a:p>
            <a:pPr algn="l" rtl="0"/>
            <a:r>
              <a:rPr lang="en-US" b="1" dirty="0" smtClean="0">
                <a:solidFill>
                  <a:schemeClr val="bg2">
                    <a:lumMod val="10000"/>
                  </a:schemeClr>
                </a:solidFill>
              </a:rPr>
              <a:t>Left </a:t>
            </a:r>
            <a:r>
              <a:rPr lang="en-US" b="1" dirty="0" err="1" smtClean="0">
                <a:solidFill>
                  <a:schemeClr val="bg2">
                    <a:lumMod val="10000"/>
                  </a:schemeClr>
                </a:solidFill>
              </a:rPr>
              <a:t>vagus</a:t>
            </a:r>
            <a:r>
              <a:rPr lang="en-US" b="1" dirty="0" smtClean="0">
                <a:solidFill>
                  <a:schemeClr val="bg2">
                    <a:lumMod val="10000"/>
                  </a:schemeClr>
                </a:solidFill>
              </a:rPr>
              <a:t> n.</a:t>
            </a:r>
            <a:endParaRPr lang="ar-IQ" b="1" dirty="0">
              <a:solidFill>
                <a:schemeClr val="bg2">
                  <a:lumMod val="10000"/>
                </a:schemeClr>
              </a:solidFill>
            </a:endParaRPr>
          </a:p>
        </p:txBody>
      </p:sp>
      <p:pic>
        <p:nvPicPr>
          <p:cNvPr id="28674" name="Picture 2" descr="C:\Users\user\Desktop\left vagus n..jpg"/>
          <p:cNvPicPr>
            <a:picLocks noChangeAspect="1" noChangeArrowheads="1"/>
          </p:cNvPicPr>
          <p:nvPr/>
        </p:nvPicPr>
        <p:blipFill>
          <a:blip r:embed="rId2"/>
          <a:srcRect/>
          <a:stretch>
            <a:fillRect/>
          </a:stretch>
        </p:blipFill>
        <p:spPr bwMode="auto">
          <a:xfrm>
            <a:off x="1428728" y="731646"/>
            <a:ext cx="6347930" cy="5835828"/>
          </a:xfrm>
          <a:prstGeom prst="rect">
            <a:avLst/>
          </a:prstGeom>
          <a:noFill/>
        </p:spPr>
      </p:pic>
    </p:spTree>
    <p:extLst>
      <p:ext uri="{BB962C8B-B14F-4D97-AF65-F5344CB8AC3E}">
        <p14:creationId xmlns:p14="http://schemas.microsoft.com/office/powerpoint/2010/main" val="41849849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76" y="142852"/>
            <a:ext cx="8858280" cy="542916"/>
          </a:xfrm>
        </p:spPr>
        <p:txBody>
          <a:bodyPr>
            <a:normAutofit fontScale="92500" lnSpcReduction="10000"/>
          </a:bodyPr>
          <a:lstStyle/>
          <a:p>
            <a:pPr algn="l" rtl="0"/>
            <a:r>
              <a:rPr lang="en-US" b="1" dirty="0" smtClean="0">
                <a:solidFill>
                  <a:schemeClr val="bg2">
                    <a:lumMod val="10000"/>
                  </a:schemeClr>
                </a:solidFill>
              </a:rPr>
              <a:t>It turns backward </a:t>
            </a:r>
            <a:r>
              <a:rPr lang="en-US" b="1" dirty="0" smtClean="0">
                <a:solidFill>
                  <a:schemeClr val="accent1">
                    <a:lumMod val="50000"/>
                  </a:schemeClr>
                </a:solidFill>
              </a:rPr>
              <a:t>behind</a:t>
            </a:r>
            <a:r>
              <a:rPr lang="en-US" b="1" dirty="0" smtClean="0">
                <a:solidFill>
                  <a:schemeClr val="bg2">
                    <a:lumMod val="10000"/>
                  </a:schemeClr>
                </a:solidFill>
              </a:rPr>
              <a:t> the root of the left lung.</a:t>
            </a:r>
            <a:endParaRPr lang="ar-IQ" b="1" dirty="0">
              <a:solidFill>
                <a:schemeClr val="bg2">
                  <a:lumMod val="10000"/>
                </a:schemeClr>
              </a:solidFill>
            </a:endParaRPr>
          </a:p>
        </p:txBody>
      </p:sp>
      <p:pic>
        <p:nvPicPr>
          <p:cNvPr id="29698" name="Picture 2" descr="C:\Users\user\Desktop\behind 2.jpg"/>
          <p:cNvPicPr>
            <a:picLocks noChangeAspect="1" noChangeArrowheads="1"/>
          </p:cNvPicPr>
          <p:nvPr/>
        </p:nvPicPr>
        <p:blipFill>
          <a:blip r:embed="rId2"/>
          <a:srcRect/>
          <a:stretch>
            <a:fillRect/>
          </a:stretch>
        </p:blipFill>
        <p:spPr bwMode="auto">
          <a:xfrm>
            <a:off x="2219155" y="714356"/>
            <a:ext cx="4781737" cy="5929354"/>
          </a:xfrm>
          <a:prstGeom prst="rect">
            <a:avLst/>
          </a:prstGeom>
          <a:noFill/>
        </p:spPr>
      </p:pic>
    </p:spTree>
    <p:extLst>
      <p:ext uri="{BB962C8B-B14F-4D97-AF65-F5344CB8AC3E}">
        <p14:creationId xmlns:p14="http://schemas.microsoft.com/office/powerpoint/2010/main" val="78218946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142852"/>
            <a:ext cx="3757610" cy="542916"/>
          </a:xfrm>
        </p:spPr>
        <p:txBody>
          <a:bodyPr>
            <a:normAutofit lnSpcReduction="10000"/>
          </a:bodyPr>
          <a:lstStyle/>
          <a:p>
            <a:pPr algn="l" rtl="0"/>
            <a:r>
              <a:rPr lang="en-US" b="1" dirty="0" smtClean="0">
                <a:solidFill>
                  <a:schemeClr val="bg2">
                    <a:lumMod val="10000"/>
                  </a:schemeClr>
                </a:solidFill>
              </a:rPr>
              <a:t>Esophageal plexus.</a:t>
            </a:r>
            <a:endParaRPr lang="ar-IQ" b="1" dirty="0">
              <a:solidFill>
                <a:schemeClr val="bg2">
                  <a:lumMod val="10000"/>
                </a:schemeClr>
              </a:solidFill>
            </a:endParaRPr>
          </a:p>
        </p:txBody>
      </p:sp>
      <p:pic>
        <p:nvPicPr>
          <p:cNvPr id="31746" name="Picture 2" descr="C:\Users\user\Desktop\esophageal plexus 2.gif"/>
          <p:cNvPicPr>
            <a:picLocks noChangeAspect="1" noChangeArrowheads="1"/>
          </p:cNvPicPr>
          <p:nvPr/>
        </p:nvPicPr>
        <p:blipFill>
          <a:blip r:embed="rId2"/>
          <a:srcRect/>
          <a:stretch>
            <a:fillRect/>
          </a:stretch>
        </p:blipFill>
        <p:spPr bwMode="auto">
          <a:xfrm>
            <a:off x="1454182" y="635827"/>
            <a:ext cx="6261090" cy="6007883"/>
          </a:xfrm>
          <a:prstGeom prst="rect">
            <a:avLst/>
          </a:prstGeom>
          <a:noFill/>
        </p:spPr>
      </p:pic>
    </p:spTree>
    <p:extLst>
      <p:ext uri="{BB962C8B-B14F-4D97-AF65-F5344CB8AC3E}">
        <p14:creationId xmlns:p14="http://schemas.microsoft.com/office/powerpoint/2010/main" val="387948384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42852"/>
            <a:ext cx="8329642" cy="582594"/>
          </a:xfrm>
        </p:spPr>
        <p:txBody>
          <a:bodyPr>
            <a:normAutofit fontScale="90000"/>
          </a:bodyPr>
          <a:lstStyle/>
          <a:p>
            <a:pPr rtl="0"/>
            <a:r>
              <a:rPr lang="en-US" b="1" dirty="0" smtClean="0">
                <a:solidFill>
                  <a:schemeClr val="tx2">
                    <a:lumMod val="50000"/>
                  </a:schemeClr>
                </a:solidFill>
              </a:rPr>
              <a:t>Branches</a:t>
            </a:r>
            <a:endParaRPr lang="ar-IQ" b="1" dirty="0">
              <a:solidFill>
                <a:schemeClr val="tx2">
                  <a:lumMod val="50000"/>
                </a:schemeClr>
              </a:solidFill>
            </a:endParaRPr>
          </a:p>
        </p:txBody>
      </p:sp>
      <p:pic>
        <p:nvPicPr>
          <p:cNvPr id="32770" name="Picture 2" descr="C:\Users\user\Desktop\branches 3.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395536" y="771468"/>
            <a:ext cx="8496944" cy="5786478"/>
          </a:xfrm>
          <a:prstGeom prst="rect">
            <a:avLst/>
          </a:prstGeom>
          <a:noFill/>
        </p:spPr>
      </p:pic>
    </p:spTree>
    <p:extLst>
      <p:ext uri="{BB962C8B-B14F-4D97-AF65-F5344CB8AC3E}">
        <p14:creationId xmlns:p14="http://schemas.microsoft.com/office/powerpoint/2010/main" val="104801248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142852"/>
            <a:ext cx="4900618" cy="542916"/>
          </a:xfrm>
        </p:spPr>
        <p:txBody>
          <a:bodyPr>
            <a:normAutofit lnSpcReduction="10000"/>
          </a:bodyPr>
          <a:lstStyle/>
          <a:p>
            <a:pPr algn="l" rtl="0"/>
            <a:r>
              <a:rPr lang="en-US" b="1" dirty="0" smtClean="0">
                <a:solidFill>
                  <a:schemeClr val="accent1">
                    <a:lumMod val="50000"/>
                  </a:schemeClr>
                </a:solidFill>
              </a:rPr>
              <a:t>Left recurrent laryngeal n.</a:t>
            </a:r>
            <a:endParaRPr lang="ar-IQ" b="1" dirty="0">
              <a:solidFill>
                <a:schemeClr val="accent1">
                  <a:lumMod val="50000"/>
                </a:schemeClr>
              </a:solidFill>
            </a:endParaRPr>
          </a:p>
        </p:txBody>
      </p:sp>
      <p:pic>
        <p:nvPicPr>
          <p:cNvPr id="33794" name="Picture 2" descr="C:\Users\user\Desktop\left recurrent laryngeal n..jpg"/>
          <p:cNvPicPr>
            <a:picLocks noChangeAspect="1" noChangeArrowheads="1"/>
          </p:cNvPicPr>
          <p:nvPr/>
        </p:nvPicPr>
        <p:blipFill>
          <a:blip r:embed="rId2"/>
          <a:srcRect/>
          <a:stretch>
            <a:fillRect/>
          </a:stretch>
        </p:blipFill>
        <p:spPr bwMode="auto">
          <a:xfrm>
            <a:off x="2357422" y="718991"/>
            <a:ext cx="4421432" cy="5924719"/>
          </a:xfrm>
          <a:prstGeom prst="rect">
            <a:avLst/>
          </a:prstGeom>
          <a:noFill/>
        </p:spPr>
      </p:pic>
    </p:spTree>
    <p:extLst>
      <p:ext uri="{BB962C8B-B14F-4D97-AF65-F5344CB8AC3E}">
        <p14:creationId xmlns:p14="http://schemas.microsoft.com/office/powerpoint/2010/main" val="67212076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142852"/>
            <a:ext cx="8329642" cy="582594"/>
          </a:xfrm>
        </p:spPr>
        <p:txBody>
          <a:bodyPr>
            <a:normAutofit fontScale="90000"/>
          </a:bodyPr>
          <a:lstStyle/>
          <a:p>
            <a:pPr rtl="0"/>
            <a:r>
              <a:rPr lang="en-US" b="1" dirty="0" smtClean="0">
                <a:solidFill>
                  <a:srgbClr val="C00000"/>
                </a:solidFill>
              </a:rPr>
              <a:t>Descending thoracic aorta</a:t>
            </a:r>
            <a:endParaRPr lang="ar-IQ" b="1" dirty="0">
              <a:solidFill>
                <a:srgbClr val="C00000"/>
              </a:solidFill>
            </a:endParaRPr>
          </a:p>
        </p:txBody>
      </p:sp>
      <p:pic>
        <p:nvPicPr>
          <p:cNvPr id="1026" name="Picture 2" descr="C:\Users\user\Desktop\descending thoracic aorta.jpg"/>
          <p:cNvPicPr>
            <a:picLocks noChangeAspect="1" noChangeArrowheads="1"/>
          </p:cNvPicPr>
          <p:nvPr/>
        </p:nvPicPr>
        <p:blipFill>
          <a:blip r:embed="rId2"/>
          <a:srcRect/>
          <a:stretch>
            <a:fillRect/>
          </a:stretch>
        </p:blipFill>
        <p:spPr bwMode="auto">
          <a:xfrm>
            <a:off x="2108459" y="857232"/>
            <a:ext cx="5035309" cy="5762631"/>
          </a:xfrm>
          <a:prstGeom prst="rect">
            <a:avLst/>
          </a:prstGeom>
          <a:noFill/>
        </p:spPr>
      </p:pic>
    </p:spTree>
    <p:extLst>
      <p:ext uri="{BB962C8B-B14F-4D97-AF65-F5344CB8AC3E}">
        <p14:creationId xmlns:p14="http://schemas.microsoft.com/office/powerpoint/2010/main" val="996923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42852"/>
            <a:ext cx="8186766" cy="582594"/>
          </a:xfrm>
        </p:spPr>
        <p:txBody>
          <a:bodyPr>
            <a:normAutofit fontScale="90000"/>
          </a:bodyPr>
          <a:lstStyle/>
          <a:p>
            <a:pPr rtl="0"/>
            <a:r>
              <a:rPr lang="en-US" b="1" dirty="0" smtClean="0"/>
              <a:t>Contents of Superior mediastinum</a:t>
            </a:r>
            <a:endParaRPr lang="ar-IQ" b="1" dirty="0"/>
          </a:p>
        </p:txBody>
      </p:sp>
      <p:sp>
        <p:nvSpPr>
          <p:cNvPr id="3" name="عنصر نائب للمحتوى 2"/>
          <p:cNvSpPr>
            <a:spLocks noGrp="1"/>
          </p:cNvSpPr>
          <p:nvPr>
            <p:ph idx="1"/>
          </p:nvPr>
        </p:nvSpPr>
        <p:spPr>
          <a:xfrm>
            <a:off x="0" y="1000108"/>
            <a:ext cx="9144000" cy="5643602"/>
          </a:xfrm>
        </p:spPr>
        <p:txBody>
          <a:bodyPr>
            <a:normAutofit fontScale="70000" lnSpcReduction="20000"/>
          </a:bodyPr>
          <a:lstStyle/>
          <a:p>
            <a:pPr algn="l" rtl="0"/>
            <a:r>
              <a:rPr lang="en-US" b="1" dirty="0" smtClean="0">
                <a:solidFill>
                  <a:schemeClr val="tx2"/>
                </a:solidFill>
              </a:rPr>
              <a:t>From anterior to posterior:</a:t>
            </a:r>
          </a:p>
          <a:p>
            <a:pPr algn="l" rtl="0"/>
            <a:endParaRPr lang="en-US" b="1" dirty="0">
              <a:solidFill>
                <a:schemeClr val="tx2"/>
              </a:solidFill>
            </a:endParaRPr>
          </a:p>
          <a:p>
            <a:pPr marL="514350" indent="-514350" algn="l" rtl="0">
              <a:buFont typeface="+mj-lt"/>
              <a:buAutoNum type="arabicPeriod"/>
            </a:pPr>
            <a:r>
              <a:rPr lang="en-US" dirty="0"/>
              <a:t>It contains the origins of the </a:t>
            </a:r>
            <a:r>
              <a:rPr lang="en-US" dirty="0" err="1"/>
              <a:t>Sternohyoidei</a:t>
            </a:r>
            <a:r>
              <a:rPr lang="en-US" dirty="0"/>
              <a:t> and </a:t>
            </a:r>
            <a:r>
              <a:rPr lang="en-US" dirty="0" err="1"/>
              <a:t>Sternothyr</a:t>
            </a:r>
            <a:r>
              <a:rPr lang="en-US" dirty="0"/>
              <a:t>; </a:t>
            </a:r>
            <a:r>
              <a:rPr lang="en-US" b="1" dirty="0" smtClean="0">
                <a:solidFill>
                  <a:schemeClr val="accent2"/>
                </a:solidFill>
              </a:rPr>
              <a:t>Thymus.</a:t>
            </a:r>
          </a:p>
          <a:p>
            <a:pPr marL="514350" indent="-514350" algn="l" rtl="0">
              <a:buFont typeface="+mj-lt"/>
              <a:buAutoNum type="arabicPeriod"/>
            </a:pPr>
            <a:endParaRPr lang="en-US" b="1" dirty="0">
              <a:solidFill>
                <a:schemeClr val="accent2"/>
              </a:solidFill>
            </a:endParaRPr>
          </a:p>
          <a:p>
            <a:pPr marL="514350" indent="-514350" algn="l" rtl="0">
              <a:buFont typeface="+mj-lt"/>
              <a:buAutoNum type="arabicPeriod"/>
            </a:pPr>
            <a:r>
              <a:rPr lang="en-US" b="1" dirty="0" smtClean="0">
                <a:solidFill>
                  <a:schemeClr val="accent2"/>
                </a:solidFill>
              </a:rPr>
              <a:t>Large veins(</a:t>
            </a:r>
            <a:r>
              <a:rPr lang="en-US" dirty="0" smtClean="0"/>
              <a:t>the brachiocephalic veins and the upper half of the superior vena cava; the left highest intercostal vein).</a:t>
            </a:r>
            <a:endParaRPr lang="en-US" b="1" dirty="0" smtClean="0">
              <a:solidFill>
                <a:schemeClr val="accent2"/>
              </a:solidFill>
            </a:endParaRPr>
          </a:p>
          <a:p>
            <a:pPr marL="514350" indent="-514350" algn="l" rtl="0">
              <a:buFont typeface="+mj-lt"/>
              <a:buAutoNum type="arabicPeriod"/>
            </a:pPr>
            <a:endParaRPr lang="en-US" b="1" dirty="0">
              <a:solidFill>
                <a:schemeClr val="accent2"/>
              </a:solidFill>
            </a:endParaRPr>
          </a:p>
          <a:p>
            <a:pPr marL="514350" indent="-514350" algn="l" rtl="0">
              <a:buFont typeface="+mj-lt"/>
              <a:buAutoNum type="arabicPeriod"/>
            </a:pPr>
            <a:r>
              <a:rPr lang="en-US" b="1" dirty="0" smtClean="0">
                <a:solidFill>
                  <a:schemeClr val="accent2"/>
                </a:solidFill>
              </a:rPr>
              <a:t>Large arteries.(</a:t>
            </a:r>
            <a:r>
              <a:rPr lang="en-US" dirty="0" smtClean="0"/>
              <a:t>the aortic arch; the brachiocephalic artery and the thoracic portions of the left common carotid and the left </a:t>
            </a:r>
            <a:r>
              <a:rPr lang="en-US" dirty="0" err="1" smtClean="0"/>
              <a:t>subclavian</a:t>
            </a:r>
            <a:r>
              <a:rPr lang="en-US" dirty="0" smtClean="0"/>
              <a:t> arteries)</a:t>
            </a:r>
          </a:p>
          <a:p>
            <a:pPr marL="514350" indent="-514350" algn="l" rtl="0">
              <a:buFont typeface="+mj-lt"/>
              <a:buAutoNum type="arabicPeriod"/>
            </a:pPr>
            <a:endParaRPr lang="en-US" b="1" dirty="0">
              <a:solidFill>
                <a:schemeClr val="accent2"/>
              </a:solidFill>
            </a:endParaRPr>
          </a:p>
          <a:p>
            <a:pPr marL="514350" indent="-514350" algn="l" rtl="0">
              <a:buFont typeface="+mj-lt"/>
              <a:buAutoNum type="arabicPeriod"/>
            </a:pPr>
            <a:r>
              <a:rPr lang="en-US" b="1" dirty="0" smtClean="0">
                <a:solidFill>
                  <a:schemeClr val="accent2"/>
                </a:solidFill>
              </a:rPr>
              <a:t>Trachea, </a:t>
            </a:r>
            <a:r>
              <a:rPr lang="en-US" dirty="0" smtClean="0"/>
              <a:t>the </a:t>
            </a:r>
            <a:r>
              <a:rPr lang="en-US" dirty="0" err="1" smtClean="0"/>
              <a:t>vagus</a:t>
            </a:r>
            <a:r>
              <a:rPr lang="en-US" dirty="0" smtClean="0"/>
              <a:t>, cardiac, phrenic, and left recurrent nerves</a:t>
            </a:r>
            <a:endParaRPr lang="en-US" b="1" dirty="0" smtClean="0">
              <a:solidFill>
                <a:schemeClr val="accent2"/>
              </a:solidFill>
            </a:endParaRPr>
          </a:p>
          <a:p>
            <a:pPr marL="514350" indent="-514350" algn="l" rtl="0">
              <a:buFont typeface="+mj-lt"/>
              <a:buAutoNum type="arabicPeriod"/>
            </a:pPr>
            <a:endParaRPr lang="en-US" b="1" dirty="0" smtClean="0">
              <a:solidFill>
                <a:schemeClr val="accent2"/>
              </a:solidFill>
            </a:endParaRPr>
          </a:p>
          <a:p>
            <a:pPr marL="514350" indent="-514350" algn="l" rtl="0">
              <a:buFont typeface="+mj-lt"/>
              <a:buAutoNum type="arabicPeriod"/>
            </a:pPr>
            <a:endParaRPr lang="en-US" b="1" dirty="0">
              <a:solidFill>
                <a:schemeClr val="accent2"/>
              </a:solidFill>
            </a:endParaRPr>
          </a:p>
          <a:p>
            <a:pPr marL="514350" indent="-514350" algn="l" rtl="0">
              <a:buFont typeface="+mj-lt"/>
              <a:buAutoNum type="arabicPeriod"/>
            </a:pPr>
            <a:r>
              <a:rPr lang="en-US" b="1" dirty="0" smtClean="0">
                <a:solidFill>
                  <a:schemeClr val="accent2"/>
                </a:solidFill>
              </a:rPr>
              <a:t>Esophagus and thoracic duct.</a:t>
            </a:r>
          </a:p>
          <a:p>
            <a:pPr marL="514350" indent="-514350" algn="l" rtl="0">
              <a:buFont typeface="+mj-lt"/>
              <a:buAutoNum type="arabicPeriod"/>
            </a:pPr>
            <a:endParaRPr lang="en-US" b="1" dirty="0">
              <a:solidFill>
                <a:schemeClr val="accent2"/>
              </a:solidFill>
            </a:endParaRPr>
          </a:p>
          <a:p>
            <a:pPr marL="514350" indent="-514350" algn="l" rtl="0">
              <a:buFont typeface="+mj-lt"/>
              <a:buAutoNum type="arabicPeriod"/>
            </a:pPr>
            <a:r>
              <a:rPr lang="en-US" b="1" dirty="0" smtClean="0">
                <a:solidFill>
                  <a:schemeClr val="accent2"/>
                </a:solidFill>
              </a:rPr>
              <a:t>Sympathetic trunks .</a:t>
            </a:r>
          </a:p>
          <a:p>
            <a:pPr marL="514350" indent="-514350" algn="l" rtl="0">
              <a:buFont typeface="+mj-lt"/>
              <a:buAutoNum type="arabicPeriod"/>
            </a:pPr>
            <a:r>
              <a:rPr lang="en-US" dirty="0"/>
              <a:t>some lymph glands</a:t>
            </a:r>
            <a:endParaRPr lang="en-US" b="1" dirty="0" smtClean="0">
              <a:solidFill>
                <a:schemeClr val="accent2"/>
              </a:solidFill>
            </a:endParaRPr>
          </a:p>
          <a:p>
            <a:pPr algn="l" rtl="0"/>
            <a:endParaRPr lang="en-US" b="1" dirty="0">
              <a:solidFill>
                <a:schemeClr val="bg2"/>
              </a:solidFill>
            </a:endParaRPr>
          </a:p>
          <a:p>
            <a:pPr algn="l" rtl="0"/>
            <a:endParaRPr lang="ar-IQ" b="1" dirty="0">
              <a:solidFill>
                <a:schemeClr val="bg2"/>
              </a:solidFill>
            </a:endParaRPr>
          </a:p>
        </p:txBody>
      </p:sp>
    </p:spTree>
    <p:extLst>
      <p:ext uri="{BB962C8B-B14F-4D97-AF65-F5344CB8AC3E}">
        <p14:creationId xmlns:p14="http://schemas.microsoft.com/office/powerpoint/2010/main" val="5292902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descending aorta (thoracic aorta)</a:t>
            </a:r>
            <a:endParaRPr lang="ar-IQ" dirty="0"/>
          </a:p>
        </p:txBody>
      </p:sp>
      <p:sp>
        <p:nvSpPr>
          <p:cNvPr id="3" name="Content Placeholder 2"/>
          <p:cNvSpPr>
            <a:spLocks noGrp="1"/>
          </p:cNvSpPr>
          <p:nvPr>
            <p:ph idx="1"/>
          </p:nvPr>
        </p:nvSpPr>
        <p:spPr/>
        <p:txBody>
          <a:bodyPr/>
          <a:lstStyle/>
          <a:p>
            <a:pPr marL="0" algn="just" rtl="0">
              <a:spcBef>
                <a:spcPts val="0"/>
              </a:spcBef>
            </a:pPr>
            <a:r>
              <a:rPr lang="en-US" dirty="0"/>
              <a:t>The aorta originates from the left ventricle of the heart. It ends in the abdomen where it branches into the two common iliac arteries. The aorta has five separate segments. </a:t>
            </a:r>
            <a:endParaRPr lang="en-US" dirty="0" smtClean="0"/>
          </a:p>
          <a:p>
            <a:pPr marL="0" algn="just" rtl="0">
              <a:spcBef>
                <a:spcPts val="0"/>
              </a:spcBef>
            </a:pPr>
            <a:endParaRPr lang="en-US" dirty="0"/>
          </a:p>
          <a:p>
            <a:pPr marL="0" algn="just" rtl="0">
              <a:spcBef>
                <a:spcPts val="0"/>
              </a:spcBef>
            </a:pPr>
            <a:r>
              <a:rPr lang="en-US" dirty="0" smtClean="0"/>
              <a:t>The </a:t>
            </a:r>
            <a:r>
              <a:rPr lang="en-US" dirty="0"/>
              <a:t>descending aorta begins at the arch of the aorta (where it loops over the heart to begin its descent). It is divided into two segments, the thoracic and the abdominal. </a:t>
            </a:r>
            <a:endParaRPr lang="ar-IQ" dirty="0"/>
          </a:p>
        </p:txBody>
      </p:sp>
    </p:spTree>
    <p:extLst>
      <p:ext uri="{BB962C8B-B14F-4D97-AF65-F5344CB8AC3E}">
        <p14:creationId xmlns:p14="http://schemas.microsoft.com/office/powerpoint/2010/main" val="20766132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336704"/>
          </a:xfrm>
        </p:spPr>
        <p:txBody>
          <a:bodyPr>
            <a:normAutofit lnSpcReduction="10000"/>
          </a:bodyPr>
          <a:lstStyle/>
          <a:p>
            <a:pPr marL="0" algn="just" rtl="0">
              <a:spcBef>
                <a:spcPts val="0"/>
              </a:spcBef>
            </a:pPr>
            <a:r>
              <a:rPr lang="en-US" dirty="0"/>
              <a:t>The </a:t>
            </a:r>
            <a:r>
              <a:rPr lang="en-US" b="1" dirty="0"/>
              <a:t>descending aorta (thoracic aorta)</a:t>
            </a:r>
            <a:r>
              <a:rPr lang="en-US" dirty="0"/>
              <a:t> is between the arch of the aorta and the diaphragm muscle below the ribs. </a:t>
            </a:r>
            <a:endParaRPr lang="en-US" dirty="0" smtClean="0"/>
          </a:p>
          <a:p>
            <a:pPr marL="0" algn="just" rtl="0">
              <a:spcBef>
                <a:spcPts val="0"/>
              </a:spcBef>
            </a:pPr>
            <a:endParaRPr lang="en-US" dirty="0"/>
          </a:p>
          <a:p>
            <a:pPr marL="0" algn="just" rtl="0">
              <a:spcBef>
                <a:spcPts val="0"/>
              </a:spcBef>
            </a:pPr>
            <a:r>
              <a:rPr lang="en-US" dirty="0" smtClean="0"/>
              <a:t>At </a:t>
            </a:r>
            <a:r>
              <a:rPr lang="en-US" dirty="0"/>
              <a:t>the origination point, it is on the left side of the vertebrae. As it descends, it winds around the vertebrae and ends in front. The diameter of the artery is 2.32 centimeters</a:t>
            </a:r>
            <a:r>
              <a:rPr lang="en-US" dirty="0" smtClean="0"/>
              <a:t>.</a:t>
            </a:r>
          </a:p>
          <a:p>
            <a:pPr marL="0" algn="just" rtl="0">
              <a:spcBef>
                <a:spcPts val="0"/>
              </a:spcBef>
            </a:pPr>
            <a:r>
              <a:rPr lang="en-US" dirty="0" smtClean="0"/>
              <a:t> </a:t>
            </a:r>
            <a:r>
              <a:rPr lang="en-US" dirty="0"/>
              <a:t>It has six paired branches: bronchial arteries, </a:t>
            </a:r>
            <a:r>
              <a:rPr lang="en-US" dirty="0" err="1"/>
              <a:t>mediastinal</a:t>
            </a:r>
            <a:r>
              <a:rPr lang="en-US" dirty="0"/>
              <a:t> arteries, esophageal arteries, pericardial arteries, superior phrenic artery, and intercostal </a:t>
            </a:r>
            <a:r>
              <a:rPr lang="en-US" dirty="0" smtClean="0"/>
              <a:t>arteries and subcostal A</a:t>
            </a:r>
            <a:r>
              <a:rPr lang="en-US" dirty="0" smtClean="0"/>
              <a:t>.</a:t>
            </a:r>
          </a:p>
          <a:p>
            <a:pPr marL="0" algn="ctr" rtl="0">
              <a:spcBef>
                <a:spcPts val="0"/>
              </a:spcBef>
            </a:pPr>
            <a:r>
              <a:rPr lang="en-US" sz="4000" dirty="0" smtClean="0">
                <a:solidFill>
                  <a:srgbClr val="FF0000"/>
                </a:solidFill>
              </a:rPr>
              <a:t>BMEPPP</a:t>
            </a:r>
            <a:endParaRPr lang="en-US" sz="4000" dirty="0" smtClean="0">
              <a:solidFill>
                <a:srgbClr val="FF0000"/>
              </a:solidFill>
            </a:endParaRPr>
          </a:p>
          <a:p>
            <a:pPr marL="0" indent="0" algn="just" rtl="0">
              <a:spcBef>
                <a:spcPts val="0"/>
              </a:spcBef>
              <a:buNone/>
            </a:pPr>
            <a:endParaRPr lang="ar-IQ" dirty="0"/>
          </a:p>
        </p:txBody>
      </p:sp>
    </p:spTree>
    <p:extLst>
      <p:ext uri="{BB962C8B-B14F-4D97-AF65-F5344CB8AC3E}">
        <p14:creationId xmlns:p14="http://schemas.microsoft.com/office/powerpoint/2010/main" val="38950316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42852"/>
            <a:ext cx="8258204" cy="582594"/>
          </a:xfrm>
        </p:spPr>
        <p:txBody>
          <a:bodyPr>
            <a:normAutofit fontScale="90000"/>
          </a:bodyPr>
          <a:lstStyle/>
          <a:p>
            <a:pPr rtl="0"/>
            <a:r>
              <a:rPr lang="en-US" b="1" dirty="0" smtClean="0">
                <a:solidFill>
                  <a:srgbClr val="FF0000"/>
                </a:solidFill>
              </a:rPr>
              <a:t>Branches</a:t>
            </a:r>
            <a:endParaRPr lang="ar-IQ" b="1" dirty="0">
              <a:solidFill>
                <a:srgbClr val="FF0000"/>
              </a:solidFill>
            </a:endParaRPr>
          </a:p>
        </p:txBody>
      </p:sp>
      <p:pic>
        <p:nvPicPr>
          <p:cNvPr id="2050" name="Picture 2" descr="C:\Users\user\Desktop\branches.png"/>
          <p:cNvPicPr>
            <a:picLocks noChangeAspect="1" noChangeArrowheads="1"/>
          </p:cNvPicPr>
          <p:nvPr/>
        </p:nvPicPr>
        <p:blipFill>
          <a:blip r:embed="rId2"/>
          <a:srcRect/>
          <a:stretch>
            <a:fillRect/>
          </a:stretch>
        </p:blipFill>
        <p:spPr bwMode="auto">
          <a:xfrm>
            <a:off x="323528" y="777596"/>
            <a:ext cx="7488832" cy="5785122"/>
          </a:xfrm>
          <a:prstGeom prst="rect">
            <a:avLst/>
          </a:prstGeom>
          <a:noFill/>
        </p:spPr>
      </p:pic>
    </p:spTree>
    <p:extLst>
      <p:ext uri="{BB962C8B-B14F-4D97-AF65-F5344CB8AC3E}">
        <p14:creationId xmlns:p14="http://schemas.microsoft.com/office/powerpoint/2010/main" val="261378002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142852"/>
            <a:ext cx="5400684" cy="471478"/>
          </a:xfrm>
        </p:spPr>
        <p:txBody>
          <a:bodyPr>
            <a:normAutofit fontScale="92500" lnSpcReduction="20000"/>
          </a:bodyPr>
          <a:lstStyle/>
          <a:p>
            <a:pPr algn="l" rtl="0"/>
            <a:r>
              <a:rPr lang="en-US" b="1" dirty="0" smtClean="0">
                <a:solidFill>
                  <a:srgbClr val="0070C0"/>
                </a:solidFill>
              </a:rPr>
              <a:t>Posterior </a:t>
            </a:r>
            <a:r>
              <a:rPr lang="en-US" b="1" dirty="0" err="1" smtClean="0">
                <a:solidFill>
                  <a:srgbClr val="0070C0"/>
                </a:solidFill>
              </a:rPr>
              <a:t>intercostal</a:t>
            </a:r>
            <a:r>
              <a:rPr lang="en-US" b="1" dirty="0" smtClean="0">
                <a:solidFill>
                  <a:srgbClr val="0070C0"/>
                </a:solidFill>
              </a:rPr>
              <a:t> arteries.</a:t>
            </a:r>
            <a:endParaRPr lang="ar-IQ" b="1" dirty="0">
              <a:solidFill>
                <a:srgbClr val="0070C0"/>
              </a:solidFill>
            </a:endParaRPr>
          </a:p>
        </p:txBody>
      </p:sp>
      <p:pic>
        <p:nvPicPr>
          <p:cNvPr id="3074" name="Picture 2" descr="C:\Users\user\Desktop\posterior intercostal arteries.jpg"/>
          <p:cNvPicPr>
            <a:picLocks noChangeAspect="1" noChangeArrowheads="1"/>
          </p:cNvPicPr>
          <p:nvPr/>
        </p:nvPicPr>
        <p:blipFill>
          <a:blip r:embed="rId2"/>
          <a:srcRect/>
          <a:stretch>
            <a:fillRect/>
          </a:stretch>
        </p:blipFill>
        <p:spPr bwMode="auto">
          <a:xfrm>
            <a:off x="596079" y="642918"/>
            <a:ext cx="7979975" cy="5991235"/>
          </a:xfrm>
          <a:prstGeom prst="rect">
            <a:avLst/>
          </a:prstGeom>
          <a:noFill/>
        </p:spPr>
      </p:pic>
    </p:spTree>
    <p:extLst>
      <p:ext uri="{BB962C8B-B14F-4D97-AF65-F5344CB8AC3E}">
        <p14:creationId xmlns:p14="http://schemas.microsoft.com/office/powerpoint/2010/main" val="59588014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142852"/>
            <a:ext cx="3614734" cy="542916"/>
          </a:xfrm>
        </p:spPr>
        <p:txBody>
          <a:bodyPr>
            <a:normAutofit fontScale="92500" lnSpcReduction="10000"/>
          </a:bodyPr>
          <a:lstStyle/>
          <a:p>
            <a:pPr algn="l" rtl="0"/>
            <a:r>
              <a:rPr lang="en-US" b="1" dirty="0" err="1" smtClean="0">
                <a:solidFill>
                  <a:srgbClr val="0070C0"/>
                </a:solidFill>
              </a:rPr>
              <a:t>Subcostal</a:t>
            </a:r>
            <a:r>
              <a:rPr lang="en-US" b="1" dirty="0" smtClean="0">
                <a:solidFill>
                  <a:srgbClr val="0070C0"/>
                </a:solidFill>
              </a:rPr>
              <a:t> arteries.</a:t>
            </a:r>
            <a:endParaRPr lang="ar-IQ" b="1" dirty="0">
              <a:solidFill>
                <a:srgbClr val="0070C0"/>
              </a:solidFill>
            </a:endParaRPr>
          </a:p>
        </p:txBody>
      </p:sp>
      <p:pic>
        <p:nvPicPr>
          <p:cNvPr id="4098" name="Picture 2" descr="C:\Users\user\Desktop\subcostal arteries.jpg"/>
          <p:cNvPicPr>
            <a:picLocks noChangeAspect="1" noChangeArrowheads="1"/>
          </p:cNvPicPr>
          <p:nvPr/>
        </p:nvPicPr>
        <p:blipFill>
          <a:blip r:embed="rId2"/>
          <a:srcRect/>
          <a:stretch>
            <a:fillRect/>
          </a:stretch>
        </p:blipFill>
        <p:spPr bwMode="auto">
          <a:xfrm>
            <a:off x="1285852" y="642918"/>
            <a:ext cx="6502400" cy="5981700"/>
          </a:xfrm>
          <a:prstGeom prst="rect">
            <a:avLst/>
          </a:prstGeom>
          <a:noFill/>
        </p:spPr>
      </p:pic>
    </p:spTree>
    <p:extLst>
      <p:ext uri="{BB962C8B-B14F-4D97-AF65-F5344CB8AC3E}">
        <p14:creationId xmlns:p14="http://schemas.microsoft.com/office/powerpoint/2010/main" val="328825053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142852"/>
            <a:ext cx="8501122" cy="614354"/>
          </a:xfrm>
        </p:spPr>
        <p:txBody>
          <a:bodyPr/>
          <a:lstStyle/>
          <a:p>
            <a:pPr algn="l" rtl="0"/>
            <a:r>
              <a:rPr lang="en-US" b="1" dirty="0" smtClean="0">
                <a:solidFill>
                  <a:srgbClr val="002060"/>
                </a:solidFill>
              </a:rPr>
              <a:t>Pericardial, esophageal, and bronchial arteries.</a:t>
            </a:r>
            <a:endParaRPr lang="ar-IQ" b="1" dirty="0">
              <a:solidFill>
                <a:srgbClr val="002060"/>
              </a:solidFill>
            </a:endParaRPr>
          </a:p>
        </p:txBody>
      </p:sp>
      <p:pic>
        <p:nvPicPr>
          <p:cNvPr id="5122" name="Picture 2" descr="C:\Users\user\Desktop\pericardial, esophageal, and bronchial arteries.jpg"/>
          <p:cNvPicPr>
            <a:picLocks noChangeAspect="1" noChangeArrowheads="1"/>
          </p:cNvPicPr>
          <p:nvPr/>
        </p:nvPicPr>
        <p:blipFill>
          <a:blip r:embed="rId2"/>
          <a:srcRect/>
          <a:stretch>
            <a:fillRect/>
          </a:stretch>
        </p:blipFill>
        <p:spPr bwMode="auto">
          <a:xfrm>
            <a:off x="735131" y="785794"/>
            <a:ext cx="7694521" cy="5776921"/>
          </a:xfrm>
          <a:prstGeom prst="rect">
            <a:avLst/>
          </a:prstGeom>
          <a:noFill/>
        </p:spPr>
      </p:pic>
    </p:spTree>
    <p:extLst>
      <p:ext uri="{BB962C8B-B14F-4D97-AF65-F5344CB8AC3E}">
        <p14:creationId xmlns:p14="http://schemas.microsoft.com/office/powerpoint/2010/main" val="353016366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2050" name="Picture 2" descr="C:\Users\user\Desktop\The-Thoracic-Aorta-and-Intercostal-Branch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16632"/>
            <a:ext cx="8424935" cy="6009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9276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04664"/>
            <a:ext cx="8229600" cy="5750099"/>
          </a:xfrm>
        </p:spPr>
        <p:txBody>
          <a:bodyPr/>
          <a:lstStyle/>
          <a:p>
            <a:pPr marL="0" algn="just" rtl="0">
              <a:spcBef>
                <a:spcPts val="0"/>
              </a:spcBef>
            </a:pPr>
            <a:r>
              <a:rPr lang="en-US" dirty="0"/>
              <a:t>There are nine pairs of the intercostal arteries. The right branches are longer than the left, because the descending aorta (thoracic aorta) is on the left side of the vertebrae</a:t>
            </a:r>
            <a:r>
              <a:rPr lang="en-US" dirty="0" smtClean="0"/>
              <a:t>.</a:t>
            </a:r>
          </a:p>
          <a:p>
            <a:pPr marL="0" algn="just" rtl="0">
              <a:spcBef>
                <a:spcPts val="0"/>
              </a:spcBef>
            </a:pPr>
            <a:r>
              <a:rPr lang="en-US" dirty="0" smtClean="0"/>
              <a:t> </a:t>
            </a:r>
            <a:r>
              <a:rPr lang="en-US" dirty="0"/>
              <a:t>Through its various branches, it supplies blood to the esophagus, lungs, and the chest area, including the ribs and mammary glands.</a:t>
            </a:r>
          </a:p>
          <a:p>
            <a:pPr marL="0" algn="just" rtl="0">
              <a:spcBef>
                <a:spcPts val="0"/>
              </a:spcBef>
            </a:pPr>
            <a:endParaRPr lang="ar-IQ" dirty="0"/>
          </a:p>
        </p:txBody>
      </p:sp>
    </p:spTree>
    <p:extLst>
      <p:ext uri="{BB962C8B-B14F-4D97-AF65-F5344CB8AC3E}">
        <p14:creationId xmlns:p14="http://schemas.microsoft.com/office/powerpoint/2010/main" val="21747859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158" y="142852"/>
            <a:ext cx="8429684" cy="582594"/>
          </a:xfrm>
        </p:spPr>
        <p:txBody>
          <a:bodyPr>
            <a:normAutofit fontScale="90000"/>
          </a:bodyPr>
          <a:lstStyle/>
          <a:p>
            <a:pPr rtl="0"/>
            <a:r>
              <a:rPr lang="en-US" b="1" dirty="0" smtClean="0">
                <a:solidFill>
                  <a:srgbClr val="FF0000"/>
                </a:solidFill>
              </a:rPr>
              <a:t>Thoracic part of the sympathetic trunk</a:t>
            </a:r>
            <a:endParaRPr lang="ar-IQ" b="1" dirty="0">
              <a:solidFill>
                <a:srgbClr val="FF0000"/>
              </a:solidFill>
            </a:endParaRPr>
          </a:p>
        </p:txBody>
      </p:sp>
      <p:pic>
        <p:nvPicPr>
          <p:cNvPr id="39938" name="Picture 2" descr="C:\Users\user\Desktop\thoracic part of the sympathetic trunk.png"/>
          <p:cNvPicPr>
            <a:picLocks noChangeAspect="1" noChangeArrowheads="1"/>
          </p:cNvPicPr>
          <p:nvPr/>
        </p:nvPicPr>
        <p:blipFill>
          <a:blip r:embed="rId2"/>
          <a:srcRect/>
          <a:stretch>
            <a:fillRect/>
          </a:stretch>
        </p:blipFill>
        <p:spPr bwMode="auto">
          <a:xfrm>
            <a:off x="1282521" y="785794"/>
            <a:ext cx="6647065" cy="5857916"/>
          </a:xfrm>
          <a:prstGeom prst="rect">
            <a:avLst/>
          </a:prstGeom>
          <a:noFill/>
        </p:spPr>
      </p:pic>
    </p:spTree>
    <p:extLst>
      <p:ext uri="{BB962C8B-B14F-4D97-AF65-F5344CB8AC3E}">
        <p14:creationId xmlns:p14="http://schemas.microsoft.com/office/powerpoint/2010/main" val="425469340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sympathetic trunk</a:t>
            </a:r>
            <a:r>
              <a:rPr lang="en-US" dirty="0"/>
              <a:t/>
            </a:r>
            <a:br>
              <a:rPr lang="en-US" dirty="0"/>
            </a:br>
            <a:endParaRPr lang="ar-IQ" dirty="0"/>
          </a:p>
        </p:txBody>
      </p:sp>
      <p:sp>
        <p:nvSpPr>
          <p:cNvPr id="3" name="Content Placeholder 2"/>
          <p:cNvSpPr>
            <a:spLocks noGrp="1"/>
          </p:cNvSpPr>
          <p:nvPr>
            <p:ph idx="1"/>
          </p:nvPr>
        </p:nvSpPr>
        <p:spPr>
          <a:xfrm>
            <a:off x="457200" y="980728"/>
            <a:ext cx="8229600" cy="5145435"/>
          </a:xfrm>
        </p:spPr>
        <p:txBody>
          <a:bodyPr>
            <a:normAutofit lnSpcReduction="10000"/>
          </a:bodyPr>
          <a:lstStyle/>
          <a:p>
            <a:r>
              <a:rPr lang="en-US" dirty="0"/>
              <a:t> </a:t>
            </a:r>
          </a:p>
          <a:p>
            <a:pPr marL="0" algn="just" rtl="0">
              <a:spcBef>
                <a:spcPts val="0"/>
              </a:spcBef>
            </a:pPr>
            <a:r>
              <a:rPr lang="en-US" dirty="0">
                <a:cs typeface="+mj-cs"/>
              </a:rPr>
              <a:t>Lying on the necks of the ribs, just lateral to their heads, and anterior to the intercostal vessels and nerves, is the thoracic part of the sympathetic trunk. It is described as possessing 12 ganglia, one for each intercostal nerve, but characteristically there are fewer, the result of fusion of adjacent ganglia. </a:t>
            </a:r>
          </a:p>
          <a:p>
            <a:pPr marL="0" algn="just" rtl="0">
              <a:spcBef>
                <a:spcPts val="0"/>
              </a:spcBef>
            </a:pPr>
            <a:r>
              <a:rPr lang="en-US" dirty="0">
                <a:cs typeface="+mj-cs"/>
              </a:rPr>
              <a:t>Thus the first ganglion is commonly fused with the inferior cervical ganglion to form the </a:t>
            </a:r>
            <a:r>
              <a:rPr lang="en-US" dirty="0" err="1">
                <a:cs typeface="+mj-cs"/>
              </a:rPr>
              <a:t>cervicothoracic</a:t>
            </a:r>
            <a:r>
              <a:rPr lang="en-US" dirty="0">
                <a:cs typeface="+mj-cs"/>
              </a:rPr>
              <a:t> (stellate) ganglion.</a:t>
            </a:r>
          </a:p>
          <a:p>
            <a:pPr marL="0" algn="just">
              <a:spcBef>
                <a:spcPts val="0"/>
              </a:spcBef>
            </a:pPr>
            <a:endParaRPr lang="ar-IQ" dirty="0">
              <a:cs typeface="+mj-cs"/>
            </a:endParaRPr>
          </a:p>
        </p:txBody>
      </p:sp>
    </p:spTree>
    <p:extLst>
      <p:ext uri="{BB962C8B-B14F-4D97-AF65-F5344CB8AC3E}">
        <p14:creationId xmlns:p14="http://schemas.microsoft.com/office/powerpoint/2010/main" val="4011178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TotalTime>
  <Words>1979</Words>
  <Application>Microsoft Office PowerPoint</Application>
  <PresentationFormat>On-screen Show (4:3)</PresentationFormat>
  <Paragraphs>350</Paragraphs>
  <Slides>116</Slides>
  <Notes>4</Notes>
  <HiddenSlides>0</HiddenSlides>
  <MMClips>0</MMClips>
  <ScaleCrop>false</ScaleCrop>
  <HeadingPairs>
    <vt:vector size="4" baseType="variant">
      <vt:variant>
        <vt:lpstr>Theme</vt:lpstr>
      </vt:variant>
      <vt:variant>
        <vt:i4>1</vt:i4>
      </vt:variant>
      <vt:variant>
        <vt:lpstr>Slide Titles</vt:lpstr>
      </vt:variant>
      <vt:variant>
        <vt:i4>116</vt:i4>
      </vt:variant>
    </vt:vector>
  </HeadingPairs>
  <TitlesOfParts>
    <vt:vector size="117" baseType="lpstr">
      <vt:lpstr>Office Theme</vt:lpstr>
      <vt:lpstr>THORAX</vt:lpstr>
      <vt:lpstr>PowerPoint Presentation</vt:lpstr>
      <vt:lpstr>Mediastinum</vt:lpstr>
      <vt:lpstr>PowerPoint Presentation</vt:lpstr>
      <vt:lpstr>The mediastinum</vt:lpstr>
      <vt:lpstr>PowerPoint Presentation</vt:lpstr>
      <vt:lpstr>The Superior Mediastinum </vt:lpstr>
      <vt:lpstr>PowerPoint Presentation</vt:lpstr>
      <vt:lpstr>Contents of Superior mediastinum</vt:lpstr>
      <vt:lpstr>PowerPoint Presentation</vt:lpstr>
      <vt:lpstr>PowerPoint Presentation</vt:lpstr>
      <vt:lpstr>Superior mediastinum</vt:lpstr>
      <vt:lpstr>PowerPoint Presentation</vt:lpstr>
      <vt:lpstr>Inferior mediastinum</vt:lpstr>
      <vt:lpstr>Inferior mediastinum</vt:lpstr>
      <vt:lpstr>The Anterior Mediastinum </vt:lpstr>
      <vt:lpstr>PowerPoint Presentation</vt:lpstr>
      <vt:lpstr>PowerPoint Presentation</vt:lpstr>
      <vt:lpstr>The Middle Mediastinum</vt:lpstr>
      <vt:lpstr>PowerPoint Presentation</vt:lpstr>
      <vt:lpstr>The Posterior Mediastinum</vt:lpstr>
      <vt:lpstr>Contents</vt:lpstr>
      <vt:lpstr>PowerPoint Presentation</vt:lpstr>
      <vt:lpstr>Thymus</vt:lpstr>
      <vt:lpstr>Thymus</vt:lpstr>
      <vt:lpstr>PowerPoint Presentation</vt:lpstr>
      <vt:lpstr>Blood supply</vt:lpstr>
      <vt:lpstr>PowerPoint Presentation</vt:lpstr>
      <vt:lpstr>Trachea</vt:lpstr>
      <vt:lpstr>PowerPoint Presentation</vt:lpstr>
      <vt:lpstr>PowerPoint Presentation</vt:lpstr>
      <vt:lpstr>PowerPoint Presentation</vt:lpstr>
      <vt:lpstr>Relations of trachea</vt:lpstr>
      <vt:lpstr>Relations of trachea</vt:lpstr>
      <vt:lpstr>PowerPoint Presentation</vt:lpstr>
      <vt:lpstr>Nerve supply of trachea</vt:lpstr>
      <vt:lpstr>Neurovascular supply of the trachea </vt:lpstr>
      <vt:lpstr>Venous and lymphatic drainage </vt:lpstr>
      <vt:lpstr>Nerve supply </vt:lpstr>
      <vt:lpstr>Principal bronchi</vt:lpstr>
      <vt:lpstr>PowerPoint Presentation</vt:lpstr>
      <vt:lpstr>PowerPoint Presentation</vt:lpstr>
      <vt:lpstr>PowerPoint Presentation</vt:lpstr>
      <vt:lpstr>PowerPoint Presentation</vt:lpstr>
      <vt:lpstr>PowerPoint Presentation</vt:lpstr>
      <vt:lpstr>Esophagus</vt:lpstr>
      <vt:lpstr>PowerPoint Presentation</vt:lpstr>
      <vt:lpstr>PowerPoint Presentation</vt:lpstr>
      <vt:lpstr>PowerPoint Presentation</vt:lpstr>
      <vt:lpstr>PowerPoint Presentation</vt:lpstr>
      <vt:lpstr>PowerPoint Presentation</vt:lpstr>
      <vt:lpstr>PowerPoint Presentation</vt:lpstr>
      <vt:lpstr>Blood supply of the esophagus</vt:lpstr>
      <vt:lpstr>PowerPoint Presentation</vt:lpstr>
      <vt:lpstr>Lymph drainage of the esophagus</vt:lpstr>
      <vt:lpstr>Relations of esophagus</vt:lpstr>
      <vt:lpstr>Relations of esophagus</vt:lpstr>
      <vt:lpstr>Nerve supply of the esophagus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Nerves of the thorax</vt:lpstr>
      <vt:lpstr>Vagus nerves</vt:lpstr>
      <vt:lpstr>Vagus Nerve </vt:lpstr>
      <vt:lpstr>The right vagus nerve</vt:lpstr>
      <vt:lpstr>PowerPoint Presentation</vt:lpstr>
      <vt:lpstr>The left vagus</vt:lpstr>
      <vt:lpstr>Vagus nerves</vt:lpstr>
      <vt:lpstr>The left vagus nerve</vt:lpstr>
      <vt:lpstr>PowerPoint Presentation</vt:lpstr>
      <vt:lpstr>Vagus nerve branches in the thorax(4) </vt:lpstr>
      <vt:lpstr>PowerPoint Presentation</vt:lpstr>
      <vt:lpstr>PowerPoint Presentation</vt:lpstr>
      <vt:lpstr>Vagus nerve branches in the thorax</vt:lpstr>
      <vt:lpstr>PowerPoint Presentation</vt:lpstr>
      <vt:lpstr>PowerPoint Presentation</vt:lpstr>
      <vt:lpstr>PowerPoint Presentation</vt:lpstr>
      <vt:lpstr>PowerPoint Presentation</vt:lpstr>
      <vt:lpstr>PowerPoint Presentation</vt:lpstr>
      <vt:lpstr>PowerPoint Presentation</vt:lpstr>
      <vt:lpstr>Branches</vt:lpstr>
      <vt:lpstr>PowerPoint Presentation</vt:lpstr>
      <vt:lpstr>Descending thoracic aorta</vt:lpstr>
      <vt:lpstr>descending aorta (thoracic aorta)</vt:lpstr>
      <vt:lpstr>PowerPoint Presentation</vt:lpstr>
      <vt:lpstr>Branches</vt:lpstr>
      <vt:lpstr>PowerPoint Presentation</vt:lpstr>
      <vt:lpstr>PowerPoint Presentation</vt:lpstr>
      <vt:lpstr>PowerPoint Presentation</vt:lpstr>
      <vt:lpstr>PowerPoint Presentation</vt:lpstr>
      <vt:lpstr>PowerPoint Presentation</vt:lpstr>
      <vt:lpstr>Thoracic part of the sympathetic trunk</vt:lpstr>
      <vt:lpstr>The sympathetic trunk </vt:lpstr>
      <vt:lpstr>PowerPoint Presentation</vt:lpstr>
      <vt:lpstr>PowerPoint Presentation</vt:lpstr>
      <vt:lpstr>PowerPoint Presentation</vt:lpstr>
      <vt:lpstr>PowerPoint Presentation</vt:lpstr>
      <vt:lpstr>PowerPoint Presentation</vt:lpstr>
      <vt:lpstr>PowerPoint Presentation</vt:lpstr>
      <vt:lpstr>Branches</vt:lpstr>
      <vt:lpstr>Branches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75</cp:revision>
  <dcterms:created xsi:type="dcterms:W3CDTF">2018-01-13T17:09:42Z</dcterms:created>
  <dcterms:modified xsi:type="dcterms:W3CDTF">2018-03-10T14:36:00Z</dcterms:modified>
</cp:coreProperties>
</file>