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0" r:id="rId2"/>
    <p:sldId id="256" r:id="rId3"/>
    <p:sldId id="313" r:id="rId4"/>
    <p:sldId id="311" r:id="rId5"/>
    <p:sldId id="257" r:id="rId6"/>
    <p:sldId id="290" r:id="rId7"/>
    <p:sldId id="295" r:id="rId8"/>
    <p:sldId id="294" r:id="rId9"/>
    <p:sldId id="297" r:id="rId10"/>
    <p:sldId id="314" r:id="rId11"/>
    <p:sldId id="315" r:id="rId12"/>
    <p:sldId id="317" r:id="rId13"/>
    <p:sldId id="299" r:id="rId14"/>
    <p:sldId id="316" r:id="rId15"/>
    <p:sldId id="300" r:id="rId16"/>
    <p:sldId id="301" r:id="rId17"/>
    <p:sldId id="303" r:id="rId18"/>
    <p:sldId id="302" r:id="rId19"/>
    <p:sldId id="304" r:id="rId20"/>
    <p:sldId id="305" r:id="rId21"/>
    <p:sldId id="306" r:id="rId22"/>
    <p:sldId id="307" r:id="rId23"/>
    <p:sldId id="308" r:id="rId24"/>
    <p:sldId id="30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4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C6D50-532D-4A92-9C38-C741CDA2315B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5AAF7-4F43-47ED-AFE0-B17BB859C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6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AAF7-4F43-47ED-AFE0-B17BB859C2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30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7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9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9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2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02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7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7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0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1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B3802-AFEF-4CF2-8E42-D1DBDDEDCAF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E862D-A7B6-48DD-B0D2-DB89C3966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9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01.i.aliimg.com/img/pb/071/997/380/380997071_2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-139" r="17070" b="139"/>
          <a:stretch/>
        </p:blipFill>
        <p:spPr bwMode="auto">
          <a:xfrm>
            <a:off x="6928" y="58188"/>
            <a:ext cx="9102436" cy="67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1447800"/>
            <a:ext cx="6647262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</a:t>
            </a:r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ec.1</a:t>
            </a:r>
          </a:p>
          <a:p>
            <a:pPr algn="ctr"/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Histology</a:t>
            </a:r>
            <a:endParaRPr lang="en-US" sz="9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1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091" y="304800"/>
            <a:ext cx="891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/>
              <a:t>basement </a:t>
            </a:r>
            <a:r>
              <a:rPr lang="en-US" sz="2400" b="1" dirty="0"/>
              <a:t>membrane is composed of two sub layers</a:t>
            </a:r>
            <a:r>
              <a:rPr lang="en-US" sz="2400" b="1" dirty="0" smtClean="0"/>
              <a:t>:</a:t>
            </a:r>
          </a:p>
          <a:p>
            <a:pPr marL="342900" lvl="0" indent="-342900">
              <a:buFontTx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dirty="0">
                <a:solidFill>
                  <a:srgbClr val="FF0000"/>
                </a:solidFill>
              </a:rPr>
              <a:t>basal lamina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342900" lvl="0" indent="-342900">
              <a:buFontTx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dirty="0">
                <a:solidFill>
                  <a:srgbClr val="FF0000"/>
                </a:solidFill>
              </a:rPr>
              <a:t>reticular lamina 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The </a:t>
            </a:r>
            <a:r>
              <a:rPr lang="en-US" sz="2400" b="1" dirty="0">
                <a:solidFill>
                  <a:prstClr val="black"/>
                </a:solidFill>
              </a:rPr>
              <a:t>two layers (the basal lamina and the reticular lamina)  are   collectively known as the basement membrane.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31" y="2278428"/>
            <a:ext cx="5760720" cy="442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66678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</a:rPr>
              <a:t>1.The </a:t>
            </a:r>
            <a:r>
              <a:rPr lang="en-US" sz="2800" b="1" dirty="0">
                <a:solidFill>
                  <a:srgbClr val="FF0000"/>
                </a:solidFill>
              </a:rPr>
              <a:t>basal  lamina  </a:t>
            </a:r>
            <a:r>
              <a:rPr lang="en-US" sz="2800" dirty="0"/>
              <a:t>: The basal lamina is a layer of extracellular matrix  secreted by the epithelial cells, on which the epithelium sits. The main components of basal lamina </a:t>
            </a:r>
            <a:r>
              <a:rPr lang="en-US" sz="2800" dirty="0" smtClean="0"/>
              <a:t>are :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800" dirty="0" smtClean="0"/>
              <a:t>collagen,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800" dirty="0" smtClean="0"/>
              <a:t> glycoproteins  </a:t>
            </a:r>
            <a:r>
              <a:rPr lang="en-US" sz="2800" dirty="0" err="1"/>
              <a:t>laminin</a:t>
            </a:r>
            <a:r>
              <a:rPr lang="en-US" sz="2800" dirty="0"/>
              <a:t>  </a:t>
            </a:r>
            <a:endParaRPr lang="en-US" sz="2800" dirty="0" smtClean="0"/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800" dirty="0" smtClean="0"/>
              <a:t>and proteoglycan</a:t>
            </a:r>
          </a:p>
          <a:p>
            <a:pPr algn="just"/>
            <a:endParaRPr lang="en-US" sz="2800" dirty="0" smtClean="0"/>
          </a:p>
          <a:p>
            <a:pPr algn="just"/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0"/>
            <a:ext cx="4480560" cy="344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1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33400"/>
            <a:ext cx="8229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</a:rPr>
              <a:t>2.The reticular lamina </a:t>
            </a:r>
            <a:r>
              <a:rPr lang="en-US" sz="2800" dirty="0">
                <a:solidFill>
                  <a:prstClr val="black"/>
                </a:solidFill>
              </a:rPr>
              <a:t>: The reticular lamina   located under the basal lamina of most basement membranes. The reticular lamina consists </a:t>
            </a:r>
            <a:r>
              <a:rPr lang="en-US" sz="2800" dirty="0" smtClean="0">
                <a:solidFill>
                  <a:prstClr val="black"/>
                </a:solidFill>
              </a:rPr>
              <a:t>of: </a:t>
            </a:r>
          </a:p>
          <a:p>
            <a:pPr lvl="0" algn="just"/>
            <a:r>
              <a:rPr lang="en-US" sz="2800" dirty="0" smtClean="0">
                <a:solidFill>
                  <a:prstClr val="black"/>
                </a:solidFill>
              </a:rPr>
              <a:t>reticular </a:t>
            </a:r>
            <a:r>
              <a:rPr lang="en-US" sz="2800" dirty="0">
                <a:solidFill>
                  <a:prstClr val="black"/>
                </a:solidFill>
              </a:rPr>
              <a:t>fibers embedded in ground substance. The components of the reticular lamina are </a:t>
            </a:r>
            <a:r>
              <a:rPr lang="en-US" sz="2800" dirty="0" smtClean="0">
                <a:solidFill>
                  <a:prstClr val="black"/>
                </a:solidFill>
              </a:rPr>
              <a:t>formed by </a:t>
            </a:r>
            <a:r>
              <a:rPr lang="en-US" sz="2800" dirty="0">
                <a:solidFill>
                  <a:prstClr val="black"/>
                </a:solidFill>
              </a:rPr>
              <a:t>cells of the connective tissue underlying the </a:t>
            </a:r>
            <a:r>
              <a:rPr lang="en-US" sz="2800" dirty="0" smtClean="0">
                <a:solidFill>
                  <a:prstClr val="black"/>
                </a:solidFill>
              </a:rPr>
              <a:t>epithelium.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54" y="3217983"/>
            <a:ext cx="448151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3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78370"/>
            <a:ext cx="83058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Classification of Epithelia</a:t>
            </a:r>
          </a:p>
          <a:p>
            <a:pPr algn="just"/>
            <a:r>
              <a:rPr lang="en-US" sz="2400" dirty="0" smtClean="0">
                <a:solidFill>
                  <a:prstClr val="black"/>
                </a:solidFill>
              </a:rPr>
              <a:t>   Epithelium has two names. The first name indicates the </a:t>
            </a:r>
            <a:r>
              <a:rPr lang="en-US" sz="2400" b="1" dirty="0" smtClean="0">
                <a:solidFill>
                  <a:prstClr val="black"/>
                </a:solidFill>
              </a:rPr>
              <a:t>number of cell layers</a:t>
            </a:r>
            <a:r>
              <a:rPr lang="en-US" sz="2400" dirty="0" smtClean="0">
                <a:solidFill>
                  <a:prstClr val="black"/>
                </a:solidFill>
              </a:rPr>
              <a:t>, the second describes the </a:t>
            </a:r>
            <a:r>
              <a:rPr lang="en-US" sz="2400" b="1" dirty="0" smtClean="0">
                <a:solidFill>
                  <a:prstClr val="black"/>
                </a:solidFill>
              </a:rPr>
              <a:t>shape of its cell</a:t>
            </a:r>
            <a:r>
              <a:rPr lang="en-US" sz="2400" dirty="0" smtClean="0">
                <a:solidFill>
                  <a:prstClr val="black"/>
                </a:solidFill>
              </a:rPr>
              <a:t>. </a:t>
            </a:r>
          </a:p>
          <a:p>
            <a:pPr algn="just"/>
            <a:endParaRPr lang="en-US" sz="2400" b="1" dirty="0">
              <a:solidFill>
                <a:prstClr val="black"/>
              </a:solidFill>
            </a:endParaRPr>
          </a:p>
          <a:p>
            <a:pPr lvl="0" algn="just"/>
            <a:r>
              <a:rPr lang="en-US" sz="2400" b="1" dirty="0" smtClean="0">
                <a:solidFill>
                  <a:srgbClr val="00B050"/>
                </a:solidFill>
              </a:rPr>
              <a:t>1.Simple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epithelia</a:t>
            </a:r>
            <a:r>
              <a:rPr lang="en-US" sz="2400" dirty="0" smtClean="0">
                <a:solidFill>
                  <a:prstClr val="black"/>
                </a:solidFill>
              </a:rPr>
              <a:t>– consist of a single cell layer (found where absorption, secretion, and filtration are needed</a:t>
            </a:r>
            <a:r>
              <a:rPr lang="en-US" sz="2400" dirty="0">
                <a:solidFill>
                  <a:prstClr val="black"/>
                </a:solidFill>
              </a:rPr>
              <a:t>).</a:t>
            </a:r>
          </a:p>
          <a:p>
            <a:pPr algn="just"/>
            <a:endParaRPr lang="en-US" sz="2400" dirty="0" smtClean="0">
              <a:solidFill>
                <a:prstClr val="black"/>
              </a:solidFill>
            </a:endParaRPr>
          </a:p>
          <a:p>
            <a:pPr algn="just"/>
            <a:endParaRPr lang="en-US" sz="2400" dirty="0" smtClean="0">
              <a:solidFill>
                <a:prstClr val="black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B050"/>
                </a:solidFill>
              </a:rPr>
              <a:t>2.Stratified epithelia</a:t>
            </a:r>
            <a:r>
              <a:rPr lang="en-US" sz="2400" dirty="0" smtClean="0">
                <a:solidFill>
                  <a:prstClr val="black"/>
                </a:solidFill>
              </a:rPr>
              <a:t>– are composed of two or more cell layers stacked on top of each other (typically found where protection is needed).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     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1" r="43445" b="38669"/>
          <a:stretch/>
        </p:blipFill>
        <p:spPr bwMode="auto">
          <a:xfrm>
            <a:off x="1828800" y="3816927"/>
            <a:ext cx="594807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09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2" t="7215"/>
          <a:stretch/>
        </p:blipFill>
        <p:spPr bwMode="auto">
          <a:xfrm>
            <a:off x="5340927" y="1499782"/>
            <a:ext cx="3422073" cy="502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5016" y="228600"/>
            <a:ext cx="7869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</a:t>
            </a:r>
            <a:r>
              <a:rPr lang="en-US" sz="3200" dirty="0" smtClean="0">
                <a:solidFill>
                  <a:prstClr val="black"/>
                </a:solidFill>
              </a:rPr>
              <a:t>here </a:t>
            </a:r>
            <a:r>
              <a:rPr lang="en-US" sz="3200" dirty="0">
                <a:solidFill>
                  <a:prstClr val="black"/>
                </a:solidFill>
              </a:rPr>
              <a:t>are three ways to describe the shape </a:t>
            </a:r>
            <a:r>
              <a:rPr lang="en-US" sz="3200" dirty="0" smtClean="0">
                <a:solidFill>
                  <a:prstClr val="black"/>
                </a:solidFill>
              </a:rPr>
              <a:t>of </a:t>
            </a:r>
            <a:r>
              <a:rPr lang="en-US" sz="3200" dirty="0">
                <a:solidFill>
                  <a:prstClr val="black"/>
                </a:solidFill>
              </a:rPr>
              <a:t>epithelial cells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524000"/>
            <a:ext cx="457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C00000"/>
                </a:solidFill>
              </a:rPr>
              <a:t>1.Squamous </a:t>
            </a:r>
            <a:r>
              <a:rPr lang="en-US" sz="3200" b="1" dirty="0">
                <a:solidFill>
                  <a:srgbClr val="C00000"/>
                </a:solidFill>
              </a:rPr>
              <a:t>cells</a:t>
            </a:r>
            <a:r>
              <a:rPr lang="en-US" sz="3200" b="1" dirty="0">
                <a:solidFill>
                  <a:prstClr val="black"/>
                </a:solidFill>
              </a:rPr>
              <a:t>– are flat and scale-like</a:t>
            </a:r>
            <a:r>
              <a:rPr lang="en-US" sz="3200" b="1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en-US" sz="3200" b="1" dirty="0">
              <a:solidFill>
                <a:prstClr val="black"/>
              </a:solidFill>
            </a:endParaRPr>
          </a:p>
          <a:p>
            <a:pPr lvl="0"/>
            <a:r>
              <a:rPr lang="en-US" sz="3200" b="1" dirty="0" smtClean="0">
                <a:solidFill>
                  <a:srgbClr val="C00000"/>
                </a:solidFill>
              </a:rPr>
              <a:t>2.Cuboidal </a:t>
            </a:r>
            <a:r>
              <a:rPr lang="en-US" sz="3200" b="1" dirty="0">
                <a:solidFill>
                  <a:srgbClr val="C00000"/>
                </a:solidFill>
              </a:rPr>
              <a:t>cells</a:t>
            </a:r>
            <a:r>
              <a:rPr lang="en-US" sz="3200" b="1" dirty="0">
                <a:solidFill>
                  <a:prstClr val="black"/>
                </a:solidFill>
              </a:rPr>
              <a:t>– are </a:t>
            </a:r>
            <a:r>
              <a:rPr lang="en-US" sz="3200" b="1" dirty="0" smtClean="0">
                <a:solidFill>
                  <a:prstClr val="black"/>
                </a:solidFill>
              </a:rPr>
              <a:t>box-like.</a:t>
            </a:r>
          </a:p>
          <a:p>
            <a:pPr lvl="0"/>
            <a:endParaRPr lang="en-US" sz="3200" b="1" dirty="0" smtClean="0">
              <a:solidFill>
                <a:prstClr val="black"/>
              </a:solidFill>
            </a:endParaRPr>
          </a:p>
          <a:p>
            <a:pPr lvl="0"/>
            <a:endParaRPr lang="en-US" sz="3200" b="1" dirty="0">
              <a:solidFill>
                <a:prstClr val="black"/>
              </a:solidFill>
            </a:endParaRPr>
          </a:p>
          <a:p>
            <a:pPr lvl="0"/>
            <a:r>
              <a:rPr lang="en-US" sz="3200" b="1" dirty="0" smtClean="0">
                <a:solidFill>
                  <a:srgbClr val="C00000"/>
                </a:solidFill>
              </a:rPr>
              <a:t>3.Columnar </a:t>
            </a:r>
            <a:r>
              <a:rPr lang="en-US" sz="3200" b="1" dirty="0">
                <a:solidFill>
                  <a:srgbClr val="C00000"/>
                </a:solidFill>
              </a:rPr>
              <a:t>cells</a:t>
            </a:r>
            <a:r>
              <a:rPr lang="en-US" sz="3200" b="1" dirty="0">
                <a:solidFill>
                  <a:prstClr val="black"/>
                </a:solidFill>
              </a:rPr>
              <a:t>– are </a:t>
            </a:r>
            <a:r>
              <a:rPr lang="en-US" sz="3200" b="1" dirty="0" smtClean="0">
                <a:solidFill>
                  <a:prstClr val="black"/>
                </a:solidFill>
              </a:rPr>
              <a:t>tall. 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59220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6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4" y="152400"/>
            <a:ext cx="874914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Types of epithelium</a:t>
            </a:r>
          </a:p>
          <a:p>
            <a:endParaRPr lang="en-US" sz="2800" b="1" dirty="0" smtClean="0">
              <a:solidFill>
                <a:prstClr val="black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1-Simple squamous epithelium</a:t>
            </a:r>
          </a:p>
          <a:p>
            <a:pPr lvl="0" algn="just"/>
            <a:r>
              <a:rPr lang="en-US" sz="2800" dirty="0" smtClean="0">
                <a:solidFill>
                  <a:prstClr val="black"/>
                </a:solidFill>
              </a:rPr>
              <a:t>    Consists of a single layer of thin, flattened cells that fit tightly together and have flattened nuclei. It is found where filtration </a:t>
            </a:r>
            <a:r>
              <a:rPr lang="en-US" sz="2400" dirty="0">
                <a:solidFill>
                  <a:prstClr val="black"/>
                </a:solidFill>
              </a:rPr>
              <a:t>is </a:t>
            </a:r>
            <a:r>
              <a:rPr lang="en-US" sz="2400" dirty="0" smtClean="0">
                <a:solidFill>
                  <a:prstClr val="black"/>
                </a:solidFill>
              </a:rPr>
              <a:t>needed  </a:t>
            </a:r>
            <a:r>
              <a:rPr lang="en-US" sz="2800" dirty="0" smtClean="0">
                <a:solidFill>
                  <a:prstClr val="black"/>
                </a:solidFill>
              </a:rPr>
              <a:t>(kidneys, lungs) .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10233"/>
            <a:ext cx="5715000" cy="267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9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52400"/>
            <a:ext cx="7391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Two simple squamous epithelia in the body : 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a.Endothelium</a:t>
            </a:r>
            <a:r>
              <a:rPr lang="en-US" sz="3200" b="1" dirty="0" smtClean="0">
                <a:solidFill>
                  <a:srgbClr val="FF0000"/>
                </a:solidFill>
              </a:rPr>
              <a:t>–</a:t>
            </a:r>
            <a:r>
              <a:rPr lang="en-US" sz="3200" dirty="0" smtClean="0">
                <a:solidFill>
                  <a:prstClr val="black"/>
                </a:solidFill>
              </a:rPr>
              <a:t> provides a friction-reducing in lymphatic vessels and all organs of the cardiovascular system (heart, blood vessels, capillaries).</a:t>
            </a:r>
          </a:p>
          <a:p>
            <a:pPr algn="just"/>
            <a:endParaRPr lang="en-US" sz="3200" dirty="0" smtClean="0">
              <a:solidFill>
                <a:prstClr val="black"/>
              </a:solidFill>
            </a:endParaRPr>
          </a:p>
          <a:p>
            <a:pPr algn="just"/>
            <a:r>
              <a:rPr lang="en-US" sz="3200" b="1" dirty="0" err="1" smtClean="0">
                <a:solidFill>
                  <a:srgbClr val="FF0000"/>
                </a:solidFill>
              </a:rPr>
              <a:t>b.Mesothelium</a:t>
            </a:r>
            <a:r>
              <a:rPr lang="en-US" sz="3200" dirty="0" smtClean="0">
                <a:solidFill>
                  <a:srgbClr val="FF0000"/>
                </a:solidFill>
              </a:rPr>
              <a:t>–</a:t>
            </a:r>
            <a:r>
              <a:rPr lang="en-US" sz="3200" dirty="0" smtClean="0">
                <a:solidFill>
                  <a:prstClr val="black"/>
                </a:solidFill>
              </a:rPr>
              <a:t> is the epithelium found in serous membranes (membranes lining the ventral body cavity and covering the organs within it).</a:t>
            </a:r>
          </a:p>
          <a:p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33400"/>
            <a:ext cx="8305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2-Simple cuboidal epithelium  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en-US" sz="3200" dirty="0" smtClean="0">
                <a:solidFill>
                  <a:prstClr val="black"/>
                </a:solidFill>
              </a:rPr>
              <a:t>Consists of a single layer of cube-shaped cells that usually have centrally located, spherical nuclei. 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en-US" sz="3200" dirty="0" smtClean="0">
                <a:solidFill>
                  <a:prstClr val="black"/>
                </a:solidFill>
              </a:rPr>
              <a:t>Functions include secretion and absorption (located in small ducts of glands and kidney tubules). 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33800"/>
            <a:ext cx="5753100" cy="282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6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89679"/>
            <a:ext cx="8229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3-Simple columnar epithelium  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Consists </a:t>
            </a:r>
            <a:r>
              <a:rPr lang="en-US" sz="2400" dirty="0" smtClean="0">
                <a:solidFill>
                  <a:prstClr val="black"/>
                </a:solidFill>
              </a:rPr>
              <a:t>of a single layer of elongated cells that have oval nuclei usually located near the basement membrane.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Some cells have  cilia or microvilli .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Simple columnar epithelium may contain mucus- secreting unicellular gland </a:t>
            </a:r>
            <a:r>
              <a:rPr lang="en-US" sz="2400" b="1" dirty="0" smtClean="0">
                <a:solidFill>
                  <a:prstClr val="black"/>
                </a:solidFill>
              </a:rPr>
              <a:t>(goblet cells).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Simple columnar epithelia line the digestive tract from the stomach to the rectum.    Functions   include absorption and secretion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5791201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304800"/>
            <a:ext cx="8382000" cy="306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kern="1800" spc="-75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Histology</a:t>
            </a:r>
            <a:endParaRPr lang="en-US" sz="2800" dirty="0">
              <a:solidFill>
                <a:srgbClr val="FF0000"/>
              </a:solidFill>
              <a:ea typeface="Calibri"/>
              <a:cs typeface="Arial"/>
            </a:endParaRPr>
          </a:p>
          <a:p>
            <a:pPr algn="ctr">
              <a:lnSpc>
                <a:spcPts val="1440"/>
              </a:lnSpc>
              <a:spcAft>
                <a:spcPts val="1125"/>
              </a:spcAft>
            </a:pPr>
            <a:r>
              <a:rPr lang="en-US" sz="2800" b="1" kern="1800" spc="-75" dirty="0" smtClean="0">
                <a:solidFill>
                  <a:srgbClr val="333333"/>
                </a:solidFill>
                <a:effectLst/>
                <a:latin typeface="Times New Roman"/>
                <a:ea typeface="Times New Roman"/>
                <a:cs typeface="Arial"/>
              </a:rPr>
              <a:t> </a:t>
            </a:r>
            <a:endParaRPr lang="en-US" sz="2800" dirty="0">
              <a:ea typeface="Calibri"/>
              <a:cs typeface="Arial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Arial"/>
              </a:rPr>
              <a:t>Histology</a:t>
            </a:r>
            <a:r>
              <a:rPr lang="en-US" sz="2800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Arial"/>
              </a:rPr>
              <a:t>:</a:t>
            </a: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    (Gr. </a:t>
            </a:r>
            <a:r>
              <a:rPr lang="en-US" sz="2800" dirty="0" err="1" smtClean="0">
                <a:effectLst/>
                <a:latin typeface="Times New Roman"/>
                <a:ea typeface="Calibri"/>
                <a:cs typeface="Arial"/>
              </a:rPr>
              <a:t>histo</a:t>
            </a: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, web or tissue, + logos, study) is the study of cell and the extracellular matrix of tissues</a:t>
            </a: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.</a:t>
            </a:r>
            <a:endParaRPr lang="en-US" sz="2800" dirty="0">
              <a:ea typeface="Calibri"/>
              <a:cs typeface="Arial"/>
            </a:endParaRPr>
          </a:p>
          <a:p>
            <a:endParaRPr lang="en-US" sz="2800" dirty="0">
              <a:ea typeface="Calibri"/>
              <a:cs typeface="Arial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Arial"/>
              </a:rPr>
              <a:t>A tissue</a:t>
            </a:r>
            <a:r>
              <a:rPr lang="en-US" sz="2800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:  is a group of similar cells that perform a particular function.</a:t>
            </a:r>
            <a:endParaRPr lang="en-US" sz="2800" dirty="0">
              <a:ea typeface="Calibri"/>
              <a:cs typeface="Arial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22122" r="8362" b="7575"/>
          <a:stretch/>
        </p:blipFill>
        <p:spPr bwMode="auto">
          <a:xfrm>
            <a:off x="2362200" y="3276600"/>
            <a:ext cx="5298142" cy="322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50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3400"/>
            <a:ext cx="9296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4-Pseudostratified epithelium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  All of their cells rest on the basement membrane and only the tallest reach the apical surface.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When viewing  </a:t>
            </a:r>
            <a:r>
              <a:rPr lang="en-US" sz="2400" dirty="0" err="1" smtClean="0">
                <a:solidFill>
                  <a:prstClr val="black"/>
                </a:solidFill>
              </a:rPr>
              <a:t>pseudostratified</a:t>
            </a:r>
            <a:r>
              <a:rPr lang="en-US" sz="2400" dirty="0" smtClean="0">
                <a:solidFill>
                  <a:prstClr val="black"/>
                </a:solidFill>
              </a:rPr>
              <a:t>  epithelium it may look like there are several layers of cells, but this is not the case. (because the cells have different </a:t>
            </a:r>
            <a:r>
              <a:rPr lang="en-US" sz="2400" b="1" dirty="0" smtClean="0">
                <a:solidFill>
                  <a:prstClr val="black"/>
                </a:solidFill>
              </a:rPr>
              <a:t>heights</a:t>
            </a:r>
            <a:r>
              <a:rPr lang="en-US" sz="2400" dirty="0" smtClean="0">
                <a:solidFill>
                  <a:prstClr val="black"/>
                </a:solidFill>
              </a:rPr>
              <a:t>, it gives the illusion of </a:t>
            </a:r>
            <a:r>
              <a:rPr lang="en-US" sz="2400" b="1" dirty="0" smtClean="0">
                <a:solidFill>
                  <a:prstClr val="black"/>
                </a:solidFill>
              </a:rPr>
              <a:t>multiple cell </a:t>
            </a:r>
            <a:r>
              <a:rPr lang="en-US" sz="2400" dirty="0" smtClean="0">
                <a:solidFill>
                  <a:prstClr val="black"/>
                </a:solidFill>
              </a:rPr>
              <a:t>layers).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 Most </a:t>
            </a:r>
            <a:r>
              <a:rPr lang="en-US" sz="2400" dirty="0" err="1" smtClean="0">
                <a:solidFill>
                  <a:prstClr val="black"/>
                </a:solidFill>
              </a:rPr>
              <a:t>pseudostratified</a:t>
            </a:r>
            <a:r>
              <a:rPr lang="en-US" sz="2400" dirty="0" smtClean="0">
                <a:solidFill>
                  <a:prstClr val="black"/>
                </a:solidFill>
              </a:rPr>
              <a:t> epithelia contain cilia on their apical surface and line the respiratory tract. 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41943"/>
            <a:ext cx="7086600" cy="321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65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64068"/>
            <a:ext cx="8382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5-Stratified Squamous  Epithelium: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a.  Stratified  Squamous (Non keratinized) Epithelium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   Stratified Squamous (Non keratinized) Epithelium tissue is thick, because its composed of several layers of cells, the deepest layer is in contact with the basal lamina.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The basal cells are cuboidal in shape,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Cell located in the middle of the epithelium are polymorphous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</a:rPr>
              <a:t>T</a:t>
            </a:r>
            <a:r>
              <a:rPr lang="en-US" sz="2400" dirty="0" smtClean="0">
                <a:solidFill>
                  <a:prstClr val="black"/>
                </a:solidFill>
              </a:rPr>
              <a:t>he </a:t>
            </a:r>
            <a:r>
              <a:rPr lang="en-US" sz="2400" dirty="0">
                <a:solidFill>
                  <a:prstClr val="black"/>
                </a:solidFill>
              </a:rPr>
              <a:t>superficial cells </a:t>
            </a:r>
            <a:r>
              <a:rPr lang="en-US" sz="2400" dirty="0" smtClean="0">
                <a:solidFill>
                  <a:prstClr val="black"/>
                </a:solidFill>
              </a:rPr>
              <a:t> of the epithelium are flattened (squamous).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This tissue is not contain keratin and the surface cells are nucleate. It's found lining the mouth.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681656"/>
            <a:ext cx="6858000" cy="217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6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81000"/>
            <a:ext cx="762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b. Stratified Squamous (keratinized)Epithelium</a:t>
            </a:r>
          </a:p>
          <a:p>
            <a:pPr algn="just"/>
            <a:r>
              <a:rPr lang="en-US" sz="2400" dirty="0" smtClean="0">
                <a:solidFill>
                  <a:prstClr val="black"/>
                </a:solidFill>
              </a:rPr>
              <a:t>   It is similar to stratified squamous (None keratinized) Epithelium except that the superficial layers are composed of dead cells whose nuclei and cytoplasm have been replaced with </a:t>
            </a:r>
            <a:r>
              <a:rPr lang="en-US" sz="2400" b="1" dirty="0" smtClean="0">
                <a:solidFill>
                  <a:prstClr val="black"/>
                </a:solidFill>
              </a:rPr>
              <a:t>keratin</a:t>
            </a:r>
            <a:r>
              <a:rPr lang="en-US" sz="2400" dirty="0" smtClean="0">
                <a:solidFill>
                  <a:prstClr val="black"/>
                </a:solidFill>
              </a:rPr>
              <a:t>, a tough layer that resists friction and is impermeable to water. This epithelium constitutes the epidermis of skin.</a:t>
            </a:r>
          </a:p>
          <a:p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5410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4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295400"/>
            <a:ext cx="7696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6-Stratified cuboidal epithelium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Is rare in the human body. It’s mainly found in the ducts of glands (sweat glands, mammary glands) and is typically has two layers of cuboidal cells. 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7- Stratified columnar epithelium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   Is also rare in the human body. Small amounts are found in the pharynx, male urethra, and lining of some glandular ducts.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8491"/>
            <a:ext cx="8763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8- Transitional epithelium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This epithelium located in the urinary system. Transitional epithelium is composed of many layers of cells</a:t>
            </a:r>
          </a:p>
          <a:p>
            <a:pPr marL="342900" lvl="0" indent="-342900" algn="just"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</a:rPr>
              <a:t>The basal cells </a:t>
            </a:r>
            <a:r>
              <a:rPr lang="en-US" sz="2400" dirty="0" smtClean="0">
                <a:solidFill>
                  <a:prstClr val="black"/>
                </a:solidFill>
              </a:rPr>
              <a:t>are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columnar or </a:t>
            </a:r>
            <a:r>
              <a:rPr lang="en-US" sz="2400" dirty="0">
                <a:solidFill>
                  <a:prstClr val="black"/>
                </a:solidFill>
              </a:rPr>
              <a:t>cuboidal in shape, </a:t>
            </a:r>
          </a:p>
          <a:p>
            <a:pPr marL="342900" lvl="0" indent="-34290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Cell </a:t>
            </a:r>
            <a:r>
              <a:rPr lang="en-US" sz="2400" dirty="0">
                <a:solidFill>
                  <a:prstClr val="black"/>
                </a:solidFill>
              </a:rPr>
              <a:t>located in the middle of the epithelium </a:t>
            </a:r>
            <a:r>
              <a:rPr lang="en-US" sz="2400" dirty="0" smtClean="0">
                <a:solidFill>
                  <a:prstClr val="black"/>
                </a:solidFill>
              </a:rPr>
              <a:t>are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Polyhedral.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</a:rPr>
              <a:t>T</a:t>
            </a:r>
            <a:r>
              <a:rPr lang="en-US" sz="2400" dirty="0" smtClean="0">
                <a:solidFill>
                  <a:prstClr val="black"/>
                </a:solidFill>
              </a:rPr>
              <a:t>he superficial cells of the empty bladder are large, bi nucleated and have rounded dome tops . These dome-shaped cells become flattened and the epithelium becomes thinner when the bladder is distended. 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3512510"/>
            <a:ext cx="7099300" cy="334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9827" y="2971800"/>
            <a:ext cx="419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0070C0"/>
                </a:solidFill>
              </a:rPr>
              <a:t>.</a:t>
            </a:r>
            <a:endParaRPr lang="en-US" sz="8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1000"/>
            <a:ext cx="4572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en-US" sz="32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/>
              </a:rPr>
              <a:t>The human body has four types of tissue:</a:t>
            </a:r>
            <a:r>
              <a:rPr lang="en-US" sz="32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/>
              </a:rPr>
              <a:t/>
            </a:r>
            <a:br>
              <a:rPr lang="en-US" sz="32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/>
              </a:rPr>
            </a:br>
            <a:endParaRPr lang="ar-IQ" sz="3200" kern="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362200"/>
            <a:ext cx="4572000" cy="20744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en-US" sz="2800" b="1" kern="1800" spc="-75" dirty="0">
                <a:latin typeface="Times New Roman"/>
                <a:ea typeface="Times New Roman"/>
                <a:cs typeface="Arial"/>
              </a:rPr>
              <a:t>Epithelial Tissue.</a:t>
            </a:r>
            <a:endParaRPr lang="en-US" sz="2800" dirty="0">
              <a:ea typeface="Calibri"/>
              <a:cs typeface="Arial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en-US" sz="2800" b="1" kern="1800" spc="-75" dirty="0">
                <a:latin typeface="Times New Roman"/>
                <a:ea typeface="Times New Roman"/>
                <a:cs typeface="Arial"/>
              </a:rPr>
              <a:t>Connective Tissue.</a:t>
            </a:r>
            <a:endParaRPr lang="en-US" sz="2800" dirty="0">
              <a:ea typeface="Calibri"/>
              <a:cs typeface="Arial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en-US" sz="2800" b="1" kern="1800" spc="-75" dirty="0">
                <a:latin typeface="Times New Roman"/>
                <a:ea typeface="Times New Roman"/>
                <a:cs typeface="Arial"/>
              </a:rPr>
              <a:t> Muscular Tissue .   </a:t>
            </a:r>
            <a:endParaRPr lang="en-US" sz="2800" dirty="0">
              <a:ea typeface="Calibri"/>
              <a:cs typeface="Arial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en-US" sz="2800" b="1" kern="1800" spc="-75" dirty="0">
                <a:latin typeface="Times New Roman"/>
                <a:ea typeface="Times New Roman"/>
                <a:cs typeface="Arial"/>
              </a:rPr>
              <a:t>Nervous Tissue  .</a:t>
            </a:r>
            <a:endParaRPr lang="en-US" sz="2800" dirty="0">
              <a:ea typeface="Calibri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2" t="13636" r="11278"/>
          <a:stretch/>
        </p:blipFill>
        <p:spPr bwMode="auto">
          <a:xfrm>
            <a:off x="3761509" y="1360481"/>
            <a:ext cx="4987636" cy="473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6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8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382000" cy="478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125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Arial"/>
              </a:rPr>
              <a:t>Epithelial tissue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 is a sheet of cells that covers a body surface or lines a body cavity. Two forms occur in the human body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:</a:t>
            </a:r>
            <a:endParaRPr lang="en-US" sz="2800" dirty="0">
              <a:ea typeface="Calibri"/>
              <a:cs typeface="Arial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Covering and lining epithelium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– forms the outer layer of the skin; lines open cavities of the digestive and respiratory systems; covers the walls of organs of ventral body cavity.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Glandular 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epithelium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– surrounds glands within the body.</a:t>
            </a:r>
            <a:endParaRPr lang="en-US" sz="2800" dirty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4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52400"/>
            <a:ext cx="8610600" cy="308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Characteristics of epithelium :</a:t>
            </a:r>
            <a:endParaRPr lang="en-US" sz="2800" dirty="0">
              <a:solidFill>
                <a:srgbClr val="FF0000"/>
              </a:solidFill>
              <a:ea typeface="Calibri"/>
              <a:cs typeface="Arial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Cells are close to each other.</a:t>
            </a:r>
            <a:endParaRPr lang="en-US" sz="2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Cells tend to form junctions.</a:t>
            </a:r>
            <a:endParaRPr lang="en-US" sz="2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Little intercellular material.</a:t>
            </a:r>
            <a:endParaRPr lang="en-US" sz="2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Lines surfaces and cavities or form glands.</a:t>
            </a:r>
            <a:endParaRPr lang="en-US" sz="2800" dirty="0">
              <a:solidFill>
                <a:prstClr val="black"/>
              </a:solidFill>
              <a:ea typeface="Calibri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29" y="2953615"/>
            <a:ext cx="6217920" cy="390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3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0" y="2895826"/>
            <a:ext cx="6309360" cy="396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461868"/>
            <a:ext cx="86106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5. Cells 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show polarity( apical , lateral , and basal surfaces).</a:t>
            </a:r>
            <a:endParaRPr lang="en-US" sz="2800" dirty="0">
              <a:solidFill>
                <a:prstClr val="black"/>
              </a:solidFill>
              <a:ea typeface="Calibri"/>
              <a:cs typeface="Arial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6. Rests on 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a basement membrane .</a:t>
            </a:r>
            <a:endParaRPr lang="en-US" sz="2800" dirty="0">
              <a:solidFill>
                <a:prstClr val="black"/>
              </a:solidFill>
              <a:ea typeface="Calibri"/>
              <a:cs typeface="Arial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7.Does 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not contain blood vessels.</a:t>
            </a:r>
            <a:endParaRPr lang="en-US" sz="2800" dirty="0">
              <a:solidFill>
                <a:prstClr val="black"/>
              </a:solidFill>
              <a:ea typeface="Calibri"/>
              <a:cs typeface="Arial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8.Epithelia 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have the ability to undergo mitosis and replace damaged 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cells.</a:t>
            </a:r>
            <a:endParaRPr lang="en-US" sz="2800" dirty="0">
              <a:solidFill>
                <a:prstClr val="black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1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02359"/>
            <a:ext cx="7772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Functions of epithelial tissues</a:t>
            </a:r>
          </a:p>
          <a:p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 (1) To protect the tissues that lie beneath it from radiation, toxins, invasion by pathogens, and physical trauma. </a:t>
            </a:r>
          </a:p>
          <a:p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(2) The regulation and exchange of chemicals between the tissues and a body cavity.</a:t>
            </a:r>
          </a:p>
          <a:p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(3) The secretion of hormones into the blood vascular system, and/or the secretion of sweat, mucus, enzymes, and other products.</a:t>
            </a:r>
          </a:p>
          <a:p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(4) To provide sensation. </a:t>
            </a:r>
          </a:p>
          <a:p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28600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The basement membrane</a:t>
            </a:r>
          </a:p>
          <a:p>
            <a:pPr algn="just"/>
            <a:r>
              <a:rPr lang="en-US" sz="3600" b="1" dirty="0" smtClean="0">
                <a:solidFill>
                  <a:prstClr val="black"/>
                </a:solidFill>
              </a:rPr>
              <a:t>The basement membrane is a thin sheet of fibers that anchors the epithelium to underlying connective tissue. </a:t>
            </a:r>
          </a:p>
          <a:p>
            <a:pPr algn="just"/>
            <a:endParaRPr lang="en-US" sz="3600" b="1" dirty="0" smtClean="0">
              <a:solidFill>
                <a:prstClr val="black"/>
              </a:solidFill>
            </a:endParaRPr>
          </a:p>
          <a:p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5341902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07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990</Words>
  <Application>Microsoft Office PowerPoint</Application>
  <PresentationFormat>On-screen Show (4:3)</PresentationFormat>
  <Paragraphs>102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TOSHIBA</cp:lastModifiedBy>
  <cp:revision>55</cp:revision>
  <dcterms:created xsi:type="dcterms:W3CDTF">2016-04-09T17:52:03Z</dcterms:created>
  <dcterms:modified xsi:type="dcterms:W3CDTF">2017-03-31T16:15:06Z</dcterms:modified>
</cp:coreProperties>
</file>