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0" r:id="rId2"/>
    <p:sldId id="272" r:id="rId3"/>
    <p:sldId id="261" r:id="rId4"/>
    <p:sldId id="267" r:id="rId5"/>
    <p:sldId id="262" r:id="rId6"/>
    <p:sldId id="275" r:id="rId7"/>
    <p:sldId id="268" r:id="rId8"/>
    <p:sldId id="269" r:id="rId9"/>
    <p:sldId id="273" r:id="rId10"/>
    <p:sldId id="263"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5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9EA4BFF-CEFF-4E73-B3AF-C36A2D360540}" type="datetimeFigureOut">
              <a:rPr lang="ar-IQ" smtClean="0"/>
              <a:t>06/08/1439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48774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9EA4BFF-CEFF-4E73-B3AF-C36A2D360540}" type="datetimeFigureOut">
              <a:rPr lang="ar-IQ" smtClean="0"/>
              <a:t>06/08/1439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77163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9EA4BFF-CEFF-4E73-B3AF-C36A2D360540}" type="datetimeFigureOut">
              <a:rPr lang="ar-IQ" smtClean="0"/>
              <a:t>06/08/1439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81495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9EA4BFF-CEFF-4E73-B3AF-C36A2D360540}" type="datetimeFigureOut">
              <a:rPr lang="ar-IQ" smtClean="0"/>
              <a:t>06/08/1439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227015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A4BFF-CEFF-4E73-B3AF-C36A2D360540}" type="datetimeFigureOut">
              <a:rPr lang="ar-IQ" smtClean="0"/>
              <a:t>06/08/1439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197202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9EA4BFF-CEFF-4E73-B3AF-C36A2D360540}" type="datetimeFigureOut">
              <a:rPr lang="ar-IQ" smtClean="0"/>
              <a:t>06/08/1439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397074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9EA4BFF-CEFF-4E73-B3AF-C36A2D360540}" type="datetimeFigureOut">
              <a:rPr lang="ar-IQ" smtClean="0"/>
              <a:t>06/08/1439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330852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9EA4BFF-CEFF-4E73-B3AF-C36A2D360540}" type="datetimeFigureOut">
              <a:rPr lang="ar-IQ" smtClean="0"/>
              <a:t>06/08/1439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416267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A4BFF-CEFF-4E73-B3AF-C36A2D360540}" type="datetimeFigureOut">
              <a:rPr lang="ar-IQ" smtClean="0"/>
              <a:t>06/08/1439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218635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A4BFF-CEFF-4E73-B3AF-C36A2D360540}" type="datetimeFigureOut">
              <a:rPr lang="ar-IQ" smtClean="0"/>
              <a:t>06/08/1439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1902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A4BFF-CEFF-4E73-B3AF-C36A2D360540}" type="datetimeFigureOut">
              <a:rPr lang="ar-IQ" smtClean="0"/>
              <a:t>06/08/1439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FC45B9-A874-4236-A592-04FE18340FBC}" type="slidenum">
              <a:rPr lang="ar-IQ" smtClean="0"/>
              <a:t>‹#›</a:t>
            </a:fld>
            <a:endParaRPr lang="ar-IQ"/>
          </a:p>
        </p:txBody>
      </p:sp>
    </p:spTree>
    <p:extLst>
      <p:ext uri="{BB962C8B-B14F-4D97-AF65-F5344CB8AC3E}">
        <p14:creationId xmlns:p14="http://schemas.microsoft.com/office/powerpoint/2010/main" val="222406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9EA4BFF-CEFF-4E73-B3AF-C36A2D360540}" type="datetimeFigureOut">
              <a:rPr lang="ar-IQ" smtClean="0"/>
              <a:t>06/08/1439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FC45B9-A874-4236-A592-04FE18340FBC}" type="slidenum">
              <a:rPr lang="ar-IQ" smtClean="0"/>
              <a:t>‹#›</a:t>
            </a:fld>
            <a:endParaRPr lang="ar-IQ"/>
          </a:p>
        </p:txBody>
      </p:sp>
    </p:spTree>
    <p:extLst>
      <p:ext uri="{BB962C8B-B14F-4D97-AF65-F5344CB8AC3E}">
        <p14:creationId xmlns:p14="http://schemas.microsoft.com/office/powerpoint/2010/main" val="289621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n-US" sz="4000" b="1" dirty="0">
                <a:solidFill>
                  <a:prstClr val="black"/>
                </a:solidFill>
                <a:latin typeface="Times New Roman"/>
                <a:ea typeface="Calibri"/>
                <a:cs typeface="Arial"/>
              </a:rPr>
              <a:t>Language and speech</a:t>
            </a:r>
            <a:r>
              <a:rPr lang="en-US" sz="2200" dirty="0">
                <a:solidFill>
                  <a:prstClr val="black"/>
                </a:solidFill>
                <a:ea typeface="Calibri"/>
                <a:cs typeface="Arial"/>
              </a:rPr>
              <a:t/>
            </a:r>
            <a:br>
              <a:rPr lang="en-US" sz="2200" dirty="0">
                <a:solidFill>
                  <a:prstClr val="black"/>
                </a:solidFill>
                <a:ea typeface="Calibri"/>
                <a:cs typeface="Arial"/>
              </a:rPr>
            </a:b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064" y="2215405"/>
            <a:ext cx="6139872" cy="4525963"/>
          </a:xfrm>
        </p:spPr>
      </p:pic>
    </p:spTree>
    <p:extLst>
      <p:ext uri="{BB962C8B-B14F-4D97-AF65-F5344CB8AC3E}">
        <p14:creationId xmlns:p14="http://schemas.microsoft.com/office/powerpoint/2010/main" val="12586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rtl="0">
              <a:lnSpc>
                <a:spcPct val="115000"/>
              </a:lnSpc>
              <a:spcBef>
                <a:spcPct val="20000"/>
              </a:spcBef>
            </a:pPr>
            <a:r>
              <a:rPr lang="en-US" sz="3200" b="1" dirty="0" smtClean="0">
                <a:solidFill>
                  <a:prstClr val="black"/>
                </a:solidFill>
                <a:latin typeface="Times New Roman"/>
                <a:ea typeface="Calibri"/>
                <a:cs typeface="Arial"/>
              </a:rPr>
              <a:t/>
            </a:r>
            <a:br>
              <a:rPr lang="en-US" sz="3200" b="1" dirty="0" smtClean="0">
                <a:solidFill>
                  <a:prstClr val="black"/>
                </a:solidFill>
                <a:latin typeface="Times New Roman"/>
                <a:ea typeface="Calibri"/>
                <a:cs typeface="Arial"/>
              </a:rPr>
            </a:br>
            <a:r>
              <a:rPr lang="en-US" sz="3200" b="1" dirty="0" smtClean="0">
                <a:solidFill>
                  <a:prstClr val="black"/>
                </a:solidFill>
                <a:latin typeface="Times New Roman"/>
                <a:ea typeface="Calibri"/>
                <a:cs typeface="Arial"/>
              </a:rPr>
              <a:t>Function </a:t>
            </a:r>
            <a:r>
              <a:rPr lang="en-US" sz="3200" b="1" dirty="0">
                <a:solidFill>
                  <a:prstClr val="black"/>
                </a:solidFill>
                <a:latin typeface="Times New Roman"/>
                <a:ea typeface="Calibri"/>
                <a:cs typeface="Arial"/>
              </a:rPr>
              <a:t>of the Corpus Callosum and Anterior Commissure </a:t>
            </a:r>
            <a:r>
              <a:rPr lang="en-US" sz="3200" dirty="0">
                <a:solidFill>
                  <a:prstClr val="black"/>
                </a:solidFill>
                <a:ea typeface="Calibri"/>
                <a:cs typeface="Arial"/>
              </a:rPr>
              <a:t/>
            </a:r>
            <a:br>
              <a:rPr lang="en-US" sz="3200" dirty="0">
                <a:solidFill>
                  <a:prstClr val="black"/>
                </a:solidFill>
                <a:ea typeface="Calibri"/>
                <a:cs typeface="Arial"/>
              </a:rPr>
            </a:br>
            <a:endParaRPr lang="ar-IQ" sz="3200" dirty="0"/>
          </a:p>
        </p:txBody>
      </p:sp>
      <p:sp>
        <p:nvSpPr>
          <p:cNvPr id="3" name="Content Placeholder 2"/>
          <p:cNvSpPr>
            <a:spLocks noGrp="1"/>
          </p:cNvSpPr>
          <p:nvPr>
            <p:ph idx="1"/>
          </p:nvPr>
        </p:nvSpPr>
        <p:spPr>
          <a:xfrm>
            <a:off x="323528" y="1600200"/>
            <a:ext cx="8363272" cy="4853136"/>
          </a:xfrm>
        </p:spPr>
        <p:txBody>
          <a:bodyPr>
            <a:noAutofit/>
          </a:bodyPr>
          <a:lstStyle/>
          <a:p>
            <a:pPr marL="0" indent="0" algn="l" rtl="0">
              <a:lnSpc>
                <a:spcPct val="115000"/>
              </a:lnSpc>
              <a:spcAft>
                <a:spcPts val="0"/>
              </a:spcAft>
              <a:buNone/>
            </a:pPr>
            <a:r>
              <a:rPr lang="en-US" sz="1600" b="1" dirty="0">
                <a:latin typeface="Times New Roman"/>
                <a:ea typeface="Calibri"/>
                <a:cs typeface="Arial"/>
              </a:rPr>
              <a:t> </a:t>
            </a:r>
            <a:r>
              <a:rPr lang="en-US" sz="2000" dirty="0" smtClean="0">
                <a:latin typeface="Times New Roman"/>
                <a:ea typeface="Calibri"/>
                <a:cs typeface="Arial"/>
              </a:rPr>
              <a:t>Fibers </a:t>
            </a:r>
            <a:r>
              <a:rPr lang="en-US" sz="2000" dirty="0">
                <a:latin typeface="Times New Roman"/>
                <a:ea typeface="Calibri"/>
                <a:cs typeface="Arial"/>
              </a:rPr>
              <a:t>in the </a:t>
            </a:r>
            <a:r>
              <a:rPr lang="en-US" sz="2000" i="1" dirty="0">
                <a:latin typeface="Times New Roman"/>
                <a:ea typeface="Calibri"/>
                <a:cs typeface="Arial"/>
              </a:rPr>
              <a:t>corpus callosum </a:t>
            </a:r>
            <a:r>
              <a:rPr lang="en-US" sz="2000" dirty="0">
                <a:latin typeface="Times New Roman"/>
                <a:ea typeface="Calibri"/>
                <a:cs typeface="Arial"/>
              </a:rPr>
              <a:t>provide  bidirectional neural connections between  the two cerebral hemispheres except for the anterior portions of the temporal lobes; which are interconnected by </a:t>
            </a:r>
            <a:r>
              <a:rPr lang="en-US" sz="2000" i="1" dirty="0">
                <a:latin typeface="Times New Roman"/>
                <a:ea typeface="Calibri"/>
                <a:cs typeface="Arial"/>
              </a:rPr>
              <a:t>anterior commissure</a:t>
            </a:r>
            <a:r>
              <a:rPr lang="en-US" sz="2000" dirty="0">
                <a:latin typeface="Times New Roman"/>
                <a:ea typeface="Calibri"/>
                <a:cs typeface="Arial"/>
              </a:rPr>
              <a:t>. </a:t>
            </a:r>
            <a:endParaRPr lang="en-US" sz="2000" dirty="0">
              <a:ea typeface="Calibri"/>
              <a:cs typeface="Arial"/>
            </a:endParaRPr>
          </a:p>
          <a:p>
            <a:pPr marL="0" indent="0" algn="l" rtl="0">
              <a:lnSpc>
                <a:spcPct val="115000"/>
              </a:lnSpc>
              <a:spcAft>
                <a:spcPts val="0"/>
              </a:spcAft>
              <a:buNone/>
            </a:pPr>
            <a:r>
              <a:rPr lang="en-US" sz="2000" dirty="0" smtClean="0">
                <a:latin typeface="Times New Roman"/>
                <a:ea typeface="Calibri"/>
                <a:cs typeface="Arial"/>
              </a:rPr>
              <a:t>Cutting </a:t>
            </a:r>
            <a:r>
              <a:rPr lang="en-US" sz="2000" dirty="0">
                <a:latin typeface="Times New Roman"/>
                <a:ea typeface="Calibri"/>
                <a:cs typeface="Arial"/>
              </a:rPr>
              <a:t>the corpus callosum </a:t>
            </a:r>
            <a:endParaRPr lang="en-US" sz="2000" dirty="0" smtClean="0">
              <a:latin typeface="Times New Roman"/>
              <a:ea typeface="Calibri"/>
              <a:cs typeface="Arial"/>
            </a:endParaRPr>
          </a:p>
          <a:p>
            <a:pPr marL="0" indent="0" algn="l" rtl="0">
              <a:lnSpc>
                <a:spcPct val="115000"/>
              </a:lnSpc>
              <a:spcAft>
                <a:spcPts val="0"/>
              </a:spcAft>
              <a:buNone/>
            </a:pPr>
            <a:r>
              <a:rPr lang="en-US" sz="2000" dirty="0" smtClean="0">
                <a:latin typeface="Times New Roman"/>
                <a:ea typeface="Calibri"/>
                <a:cs typeface="Arial"/>
              </a:rPr>
              <a:t>1</a:t>
            </a:r>
            <a:r>
              <a:rPr lang="en-US" sz="2000" dirty="0">
                <a:latin typeface="Times New Roman"/>
                <a:ea typeface="Calibri"/>
                <a:cs typeface="Arial"/>
              </a:rPr>
              <a:t>. </a:t>
            </a:r>
            <a:r>
              <a:rPr lang="en-US" sz="2000" dirty="0" smtClean="0">
                <a:latin typeface="Times New Roman"/>
                <a:ea typeface="Calibri"/>
                <a:cs typeface="Arial"/>
              </a:rPr>
              <a:t>blocks </a:t>
            </a:r>
            <a:r>
              <a:rPr lang="en-US" sz="2000" dirty="0">
                <a:latin typeface="Times New Roman"/>
                <a:ea typeface="Calibri"/>
                <a:cs typeface="Arial"/>
              </a:rPr>
              <a:t>transfer of information from Wernicke’s area of the dominant hemisphere to the motor cortex </a:t>
            </a:r>
            <a:r>
              <a:rPr lang="en-US" sz="2000" dirty="0" smtClean="0">
                <a:latin typeface="Times New Roman"/>
                <a:ea typeface="Calibri"/>
                <a:cs typeface="Arial"/>
              </a:rPr>
              <a:t>on the </a:t>
            </a:r>
            <a:r>
              <a:rPr lang="en-US" sz="2000" dirty="0">
                <a:latin typeface="Times New Roman"/>
                <a:ea typeface="Calibri"/>
                <a:cs typeface="Arial"/>
              </a:rPr>
              <a:t>opposite side of the brain. lose control over the right motor cortex that initiates motor functions of the left hand and arm</a:t>
            </a:r>
            <a:endParaRPr lang="en-US" sz="2000" dirty="0">
              <a:ea typeface="Calibri"/>
              <a:cs typeface="Arial"/>
            </a:endParaRPr>
          </a:p>
          <a:p>
            <a:pPr marL="0" indent="0" algn="l" rtl="0">
              <a:lnSpc>
                <a:spcPct val="115000"/>
              </a:lnSpc>
              <a:spcAft>
                <a:spcPts val="0"/>
              </a:spcAft>
              <a:buNone/>
            </a:pPr>
            <a:r>
              <a:rPr lang="en-US" sz="2000" dirty="0">
                <a:latin typeface="Times New Roman"/>
                <a:ea typeface="Calibri"/>
                <a:cs typeface="Arial"/>
              </a:rPr>
              <a:t>2. </a:t>
            </a:r>
            <a:r>
              <a:rPr lang="en-US" sz="2000" dirty="0" smtClean="0">
                <a:latin typeface="Times New Roman"/>
                <a:ea typeface="Calibri"/>
                <a:cs typeface="Arial"/>
              </a:rPr>
              <a:t>prevents </a:t>
            </a:r>
            <a:r>
              <a:rPr lang="en-US" sz="2000" dirty="0">
                <a:latin typeface="Times New Roman"/>
                <a:ea typeface="Calibri"/>
                <a:cs typeface="Arial"/>
              </a:rPr>
              <a:t>transfer of somatic and visual information from the right hemisphere into Wernicke’s area in the left dominant hemisphere. </a:t>
            </a:r>
            <a:endParaRPr lang="en-US" sz="2000" dirty="0">
              <a:ea typeface="Calibri"/>
              <a:cs typeface="Arial"/>
            </a:endParaRPr>
          </a:p>
          <a:p>
            <a:pPr marL="0" indent="0" algn="l" rtl="0">
              <a:lnSpc>
                <a:spcPct val="115000"/>
              </a:lnSpc>
              <a:spcAft>
                <a:spcPts val="0"/>
              </a:spcAft>
              <a:buNone/>
            </a:pPr>
            <a:r>
              <a:rPr lang="en-US" sz="2000" dirty="0">
                <a:latin typeface="Times New Roman"/>
                <a:ea typeface="Calibri"/>
                <a:cs typeface="Arial"/>
              </a:rPr>
              <a:t> </a:t>
            </a:r>
            <a:endParaRPr lang="en-US" sz="2000" dirty="0">
              <a:ea typeface="Calibri"/>
              <a:cs typeface="Arial"/>
            </a:endParaRPr>
          </a:p>
          <a:p>
            <a:pPr marL="0" indent="0" algn="l" rtl="0">
              <a:lnSpc>
                <a:spcPct val="115000"/>
              </a:lnSpc>
              <a:spcAft>
                <a:spcPts val="0"/>
              </a:spcAft>
              <a:buNone/>
            </a:pPr>
            <a:r>
              <a:rPr lang="en-US" sz="1600" dirty="0">
                <a:latin typeface="Times New Roman"/>
                <a:ea typeface="Calibri"/>
                <a:cs typeface="Arial"/>
              </a:rPr>
              <a:t> </a:t>
            </a:r>
            <a:endParaRPr lang="en-US" sz="1600" dirty="0">
              <a:ea typeface="Calibri"/>
              <a:cs typeface="Arial"/>
            </a:endParaRPr>
          </a:p>
          <a:p>
            <a:pPr marL="0" indent="0" algn="l" rtl="0">
              <a:lnSpc>
                <a:spcPct val="115000"/>
              </a:lnSpc>
              <a:spcAft>
                <a:spcPts val="1000"/>
              </a:spcAft>
              <a:buNone/>
            </a:pPr>
            <a:r>
              <a:rPr lang="en-US" sz="1600" dirty="0">
                <a:latin typeface="Times New Roman"/>
                <a:ea typeface="Calibri"/>
                <a:cs typeface="Arial"/>
              </a:rPr>
              <a:t> </a:t>
            </a:r>
            <a:endParaRPr lang="en-US" sz="1600" dirty="0">
              <a:ea typeface="Calibri"/>
              <a:cs typeface="Arial"/>
            </a:endParaRPr>
          </a:p>
          <a:p>
            <a:pPr marL="0" indent="0">
              <a:buNone/>
            </a:pPr>
            <a:endParaRPr lang="ar-IQ" sz="1600" dirty="0"/>
          </a:p>
        </p:txBody>
      </p:sp>
    </p:spTree>
    <p:extLst>
      <p:ext uri="{BB962C8B-B14F-4D97-AF65-F5344CB8AC3E}">
        <p14:creationId xmlns:p14="http://schemas.microsoft.com/office/powerpoint/2010/main" val="69602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prstClr val="black"/>
                </a:solidFill>
                <a:latin typeface="Times New Roman"/>
                <a:ea typeface="Calibri"/>
                <a:cs typeface="Arial"/>
              </a:rPr>
              <a:t>Language and speech</a:t>
            </a:r>
            <a:r>
              <a:rPr lang="en-US" sz="1700" dirty="0">
                <a:solidFill>
                  <a:prstClr val="black"/>
                </a:solidFill>
                <a:ea typeface="Calibri"/>
                <a:cs typeface="Arial"/>
              </a:rPr>
              <a:t/>
            </a:r>
            <a:br>
              <a:rPr lang="en-US" sz="1700" dirty="0">
                <a:solidFill>
                  <a:prstClr val="black"/>
                </a:solidFill>
                <a:ea typeface="Calibri"/>
                <a:cs typeface="Arial"/>
              </a:rPr>
            </a:br>
            <a:endParaRPr lang="ar-IQ" dirty="0"/>
          </a:p>
        </p:txBody>
      </p:sp>
      <p:sp>
        <p:nvSpPr>
          <p:cNvPr id="4" name="Content Placeholder 3"/>
          <p:cNvSpPr>
            <a:spLocks noGrp="1"/>
          </p:cNvSpPr>
          <p:nvPr>
            <p:ph sz="half" idx="2"/>
          </p:nvPr>
        </p:nvSpPr>
        <p:spPr>
          <a:xfrm>
            <a:off x="251520" y="1484784"/>
            <a:ext cx="4752528" cy="4968552"/>
          </a:xfrm>
        </p:spPr>
        <p:txBody>
          <a:bodyPr>
            <a:normAutofit fontScale="92500"/>
          </a:bodyPr>
          <a:lstStyle/>
          <a:p>
            <a:pPr marL="0" lvl="0" indent="0" algn="l" rtl="0">
              <a:lnSpc>
                <a:spcPct val="115000"/>
              </a:lnSpc>
              <a:buNone/>
            </a:pPr>
            <a:r>
              <a:rPr lang="en-US" sz="3200" dirty="0">
                <a:solidFill>
                  <a:prstClr val="black"/>
                </a:solidFill>
                <a:latin typeface="Times New Roman"/>
                <a:ea typeface="Calibri"/>
                <a:cs typeface="Arial"/>
              </a:rPr>
              <a:t>To learn language its very complicated we need to have:</a:t>
            </a:r>
            <a:endParaRPr lang="en-US" dirty="0">
              <a:solidFill>
                <a:prstClr val="black"/>
              </a:solidFill>
              <a:ea typeface="Calibri"/>
              <a:cs typeface="Arial"/>
            </a:endParaRPr>
          </a:p>
          <a:p>
            <a:pPr marL="0" lvl="0" indent="0" algn="l" rtl="0">
              <a:lnSpc>
                <a:spcPct val="115000"/>
              </a:lnSpc>
              <a:buNone/>
            </a:pPr>
            <a:r>
              <a:rPr lang="en-US" sz="3200" dirty="0">
                <a:solidFill>
                  <a:prstClr val="black"/>
                </a:solidFill>
                <a:latin typeface="Times New Roman"/>
                <a:ea typeface="Calibri"/>
                <a:cs typeface="Arial"/>
              </a:rPr>
              <a:t>1-Normal Vision and visual pathway and occipital cortex </a:t>
            </a:r>
            <a:endParaRPr lang="en-US" dirty="0">
              <a:solidFill>
                <a:prstClr val="black"/>
              </a:solidFill>
              <a:ea typeface="Calibri"/>
              <a:cs typeface="Arial"/>
            </a:endParaRPr>
          </a:p>
          <a:p>
            <a:pPr marL="0" lvl="0" indent="0" algn="l" rtl="0">
              <a:lnSpc>
                <a:spcPct val="115000"/>
              </a:lnSpc>
              <a:buNone/>
            </a:pPr>
            <a:r>
              <a:rPr lang="en-US" sz="3200" dirty="0">
                <a:solidFill>
                  <a:prstClr val="black"/>
                </a:solidFill>
                <a:latin typeface="Times New Roman"/>
                <a:ea typeface="Calibri"/>
                <a:cs typeface="Arial"/>
              </a:rPr>
              <a:t>2-Normal Hearing and auditory pathway and temporal lobe</a:t>
            </a:r>
            <a:endParaRPr lang="en-US" dirty="0">
              <a:solidFill>
                <a:prstClr val="black"/>
              </a:solidFill>
              <a:ea typeface="Calibri"/>
              <a:cs typeface="Arial"/>
            </a:endParaRPr>
          </a:p>
          <a:p>
            <a:pPr marL="0" lvl="0" indent="0" algn="l" rtl="0">
              <a:lnSpc>
                <a:spcPct val="115000"/>
              </a:lnSpc>
              <a:buNone/>
            </a:pPr>
            <a:r>
              <a:rPr lang="en-US" sz="3200" dirty="0">
                <a:solidFill>
                  <a:prstClr val="black"/>
                </a:solidFill>
                <a:latin typeface="Times New Roman"/>
                <a:ea typeface="Calibri"/>
                <a:cs typeface="Arial"/>
              </a:rPr>
              <a:t>3-Normal brain </a:t>
            </a:r>
            <a:endParaRPr lang="en-US" dirty="0">
              <a:solidFill>
                <a:prstClr val="black"/>
              </a:solidFill>
              <a:ea typeface="Calibri"/>
              <a:cs typeface="Arial"/>
            </a:endParaRPr>
          </a:p>
          <a:p>
            <a:endParaRPr lang="ar-IQ"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157216" y="1556792"/>
            <a:ext cx="3951288" cy="4569371"/>
          </a:xfrm>
        </p:spPr>
      </p:pic>
    </p:spTree>
    <p:extLst>
      <p:ext uri="{BB962C8B-B14F-4D97-AF65-F5344CB8AC3E}">
        <p14:creationId xmlns:p14="http://schemas.microsoft.com/office/powerpoint/2010/main" val="2500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lstStyle/>
          <a:p>
            <a:endParaRPr lang="ar-IQ" dirty="0"/>
          </a:p>
        </p:txBody>
      </p:sp>
      <p:sp>
        <p:nvSpPr>
          <p:cNvPr id="3" name="Content Placeholder 2"/>
          <p:cNvSpPr>
            <a:spLocks noGrp="1"/>
          </p:cNvSpPr>
          <p:nvPr>
            <p:ph idx="1"/>
          </p:nvPr>
        </p:nvSpPr>
        <p:spPr>
          <a:xfrm>
            <a:off x="179512" y="2968352"/>
            <a:ext cx="8856984" cy="3773016"/>
          </a:xfrm>
        </p:spPr>
        <p:txBody>
          <a:bodyPr>
            <a:noAutofit/>
          </a:bodyPr>
          <a:lstStyle/>
          <a:p>
            <a:pPr marL="0" indent="0" algn="l" rtl="0">
              <a:lnSpc>
                <a:spcPct val="115000"/>
              </a:lnSpc>
              <a:spcAft>
                <a:spcPts val="0"/>
              </a:spcAft>
              <a:buNone/>
            </a:pPr>
            <a:r>
              <a:rPr lang="en-US" sz="1800" b="1" dirty="0" smtClean="0">
                <a:latin typeface="Times New Roman"/>
                <a:ea typeface="Calibri"/>
                <a:cs typeface="Arial"/>
              </a:rPr>
              <a:t> </a:t>
            </a:r>
            <a:r>
              <a:rPr lang="en-US" sz="3600" b="1" dirty="0" smtClean="0">
                <a:latin typeface="Times New Roman"/>
                <a:ea typeface="Calibri"/>
                <a:cs typeface="Arial"/>
              </a:rPr>
              <a:t>Area for Language Comprehension</a:t>
            </a:r>
            <a:endParaRPr lang="en-US" sz="3600" dirty="0">
              <a:ea typeface="Calibri"/>
              <a:cs typeface="Arial"/>
            </a:endParaRPr>
          </a:p>
          <a:p>
            <a:pPr algn="l" rtl="0">
              <a:lnSpc>
                <a:spcPct val="115000"/>
              </a:lnSpc>
              <a:buFont typeface="Wingdings" pitchFamily="2" charset="2"/>
              <a:buChar char="v"/>
            </a:pPr>
            <a:r>
              <a:rPr lang="en-US" sz="1800" dirty="0" smtClean="0">
                <a:latin typeface="Times New Roman"/>
                <a:ea typeface="Calibri"/>
                <a:cs typeface="Arial"/>
              </a:rPr>
              <a:t> </a:t>
            </a:r>
            <a:r>
              <a:rPr lang="en-US" sz="1800" dirty="0" smtClean="0">
                <a:solidFill>
                  <a:schemeClr val="tx2"/>
                </a:solidFill>
                <a:latin typeface="Times New Roman"/>
                <a:ea typeface="Calibri"/>
                <a:cs typeface="Arial"/>
              </a:rPr>
              <a:t>called </a:t>
            </a:r>
            <a:r>
              <a:rPr lang="en-US" sz="1800" i="1" dirty="0" smtClean="0">
                <a:solidFill>
                  <a:schemeClr val="tx2"/>
                </a:solidFill>
                <a:latin typeface="Times New Roman"/>
                <a:ea typeface="Calibri"/>
                <a:cs typeface="Arial"/>
              </a:rPr>
              <a:t>Wernicke</a:t>
            </a:r>
            <a:r>
              <a:rPr lang="en-US" sz="1800" dirty="0" smtClean="0">
                <a:solidFill>
                  <a:schemeClr val="tx2"/>
                </a:solidFill>
                <a:latin typeface="Times New Roman"/>
                <a:ea typeface="Calibri"/>
                <a:cs typeface="Arial"/>
              </a:rPr>
              <a:t>’</a:t>
            </a:r>
            <a:r>
              <a:rPr lang="en-US" sz="1800" i="1" dirty="0" smtClean="0">
                <a:solidFill>
                  <a:schemeClr val="tx2"/>
                </a:solidFill>
                <a:latin typeface="Times New Roman"/>
                <a:ea typeface="Calibri"/>
                <a:cs typeface="Arial"/>
              </a:rPr>
              <a:t>s area</a:t>
            </a:r>
            <a:r>
              <a:rPr lang="en-US" sz="1800" dirty="0" smtClean="0">
                <a:solidFill>
                  <a:schemeClr val="tx2"/>
                </a:solidFill>
                <a:latin typeface="Times New Roman"/>
                <a:ea typeface="Calibri"/>
                <a:cs typeface="Arial"/>
              </a:rPr>
              <a:t>, lies behind the primary auditory cortex in the posterior part of the superior temporal lobe in  the dominant hemisphere </a:t>
            </a:r>
            <a:r>
              <a:rPr lang="en-US" sz="1800" dirty="0">
                <a:solidFill>
                  <a:schemeClr val="tx2"/>
                </a:solidFill>
                <a:latin typeface="Times New Roman"/>
                <a:ea typeface="Calibri"/>
                <a:cs typeface="Arial"/>
              </a:rPr>
              <a:t>on the left side of the brain </a:t>
            </a:r>
            <a:r>
              <a:rPr lang="en-US" sz="1800" dirty="0" smtClean="0">
                <a:solidFill>
                  <a:schemeClr val="tx2"/>
                </a:solidFill>
                <a:latin typeface="Times New Roman"/>
                <a:ea typeface="Calibri"/>
                <a:cs typeface="Arial"/>
              </a:rPr>
              <a:t>in almost all right-handed people (In about 95% of all people, the left hemisphere is the dominant one).  </a:t>
            </a:r>
            <a:endParaRPr lang="en-US" sz="1800" dirty="0" smtClean="0">
              <a:solidFill>
                <a:schemeClr val="tx2"/>
              </a:solidFill>
              <a:ea typeface="Calibri"/>
              <a:cs typeface="Arial"/>
            </a:endParaRPr>
          </a:p>
          <a:p>
            <a:pPr algn="l" rtl="0">
              <a:lnSpc>
                <a:spcPct val="115000"/>
              </a:lnSpc>
              <a:buFont typeface="Wingdings" pitchFamily="2" charset="2"/>
              <a:buChar char="v"/>
            </a:pPr>
            <a:r>
              <a:rPr lang="en-US" sz="1800" dirty="0" smtClean="0">
                <a:latin typeface="Times New Roman"/>
                <a:ea typeface="Calibri"/>
                <a:cs typeface="Arial"/>
              </a:rPr>
              <a:t>It is the most important region of the entire brain for higher intellectual function which is called </a:t>
            </a:r>
            <a:r>
              <a:rPr lang="en-US" sz="1800" b="1" dirty="0" smtClean="0">
                <a:latin typeface="Times New Roman"/>
                <a:ea typeface="Calibri"/>
                <a:cs typeface="Arial"/>
              </a:rPr>
              <a:t>intelligence</a:t>
            </a:r>
            <a:r>
              <a:rPr lang="en-US" sz="1800" dirty="0" smtClean="0">
                <a:latin typeface="Times New Roman"/>
                <a:ea typeface="Calibri"/>
                <a:cs typeface="Arial"/>
              </a:rPr>
              <a:t> because almost all such intellectual functions are language based .</a:t>
            </a:r>
          </a:p>
          <a:p>
            <a:pPr algn="l" rtl="0">
              <a:lnSpc>
                <a:spcPct val="115000"/>
              </a:lnSpc>
              <a:buFont typeface="Wingdings" pitchFamily="2" charset="2"/>
              <a:buChar char="v"/>
            </a:pPr>
            <a:r>
              <a:rPr lang="en-US" sz="1800" dirty="0" smtClean="0">
                <a:solidFill>
                  <a:schemeClr val="accent2">
                    <a:lumMod val="75000"/>
                  </a:schemeClr>
                </a:solidFill>
                <a:latin typeface="Times New Roman"/>
                <a:ea typeface="Calibri"/>
                <a:cs typeface="Arial"/>
              </a:rPr>
              <a:t>The somatic, visual, and auditory association areas all meet one another in this area </a:t>
            </a:r>
            <a:endParaRPr lang="en-US" sz="1800" dirty="0" smtClean="0">
              <a:solidFill>
                <a:schemeClr val="accent2">
                  <a:lumMod val="75000"/>
                </a:schemeClr>
              </a:solidFill>
              <a:ea typeface="Calibri"/>
              <a:cs typeface="Arial"/>
            </a:endParaRPr>
          </a:p>
          <a:p>
            <a:pPr algn="l" rtl="0">
              <a:lnSpc>
                <a:spcPct val="115000"/>
              </a:lnSpc>
              <a:buFont typeface="Wingdings" pitchFamily="2" charset="2"/>
              <a:buChar char="v"/>
            </a:pPr>
            <a:r>
              <a:rPr lang="en-US" sz="1800" dirty="0" smtClean="0">
                <a:latin typeface="Times New Roman"/>
                <a:ea typeface="Calibri"/>
                <a:cs typeface="Arial"/>
              </a:rPr>
              <a:t>This region has been called by different names : the general interpretative area,  the knowing area, the tertiary association area</a:t>
            </a:r>
            <a:r>
              <a:rPr lang="en-US" sz="1800" dirty="0">
                <a:latin typeface="Times New Roman"/>
                <a:ea typeface="Calibri"/>
                <a:cs typeface="Arial"/>
              </a:rPr>
              <a:t>.</a:t>
            </a:r>
            <a:endParaRPr lang="en-US" sz="1800" dirty="0" smtClean="0">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272808"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8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107504" y="2780928"/>
            <a:ext cx="8784976" cy="3717032"/>
          </a:xfrm>
        </p:spPr>
        <p:txBody>
          <a:bodyPr>
            <a:noAutofit/>
          </a:bodyPr>
          <a:lstStyle/>
          <a:p>
            <a:pPr marL="0" lvl="0" indent="0" algn="l" rtl="0">
              <a:lnSpc>
                <a:spcPct val="115000"/>
              </a:lnSpc>
              <a:buNone/>
            </a:pPr>
            <a:r>
              <a:rPr lang="en-US" b="1" dirty="0" err="1">
                <a:solidFill>
                  <a:prstClr val="black"/>
                </a:solidFill>
                <a:latin typeface="Times New Roman"/>
                <a:ea typeface="Calibri"/>
                <a:cs typeface="Arial"/>
              </a:rPr>
              <a:t>Broca’s</a:t>
            </a:r>
            <a:r>
              <a:rPr lang="en-US" b="1" dirty="0">
                <a:solidFill>
                  <a:prstClr val="black"/>
                </a:solidFill>
                <a:latin typeface="Times New Roman"/>
                <a:ea typeface="Calibri"/>
                <a:cs typeface="Arial"/>
              </a:rPr>
              <a:t> </a:t>
            </a:r>
            <a:r>
              <a:rPr lang="en-US" b="1" dirty="0" smtClean="0">
                <a:solidFill>
                  <a:prstClr val="black"/>
                </a:solidFill>
                <a:latin typeface="Times New Roman"/>
                <a:ea typeface="Calibri"/>
                <a:cs typeface="Arial"/>
              </a:rPr>
              <a:t>Area</a:t>
            </a:r>
          </a:p>
          <a:p>
            <a:pPr lvl="0" algn="l" rtl="0">
              <a:lnSpc>
                <a:spcPct val="115000"/>
              </a:lnSpc>
              <a:buFont typeface="Wingdings" pitchFamily="2" charset="2"/>
              <a:buChar char="v"/>
            </a:pPr>
            <a:r>
              <a:rPr lang="en-US" sz="1800" b="1" dirty="0" smtClean="0">
                <a:solidFill>
                  <a:prstClr val="black"/>
                </a:solidFill>
                <a:latin typeface="Times New Roman"/>
                <a:ea typeface="Calibri"/>
                <a:cs typeface="Arial"/>
              </a:rPr>
              <a:t> </a:t>
            </a:r>
            <a:r>
              <a:rPr lang="en-US" sz="2000" dirty="0">
                <a:solidFill>
                  <a:schemeClr val="accent2">
                    <a:lumMod val="75000"/>
                  </a:schemeClr>
                </a:solidFill>
                <a:latin typeface="Times New Roman"/>
                <a:ea typeface="Calibri"/>
                <a:cs typeface="Arial"/>
              </a:rPr>
              <a:t>A special region in the frontal cortex,</a:t>
            </a:r>
            <a:r>
              <a:rPr lang="en-US" sz="2000" i="1" dirty="0">
                <a:solidFill>
                  <a:schemeClr val="accent2">
                    <a:lumMod val="75000"/>
                  </a:schemeClr>
                </a:solidFill>
                <a:latin typeface="Times New Roman"/>
                <a:ea typeface="Calibri"/>
                <a:cs typeface="Arial"/>
              </a:rPr>
              <a:t>  </a:t>
            </a:r>
            <a:r>
              <a:rPr lang="en-US" sz="2000" b="1" i="1" dirty="0">
                <a:solidFill>
                  <a:schemeClr val="accent2">
                    <a:lumMod val="75000"/>
                  </a:schemeClr>
                </a:solidFill>
                <a:latin typeface="Times New Roman"/>
                <a:ea typeface="Calibri"/>
                <a:cs typeface="Arial"/>
              </a:rPr>
              <a:t>for word formation</a:t>
            </a:r>
            <a:r>
              <a:rPr lang="en-US" sz="2000" dirty="0">
                <a:solidFill>
                  <a:schemeClr val="accent2">
                    <a:lumMod val="75000"/>
                  </a:schemeClr>
                </a:solidFill>
                <a:latin typeface="Times New Roman"/>
                <a:ea typeface="Calibri"/>
                <a:cs typeface="Arial"/>
              </a:rPr>
              <a:t>. </a:t>
            </a:r>
            <a:endParaRPr lang="en-US" sz="2000" dirty="0" smtClean="0">
              <a:solidFill>
                <a:schemeClr val="accent2">
                  <a:lumMod val="75000"/>
                </a:schemeClr>
              </a:solidFill>
              <a:latin typeface="Times New Roman"/>
              <a:ea typeface="Calibri"/>
              <a:cs typeface="Arial"/>
            </a:endParaRPr>
          </a:p>
          <a:p>
            <a:pPr lvl="0" algn="l" rtl="0">
              <a:lnSpc>
                <a:spcPct val="115000"/>
              </a:lnSpc>
              <a:buFont typeface="Wingdings" pitchFamily="2" charset="2"/>
              <a:buChar char="v"/>
            </a:pPr>
            <a:r>
              <a:rPr lang="en-US" sz="2000" dirty="0" smtClean="0">
                <a:solidFill>
                  <a:prstClr val="black"/>
                </a:solidFill>
                <a:latin typeface="Times New Roman"/>
                <a:ea typeface="Calibri"/>
                <a:cs typeface="Arial"/>
              </a:rPr>
              <a:t>The </a:t>
            </a:r>
            <a:r>
              <a:rPr lang="en-US" sz="2000" dirty="0">
                <a:solidFill>
                  <a:prstClr val="black"/>
                </a:solidFill>
                <a:latin typeface="Times New Roman"/>
                <a:ea typeface="Calibri"/>
                <a:cs typeface="Arial"/>
              </a:rPr>
              <a:t>information pass from Wernicke’s area to the </a:t>
            </a:r>
            <a:r>
              <a:rPr lang="en-US" sz="2000" dirty="0" err="1">
                <a:solidFill>
                  <a:prstClr val="black"/>
                </a:solidFill>
                <a:latin typeface="Times New Roman"/>
                <a:ea typeface="Calibri"/>
                <a:cs typeface="Arial"/>
              </a:rPr>
              <a:t>Broca’s</a:t>
            </a:r>
            <a:r>
              <a:rPr lang="en-US" sz="2000" dirty="0">
                <a:solidFill>
                  <a:prstClr val="black"/>
                </a:solidFill>
                <a:latin typeface="Times New Roman"/>
                <a:ea typeface="Calibri"/>
                <a:cs typeface="Arial"/>
              </a:rPr>
              <a:t> area through  the </a:t>
            </a:r>
            <a:r>
              <a:rPr lang="en-US" sz="2000" dirty="0" err="1">
                <a:solidFill>
                  <a:prstClr val="black"/>
                </a:solidFill>
                <a:latin typeface="Times New Roman"/>
                <a:ea typeface="Calibri"/>
                <a:cs typeface="Arial"/>
              </a:rPr>
              <a:t>arcuate</a:t>
            </a:r>
            <a:r>
              <a:rPr lang="en-US" sz="2000" dirty="0">
                <a:solidFill>
                  <a:prstClr val="black"/>
                </a:solidFill>
                <a:latin typeface="Times New Roman"/>
                <a:ea typeface="Calibri"/>
                <a:cs typeface="Arial"/>
              </a:rPr>
              <a:t> fasciculus, then to the </a:t>
            </a:r>
            <a:r>
              <a:rPr lang="en-US" sz="2000" dirty="0" err="1">
                <a:solidFill>
                  <a:prstClr val="black"/>
                </a:solidFill>
                <a:latin typeface="Times New Roman"/>
                <a:ea typeface="Calibri"/>
                <a:cs typeface="Arial"/>
              </a:rPr>
              <a:t>precentral</a:t>
            </a:r>
            <a:r>
              <a:rPr lang="en-US" sz="2000" dirty="0">
                <a:solidFill>
                  <a:prstClr val="black"/>
                </a:solidFill>
                <a:latin typeface="Times New Roman"/>
                <a:ea typeface="Calibri"/>
                <a:cs typeface="Arial"/>
              </a:rPr>
              <a:t> </a:t>
            </a:r>
            <a:r>
              <a:rPr lang="en-US" sz="2000" dirty="0" err="1">
                <a:solidFill>
                  <a:prstClr val="black"/>
                </a:solidFill>
                <a:latin typeface="Times New Roman"/>
                <a:ea typeface="Calibri"/>
                <a:cs typeface="Arial"/>
              </a:rPr>
              <a:t>gyrus</a:t>
            </a:r>
            <a:r>
              <a:rPr lang="en-US" sz="2000" dirty="0">
                <a:solidFill>
                  <a:prstClr val="black"/>
                </a:solidFill>
                <a:latin typeface="Times New Roman"/>
                <a:ea typeface="Calibri"/>
                <a:cs typeface="Arial"/>
              </a:rPr>
              <a:t> to activate muscle responsible for articulation and movement like hand movement  </a:t>
            </a:r>
            <a:endParaRPr lang="en-US" sz="2000" dirty="0">
              <a:solidFill>
                <a:prstClr val="black"/>
              </a:solidFill>
              <a:ea typeface="Calibri"/>
              <a:cs typeface="Arial"/>
            </a:endParaRPr>
          </a:p>
          <a:p>
            <a:pPr lvl="0" algn="l" rtl="0">
              <a:lnSpc>
                <a:spcPct val="115000"/>
              </a:lnSpc>
              <a:buFont typeface="Wingdings" pitchFamily="2" charset="2"/>
              <a:buChar char="v"/>
            </a:pPr>
            <a:r>
              <a:rPr lang="en-US" sz="2000" dirty="0">
                <a:solidFill>
                  <a:prstClr val="black"/>
                </a:solidFill>
                <a:latin typeface="Times New Roman"/>
                <a:ea typeface="Calibri"/>
                <a:cs typeface="Arial"/>
              </a:rPr>
              <a:t>the </a:t>
            </a:r>
            <a:r>
              <a:rPr lang="en-US" sz="2000" dirty="0" err="1">
                <a:solidFill>
                  <a:prstClr val="black"/>
                </a:solidFill>
                <a:latin typeface="Times New Roman"/>
                <a:ea typeface="Calibri"/>
                <a:cs typeface="Arial"/>
              </a:rPr>
              <a:t>Broca’s</a:t>
            </a:r>
            <a:r>
              <a:rPr lang="en-US" sz="2000" dirty="0">
                <a:solidFill>
                  <a:prstClr val="black"/>
                </a:solidFill>
                <a:latin typeface="Times New Roman"/>
                <a:ea typeface="Calibri"/>
                <a:cs typeface="Arial"/>
              </a:rPr>
              <a:t> area, is also almost always dominant on the left side of the brain. </a:t>
            </a:r>
            <a:endParaRPr lang="en-US" sz="2000" dirty="0">
              <a:solidFill>
                <a:prstClr val="black"/>
              </a:solidFill>
              <a:ea typeface="Calibri"/>
              <a:cs typeface="Arial"/>
            </a:endParaRPr>
          </a:p>
          <a:p>
            <a:pPr lvl="0" algn="l" rtl="0">
              <a:lnSpc>
                <a:spcPct val="115000"/>
              </a:lnSpc>
              <a:buFont typeface="Wingdings" pitchFamily="2" charset="2"/>
              <a:buChar char="v"/>
            </a:pPr>
            <a:r>
              <a:rPr lang="en-US" sz="2000" dirty="0">
                <a:solidFill>
                  <a:prstClr val="black"/>
                </a:solidFill>
                <a:latin typeface="Times New Roman"/>
                <a:ea typeface="Calibri"/>
                <a:cs typeface="Arial"/>
              </a:rPr>
              <a:t>These areas receive sensory information from both hemispheres and are capable also of controlling motor activities in both hemispheres.by the way of  </a:t>
            </a:r>
            <a:r>
              <a:rPr lang="en-US" sz="2000" i="1" u="sng" dirty="0">
                <a:solidFill>
                  <a:prstClr val="black"/>
                </a:solidFill>
                <a:latin typeface="Times New Roman"/>
                <a:ea typeface="Calibri"/>
                <a:cs typeface="Arial"/>
              </a:rPr>
              <a:t>corpus </a:t>
            </a:r>
            <a:r>
              <a:rPr lang="en-US" sz="2000" i="1" u="sng" dirty="0" smtClean="0">
                <a:solidFill>
                  <a:prstClr val="black"/>
                </a:solidFill>
                <a:latin typeface="Times New Roman"/>
                <a:ea typeface="Calibri"/>
                <a:cs typeface="Arial"/>
              </a:rPr>
              <a:t>callosum</a:t>
            </a:r>
            <a:endParaRPr lang="en-US" sz="2000" dirty="0">
              <a:solidFill>
                <a:prstClr val="black"/>
              </a:solidFill>
              <a:ea typeface="Calibri"/>
              <a:cs typeface="Arial"/>
            </a:endParaRPr>
          </a:p>
          <a:p>
            <a:pPr marL="0" lvl="0" indent="0" algn="l" rtl="0">
              <a:lnSpc>
                <a:spcPct val="115000"/>
              </a:lnSpc>
              <a:buNone/>
            </a:pPr>
            <a:r>
              <a:rPr lang="ar-IQ" sz="1800" dirty="0">
                <a:solidFill>
                  <a:prstClr val="black"/>
                </a:solidFill>
                <a:ea typeface="Calibri"/>
                <a:cs typeface="Times New Roman"/>
              </a:rPr>
              <a:t> </a:t>
            </a:r>
            <a:endParaRPr lang="en-US" sz="1800" dirty="0">
              <a:solidFill>
                <a:prstClr val="black"/>
              </a:solidFill>
              <a:ea typeface="Calibri"/>
              <a:cs typeface="Arial"/>
            </a:endParaRPr>
          </a:p>
          <a:p>
            <a:pPr marL="0" lvl="0" indent="0" algn="l" rtl="0">
              <a:lnSpc>
                <a:spcPct val="115000"/>
              </a:lnSpc>
              <a:buNone/>
            </a:pPr>
            <a:r>
              <a:rPr lang="en-US" sz="1800" dirty="0">
                <a:solidFill>
                  <a:prstClr val="black"/>
                </a:solidFill>
                <a:latin typeface="Times New Roman"/>
                <a:ea typeface="Calibri"/>
                <a:cs typeface="Arial"/>
              </a:rPr>
              <a:t> </a:t>
            </a:r>
            <a:endParaRPr lang="en-US" sz="1800" dirty="0">
              <a:solidFill>
                <a:prstClr val="black"/>
              </a:solidFill>
              <a:ea typeface="Calibri"/>
              <a:cs typeface="Arial"/>
            </a:endParaRPr>
          </a:p>
          <a:p>
            <a:pPr marL="0" lvl="0" indent="0" algn="l" rtl="0">
              <a:lnSpc>
                <a:spcPct val="115000"/>
              </a:lnSpc>
              <a:buNone/>
            </a:pPr>
            <a:r>
              <a:rPr lang="en-US" sz="1800" dirty="0">
                <a:solidFill>
                  <a:prstClr val="black"/>
                </a:solidFill>
                <a:latin typeface="Times New Roman"/>
                <a:ea typeface="Calibri"/>
                <a:cs typeface="Arial"/>
              </a:rPr>
              <a:t> </a:t>
            </a:r>
            <a:endParaRPr lang="en-US" sz="1800" dirty="0">
              <a:solidFill>
                <a:prstClr val="black"/>
              </a:solidFill>
              <a:ea typeface="Calibri"/>
              <a:cs typeface="Arial"/>
            </a:endParaRPr>
          </a:p>
          <a:p>
            <a:pPr marL="0" lvl="0" indent="0" algn="l" rtl="0">
              <a:lnSpc>
                <a:spcPct val="115000"/>
              </a:lnSpc>
              <a:buNone/>
            </a:pPr>
            <a:r>
              <a:rPr lang="en-US" sz="1800" dirty="0">
                <a:solidFill>
                  <a:prstClr val="black"/>
                </a:solidFill>
                <a:latin typeface="Times New Roman"/>
                <a:ea typeface="Calibri"/>
                <a:cs typeface="Arial"/>
              </a:rPr>
              <a:t> </a:t>
            </a:r>
            <a:endParaRPr lang="en-US" sz="1800" dirty="0">
              <a:solidFill>
                <a:prstClr val="black"/>
              </a:solidFill>
              <a:ea typeface="Calibri"/>
              <a:cs typeface="Arial"/>
            </a:endParaRPr>
          </a:p>
          <a:p>
            <a:pPr marL="0" lvl="0" indent="0" algn="l" rtl="0">
              <a:lnSpc>
                <a:spcPct val="115000"/>
              </a:lnSpc>
              <a:buNone/>
            </a:pPr>
            <a:r>
              <a:rPr lang="en-US" sz="1800" dirty="0">
                <a:solidFill>
                  <a:prstClr val="black"/>
                </a:solidFill>
                <a:latin typeface="Times New Roman"/>
                <a:ea typeface="Calibri"/>
                <a:cs typeface="Arial"/>
              </a:rPr>
              <a:t> </a:t>
            </a:r>
            <a:endParaRPr lang="en-US" sz="1800" dirty="0">
              <a:solidFill>
                <a:prstClr val="black"/>
              </a:solidFill>
              <a:ea typeface="Calibri"/>
              <a:cs typeface="Arial"/>
            </a:endParaRPr>
          </a:p>
          <a:p>
            <a:pPr marL="0" lvl="0" indent="0" algn="l" rtl="0">
              <a:lnSpc>
                <a:spcPct val="115000"/>
              </a:lnSpc>
              <a:buNone/>
            </a:pPr>
            <a:r>
              <a:rPr lang="en-US" sz="1800" dirty="0">
                <a:solidFill>
                  <a:prstClr val="black"/>
                </a:solidFill>
                <a:latin typeface="Times New Roman"/>
                <a:ea typeface="Calibri"/>
                <a:cs typeface="Arial"/>
              </a:rPr>
              <a:t> </a:t>
            </a:r>
            <a:endParaRPr lang="en-US" sz="1800" dirty="0">
              <a:solidFill>
                <a:prstClr val="black"/>
              </a:solidFill>
              <a:ea typeface="Calibri"/>
              <a:cs typeface="Arial"/>
            </a:endParaRPr>
          </a:p>
          <a:p>
            <a:endParaRPr lang="ar-IQ"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3224"/>
            <a:ext cx="5247913"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upload.wikimedia.org/wikipedia/commons/4/46/The_classical_Wernicke-Lichtheim-Geschwind_model_of_the_neurobiology_of_language_fpsyg-04-00416-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1553"/>
            <a:ext cx="3781426"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3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251520" y="3068960"/>
            <a:ext cx="8712968" cy="3573016"/>
          </a:xfrm>
        </p:spPr>
        <p:txBody>
          <a:bodyPr>
            <a:noAutofit/>
          </a:bodyPr>
          <a:lstStyle/>
          <a:p>
            <a:pPr marL="0" indent="0" algn="l" rtl="0">
              <a:lnSpc>
                <a:spcPct val="115000"/>
              </a:lnSpc>
              <a:spcAft>
                <a:spcPts val="0"/>
              </a:spcAft>
              <a:buNone/>
            </a:pPr>
            <a:r>
              <a:rPr lang="en-US" sz="3600" b="1" dirty="0" smtClean="0">
                <a:latin typeface="Times New Roman"/>
                <a:ea typeface="Calibri"/>
                <a:cs typeface="Arial"/>
              </a:rPr>
              <a:t>There are two aspects for communication</a:t>
            </a:r>
            <a:r>
              <a:rPr lang="en-US" sz="3600" dirty="0" smtClean="0">
                <a:latin typeface="Times New Roman"/>
                <a:ea typeface="Calibri"/>
                <a:cs typeface="Arial"/>
              </a:rPr>
              <a:t>: </a:t>
            </a:r>
            <a:endParaRPr lang="en-US" sz="3600" dirty="0" smtClean="0">
              <a:ea typeface="Calibri"/>
              <a:cs typeface="Arial"/>
            </a:endParaRPr>
          </a:p>
          <a:p>
            <a:pPr marL="0" indent="0" algn="l" rtl="0">
              <a:lnSpc>
                <a:spcPct val="115000"/>
              </a:lnSpc>
              <a:spcAft>
                <a:spcPts val="0"/>
              </a:spcAft>
              <a:buNone/>
            </a:pPr>
            <a:r>
              <a:rPr lang="en-US" sz="2400" b="1" u="sng" dirty="0" smtClean="0">
                <a:solidFill>
                  <a:srgbClr val="C00000"/>
                </a:solidFill>
                <a:latin typeface="Times New Roman"/>
                <a:ea typeface="Calibri"/>
                <a:cs typeface="Arial"/>
              </a:rPr>
              <a:t>1-Sensory Aspects of Communication (language input)</a:t>
            </a:r>
          </a:p>
          <a:p>
            <a:pPr marL="0" indent="0" algn="l" rtl="0">
              <a:lnSpc>
                <a:spcPct val="115000"/>
              </a:lnSpc>
              <a:spcAft>
                <a:spcPts val="0"/>
              </a:spcAft>
              <a:buNone/>
            </a:pPr>
            <a:r>
              <a:rPr lang="en-US" sz="2400" b="1" u="sng" dirty="0" smtClean="0">
                <a:solidFill>
                  <a:srgbClr val="C00000"/>
                </a:solidFill>
                <a:latin typeface="Times New Roman"/>
                <a:ea typeface="Calibri"/>
                <a:cs typeface="Arial"/>
              </a:rPr>
              <a:t> </a:t>
            </a:r>
            <a:r>
              <a:rPr lang="en-US" sz="2400" dirty="0" smtClean="0">
                <a:latin typeface="Times New Roman"/>
                <a:ea typeface="Calibri"/>
                <a:cs typeface="Arial"/>
              </a:rPr>
              <a:t>involving the information coming from the ears and eyes , to the association area and to the </a:t>
            </a:r>
            <a:r>
              <a:rPr lang="en-US" sz="2400" dirty="0">
                <a:latin typeface="Times New Roman"/>
                <a:ea typeface="Calibri"/>
                <a:cs typeface="Arial"/>
              </a:rPr>
              <a:t>Wernicke’s </a:t>
            </a:r>
            <a:r>
              <a:rPr lang="en-US" sz="2400" dirty="0" smtClean="0">
                <a:latin typeface="Times New Roman"/>
                <a:ea typeface="Calibri"/>
                <a:cs typeface="Arial"/>
              </a:rPr>
              <a:t>area ,here the formation of he thoughts to be expressed as well as choice of words to be used    </a:t>
            </a:r>
            <a:endParaRPr lang="en-US" sz="2400" dirty="0" smtClean="0">
              <a:ea typeface="Calibri"/>
              <a:cs typeface="Arial"/>
            </a:endParaRPr>
          </a:p>
          <a:p>
            <a:pPr marL="0" indent="0" algn="l" rtl="0">
              <a:lnSpc>
                <a:spcPct val="115000"/>
              </a:lnSpc>
              <a:spcAft>
                <a:spcPts val="0"/>
              </a:spcAft>
              <a:buNone/>
            </a:pPr>
            <a:r>
              <a:rPr lang="en-US" sz="2400" dirty="0">
                <a:latin typeface="Times New Roman"/>
                <a:ea typeface="Calibri"/>
                <a:cs typeface="Arial"/>
              </a:rPr>
              <a:t> </a:t>
            </a:r>
            <a:endParaRPr lang="en-US" sz="2400" dirty="0">
              <a:ea typeface="Calibri"/>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352928"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45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789040"/>
            <a:ext cx="8229600" cy="2376264"/>
          </a:xfrm>
        </p:spPr>
        <p:txBody>
          <a:bodyPr>
            <a:normAutofit fontScale="90000"/>
          </a:bodyPr>
          <a:lstStyle/>
          <a:p>
            <a:pPr algn="l"/>
            <a:r>
              <a:rPr lang="en-US" sz="4000" dirty="0">
                <a:solidFill>
                  <a:prstClr val="black"/>
                </a:solidFill>
              </a:rPr>
              <a:t>Aphasia is a communication impairment that affects all aspects of language, including speaking, understanding speech, reading, and writing</a:t>
            </a:r>
            <a:endParaRPr lang="ar-IQ"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60648"/>
            <a:ext cx="6480720" cy="2952328"/>
          </a:xfrm>
        </p:spPr>
      </p:pic>
    </p:spTree>
    <p:extLst>
      <p:ext uri="{BB962C8B-B14F-4D97-AF65-F5344CB8AC3E}">
        <p14:creationId xmlns:p14="http://schemas.microsoft.com/office/powerpoint/2010/main" val="244016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38934"/>
            <a:ext cx="8229600" cy="3730426"/>
          </a:xfrm>
        </p:spPr>
        <p:txBody>
          <a:bodyPr>
            <a:noAutofit/>
          </a:bodyPr>
          <a:lstStyle/>
          <a:p>
            <a:pPr lvl="0" algn="l" rtl="0">
              <a:lnSpc>
                <a:spcPct val="115000"/>
              </a:lnSpc>
              <a:spcBef>
                <a:spcPct val="20000"/>
              </a:spcBef>
            </a:pPr>
            <a:r>
              <a:rPr lang="en-US" sz="2400" u="sng" dirty="0">
                <a:solidFill>
                  <a:srgbClr val="C00000"/>
                </a:solidFill>
                <a:latin typeface="Times New Roman"/>
                <a:ea typeface="Calibri"/>
                <a:cs typeface="Arial"/>
              </a:rPr>
              <a:t>2-</a:t>
            </a:r>
            <a:r>
              <a:rPr lang="en-US" sz="2400" b="1" u="sng" dirty="0">
                <a:solidFill>
                  <a:srgbClr val="C00000"/>
                </a:solidFill>
                <a:latin typeface="Times New Roman"/>
                <a:ea typeface="Calibri"/>
                <a:cs typeface="Arial"/>
              </a:rPr>
              <a:t>Motor Aspects of Communication. (language output</a:t>
            </a:r>
            <a:r>
              <a:rPr lang="en-US" sz="2400" b="1" u="sng" dirty="0" smtClean="0">
                <a:solidFill>
                  <a:srgbClr val="C00000"/>
                </a:solidFill>
                <a:latin typeface="Times New Roman"/>
                <a:ea typeface="Calibri"/>
                <a:cs typeface="Arial"/>
              </a:rPr>
              <a:t>)</a:t>
            </a:r>
            <a:br>
              <a:rPr lang="en-US" sz="2400" b="1" u="sng" dirty="0" smtClean="0">
                <a:solidFill>
                  <a:srgbClr val="C00000"/>
                </a:solidFill>
                <a:latin typeface="Times New Roman"/>
                <a:ea typeface="Calibri"/>
                <a:cs typeface="Arial"/>
              </a:rPr>
            </a:br>
            <a:r>
              <a:rPr lang="en-US" sz="2000" dirty="0" smtClean="0">
                <a:solidFill>
                  <a:prstClr val="black"/>
                </a:solidFill>
                <a:latin typeface="Times New Roman"/>
                <a:ea typeface="Calibri"/>
                <a:cs typeface="Arial"/>
              </a:rPr>
              <a:t> In </a:t>
            </a:r>
            <a:r>
              <a:rPr lang="en-US" sz="2000" dirty="0">
                <a:solidFill>
                  <a:prstClr val="black"/>
                </a:solidFill>
                <a:latin typeface="Times New Roman"/>
                <a:ea typeface="Calibri"/>
                <a:cs typeface="Arial"/>
              </a:rPr>
              <a:t>the</a:t>
            </a:r>
            <a:r>
              <a:rPr lang="en-US" sz="2000" dirty="0">
                <a:solidFill>
                  <a:prstClr val="black"/>
                </a:solidFill>
                <a:ea typeface="Calibri"/>
                <a:cs typeface="Arial"/>
              </a:rPr>
              <a:t>  </a:t>
            </a:r>
            <a:r>
              <a:rPr lang="en-US" sz="2000" dirty="0" err="1">
                <a:solidFill>
                  <a:prstClr val="black"/>
                </a:solidFill>
                <a:latin typeface="Times New Roman"/>
                <a:ea typeface="Calibri"/>
                <a:cs typeface="Arial"/>
              </a:rPr>
              <a:t>Broca’s</a:t>
            </a:r>
            <a:r>
              <a:rPr lang="en-US" sz="2000" dirty="0">
                <a:solidFill>
                  <a:prstClr val="black"/>
                </a:solidFill>
                <a:latin typeface="Times New Roman"/>
                <a:ea typeface="Calibri"/>
                <a:cs typeface="Arial"/>
              </a:rPr>
              <a:t> Area  that plans </a:t>
            </a:r>
            <a:r>
              <a:rPr lang="en-US" sz="2000" dirty="0" smtClean="0">
                <a:solidFill>
                  <a:prstClr val="black"/>
                </a:solidFill>
                <a:latin typeface="Times New Roman"/>
                <a:ea typeface="Calibri"/>
                <a:cs typeface="Arial"/>
              </a:rPr>
              <a:t>the </a:t>
            </a:r>
            <a:r>
              <a:rPr lang="en-US" sz="2000" dirty="0">
                <a:solidFill>
                  <a:prstClr val="black"/>
                </a:solidFill>
                <a:latin typeface="Times New Roman"/>
                <a:ea typeface="Calibri"/>
                <a:cs typeface="Arial"/>
              </a:rPr>
              <a:t>motor patterns for expressing individual words or even short phrases are </a:t>
            </a:r>
            <a:r>
              <a:rPr lang="en-US" sz="2000" dirty="0" smtClean="0">
                <a:solidFill>
                  <a:prstClr val="black"/>
                </a:solidFill>
                <a:latin typeface="Times New Roman"/>
                <a:ea typeface="Calibri"/>
                <a:cs typeface="Arial"/>
              </a:rPr>
              <a:t>initiated</a:t>
            </a:r>
            <a:r>
              <a:rPr lang="en-US" sz="2000" dirty="0">
                <a:solidFill>
                  <a:prstClr val="black"/>
                </a:solidFill>
                <a:latin typeface="Times New Roman"/>
                <a:ea typeface="Calibri"/>
                <a:cs typeface="Arial"/>
              </a:rPr>
              <a:t> involving motor control of vocalization </a:t>
            </a:r>
            <a:r>
              <a:rPr lang="en-US" sz="2000" dirty="0">
                <a:solidFill>
                  <a:prstClr val="black"/>
                </a:solidFill>
                <a:ea typeface="Calibri"/>
                <a:cs typeface="Arial"/>
              </a:rPr>
              <a:t/>
            </a:r>
            <a:br>
              <a:rPr lang="en-US" sz="2000" dirty="0">
                <a:solidFill>
                  <a:prstClr val="black"/>
                </a:solidFill>
                <a:ea typeface="Calibri"/>
                <a:cs typeface="Arial"/>
              </a:rPr>
            </a:br>
            <a:r>
              <a:rPr lang="en-US" sz="2000" b="1" i="1" u="sng" dirty="0">
                <a:solidFill>
                  <a:prstClr val="black"/>
                </a:solidFill>
                <a:latin typeface="Times New Roman"/>
                <a:ea typeface="Calibri"/>
                <a:cs typeface="Arial"/>
              </a:rPr>
              <a:t> </a:t>
            </a:r>
            <a:r>
              <a:rPr lang="en-US" sz="2000" b="1" i="1" u="sng" dirty="0">
                <a:solidFill>
                  <a:srgbClr val="00B050"/>
                </a:solidFill>
                <a:latin typeface="Times New Roman"/>
                <a:ea typeface="Calibri"/>
                <a:cs typeface="Arial"/>
              </a:rPr>
              <a:t>Articulation</a:t>
            </a:r>
            <a:r>
              <a:rPr lang="en-US" sz="2000" b="1" i="1" dirty="0">
                <a:solidFill>
                  <a:srgbClr val="00B050"/>
                </a:solidFill>
                <a:latin typeface="Times New Roman"/>
                <a:ea typeface="Calibri"/>
                <a:cs typeface="Arial"/>
              </a:rPr>
              <a:t>.</a:t>
            </a:r>
            <a:r>
              <a:rPr lang="en-US" sz="2000" dirty="0">
                <a:solidFill>
                  <a:prstClr val="black"/>
                </a:solidFill>
                <a:ea typeface="Calibri"/>
                <a:cs typeface="Arial"/>
              </a:rPr>
              <a:t/>
            </a:r>
            <a:br>
              <a:rPr lang="en-US" sz="2000" dirty="0">
                <a:solidFill>
                  <a:prstClr val="black"/>
                </a:solidFill>
                <a:ea typeface="Calibri"/>
                <a:cs typeface="Arial"/>
              </a:rPr>
            </a:br>
            <a:r>
              <a:rPr lang="en-US" sz="2000" dirty="0">
                <a:solidFill>
                  <a:prstClr val="black"/>
                </a:solidFill>
                <a:latin typeface="Times New Roman"/>
                <a:ea typeface="Calibri"/>
                <a:cs typeface="Arial"/>
              </a:rPr>
              <a:t>The speech area is responsible for formation of words by exciting simultaneously the muscles </a:t>
            </a:r>
            <a:r>
              <a:rPr lang="en-US" sz="2000" dirty="0" smtClean="0">
                <a:solidFill>
                  <a:prstClr val="black"/>
                </a:solidFill>
                <a:latin typeface="Times New Roman"/>
                <a:ea typeface="Calibri"/>
                <a:cs typeface="Arial"/>
              </a:rPr>
              <a:t>responsible </a:t>
            </a:r>
            <a:r>
              <a:rPr lang="en-US" sz="2000" dirty="0">
                <a:solidFill>
                  <a:prstClr val="black"/>
                </a:solidFill>
                <a:latin typeface="Times New Roman"/>
                <a:ea typeface="Calibri"/>
                <a:cs typeface="Arial"/>
              </a:rPr>
              <a:t>for articulation,(as muscular movements of the mouth, tongue, larynx, vocal cords) , and the </a:t>
            </a:r>
            <a:r>
              <a:rPr lang="en-US" sz="2000" i="1" dirty="0">
                <a:solidFill>
                  <a:prstClr val="black"/>
                </a:solidFill>
                <a:latin typeface="Times New Roman"/>
                <a:ea typeface="Calibri"/>
                <a:cs typeface="Arial"/>
              </a:rPr>
              <a:t>cerebellum</a:t>
            </a:r>
            <a:r>
              <a:rPr lang="en-US" sz="2000" dirty="0">
                <a:solidFill>
                  <a:prstClr val="black"/>
                </a:solidFill>
                <a:latin typeface="Times New Roman"/>
                <a:ea typeface="Calibri"/>
                <a:cs typeface="Arial"/>
              </a:rPr>
              <a:t>, </a:t>
            </a:r>
            <a:r>
              <a:rPr lang="en-US" sz="2000" i="1" dirty="0">
                <a:solidFill>
                  <a:prstClr val="black"/>
                </a:solidFill>
                <a:latin typeface="Times New Roman"/>
                <a:ea typeface="Calibri"/>
                <a:cs typeface="Arial"/>
              </a:rPr>
              <a:t>basal ganglia</a:t>
            </a:r>
            <a:r>
              <a:rPr lang="en-US" sz="2000" dirty="0">
                <a:solidFill>
                  <a:prstClr val="black"/>
                </a:solidFill>
                <a:latin typeface="Times New Roman"/>
                <a:ea typeface="Calibri"/>
                <a:cs typeface="Arial"/>
              </a:rPr>
              <a:t>, and </a:t>
            </a:r>
            <a:r>
              <a:rPr lang="en-US" sz="2000" i="1" dirty="0">
                <a:solidFill>
                  <a:prstClr val="black"/>
                </a:solidFill>
                <a:latin typeface="Times New Roman"/>
                <a:ea typeface="Calibri"/>
                <a:cs typeface="Arial"/>
              </a:rPr>
              <a:t>sensory cortex </a:t>
            </a:r>
            <a:r>
              <a:rPr lang="en-US" sz="2000" dirty="0">
                <a:solidFill>
                  <a:prstClr val="black"/>
                </a:solidFill>
                <a:latin typeface="Times New Roman"/>
                <a:ea typeface="Calibri"/>
                <a:cs typeface="Arial"/>
              </a:rPr>
              <a:t>all help to control the sequences and intensities of muscle contractions. </a:t>
            </a:r>
            <a:r>
              <a:rPr lang="en-US" sz="2000" dirty="0">
                <a:solidFill>
                  <a:prstClr val="black"/>
                </a:solidFill>
                <a:ea typeface="Calibri"/>
                <a:cs typeface="Arial"/>
              </a:rPr>
              <a:t/>
            </a:r>
            <a:br>
              <a:rPr lang="en-US" sz="2000" dirty="0">
                <a:solidFill>
                  <a:prstClr val="black"/>
                </a:solidFill>
                <a:ea typeface="Calibri"/>
                <a:cs typeface="Arial"/>
              </a:rPr>
            </a:br>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9" y="116632"/>
            <a:ext cx="8351837"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9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rtl="0">
              <a:lnSpc>
                <a:spcPct val="115000"/>
              </a:lnSpc>
              <a:spcBef>
                <a:spcPct val="20000"/>
              </a:spcBef>
            </a:pPr>
            <a:r>
              <a:rPr lang="en-US" sz="2800" dirty="0" smtClean="0">
                <a:solidFill>
                  <a:srgbClr val="C00000"/>
                </a:solidFill>
              </a:rPr>
              <a:t/>
            </a:r>
            <a:br>
              <a:rPr lang="en-US" sz="2800" dirty="0" smtClean="0">
                <a:solidFill>
                  <a:srgbClr val="C00000"/>
                </a:solidFill>
              </a:rPr>
            </a:br>
            <a:r>
              <a:rPr lang="en-US" sz="2800" dirty="0" smtClean="0">
                <a:solidFill>
                  <a:srgbClr val="C00000"/>
                </a:solidFill>
              </a:rPr>
              <a:t/>
            </a:r>
            <a:br>
              <a:rPr lang="en-US" sz="2800" dirty="0" smtClean="0">
                <a:solidFill>
                  <a:srgbClr val="C00000"/>
                </a:solidFill>
              </a:rPr>
            </a:br>
            <a:r>
              <a:rPr lang="en-US" sz="2800" dirty="0" smtClean="0">
                <a:solidFill>
                  <a:srgbClr val="C00000"/>
                </a:solidFill>
              </a:rPr>
              <a:t>Aphasia</a:t>
            </a:r>
            <a:br>
              <a:rPr lang="en-US" sz="2800" dirty="0" smtClean="0">
                <a:solidFill>
                  <a:srgbClr val="C00000"/>
                </a:solidFill>
              </a:rPr>
            </a:br>
            <a:r>
              <a:rPr lang="en-US" sz="2800" b="1" dirty="0" smtClean="0">
                <a:solidFill>
                  <a:srgbClr val="C00000"/>
                </a:solidFill>
                <a:latin typeface="Times New Roman"/>
                <a:ea typeface="Calibri"/>
                <a:cs typeface="Arial"/>
              </a:rPr>
              <a:t>1-Sensory Aphasia   </a:t>
            </a:r>
            <a:r>
              <a:rPr lang="en-US" sz="2800" dirty="0" smtClean="0">
                <a:solidFill>
                  <a:srgbClr val="C00000"/>
                </a:solidFill>
                <a:latin typeface="Times New Roman"/>
                <a:ea typeface="Calibri"/>
                <a:cs typeface="Arial"/>
              </a:rPr>
              <a:t> </a:t>
            </a:r>
            <a:r>
              <a:rPr lang="en-US" sz="2800" dirty="0">
                <a:solidFill>
                  <a:srgbClr val="C00000"/>
                </a:solidFill>
                <a:latin typeface="Times New Roman"/>
                <a:ea typeface="Calibri"/>
                <a:cs typeface="Arial"/>
              </a:rPr>
              <a:t>2-</a:t>
            </a:r>
            <a:r>
              <a:rPr lang="en-US" sz="2800" b="1" dirty="0">
                <a:solidFill>
                  <a:srgbClr val="C00000"/>
                </a:solidFill>
                <a:latin typeface="Times New Roman"/>
                <a:ea typeface="Calibri"/>
                <a:cs typeface="Arial"/>
              </a:rPr>
              <a:t>Motor Aphasia</a:t>
            </a:r>
            <a:r>
              <a:rPr lang="en-US" sz="2800" dirty="0">
                <a:solidFill>
                  <a:srgbClr val="C00000"/>
                </a:solidFill>
                <a:ea typeface="Calibri"/>
                <a:cs typeface="Arial"/>
              </a:rPr>
              <a:t/>
            </a:r>
            <a:br>
              <a:rPr lang="en-US" sz="2800" dirty="0">
                <a:solidFill>
                  <a:srgbClr val="C00000"/>
                </a:solidFill>
                <a:ea typeface="Calibri"/>
                <a:cs typeface="Arial"/>
              </a:rPr>
            </a:br>
            <a:r>
              <a:rPr lang="en-US" sz="2800" dirty="0">
                <a:solidFill>
                  <a:srgbClr val="C00000"/>
                </a:solidFill>
              </a:rPr>
              <a:t/>
            </a:r>
            <a:br>
              <a:rPr lang="en-US" sz="2800" dirty="0">
                <a:solidFill>
                  <a:srgbClr val="C00000"/>
                </a:solidFill>
              </a:rPr>
            </a:br>
            <a:endParaRPr lang="ar-IQ" sz="2800" dirty="0">
              <a:solidFill>
                <a:srgbClr val="C00000"/>
              </a:solidFill>
            </a:endParaRPr>
          </a:p>
        </p:txBody>
      </p:sp>
      <p:sp>
        <p:nvSpPr>
          <p:cNvPr id="3" name="Content Placeholder 2"/>
          <p:cNvSpPr>
            <a:spLocks noGrp="1"/>
          </p:cNvSpPr>
          <p:nvPr>
            <p:ph idx="1"/>
          </p:nvPr>
        </p:nvSpPr>
        <p:spPr/>
        <p:txBody>
          <a:bodyPr>
            <a:normAutofit/>
          </a:bodyPr>
          <a:lstStyle/>
          <a:p>
            <a:pPr marL="0" lvl="0" indent="0" algn="l" rtl="0">
              <a:lnSpc>
                <a:spcPct val="115000"/>
              </a:lnSpc>
              <a:buNone/>
            </a:pPr>
            <a:r>
              <a:rPr lang="en-US" sz="2000" b="1" dirty="0">
                <a:solidFill>
                  <a:prstClr val="black"/>
                </a:solidFill>
                <a:latin typeface="Times New Roman"/>
                <a:ea typeface="Calibri"/>
                <a:cs typeface="Arial"/>
              </a:rPr>
              <a:t>1-Sensory Aphasia</a:t>
            </a:r>
            <a:endParaRPr lang="en-US" sz="2000" dirty="0">
              <a:solidFill>
                <a:prstClr val="black"/>
              </a:solidFill>
              <a:ea typeface="Calibri"/>
              <a:cs typeface="Arial"/>
            </a:endParaRPr>
          </a:p>
          <a:p>
            <a:pPr marL="0" lvl="0" indent="0" algn="l" rtl="0">
              <a:lnSpc>
                <a:spcPct val="115000"/>
              </a:lnSpc>
              <a:buNone/>
            </a:pPr>
            <a:r>
              <a:rPr lang="en-US" sz="2000" b="1" dirty="0">
                <a:solidFill>
                  <a:prstClr val="black"/>
                </a:solidFill>
                <a:latin typeface="Times New Roman"/>
                <a:ea typeface="Calibri"/>
                <a:cs typeface="Arial"/>
              </a:rPr>
              <a:t> </a:t>
            </a:r>
            <a:r>
              <a:rPr lang="en-US" sz="2000" dirty="0">
                <a:solidFill>
                  <a:prstClr val="black"/>
                </a:solidFill>
                <a:latin typeface="Times New Roman"/>
                <a:ea typeface="Calibri"/>
                <a:cs typeface="Arial"/>
              </a:rPr>
              <a:t> destruction of portions of the </a:t>
            </a:r>
            <a:r>
              <a:rPr lang="en-US" sz="2000" i="1" dirty="0">
                <a:solidFill>
                  <a:prstClr val="black"/>
                </a:solidFill>
                <a:latin typeface="Times New Roman"/>
                <a:ea typeface="Calibri"/>
                <a:cs typeface="Arial"/>
              </a:rPr>
              <a:t>auditory </a:t>
            </a:r>
            <a:r>
              <a:rPr lang="en-US" sz="2000" dirty="0">
                <a:solidFill>
                  <a:prstClr val="black"/>
                </a:solidFill>
                <a:latin typeface="Times New Roman"/>
                <a:ea typeface="Calibri"/>
                <a:cs typeface="Arial"/>
              </a:rPr>
              <a:t>or</a:t>
            </a:r>
            <a:r>
              <a:rPr lang="en-US" sz="2000" i="1" dirty="0">
                <a:solidFill>
                  <a:prstClr val="black"/>
                </a:solidFill>
                <a:latin typeface="Times New Roman"/>
                <a:ea typeface="Calibri"/>
                <a:cs typeface="Arial"/>
              </a:rPr>
              <a:t> visual association areas </a:t>
            </a:r>
            <a:r>
              <a:rPr lang="en-US" sz="2000" dirty="0">
                <a:solidFill>
                  <a:prstClr val="black"/>
                </a:solidFill>
                <a:latin typeface="Times New Roman"/>
                <a:ea typeface="Calibri"/>
                <a:cs typeface="Arial"/>
              </a:rPr>
              <a:t>of the cortex can result in inability to understand the spoken word or the written word These effects are called, respectively, </a:t>
            </a:r>
            <a:r>
              <a:rPr lang="en-US" sz="2000" i="1" dirty="0">
                <a:solidFill>
                  <a:srgbClr val="00B050"/>
                </a:solidFill>
                <a:latin typeface="Times New Roman"/>
                <a:ea typeface="Calibri"/>
                <a:cs typeface="Arial"/>
              </a:rPr>
              <a:t>auditory receptive aphasia </a:t>
            </a:r>
            <a:r>
              <a:rPr lang="en-US" sz="2000" dirty="0">
                <a:solidFill>
                  <a:prstClr val="black"/>
                </a:solidFill>
                <a:latin typeface="Times New Roman"/>
                <a:ea typeface="Calibri"/>
                <a:cs typeface="Arial"/>
              </a:rPr>
              <a:t>and </a:t>
            </a:r>
            <a:r>
              <a:rPr lang="en-US" sz="2000" i="1" dirty="0">
                <a:solidFill>
                  <a:srgbClr val="7030A0"/>
                </a:solidFill>
                <a:latin typeface="Times New Roman"/>
                <a:ea typeface="Calibri"/>
                <a:cs typeface="Arial"/>
              </a:rPr>
              <a:t>visual receptive aphasia </a:t>
            </a:r>
            <a:r>
              <a:rPr lang="en-US" sz="2000" dirty="0">
                <a:solidFill>
                  <a:prstClr val="black"/>
                </a:solidFill>
                <a:latin typeface="Times New Roman"/>
                <a:ea typeface="Calibri"/>
                <a:cs typeface="Arial"/>
              </a:rPr>
              <a:t>or, more commonly,</a:t>
            </a:r>
            <a:r>
              <a:rPr lang="en-US" sz="2000" i="1" dirty="0">
                <a:solidFill>
                  <a:prstClr val="black"/>
                </a:solidFill>
                <a:latin typeface="Times New Roman"/>
                <a:ea typeface="Calibri"/>
                <a:cs typeface="Arial"/>
              </a:rPr>
              <a:t> </a:t>
            </a:r>
            <a:r>
              <a:rPr lang="en-US" sz="2000" i="1" dirty="0">
                <a:solidFill>
                  <a:srgbClr val="00B050"/>
                </a:solidFill>
                <a:latin typeface="Times New Roman"/>
                <a:ea typeface="Calibri"/>
                <a:cs typeface="Arial"/>
              </a:rPr>
              <a:t>word deafness </a:t>
            </a:r>
            <a:r>
              <a:rPr lang="en-US" sz="2000" dirty="0">
                <a:solidFill>
                  <a:prstClr val="black"/>
                </a:solidFill>
                <a:latin typeface="Times New Roman"/>
                <a:ea typeface="Calibri"/>
                <a:cs typeface="Arial"/>
              </a:rPr>
              <a:t>and </a:t>
            </a:r>
            <a:r>
              <a:rPr lang="en-US" sz="2000" i="1" dirty="0">
                <a:solidFill>
                  <a:srgbClr val="7030A0"/>
                </a:solidFill>
                <a:latin typeface="Times New Roman"/>
                <a:ea typeface="Calibri"/>
                <a:cs typeface="Arial"/>
              </a:rPr>
              <a:t>word blindness </a:t>
            </a:r>
            <a:r>
              <a:rPr lang="en-US" sz="2000" dirty="0" smtClean="0">
                <a:solidFill>
                  <a:prstClr val="black"/>
                </a:solidFill>
                <a:latin typeface="Times New Roman"/>
                <a:ea typeface="Calibri"/>
                <a:cs typeface="Arial"/>
              </a:rPr>
              <a:t>.</a:t>
            </a:r>
            <a:endParaRPr lang="en-US" sz="2000" dirty="0">
              <a:solidFill>
                <a:prstClr val="black"/>
              </a:solidFill>
              <a:ea typeface="Calibri"/>
              <a:cs typeface="Arial"/>
            </a:endParaRPr>
          </a:p>
          <a:p>
            <a:pPr marL="0" lvl="0" indent="0" algn="l" rtl="0">
              <a:lnSpc>
                <a:spcPct val="115000"/>
              </a:lnSpc>
              <a:buNone/>
            </a:pPr>
            <a:r>
              <a:rPr lang="en-US" sz="2000" b="1" i="1" dirty="0">
                <a:solidFill>
                  <a:prstClr val="black"/>
                </a:solidFill>
                <a:latin typeface="Times New Roman"/>
                <a:ea typeface="Calibri"/>
                <a:cs typeface="Arial"/>
              </a:rPr>
              <a:t>Destruction of Wernicke’s :</a:t>
            </a:r>
            <a:r>
              <a:rPr lang="en-US" sz="2000" dirty="0">
                <a:solidFill>
                  <a:prstClr val="black"/>
                </a:solidFill>
                <a:latin typeface="Times New Roman"/>
                <a:ea typeface="Calibri"/>
                <a:cs typeface="Arial"/>
              </a:rPr>
              <a:t>Some people are capable of understanding either the spoken word or the written word but are </a:t>
            </a:r>
            <a:r>
              <a:rPr lang="en-US" sz="2000" i="1" dirty="0">
                <a:solidFill>
                  <a:prstClr val="black"/>
                </a:solidFill>
                <a:latin typeface="Times New Roman"/>
                <a:ea typeface="Calibri"/>
                <a:cs typeface="Arial"/>
              </a:rPr>
              <a:t>unable to interpret the thought</a:t>
            </a:r>
            <a:r>
              <a:rPr lang="en-US" sz="2000" dirty="0">
                <a:solidFill>
                  <a:prstClr val="black"/>
                </a:solidFill>
                <a:latin typeface="Times New Roman"/>
                <a:ea typeface="Calibri"/>
                <a:cs typeface="Arial"/>
              </a:rPr>
              <a:t> that is expressed. This results most frequently when</a:t>
            </a:r>
            <a:r>
              <a:rPr lang="en-US" sz="2000" i="1" dirty="0">
                <a:solidFill>
                  <a:prstClr val="black"/>
                </a:solidFill>
                <a:latin typeface="Times New Roman"/>
                <a:ea typeface="Calibri"/>
                <a:cs typeface="Arial"/>
              </a:rPr>
              <a:t> Wernicke</a:t>
            </a:r>
            <a:r>
              <a:rPr lang="en-US" sz="2000" dirty="0">
                <a:solidFill>
                  <a:prstClr val="black"/>
                </a:solidFill>
                <a:latin typeface="Times New Roman"/>
                <a:ea typeface="Calibri"/>
                <a:cs typeface="Arial"/>
              </a:rPr>
              <a:t>’</a:t>
            </a:r>
            <a:r>
              <a:rPr lang="en-US" sz="2000" i="1" dirty="0">
                <a:solidFill>
                  <a:prstClr val="black"/>
                </a:solidFill>
                <a:latin typeface="Times New Roman"/>
                <a:ea typeface="Calibri"/>
                <a:cs typeface="Arial"/>
              </a:rPr>
              <a:t>s area  </a:t>
            </a:r>
            <a:r>
              <a:rPr lang="en-US" sz="2000" dirty="0">
                <a:solidFill>
                  <a:prstClr val="black"/>
                </a:solidFill>
                <a:latin typeface="Times New Roman"/>
                <a:ea typeface="Calibri"/>
                <a:cs typeface="Arial"/>
              </a:rPr>
              <a:t>is damaged. Therefore, this type of aphasia is called </a:t>
            </a:r>
            <a:r>
              <a:rPr lang="en-US" sz="2000" i="1" dirty="0">
                <a:solidFill>
                  <a:schemeClr val="accent6">
                    <a:lumMod val="75000"/>
                  </a:schemeClr>
                </a:solidFill>
                <a:latin typeface="Times New Roman"/>
                <a:ea typeface="Calibri"/>
                <a:cs typeface="Arial"/>
              </a:rPr>
              <a:t>Wernicke</a:t>
            </a:r>
            <a:r>
              <a:rPr lang="en-US" sz="2000" dirty="0">
                <a:solidFill>
                  <a:schemeClr val="accent6">
                    <a:lumMod val="75000"/>
                  </a:schemeClr>
                </a:solidFill>
                <a:latin typeface="Times New Roman"/>
                <a:ea typeface="Calibri"/>
                <a:cs typeface="Arial"/>
              </a:rPr>
              <a:t>’</a:t>
            </a:r>
            <a:r>
              <a:rPr lang="en-US" sz="2000" i="1" dirty="0">
                <a:solidFill>
                  <a:schemeClr val="accent6">
                    <a:lumMod val="75000"/>
                  </a:schemeClr>
                </a:solidFill>
                <a:latin typeface="Times New Roman"/>
                <a:ea typeface="Calibri"/>
                <a:cs typeface="Arial"/>
              </a:rPr>
              <a:t>s aphasia</a:t>
            </a:r>
            <a:r>
              <a:rPr lang="en-US" sz="2000" i="1" dirty="0">
                <a:solidFill>
                  <a:prstClr val="black"/>
                </a:solidFill>
                <a:latin typeface="Times New Roman"/>
                <a:ea typeface="Calibri"/>
                <a:cs typeface="Arial"/>
              </a:rPr>
              <a:t>.</a:t>
            </a:r>
            <a:r>
              <a:rPr lang="en-US" sz="2000" dirty="0">
                <a:solidFill>
                  <a:prstClr val="black"/>
                </a:solidFill>
                <a:ea typeface="Calibri"/>
                <a:cs typeface="Arial"/>
              </a:rPr>
              <a:t> </a:t>
            </a:r>
            <a:endParaRPr lang="ar-IQ" dirty="0"/>
          </a:p>
        </p:txBody>
      </p:sp>
    </p:spTree>
    <p:extLst>
      <p:ext uri="{BB962C8B-B14F-4D97-AF65-F5344CB8AC3E}">
        <p14:creationId xmlns:p14="http://schemas.microsoft.com/office/powerpoint/2010/main" val="1138391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184576"/>
          </a:xfrm>
        </p:spPr>
        <p:txBody>
          <a:bodyPr>
            <a:normAutofit/>
          </a:bodyPr>
          <a:lstStyle/>
          <a:p>
            <a:pPr marL="0" lvl="0" indent="0" algn="l" rtl="0">
              <a:lnSpc>
                <a:spcPct val="115000"/>
              </a:lnSpc>
              <a:buNone/>
            </a:pPr>
            <a:r>
              <a:rPr lang="en-US" u="sng" dirty="0">
                <a:solidFill>
                  <a:srgbClr val="C00000"/>
                </a:solidFill>
                <a:latin typeface="Times New Roman"/>
                <a:ea typeface="Calibri"/>
                <a:cs typeface="Arial"/>
              </a:rPr>
              <a:t>2-</a:t>
            </a:r>
            <a:r>
              <a:rPr lang="en-US" b="1" u="sng" dirty="0">
                <a:solidFill>
                  <a:srgbClr val="C00000"/>
                </a:solidFill>
                <a:latin typeface="Times New Roman"/>
                <a:ea typeface="Calibri"/>
                <a:cs typeface="Arial"/>
              </a:rPr>
              <a:t>Motor Aphasia</a:t>
            </a:r>
            <a:r>
              <a:rPr lang="en-US" u="sng" dirty="0">
                <a:solidFill>
                  <a:srgbClr val="C00000"/>
                </a:solidFill>
                <a:latin typeface="Times New Roman"/>
                <a:ea typeface="Calibri"/>
                <a:cs typeface="Arial"/>
              </a:rPr>
              <a:t>.</a:t>
            </a:r>
            <a:endParaRPr lang="en-US" u="sng" dirty="0">
              <a:solidFill>
                <a:srgbClr val="C00000"/>
              </a:solidFill>
              <a:ea typeface="Calibri"/>
              <a:cs typeface="Arial"/>
            </a:endParaRPr>
          </a:p>
          <a:p>
            <a:pPr marL="0" lvl="0" indent="0" algn="l" rtl="0">
              <a:lnSpc>
                <a:spcPct val="115000"/>
              </a:lnSpc>
              <a:buNone/>
            </a:pPr>
            <a:r>
              <a:rPr lang="en-US" sz="2000" b="1" i="1" dirty="0">
                <a:solidFill>
                  <a:prstClr val="black"/>
                </a:solidFill>
                <a:latin typeface="Times New Roman"/>
                <a:ea typeface="Calibri"/>
                <a:cs typeface="Arial"/>
              </a:rPr>
              <a:t>Loss of </a:t>
            </a:r>
            <a:r>
              <a:rPr lang="en-US" sz="2000" b="1" i="1" dirty="0" err="1">
                <a:solidFill>
                  <a:prstClr val="black"/>
                </a:solidFill>
                <a:latin typeface="Times New Roman"/>
                <a:ea typeface="Calibri"/>
                <a:cs typeface="Arial"/>
              </a:rPr>
              <a:t>Broca’s</a:t>
            </a:r>
            <a:r>
              <a:rPr lang="en-US" sz="2000" b="1" i="1" dirty="0">
                <a:solidFill>
                  <a:prstClr val="black"/>
                </a:solidFill>
                <a:latin typeface="Times New Roman"/>
                <a:ea typeface="Calibri"/>
                <a:cs typeface="Arial"/>
              </a:rPr>
              <a:t> Area Causes Motor Aphasia. </a:t>
            </a:r>
            <a:r>
              <a:rPr lang="en-US" sz="2000" dirty="0">
                <a:solidFill>
                  <a:prstClr val="black"/>
                </a:solidFill>
                <a:latin typeface="Times New Roman"/>
                <a:ea typeface="Calibri"/>
                <a:cs typeface="Arial"/>
              </a:rPr>
              <a:t>Sometimes a person is capable of deciding what he or she wants to say but cannot make the vocal system emit words . This effect, called </a:t>
            </a:r>
            <a:r>
              <a:rPr lang="en-US" sz="2000" i="1" dirty="0">
                <a:solidFill>
                  <a:prstClr val="black"/>
                </a:solidFill>
                <a:latin typeface="Times New Roman"/>
                <a:ea typeface="Calibri"/>
                <a:cs typeface="Arial"/>
              </a:rPr>
              <a:t>motor </a:t>
            </a:r>
            <a:r>
              <a:rPr lang="en-US" sz="2000" i="1" dirty="0" smtClean="0">
                <a:solidFill>
                  <a:prstClr val="black"/>
                </a:solidFill>
                <a:latin typeface="Times New Roman"/>
                <a:ea typeface="Calibri"/>
                <a:cs typeface="Arial"/>
              </a:rPr>
              <a:t>aphasia</a:t>
            </a:r>
          </a:p>
          <a:p>
            <a:pPr marL="0" lvl="0" indent="0" algn="l" rtl="0">
              <a:lnSpc>
                <a:spcPct val="115000"/>
              </a:lnSpc>
              <a:buNone/>
            </a:pPr>
            <a:endParaRPr lang="en-US" sz="2000" dirty="0">
              <a:solidFill>
                <a:prstClr val="black"/>
              </a:solidFill>
              <a:ea typeface="Calibri"/>
              <a:cs typeface="Arial"/>
            </a:endParaRPr>
          </a:p>
          <a:p>
            <a:pPr marL="0" lvl="0" indent="0" algn="l" rtl="0">
              <a:lnSpc>
                <a:spcPct val="115000"/>
              </a:lnSpc>
              <a:buNone/>
            </a:pPr>
            <a:r>
              <a:rPr lang="en-US" u="sng" dirty="0" smtClean="0">
                <a:solidFill>
                  <a:srgbClr val="C00000"/>
                </a:solidFill>
                <a:latin typeface="Times New Roman"/>
                <a:ea typeface="Calibri"/>
                <a:cs typeface="Arial"/>
              </a:rPr>
              <a:t>Global </a:t>
            </a:r>
            <a:r>
              <a:rPr lang="en-US" u="sng" dirty="0">
                <a:solidFill>
                  <a:srgbClr val="C00000"/>
                </a:solidFill>
                <a:latin typeface="Times New Roman"/>
                <a:ea typeface="Calibri"/>
                <a:cs typeface="Arial"/>
              </a:rPr>
              <a:t>aphasia</a:t>
            </a:r>
            <a:endParaRPr lang="en-US" u="sng" dirty="0">
              <a:solidFill>
                <a:srgbClr val="C00000"/>
              </a:solidFill>
              <a:ea typeface="Calibri"/>
              <a:cs typeface="Arial"/>
            </a:endParaRPr>
          </a:p>
          <a:p>
            <a:pPr marL="0" lvl="0" indent="0" algn="l" rtl="0">
              <a:lnSpc>
                <a:spcPct val="115000"/>
              </a:lnSpc>
              <a:buNone/>
            </a:pPr>
            <a:r>
              <a:rPr lang="en-US" sz="2000" dirty="0">
                <a:solidFill>
                  <a:prstClr val="black"/>
                </a:solidFill>
                <a:latin typeface="Times New Roman"/>
                <a:ea typeface="Calibri"/>
                <a:cs typeface="Arial"/>
              </a:rPr>
              <a:t>This is the most severe form of </a:t>
            </a:r>
            <a:r>
              <a:rPr lang="en-US" sz="2000" dirty="0" smtClean="0">
                <a:solidFill>
                  <a:prstClr val="black"/>
                </a:solidFill>
                <a:latin typeface="Times New Roman"/>
                <a:ea typeface="Calibri"/>
                <a:cs typeface="Arial"/>
              </a:rPr>
              <a:t>aphasia it </a:t>
            </a:r>
            <a:r>
              <a:rPr lang="en-US" sz="2000" dirty="0">
                <a:solidFill>
                  <a:prstClr val="black"/>
                </a:solidFill>
                <a:latin typeface="Times New Roman"/>
                <a:ea typeface="Calibri"/>
                <a:cs typeface="Arial"/>
              </a:rPr>
              <a:t>is caused by injuries to </a:t>
            </a:r>
            <a:r>
              <a:rPr lang="en-US" sz="2000" dirty="0" smtClean="0">
                <a:solidFill>
                  <a:prstClr val="black"/>
                </a:solidFill>
                <a:latin typeface="Times New Roman"/>
                <a:ea typeface="Calibri"/>
                <a:cs typeface="Arial"/>
              </a:rPr>
              <a:t> </a:t>
            </a:r>
            <a:r>
              <a:rPr lang="en-US" sz="2000" dirty="0">
                <a:solidFill>
                  <a:prstClr val="black"/>
                </a:solidFill>
                <a:latin typeface="Times New Roman"/>
                <a:ea typeface="Calibri"/>
                <a:cs typeface="Arial"/>
              </a:rPr>
              <a:t>Wernicke’s and </a:t>
            </a:r>
            <a:r>
              <a:rPr lang="en-US" sz="2000" dirty="0" err="1">
                <a:solidFill>
                  <a:prstClr val="black"/>
                </a:solidFill>
                <a:latin typeface="Times New Roman"/>
                <a:ea typeface="Calibri"/>
                <a:cs typeface="Arial"/>
              </a:rPr>
              <a:t>Broca’s</a:t>
            </a:r>
            <a:r>
              <a:rPr lang="en-US" sz="2000" dirty="0">
                <a:solidFill>
                  <a:prstClr val="black"/>
                </a:solidFill>
                <a:latin typeface="Times New Roman"/>
                <a:ea typeface="Calibri"/>
                <a:cs typeface="Arial"/>
              </a:rPr>
              <a:t> areas. </a:t>
            </a:r>
            <a:r>
              <a:rPr lang="en-US" sz="2000" dirty="0" smtClean="0">
                <a:solidFill>
                  <a:prstClr val="black"/>
                </a:solidFill>
                <a:latin typeface="Times New Roman"/>
                <a:ea typeface="Calibri"/>
                <a:cs typeface="Arial"/>
              </a:rPr>
              <a:t>Global </a:t>
            </a:r>
            <a:r>
              <a:rPr lang="en-US" sz="2000" dirty="0">
                <a:solidFill>
                  <a:prstClr val="black"/>
                </a:solidFill>
                <a:latin typeface="Times New Roman"/>
                <a:ea typeface="Calibri"/>
                <a:cs typeface="Arial"/>
              </a:rPr>
              <a:t>aphasia may often be seen immediately after the patient has suffered a stroke or a brain trauma. </a:t>
            </a:r>
          </a:p>
          <a:p>
            <a:pPr marL="0" lvl="0" indent="0" algn="l" rtl="0">
              <a:lnSpc>
                <a:spcPct val="115000"/>
              </a:lnSpc>
              <a:buNone/>
            </a:pPr>
            <a:r>
              <a:rPr lang="en-US" sz="2000" dirty="0">
                <a:solidFill>
                  <a:prstClr val="black"/>
                </a:solidFill>
                <a:latin typeface="Times New Roman"/>
                <a:ea typeface="Calibri"/>
                <a:cs typeface="Arial"/>
              </a:rPr>
              <a:t> </a:t>
            </a:r>
          </a:p>
          <a:p>
            <a:pPr marL="0" lvl="0" indent="0" algn="l" rtl="0">
              <a:lnSpc>
                <a:spcPct val="115000"/>
              </a:lnSpc>
              <a:buNone/>
            </a:pPr>
            <a:endParaRPr lang="en-US" sz="2000" dirty="0">
              <a:solidFill>
                <a:prstClr val="black"/>
              </a:solidFill>
              <a:latin typeface="Times New Roman"/>
              <a:ea typeface="Calibri"/>
              <a:cs typeface="Arial"/>
            </a:endParaRPr>
          </a:p>
        </p:txBody>
      </p:sp>
    </p:spTree>
    <p:extLst>
      <p:ext uri="{BB962C8B-B14F-4D97-AF65-F5344CB8AC3E}">
        <p14:creationId xmlns:p14="http://schemas.microsoft.com/office/powerpoint/2010/main" val="3346384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392</Words>
  <Application>Microsoft Office PowerPoint</Application>
  <PresentationFormat>On-screen Show (4:3)</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Language and speech </vt:lpstr>
      <vt:lpstr>Language and speech </vt:lpstr>
      <vt:lpstr>PowerPoint Presentation</vt:lpstr>
      <vt:lpstr>PowerPoint Presentation</vt:lpstr>
      <vt:lpstr>PowerPoint Presentation</vt:lpstr>
      <vt:lpstr>Aphasia is a communication impairment that affects all aspects of language, including speaking, understanding speech, reading, and writing</vt:lpstr>
      <vt:lpstr>2-Motor Aspects of Communication. (language output)  In the  Broca’s Area  that plans the motor patterns for expressing individual words or even short phrases are initiated involving motor control of vocalization   Articulation. The speech area is responsible for formation of words by exciting simultaneously the muscles responsible for articulation,(as muscular movements of the mouth, tongue, larynx, vocal cords) , and the cerebellum, basal ganglia, and sensory cortex all help to control the sequences and intensities of muscle contractions.  </vt:lpstr>
      <vt:lpstr>  Aphasia 1-Sensory Aphasia    2-Motor Aphasia  </vt:lpstr>
      <vt:lpstr>PowerPoint Presentation</vt:lpstr>
      <vt:lpstr> Function of the Corpus Callosum and Anterior Commissure  </vt:lpstr>
    </vt:vector>
  </TitlesOfParts>
  <Company>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Maher</cp:lastModifiedBy>
  <cp:revision>21</cp:revision>
  <dcterms:created xsi:type="dcterms:W3CDTF">2017-03-04T22:13:55Z</dcterms:created>
  <dcterms:modified xsi:type="dcterms:W3CDTF">2018-04-21T04:32:09Z</dcterms:modified>
</cp:coreProperties>
</file>