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93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4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11/08/1439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99592" y="1124744"/>
            <a:ext cx="6400800" cy="1752600"/>
          </a:xfrm>
        </p:spPr>
        <p:txBody>
          <a:bodyPr>
            <a:no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 Necrotizing </a:t>
            </a:r>
            <a:r>
              <a:rPr lang="en-US" sz="7200" dirty="0" smtClean="0">
                <a:solidFill>
                  <a:srgbClr val="FF0000"/>
                </a:solidFill>
              </a:rPr>
              <a:t>ulcerative diseases</a:t>
            </a:r>
            <a:endParaRPr lang="ar-IQ" sz="7200" dirty="0">
              <a:solidFill>
                <a:srgbClr val="FF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67544" y="5517232"/>
            <a:ext cx="34563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/>
              <a:t>Dr. </a:t>
            </a:r>
            <a:r>
              <a:rPr lang="en-US" dirty="0" err="1" smtClean="0"/>
              <a:t>huseein</a:t>
            </a:r>
            <a:r>
              <a:rPr lang="en-US" dirty="0" smtClean="0"/>
              <a:t> al </a:t>
            </a:r>
            <a:r>
              <a:rPr lang="en-US" dirty="0" err="1" smtClean="0"/>
              <a:t>dabbagh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15887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 rtl="0">
              <a:buNone/>
            </a:pPr>
            <a:r>
              <a:rPr lang="en-US" b="1" dirty="0"/>
              <a:t>Involvement of the alveolar mucosa : NS</a:t>
            </a:r>
          </a:p>
          <a:p>
            <a:pPr marL="0" indent="0" algn="l" rtl="0">
              <a:buNone/>
            </a:pPr>
            <a:r>
              <a:rPr lang="en-US" dirty="0"/>
              <a:t>In severe malnutrition or </a:t>
            </a:r>
            <a:r>
              <a:rPr lang="en-US" dirty="0" err="1"/>
              <a:t>immunocompromised</a:t>
            </a:r>
            <a:r>
              <a:rPr lang="en-US" dirty="0"/>
              <a:t> individual as in HIV, the necrotic</a:t>
            </a:r>
          </a:p>
          <a:p>
            <a:pPr marL="0" indent="0" algn="l" rtl="0">
              <a:buNone/>
            </a:pPr>
            <a:r>
              <a:rPr lang="en-US" dirty="0"/>
              <a:t>process progresses beyond the </a:t>
            </a:r>
            <a:r>
              <a:rPr lang="en-US" dirty="0" err="1"/>
              <a:t>mucogingival</a:t>
            </a:r>
            <a:r>
              <a:rPr lang="en-US" dirty="0"/>
              <a:t> junction affecting the </a:t>
            </a:r>
            <a:r>
              <a:rPr lang="en-US" dirty="0" smtClean="0"/>
              <a:t>alveolar mucosa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r>
              <a:rPr lang="en-US" dirty="0"/>
              <a:t>It may result in extensive denudation of the bone – leading to </a:t>
            </a:r>
            <a:r>
              <a:rPr lang="en-US" dirty="0" smtClean="0"/>
              <a:t>major sequestration </a:t>
            </a:r>
            <a:r>
              <a:rPr lang="en-US" dirty="0"/>
              <a:t>– with the development of </a:t>
            </a:r>
            <a:r>
              <a:rPr lang="en-US" dirty="0" err="1"/>
              <a:t>oroantral</a:t>
            </a:r>
            <a:r>
              <a:rPr lang="en-US" dirty="0"/>
              <a:t> fistula and </a:t>
            </a:r>
            <a:r>
              <a:rPr lang="en-US" dirty="0" err="1"/>
              <a:t>osteitis</a:t>
            </a:r>
            <a:r>
              <a:rPr lang="en-US" dirty="0"/>
              <a:t>.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7357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Oral </a:t>
            </a:r>
            <a:r>
              <a:rPr lang="en-US" dirty="0" smtClean="0"/>
              <a:t>Symptoms:</a:t>
            </a:r>
            <a:endParaRPr lang="en-US" dirty="0"/>
          </a:p>
          <a:p>
            <a:pPr algn="l" rtl="0"/>
            <a:r>
              <a:rPr lang="en-US" dirty="0"/>
              <a:t>• The lesion is extremely sensitive to touch, &amp; the patient may</a:t>
            </a:r>
          </a:p>
          <a:p>
            <a:pPr algn="l" rtl="0"/>
            <a:r>
              <a:rPr lang="en-US" dirty="0"/>
              <a:t>often complains of a constant radiating, gnawing pain that is</a:t>
            </a:r>
          </a:p>
          <a:p>
            <a:pPr algn="l" rtl="0"/>
            <a:r>
              <a:rPr lang="en-US" dirty="0"/>
              <a:t>often intensified by eating spicy or hot foods &amp; chewing.</a:t>
            </a:r>
          </a:p>
          <a:p>
            <a:pPr algn="l" rtl="0"/>
            <a:r>
              <a:rPr lang="en-US" dirty="0"/>
              <a:t>• There is metallic foul taste &amp; an excessive amount of </a:t>
            </a:r>
            <a:r>
              <a:rPr lang="en-US" dirty="0" smtClean="0"/>
              <a:t>pasty saliva</a:t>
            </a:r>
            <a:r>
              <a:rPr lang="en-US" dirty="0"/>
              <a:t>.</a:t>
            </a:r>
            <a:endParaRPr lang="ar-IQ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2372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</a:rPr>
              <a:t>Extra oral &amp; systemic signs &amp; </a:t>
            </a:r>
            <a:r>
              <a:rPr lang="en-US" dirty="0" smtClean="0">
                <a:solidFill>
                  <a:srgbClr val="FF0000"/>
                </a:solidFill>
              </a:rPr>
              <a:t>symptoms: 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/>
              <a:t> </a:t>
            </a:r>
            <a:r>
              <a:rPr lang="en-US" b="1" dirty="0"/>
              <a:t>In mild &amp; moderate stages of disease</a:t>
            </a:r>
          </a:p>
          <a:p>
            <a:pPr algn="l" rtl="0"/>
            <a:r>
              <a:rPr lang="en-US" dirty="0"/>
              <a:t>Local lymphadenopathy &amp; slight elevation in temperature.</a:t>
            </a:r>
          </a:p>
          <a:p>
            <a:pPr algn="l" rtl="0"/>
            <a:r>
              <a:rPr lang="en-US" dirty="0"/>
              <a:t> </a:t>
            </a:r>
            <a:r>
              <a:rPr lang="en-US" b="1" dirty="0"/>
              <a:t>In severe cases</a:t>
            </a:r>
          </a:p>
          <a:p>
            <a:pPr algn="l" rtl="0"/>
            <a:r>
              <a:rPr lang="en-US" dirty="0"/>
              <a:t>High fever, increased pulse rate, </a:t>
            </a:r>
            <a:r>
              <a:rPr lang="en-US" dirty="0" err="1"/>
              <a:t>leucocytois</a:t>
            </a:r>
            <a:r>
              <a:rPr lang="en-US" dirty="0"/>
              <a:t>, loss of appetite </a:t>
            </a:r>
            <a:r>
              <a:rPr lang="en-US" dirty="0" smtClean="0"/>
              <a:t>.</a:t>
            </a:r>
            <a:endParaRPr lang="en-US" dirty="0"/>
          </a:p>
          <a:p>
            <a:pPr marL="68580" indent="0" algn="l" rtl="0">
              <a:buNone/>
            </a:pPr>
            <a:r>
              <a:rPr lang="en-US" dirty="0" smtClean="0"/>
              <a:t> </a:t>
            </a:r>
            <a:r>
              <a:rPr lang="en-US" dirty="0"/>
              <a:t>Systemic reactions are more severe in children.</a:t>
            </a:r>
          </a:p>
          <a:p>
            <a:pPr algn="l" rtl="0"/>
            <a:r>
              <a:rPr lang="it-IT" dirty="0"/>
              <a:t> Insomnia, constipation, gastro-intestinal disorders, headache, &amp;</a:t>
            </a:r>
          </a:p>
          <a:p>
            <a:pPr marL="68580" indent="0" algn="l" rtl="0">
              <a:buNone/>
            </a:pPr>
            <a:r>
              <a:rPr lang="en-US" dirty="0" smtClean="0"/>
              <a:t>       mental </a:t>
            </a:r>
            <a:r>
              <a:rPr lang="en-US" dirty="0"/>
              <a:t>depression sometimes accompany the condition.</a:t>
            </a:r>
          </a:p>
          <a:p>
            <a:pPr algn="l" rtl="0"/>
            <a:r>
              <a:rPr lang="en-US" dirty="0"/>
              <a:t> In very rare cases, severe squeal such as gangrenous </a:t>
            </a:r>
            <a:r>
              <a:rPr lang="en-US" dirty="0" smtClean="0"/>
              <a:t>stomatitis&amp; </a:t>
            </a:r>
            <a:r>
              <a:rPr lang="en-US" dirty="0" err="1"/>
              <a:t>noma</a:t>
            </a:r>
            <a:r>
              <a:rPr lang="en-US" dirty="0"/>
              <a:t> have been described.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32608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dirty="0"/>
              <a:t>Stages of oral necrotizing disease – by</a:t>
            </a:r>
          </a:p>
          <a:p>
            <a:pPr marL="0" indent="0" algn="l">
              <a:buNone/>
            </a:pPr>
            <a:r>
              <a:rPr lang="ar-IQ" dirty="0" smtClean="0"/>
              <a:t>: </a:t>
            </a:r>
            <a:r>
              <a:rPr lang="en-US" dirty="0" smtClean="0"/>
              <a:t>Horning </a:t>
            </a:r>
            <a:r>
              <a:rPr lang="en-US" dirty="0"/>
              <a:t>&amp; Cohen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1- </a:t>
            </a:r>
            <a:r>
              <a:rPr lang="en-US" dirty="0"/>
              <a:t>necrosis of the tip of the interdental papilla.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2- </a:t>
            </a:r>
            <a:r>
              <a:rPr lang="en-US" dirty="0"/>
              <a:t>necrosis of entire papilla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3- </a:t>
            </a:r>
            <a:r>
              <a:rPr lang="en-US" dirty="0"/>
              <a:t>necrosis extending to the gingival margin.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4- </a:t>
            </a:r>
            <a:r>
              <a:rPr lang="en-US" dirty="0"/>
              <a:t>necrosis extending to the attached gingiva.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5– </a:t>
            </a:r>
            <a:r>
              <a:rPr lang="en-US" dirty="0"/>
              <a:t>necrosis extending to labial &amp; </a:t>
            </a:r>
            <a:r>
              <a:rPr lang="en-US" dirty="0" err="1"/>
              <a:t>buccal</a:t>
            </a:r>
            <a:r>
              <a:rPr lang="en-US" dirty="0"/>
              <a:t> mucosa.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6- </a:t>
            </a:r>
            <a:r>
              <a:rPr lang="en-US" dirty="0"/>
              <a:t>necrosis exposing alveolar bone.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Stage 7</a:t>
            </a:r>
            <a:r>
              <a:rPr lang="en-US" dirty="0"/>
              <a:t>– necrosis perforating skin of cheek.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178591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en-US" b="1" dirty="0"/>
              <a:t>ETIOLOGY</a:t>
            </a:r>
          </a:p>
          <a:p>
            <a:pPr marL="0" indent="0" algn="l" rtl="0">
              <a:buNone/>
            </a:pPr>
            <a:r>
              <a:rPr lang="en-US" dirty="0"/>
              <a:t>It includes,</a:t>
            </a:r>
          </a:p>
          <a:p>
            <a:pPr marL="0" indent="0" algn="l" rtl="0">
              <a:buNone/>
            </a:pPr>
            <a:r>
              <a:rPr lang="en-US" dirty="0"/>
              <a:t>• Role of microorganism</a:t>
            </a:r>
          </a:p>
          <a:p>
            <a:pPr marL="0" indent="0" algn="l" rtl="0">
              <a:buNone/>
            </a:pPr>
            <a:r>
              <a:rPr lang="en-US" dirty="0"/>
              <a:t>• Role of host response</a:t>
            </a:r>
          </a:p>
          <a:p>
            <a:pPr marL="0" indent="0" algn="l" rtl="0">
              <a:buNone/>
            </a:pPr>
            <a:r>
              <a:rPr lang="en-US" dirty="0"/>
              <a:t>• Predisposing factors </a:t>
            </a:r>
            <a:r>
              <a:rPr lang="en-US" dirty="0" smtClean="0"/>
              <a:t>includes:</a:t>
            </a:r>
            <a:endParaRPr lang="en-US" dirty="0"/>
          </a:p>
          <a:p>
            <a:pPr marL="0" indent="0" algn="l" rtl="0">
              <a:buNone/>
            </a:pPr>
            <a:r>
              <a:rPr lang="en-US" dirty="0"/>
              <a:t>1. Local predisposing factor</a:t>
            </a:r>
          </a:p>
          <a:p>
            <a:pPr marL="0" indent="0" algn="l" rtl="0">
              <a:buNone/>
            </a:pPr>
            <a:r>
              <a:rPr lang="en-US" dirty="0"/>
              <a:t>2. Systemic predisposing factor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40232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 rtl="0">
              <a:buNone/>
            </a:pPr>
            <a:r>
              <a:rPr lang="en-US" dirty="0"/>
              <a:t>ROLE OF </a:t>
            </a:r>
            <a:r>
              <a:rPr lang="en-US" dirty="0" smtClean="0"/>
              <a:t>BACTERIA: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• </a:t>
            </a:r>
            <a:r>
              <a:rPr lang="en-US" dirty="0" err="1">
                <a:solidFill>
                  <a:srgbClr val="FF0000"/>
                </a:solidFill>
              </a:rPr>
              <a:t>Plaut</a:t>
            </a:r>
            <a:r>
              <a:rPr lang="en-US" dirty="0">
                <a:solidFill>
                  <a:srgbClr val="FF0000"/>
                </a:solidFill>
              </a:rPr>
              <a:t> &amp; Vincent </a:t>
            </a:r>
            <a:r>
              <a:rPr lang="en-US" dirty="0"/>
              <a:t>introduced the concept that NUG is caused </a:t>
            </a:r>
            <a:r>
              <a:rPr lang="en-US" dirty="0" smtClean="0"/>
              <a:t>by bacteria </a:t>
            </a:r>
            <a:r>
              <a:rPr lang="en-US" dirty="0"/>
              <a:t>; fusiform bacillus &amp; </a:t>
            </a:r>
            <a:r>
              <a:rPr lang="en-US" dirty="0" err="1"/>
              <a:t>spirochetal</a:t>
            </a:r>
            <a:r>
              <a:rPr lang="en-US" dirty="0"/>
              <a:t> organism.</a:t>
            </a:r>
          </a:p>
          <a:p>
            <a:pPr marL="0" indent="0" algn="l" rtl="0">
              <a:buNone/>
            </a:pPr>
            <a:r>
              <a:rPr lang="en-US" dirty="0"/>
              <a:t>• </a:t>
            </a:r>
            <a:r>
              <a:rPr lang="en-US" dirty="0" err="1">
                <a:solidFill>
                  <a:srgbClr val="FF0000"/>
                </a:solidFill>
              </a:rPr>
              <a:t>Loesche</a:t>
            </a:r>
            <a:r>
              <a:rPr lang="en-US" dirty="0">
                <a:solidFill>
                  <a:srgbClr val="FF0000"/>
                </a:solidFill>
              </a:rPr>
              <a:t> et al </a:t>
            </a:r>
            <a:r>
              <a:rPr lang="en-US" dirty="0"/>
              <a:t>described a predominant constant flora &amp; a </a:t>
            </a:r>
            <a:r>
              <a:rPr lang="en-US" dirty="0" smtClean="0"/>
              <a:t>variable flora </a:t>
            </a:r>
            <a:r>
              <a:rPr lang="en-US" dirty="0"/>
              <a:t>associated with NUG. The constant flora is composed </a:t>
            </a:r>
            <a:r>
              <a:rPr lang="en-US" dirty="0" smtClean="0"/>
              <a:t>of </a:t>
            </a:r>
            <a:r>
              <a:rPr lang="en-US" dirty="0" err="1" smtClean="0"/>
              <a:t>prevotella</a:t>
            </a:r>
            <a:r>
              <a:rPr lang="en-US" dirty="0" smtClean="0"/>
              <a:t> </a:t>
            </a:r>
            <a:r>
              <a:rPr lang="en-US" dirty="0" err="1"/>
              <a:t>intermedia</a:t>
            </a:r>
            <a:r>
              <a:rPr lang="en-US" dirty="0"/>
              <a:t>, </a:t>
            </a:r>
            <a:r>
              <a:rPr lang="en-US" dirty="0" err="1"/>
              <a:t>treponema</a:t>
            </a:r>
            <a:r>
              <a:rPr lang="en-US" dirty="0"/>
              <a:t> 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err="1"/>
              <a:t>selenomonas</a:t>
            </a:r>
            <a:r>
              <a:rPr lang="en-US" dirty="0"/>
              <a:t> </a:t>
            </a:r>
            <a:r>
              <a:rPr lang="en-US" dirty="0" err="1"/>
              <a:t>sp</a:t>
            </a:r>
            <a:r>
              <a:rPr lang="en-US" dirty="0"/>
              <a:t>, </a:t>
            </a:r>
            <a:r>
              <a:rPr lang="en-US" dirty="0" smtClean="0"/>
              <a:t>&amp; </a:t>
            </a:r>
            <a:r>
              <a:rPr lang="en-US" dirty="0" err="1" smtClean="0"/>
              <a:t>fusobacterium</a:t>
            </a:r>
            <a:r>
              <a:rPr lang="en-US" dirty="0" smtClean="0"/>
              <a:t> </a:t>
            </a:r>
            <a:r>
              <a:rPr lang="en-US" dirty="0"/>
              <a:t>sp. The variable flora consists of </a:t>
            </a:r>
            <a:r>
              <a:rPr lang="en-US" dirty="0" smtClean="0"/>
              <a:t>heterogeneous array </a:t>
            </a:r>
            <a:r>
              <a:rPr lang="en-US" dirty="0"/>
              <a:t>of bacterial types.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718995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l" rtl="0">
              <a:buNone/>
            </a:pPr>
            <a:r>
              <a:rPr lang="en-US" u="sng" dirty="0"/>
              <a:t>Pathogenic potential of </a:t>
            </a:r>
            <a:r>
              <a:rPr lang="en-US" u="sng" dirty="0" smtClean="0"/>
              <a:t>microorganism: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• An important aspects in the pathogenesis is the capacity of </a:t>
            </a:r>
            <a:r>
              <a:rPr lang="en-US" dirty="0" smtClean="0"/>
              <a:t>the microorganism </a:t>
            </a:r>
            <a:r>
              <a:rPr lang="en-US" dirty="0"/>
              <a:t>to </a:t>
            </a:r>
            <a:r>
              <a:rPr lang="en-US" dirty="0">
                <a:solidFill>
                  <a:srgbClr val="FF0000"/>
                </a:solidFill>
              </a:rPr>
              <a:t>invade the host tissues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r>
              <a:rPr lang="en-US" dirty="0"/>
              <a:t>• Among the bacteria isolated from necrotizing lesions, spirochetes </a:t>
            </a:r>
            <a:r>
              <a:rPr lang="en-US" dirty="0" smtClean="0"/>
              <a:t>&amp; </a:t>
            </a:r>
            <a:r>
              <a:rPr lang="en-US" dirty="0" err="1" smtClean="0"/>
              <a:t>fusobacterium</a:t>
            </a:r>
            <a:r>
              <a:rPr lang="en-US" dirty="0" smtClean="0"/>
              <a:t> </a:t>
            </a:r>
            <a:r>
              <a:rPr lang="en-US" dirty="0"/>
              <a:t>can in fact invade the epithelium.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• </a:t>
            </a:r>
            <a:r>
              <a:rPr lang="en-US" dirty="0"/>
              <a:t>The spirochetes can also invade the vital connective tissue</a:t>
            </a:r>
          </a:p>
          <a:p>
            <a:pPr marL="0" indent="0" algn="l" rtl="0">
              <a:buNone/>
            </a:pPr>
            <a:r>
              <a:rPr lang="en-US" dirty="0" smtClean="0"/>
              <a:t>• </a:t>
            </a:r>
            <a:r>
              <a:rPr lang="en-US" dirty="0"/>
              <a:t>The pathogenic potential is further substantiated by the fact </a:t>
            </a:r>
            <a:r>
              <a:rPr lang="en-US" dirty="0" smtClean="0"/>
              <a:t>that both </a:t>
            </a:r>
            <a:r>
              <a:rPr lang="en-US" dirty="0" err="1"/>
              <a:t>fusobacterium</a:t>
            </a:r>
            <a:r>
              <a:rPr lang="en-US" dirty="0"/>
              <a:t> &amp; spirochetes can liberate </a:t>
            </a:r>
            <a:r>
              <a:rPr lang="en-US" dirty="0">
                <a:solidFill>
                  <a:srgbClr val="FF0000"/>
                </a:solidFill>
              </a:rPr>
              <a:t>endotoxins</a:t>
            </a:r>
            <a:endParaRPr lang="ar-IQ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09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ROLE OF HOST </a:t>
            </a:r>
            <a:r>
              <a:rPr lang="en-US" dirty="0" smtClean="0"/>
              <a:t>RESPONSE: 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dirty="0"/>
              <a:t>• Regardless of whether specific bacteria are implicated in the</a:t>
            </a:r>
          </a:p>
          <a:p>
            <a:pPr marL="0" indent="0" algn="l" rtl="0">
              <a:buNone/>
            </a:pPr>
            <a:r>
              <a:rPr lang="en-US" dirty="0"/>
              <a:t>etiology of NUG, the presence of these organism is insufficient</a:t>
            </a:r>
          </a:p>
          <a:p>
            <a:pPr marL="0" indent="0" algn="l" rtl="0">
              <a:buNone/>
            </a:pPr>
            <a:r>
              <a:rPr lang="en-US" dirty="0"/>
              <a:t>to cause the disease.</a:t>
            </a:r>
          </a:p>
          <a:p>
            <a:pPr marL="0" indent="0" algn="l" rtl="0">
              <a:buNone/>
            </a:pPr>
            <a:r>
              <a:rPr lang="en-US" dirty="0"/>
              <a:t>• The role of an impaired host response in NUG has long been</a:t>
            </a:r>
          </a:p>
          <a:p>
            <a:pPr marL="0" indent="0" algn="l" rtl="0">
              <a:buNone/>
            </a:pPr>
            <a:r>
              <a:rPr lang="en-US" dirty="0"/>
              <a:t>recognized.</a:t>
            </a:r>
          </a:p>
          <a:p>
            <a:pPr marL="0" indent="0" algn="l" rtl="0">
              <a:buNone/>
            </a:pPr>
            <a:r>
              <a:rPr lang="en-US" dirty="0"/>
              <a:t>• It is particularly evident for HIV-infected patients that the</a:t>
            </a:r>
          </a:p>
          <a:p>
            <a:pPr marL="0" indent="0" algn="l" rtl="0">
              <a:buNone/>
            </a:pPr>
            <a:r>
              <a:rPr lang="en-US" dirty="0"/>
              <a:t>disease is associated with diminished host resistance; among</a:t>
            </a:r>
          </a:p>
          <a:p>
            <a:pPr marL="0" indent="0" algn="l" rtl="0">
              <a:buNone/>
            </a:pPr>
            <a:r>
              <a:rPr lang="en-US" dirty="0"/>
              <a:t>other predisposing factors, the basic mechanism may include</a:t>
            </a:r>
          </a:p>
          <a:p>
            <a:pPr marL="0" indent="0" algn="l" rtl="0">
              <a:buNone/>
            </a:pPr>
            <a:r>
              <a:rPr lang="en-US" dirty="0"/>
              <a:t>altered host immunity.</a:t>
            </a:r>
          </a:p>
          <a:p>
            <a:pPr marL="0" indent="0" algn="l" rtl="0">
              <a:buNone/>
            </a:pPr>
            <a:r>
              <a:rPr lang="en-US" dirty="0"/>
              <a:t>• Changes in leukocyte function &amp; the immune system have been</a:t>
            </a:r>
          </a:p>
          <a:p>
            <a:pPr marL="0" indent="0" algn="l" rtl="0">
              <a:buNone/>
            </a:pPr>
            <a:r>
              <a:rPr lang="en-US" dirty="0"/>
              <a:t>observed.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001598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/>
              <a:t>NUG is not found in well nourished individuals with a </a:t>
            </a:r>
            <a:r>
              <a:rPr lang="en-US" dirty="0" smtClean="0"/>
              <a:t>fully functional </a:t>
            </a:r>
            <a:r>
              <a:rPr lang="en-US" dirty="0"/>
              <a:t>immune system. All the predisposing factor for </a:t>
            </a:r>
            <a:r>
              <a:rPr lang="en-US" dirty="0" smtClean="0"/>
              <a:t>NUG is </a:t>
            </a:r>
            <a:r>
              <a:rPr lang="en-US" dirty="0"/>
              <a:t>associated with </a:t>
            </a:r>
            <a:r>
              <a:rPr lang="en-US" dirty="0" err="1"/>
              <a:t>immunosuppresion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ar-IQ" dirty="0" smtClean="0"/>
              <a:t>•</a:t>
            </a:r>
            <a:r>
              <a:rPr lang="en-US" dirty="0"/>
              <a:t>Patients with NG shows marked depression</a:t>
            </a:r>
          </a:p>
          <a:p>
            <a:pPr marL="0" indent="0" algn="l" rtl="0">
              <a:buNone/>
            </a:pPr>
            <a:r>
              <a:rPr lang="en-US" dirty="0"/>
              <a:t>in </a:t>
            </a:r>
            <a:r>
              <a:rPr lang="en-US" dirty="0" err="1"/>
              <a:t>polymorphonuclear</a:t>
            </a:r>
            <a:r>
              <a:rPr lang="en-US" dirty="0"/>
              <a:t> leukocyte </a:t>
            </a:r>
            <a:r>
              <a:rPr lang="en-US" dirty="0" err="1"/>
              <a:t>chemotaxis</a:t>
            </a:r>
            <a:r>
              <a:rPr lang="en-US" dirty="0"/>
              <a:t> &amp; phagocytosis </a:t>
            </a:r>
            <a:r>
              <a:rPr lang="en-US" dirty="0" smtClean="0"/>
              <a:t>as compared </a:t>
            </a:r>
            <a:r>
              <a:rPr lang="en-US" dirty="0"/>
              <a:t>with control individuals.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197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ar-IQ" u="sng" dirty="0" smtClean="0"/>
              <a:t>:</a:t>
            </a:r>
            <a:r>
              <a:rPr lang="en-US" u="sng" dirty="0" smtClean="0"/>
              <a:t>LOCAL </a:t>
            </a:r>
            <a:r>
              <a:rPr lang="en-US" u="sng" dirty="0"/>
              <a:t>PREDISPOSING FACTORS</a:t>
            </a:r>
          </a:p>
          <a:p>
            <a:pPr marL="0" indent="0" algn="l">
              <a:buNone/>
            </a:pPr>
            <a:r>
              <a:rPr lang="en-US" dirty="0"/>
              <a:t>• It includes poor oral hygiene, preexisting gingivitis , injury </a:t>
            </a:r>
            <a:r>
              <a:rPr lang="en-US" dirty="0" smtClean="0"/>
              <a:t>to gingiva</a:t>
            </a:r>
            <a:r>
              <a:rPr lang="en-US" dirty="0"/>
              <a:t>, &amp; </a:t>
            </a:r>
            <a:r>
              <a:rPr lang="en-US" dirty="0" smtClean="0"/>
              <a:t>smoking.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Areas of gingiva traumatized by opposing teeth in malocclusion </a:t>
            </a:r>
            <a:r>
              <a:rPr lang="en-US" dirty="0" smtClean="0"/>
              <a:t>may </a:t>
            </a:r>
            <a:r>
              <a:rPr lang="en-US" dirty="0"/>
              <a:t>predispose to NUG.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Pindborg</a:t>
            </a:r>
            <a:r>
              <a:rPr lang="en-US" dirty="0"/>
              <a:t> et al – 98% of his patients with NUG were smokers </a:t>
            </a:r>
            <a:r>
              <a:rPr lang="en-US" dirty="0" smtClean="0"/>
              <a:t>&amp; that the frequency of disease increases with an increase exposure to </a:t>
            </a:r>
            <a:r>
              <a:rPr lang="en-US" dirty="0"/>
              <a:t>smoke.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84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-2763688"/>
            <a:ext cx="7723192" cy="6768752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chemeClr val="tx1"/>
                </a:solidFill>
              </a:rPr>
              <a:t>Necrotizing ulcerative gingivitis (NUG) , necrotizing ulcerative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periodontitis(NUP), necrotizing stomatitis (NS) are the most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severe inflammatory periodontal disorders caused by plaque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bacteria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•</a:t>
            </a:r>
            <a:endParaRPr lang="ar-IQ" sz="18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570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ar-IQ" u="sng" dirty="0" smtClean="0"/>
              <a:t>:</a:t>
            </a:r>
            <a:r>
              <a:rPr lang="en-US" u="sng" dirty="0" smtClean="0"/>
              <a:t>Systemic </a:t>
            </a:r>
            <a:r>
              <a:rPr lang="en-US" u="sng" dirty="0"/>
              <a:t>predisposing factors</a:t>
            </a:r>
          </a:p>
          <a:p>
            <a:pPr marL="0" indent="0" algn="l">
              <a:buNone/>
            </a:pPr>
            <a:r>
              <a:rPr lang="en-US" dirty="0"/>
              <a:t>• It includes</a:t>
            </a:r>
          </a:p>
          <a:p>
            <a:pPr marL="0" indent="0" algn="l">
              <a:buNone/>
            </a:pPr>
            <a:r>
              <a:rPr lang="en-US" dirty="0"/>
              <a:t>– nutritional deficiency (malnutrition),</a:t>
            </a:r>
          </a:p>
          <a:p>
            <a:pPr marL="0" indent="0" algn="l">
              <a:buNone/>
            </a:pPr>
            <a:r>
              <a:rPr lang="en-US" dirty="0"/>
              <a:t>– debilitating diseases,</a:t>
            </a:r>
          </a:p>
          <a:p>
            <a:pPr marL="0" indent="0" algn="l">
              <a:buNone/>
            </a:pPr>
            <a:r>
              <a:rPr lang="en-US" dirty="0"/>
              <a:t>– fatigue caused by chronic sleep deficiency,</a:t>
            </a:r>
          </a:p>
          <a:p>
            <a:pPr marL="0" indent="0" algn="l">
              <a:buNone/>
            </a:pPr>
            <a:r>
              <a:rPr lang="en-US" dirty="0"/>
              <a:t>– psychological stress,</a:t>
            </a:r>
          </a:p>
          <a:p>
            <a:pPr marL="0" indent="0" algn="l">
              <a:buNone/>
            </a:pPr>
            <a:r>
              <a:rPr lang="en-US" dirty="0"/>
              <a:t>– immunodeficiency,</a:t>
            </a:r>
          </a:p>
          <a:p>
            <a:pPr marL="0" indent="0" algn="l">
              <a:buNone/>
            </a:pPr>
            <a:r>
              <a:rPr lang="en-US" dirty="0"/>
              <a:t>– other health habits like alcohol &amp; drug abuse.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6883687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Malnutrition is characterized by marked tissue depletion of </a:t>
            </a:r>
            <a:r>
              <a:rPr lang="en-US" dirty="0" smtClean="0"/>
              <a:t>the key </a:t>
            </a:r>
            <a:r>
              <a:rPr lang="en-US" dirty="0"/>
              <a:t>antioxidant nutrients, &amp; impaired acute phase reactions </a:t>
            </a:r>
            <a:r>
              <a:rPr lang="en-US" dirty="0" smtClean="0"/>
              <a:t>to the </a:t>
            </a:r>
            <a:r>
              <a:rPr lang="en-US" dirty="0"/>
              <a:t>infections. This is due to impairment in the production </a:t>
            </a:r>
            <a:r>
              <a:rPr lang="en-US" dirty="0" smtClean="0"/>
              <a:t>&amp; cellular </a:t>
            </a:r>
            <a:r>
              <a:rPr lang="en-US" dirty="0"/>
              <a:t>action </a:t>
            </a:r>
            <a:r>
              <a:rPr lang="en-US" dirty="0" smtClean="0"/>
              <a:t>of cytokines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• Malnutrition – defective mucosal integrity, hormonal imbalance.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6041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l">
              <a:buNone/>
            </a:pPr>
            <a:r>
              <a:rPr lang="ar-IQ" sz="2800" i="1" u="sng" dirty="0" smtClean="0"/>
              <a:t>:</a:t>
            </a:r>
            <a:r>
              <a:rPr lang="en-US" sz="2800" i="1" u="sng" dirty="0" smtClean="0"/>
              <a:t>Debilitating </a:t>
            </a:r>
            <a:r>
              <a:rPr lang="en-US" sz="2800" i="1" u="sng" dirty="0"/>
              <a:t>disease</a:t>
            </a:r>
          </a:p>
          <a:p>
            <a:pPr marL="0" indent="0" algn="l">
              <a:buNone/>
            </a:pPr>
            <a:r>
              <a:rPr lang="en-US" dirty="0"/>
              <a:t>• Debilitating systemic disease may predispose the patient to </a:t>
            </a:r>
            <a:r>
              <a:rPr lang="en-US" dirty="0" smtClean="0"/>
              <a:t>the development </a:t>
            </a:r>
            <a:r>
              <a:rPr lang="en-US" dirty="0"/>
              <a:t>of NUG.</a:t>
            </a:r>
          </a:p>
          <a:p>
            <a:pPr marL="0" indent="0" algn="l">
              <a:buNone/>
            </a:pPr>
            <a:r>
              <a:rPr lang="en-US" dirty="0"/>
              <a:t>• It includes chronic disease ( </a:t>
            </a:r>
            <a:r>
              <a:rPr lang="en-US" dirty="0" err="1"/>
              <a:t>eg</a:t>
            </a:r>
            <a:r>
              <a:rPr lang="en-US" dirty="0"/>
              <a:t>. Syphilis, cancer), </a:t>
            </a:r>
            <a:r>
              <a:rPr lang="en-US" dirty="0" smtClean="0"/>
              <a:t>severe gastrointestinal </a:t>
            </a:r>
            <a:r>
              <a:rPr lang="en-US" dirty="0"/>
              <a:t>disorders such as ulcerative colitis, </a:t>
            </a:r>
            <a:r>
              <a:rPr lang="en-US" dirty="0" smtClean="0"/>
              <a:t>blood </a:t>
            </a:r>
            <a:r>
              <a:rPr lang="en-US" dirty="0" err="1" smtClean="0"/>
              <a:t>dyscracias</a:t>
            </a:r>
            <a:r>
              <a:rPr lang="en-US" dirty="0" smtClean="0"/>
              <a:t> </a:t>
            </a:r>
            <a:r>
              <a:rPr lang="en-US" dirty="0"/>
              <a:t>(anemia , leukemia) &amp; acquired immunodeficiency</a:t>
            </a:r>
          </a:p>
          <a:p>
            <a:pPr marL="0" indent="0" algn="l">
              <a:buNone/>
            </a:pPr>
            <a:r>
              <a:rPr lang="en-US" dirty="0"/>
              <a:t>syndrome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3028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ar-IQ" b="1" dirty="0" smtClean="0"/>
              <a:t>:</a:t>
            </a:r>
            <a:r>
              <a:rPr lang="en-US" b="1" dirty="0" smtClean="0"/>
              <a:t>Diagnostic </a:t>
            </a:r>
            <a:r>
              <a:rPr lang="en-US" b="1" dirty="0"/>
              <a:t>essentials for NUG</a:t>
            </a:r>
          </a:p>
          <a:p>
            <a:pPr marL="0" indent="0" algn="l">
              <a:buNone/>
            </a:pPr>
            <a:r>
              <a:rPr lang="en-US" dirty="0"/>
              <a:t>• Lesions are painful.</a:t>
            </a:r>
          </a:p>
          <a:p>
            <a:pPr marL="0" indent="0" algn="l">
              <a:buNone/>
            </a:pPr>
            <a:r>
              <a:rPr lang="en-US" dirty="0"/>
              <a:t>• Lesions are gingival ulcers, punched out crater like of</a:t>
            </a:r>
          </a:p>
          <a:p>
            <a:pPr marL="0" indent="0" algn="l">
              <a:buNone/>
            </a:pPr>
            <a:r>
              <a:rPr lang="en-US" dirty="0" smtClean="0"/>
              <a:t>interdental </a:t>
            </a:r>
            <a:r>
              <a:rPr lang="en-US" dirty="0"/>
              <a:t>papilla &amp; may involve marginal gingiva.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• </a:t>
            </a:r>
            <a:r>
              <a:rPr lang="en-US" b="1" dirty="0"/>
              <a:t>Non essential clinical features of NUG </a:t>
            </a:r>
            <a:r>
              <a:rPr lang="en-US" b="1" dirty="0" smtClean="0"/>
              <a:t>the absence </a:t>
            </a:r>
            <a:r>
              <a:rPr lang="en-US" b="1" dirty="0"/>
              <a:t>which does not preclude </a:t>
            </a:r>
            <a:r>
              <a:rPr lang="en-US" b="1" dirty="0" smtClean="0"/>
              <a:t>the</a:t>
            </a:r>
            <a:r>
              <a:rPr lang="en-US" b="1" dirty="0"/>
              <a:t> </a:t>
            </a:r>
            <a:r>
              <a:rPr lang="en-US" b="1" dirty="0" smtClean="0"/>
              <a:t>diagnosis </a:t>
            </a:r>
            <a:r>
              <a:rPr lang="en-US" b="1" dirty="0"/>
              <a:t>of NUG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Pseudomembrane</a:t>
            </a:r>
            <a:r>
              <a:rPr lang="en-US" dirty="0"/>
              <a:t> of sloughed necrotic debris &amp; bacteria</a:t>
            </a:r>
          </a:p>
          <a:p>
            <a:pPr marL="0" indent="0" algn="l">
              <a:buNone/>
            </a:pPr>
            <a:r>
              <a:rPr lang="en-US" dirty="0"/>
              <a:t>covering the ulcerated area.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Foetor</a:t>
            </a:r>
            <a:r>
              <a:rPr lang="en-US" dirty="0"/>
              <a:t> ex ore.</a:t>
            </a:r>
          </a:p>
          <a:p>
            <a:pPr marL="0" indent="0" algn="l">
              <a:buNone/>
            </a:pPr>
            <a:r>
              <a:rPr lang="en-US" dirty="0"/>
              <a:t>• Fever, malaise &amp; lymphadenopathy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54748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/>
              <a:t>TREATMENT</a:t>
            </a:r>
          </a:p>
          <a:p>
            <a:pPr marL="0" indent="0" algn="l">
              <a:buNone/>
            </a:pPr>
            <a:r>
              <a:rPr lang="en-US" dirty="0"/>
              <a:t>• The treatment of necrotizing periodontal disease is divided into</a:t>
            </a:r>
          </a:p>
          <a:p>
            <a:pPr marL="0" indent="0" algn="l">
              <a:buNone/>
            </a:pPr>
            <a:r>
              <a:rPr lang="en-US" dirty="0"/>
              <a:t>two phases,</a:t>
            </a:r>
          </a:p>
          <a:p>
            <a:pPr marL="0" indent="0" algn="l">
              <a:buNone/>
            </a:pPr>
            <a:r>
              <a:rPr lang="en-US" dirty="0"/>
              <a:t>1)acute phase treatment</a:t>
            </a:r>
          </a:p>
          <a:p>
            <a:pPr marL="0" indent="0" algn="l">
              <a:buNone/>
            </a:pPr>
            <a:r>
              <a:rPr lang="en-US" dirty="0"/>
              <a:t>2)maintenance phase treatment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900611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/>
              <a:t>ACUTE PHASE </a:t>
            </a:r>
            <a:r>
              <a:rPr lang="en-US" b="1" dirty="0" smtClean="0"/>
              <a:t>TREATMENT: </a:t>
            </a:r>
            <a:endParaRPr lang="en-US" b="1" dirty="0"/>
          </a:p>
          <a:p>
            <a:pPr marL="0" indent="0" algn="l">
              <a:buNone/>
            </a:pPr>
            <a:r>
              <a:rPr lang="en-US" dirty="0"/>
              <a:t>• The aim is to eliminate the disease activity as manifest </a:t>
            </a:r>
            <a:r>
              <a:rPr lang="en-US" dirty="0" smtClean="0"/>
              <a:t>by ongoing </a:t>
            </a:r>
            <a:r>
              <a:rPr lang="en-US" dirty="0"/>
              <a:t>tissue necrosis developing laterally &amp; apically.</a:t>
            </a:r>
          </a:p>
          <a:p>
            <a:pPr marL="0" indent="0" algn="l">
              <a:buNone/>
            </a:pPr>
            <a:r>
              <a:rPr lang="en-US" dirty="0"/>
              <a:t>• It is also to avoid pain &amp; general discomfort which may </a:t>
            </a:r>
            <a:r>
              <a:rPr lang="en-US" dirty="0" smtClean="0"/>
              <a:t>severely compromise </a:t>
            </a:r>
            <a:r>
              <a:rPr lang="en-US" dirty="0"/>
              <a:t>food intake.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31513140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US" b="1" dirty="0"/>
              <a:t>FIRST </a:t>
            </a:r>
            <a:r>
              <a:rPr lang="en-US" b="1" dirty="0" smtClean="0"/>
              <a:t>VISIT: </a:t>
            </a:r>
            <a:endParaRPr lang="en-US" b="1" dirty="0"/>
          </a:p>
          <a:p>
            <a:pPr marL="0" indent="0" algn="l">
              <a:buNone/>
            </a:pPr>
            <a:r>
              <a:rPr lang="en-US" dirty="0"/>
              <a:t>• General examination of the patient</a:t>
            </a:r>
          </a:p>
          <a:p>
            <a:pPr marL="0" indent="0" algn="l">
              <a:buNone/>
            </a:pPr>
            <a:r>
              <a:rPr lang="en-US" dirty="0"/>
              <a:t>• The oral cavity is examined for the characteristic feature of NUG, </a:t>
            </a:r>
            <a:r>
              <a:rPr lang="en-US" dirty="0" smtClean="0"/>
              <a:t>its distribution </a:t>
            </a:r>
            <a:r>
              <a:rPr lang="en-US" dirty="0"/>
              <a:t>&amp; possible involvement of </a:t>
            </a:r>
            <a:r>
              <a:rPr lang="en-US" dirty="0" err="1"/>
              <a:t>oropharyngeal</a:t>
            </a:r>
            <a:r>
              <a:rPr lang="en-US" dirty="0"/>
              <a:t> region.</a:t>
            </a:r>
          </a:p>
          <a:p>
            <a:pPr marL="0" indent="0" algn="l">
              <a:buNone/>
            </a:pPr>
            <a:r>
              <a:rPr lang="en-US" dirty="0"/>
              <a:t>• Oral hygiene is evaluated with special attention to the presence </a:t>
            </a:r>
            <a:r>
              <a:rPr lang="en-US" dirty="0" smtClean="0"/>
              <a:t>of </a:t>
            </a:r>
            <a:r>
              <a:rPr lang="en-US" dirty="0" err="1" smtClean="0"/>
              <a:t>pericoronal</a:t>
            </a:r>
            <a:r>
              <a:rPr lang="en-US" dirty="0" smtClean="0"/>
              <a:t> </a:t>
            </a:r>
            <a:r>
              <a:rPr lang="en-US" dirty="0"/>
              <a:t>flaps, periodontal pockets &amp; local factors.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History taking </a:t>
            </a:r>
            <a:r>
              <a:rPr lang="en-US" dirty="0"/>
              <a:t>– </a:t>
            </a:r>
            <a:r>
              <a:rPr lang="en-US" dirty="0" smtClean="0"/>
              <a:t>history of  </a:t>
            </a:r>
            <a:r>
              <a:rPr lang="en-US" dirty="0"/>
              <a:t>present illness, diet, </a:t>
            </a:r>
            <a:r>
              <a:rPr lang="en-US" dirty="0" smtClean="0"/>
              <a:t>socio-economic background</a:t>
            </a:r>
            <a:r>
              <a:rPr lang="en-US" dirty="0"/>
              <a:t>, diet, smoking, chances of HIV infection, </a:t>
            </a:r>
            <a:r>
              <a:rPr lang="en-US" dirty="0" smtClean="0"/>
              <a:t>stress.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00229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b="1" dirty="0"/>
              <a:t>Treatment during initial visits </a:t>
            </a:r>
            <a:r>
              <a:rPr lang="en-US" b="1" dirty="0" smtClean="0"/>
              <a:t>includes: </a:t>
            </a:r>
            <a:endParaRPr lang="en-US" b="1" dirty="0"/>
          </a:p>
          <a:p>
            <a:pPr marL="0" indent="0" algn="l">
              <a:buNone/>
            </a:pPr>
            <a:r>
              <a:rPr lang="en-US" dirty="0"/>
              <a:t>• It is mainly confined to the acutely involved </a:t>
            </a:r>
            <a:r>
              <a:rPr lang="en-US" dirty="0" smtClean="0"/>
              <a:t>areas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After application of topical anesthetics, the </a:t>
            </a:r>
            <a:r>
              <a:rPr lang="en-US" dirty="0" err="1"/>
              <a:t>pseudomembrane</a:t>
            </a:r>
            <a:r>
              <a:rPr lang="en-US" dirty="0"/>
              <a:t> </a:t>
            </a:r>
            <a:r>
              <a:rPr lang="en-US" dirty="0" smtClean="0"/>
              <a:t>&amp; non </a:t>
            </a:r>
            <a:r>
              <a:rPr lang="en-US" dirty="0"/>
              <a:t>attached surface debris is removed using a moistened cotton</a:t>
            </a:r>
          </a:p>
          <a:p>
            <a:pPr marL="0" indent="0" algn="l">
              <a:buNone/>
            </a:pPr>
            <a:r>
              <a:rPr lang="en-US" dirty="0"/>
              <a:t>pellet.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8135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980728"/>
            <a:ext cx="8229600" cy="4525963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400" dirty="0"/>
              <a:t>• After the area is cleansed with warm water</a:t>
            </a:r>
          </a:p>
          <a:p>
            <a:pPr marL="0" indent="0" algn="l">
              <a:buNone/>
            </a:pPr>
            <a:r>
              <a:rPr lang="en-US" sz="2400" dirty="0" err="1"/>
              <a:t>supragingival</a:t>
            </a:r>
            <a:r>
              <a:rPr lang="en-US" sz="2400" dirty="0"/>
              <a:t> calculus is removed using ultrasonic</a:t>
            </a:r>
          </a:p>
          <a:p>
            <a:pPr marL="0" indent="0" algn="l">
              <a:buNone/>
            </a:pPr>
            <a:r>
              <a:rPr lang="en-US" sz="2400" dirty="0" err="1"/>
              <a:t>scalers</a:t>
            </a:r>
            <a:r>
              <a:rPr lang="en-US" sz="2400" dirty="0"/>
              <a:t>.</a:t>
            </a:r>
          </a:p>
          <a:p>
            <a:pPr marL="0" indent="0" algn="l">
              <a:buNone/>
            </a:pPr>
            <a:r>
              <a:rPr lang="en-US" sz="2400" dirty="0"/>
              <a:t>• </a:t>
            </a:r>
            <a:r>
              <a:rPr lang="en-US" sz="2400" dirty="0" err="1"/>
              <a:t>Subgingival</a:t>
            </a:r>
            <a:r>
              <a:rPr lang="en-US" sz="2400" dirty="0"/>
              <a:t> scaling &amp; curettage is </a:t>
            </a:r>
            <a:r>
              <a:rPr lang="en-US" sz="2400" b="1" dirty="0"/>
              <a:t>contraindicated </a:t>
            </a:r>
            <a:r>
              <a:rPr lang="en-US" sz="2400" dirty="0"/>
              <a:t>at</a:t>
            </a:r>
          </a:p>
          <a:p>
            <a:pPr marL="0" indent="0" algn="l">
              <a:buNone/>
            </a:pPr>
            <a:r>
              <a:rPr lang="ar-IQ" sz="2400" dirty="0" smtClean="0"/>
              <a:t> ؟؟؟؟؟؟؟</a:t>
            </a:r>
            <a:r>
              <a:rPr lang="en-US" sz="2400" dirty="0" smtClean="0"/>
              <a:t>this </a:t>
            </a:r>
            <a:r>
              <a:rPr lang="en-US" sz="2400" dirty="0"/>
              <a:t>time.</a:t>
            </a:r>
          </a:p>
          <a:p>
            <a:pPr marL="0" indent="0" algn="l">
              <a:buNone/>
            </a:pPr>
            <a:r>
              <a:rPr lang="en-US" sz="2400" dirty="0"/>
              <a:t>• Procedures such as extractions or periodontal surgery</a:t>
            </a:r>
          </a:p>
          <a:p>
            <a:pPr marL="0" indent="0" algn="l">
              <a:buNone/>
            </a:pPr>
            <a:r>
              <a:rPr lang="en-US" sz="2400" dirty="0"/>
              <a:t>are postponed until the patient has been symptom </a:t>
            </a:r>
            <a:r>
              <a:rPr lang="en-US" sz="2400" dirty="0" err="1" smtClean="0"/>
              <a:t>freefor</a:t>
            </a:r>
            <a:r>
              <a:rPr lang="en-US" sz="2400" dirty="0" smtClean="0"/>
              <a:t> </a:t>
            </a:r>
            <a:r>
              <a:rPr lang="en-US" sz="2400" dirty="0"/>
              <a:t>4 weeks, to minimize the likelihood of </a:t>
            </a:r>
            <a:r>
              <a:rPr lang="en-US" sz="2400" dirty="0" smtClean="0"/>
              <a:t>exacerbating the </a:t>
            </a:r>
            <a:r>
              <a:rPr lang="en-US" sz="2400" dirty="0"/>
              <a:t>acute symptoms.</a:t>
            </a:r>
          </a:p>
          <a:p>
            <a:pPr marL="0" indent="0" algn="l">
              <a:buNone/>
            </a:pPr>
            <a:r>
              <a:rPr lang="en-US" sz="2400" dirty="0"/>
              <a:t>• Patients with moderate or severe NUG &amp; local</a:t>
            </a:r>
          </a:p>
          <a:p>
            <a:pPr marL="0" indent="0" algn="l">
              <a:buNone/>
            </a:pPr>
            <a:r>
              <a:rPr lang="en-US" sz="2400" dirty="0"/>
              <a:t>lymphadenopathy or systemic signs or symptoms are</a:t>
            </a:r>
          </a:p>
          <a:p>
            <a:pPr marL="0" indent="0" algn="l">
              <a:buNone/>
            </a:pPr>
            <a:r>
              <a:rPr lang="en-US" sz="2400" dirty="0"/>
              <a:t>placed on an antibiotic regimen.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6194598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dirty="0"/>
              <a:t>First Choice : </a:t>
            </a:r>
            <a:r>
              <a:rPr lang="en-US" dirty="0" smtClean="0"/>
              <a:t>Metronidazole( 500 mg *3 for 10 days) </a:t>
            </a:r>
            <a:endParaRPr lang="en-US" dirty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• Other antibiotics such as </a:t>
            </a:r>
            <a:r>
              <a:rPr lang="en-US" dirty="0" err="1"/>
              <a:t>Amoxycillin</a:t>
            </a:r>
            <a:r>
              <a:rPr lang="en-US" dirty="0"/>
              <a:t>(500mg) in every 6</a:t>
            </a:r>
          </a:p>
          <a:p>
            <a:pPr marL="0" indent="0" algn="l">
              <a:buNone/>
            </a:pPr>
            <a:r>
              <a:rPr lang="en-US" dirty="0"/>
              <a:t>hours for 10 days or erythromycin (500mg every 6 </a:t>
            </a:r>
            <a:r>
              <a:rPr lang="en-US" dirty="0" err="1"/>
              <a:t>hrs</a:t>
            </a:r>
            <a:r>
              <a:rPr lang="en-US" dirty="0"/>
              <a:t>)</a:t>
            </a:r>
          </a:p>
          <a:p>
            <a:pPr marL="0" indent="0" algn="l">
              <a:buNone/>
            </a:pPr>
            <a:r>
              <a:rPr lang="en-US" dirty="0"/>
              <a:t>are used</a:t>
            </a:r>
            <a:r>
              <a:rPr lang="en-US" dirty="0" smtClean="0"/>
              <a:t>.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/>
              <a:t>• Topical application of antibiotics is not indicated in </a:t>
            </a:r>
            <a:r>
              <a:rPr lang="en-US" dirty="0" smtClean="0"/>
              <a:t>the treatment </a:t>
            </a:r>
            <a:r>
              <a:rPr lang="en-US" dirty="0"/>
              <a:t>of NPD because </a:t>
            </a:r>
            <a:r>
              <a:rPr lang="en-US" dirty="0" err="1"/>
              <a:t>intralesional</a:t>
            </a:r>
            <a:r>
              <a:rPr lang="en-US" dirty="0"/>
              <a:t> bacteria </a:t>
            </a:r>
            <a:r>
              <a:rPr lang="en-US" dirty="0" smtClean="0"/>
              <a:t>are frequent </a:t>
            </a:r>
            <a:r>
              <a:rPr lang="en-US" dirty="0"/>
              <a:t>&amp;topical application does not results in</a:t>
            </a:r>
          </a:p>
          <a:p>
            <a:pPr marL="0" indent="0" algn="l">
              <a:buNone/>
            </a:pPr>
            <a:r>
              <a:rPr lang="en-US" dirty="0"/>
              <a:t>sufficient </a:t>
            </a:r>
            <a:r>
              <a:rPr lang="en-US" dirty="0" err="1"/>
              <a:t>intralesional</a:t>
            </a:r>
            <a:r>
              <a:rPr lang="en-US" dirty="0"/>
              <a:t> concentration of antibiotics.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6473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• </a:t>
            </a:r>
            <a:r>
              <a:rPr lang="en-US" dirty="0"/>
              <a:t>Trench mouth (Pickard 1973)</a:t>
            </a:r>
          </a:p>
          <a:p>
            <a:pPr marL="0" indent="0" algn="l">
              <a:buNone/>
            </a:pPr>
            <a:r>
              <a:rPr lang="en-US" dirty="0"/>
              <a:t>• Vincent’s </a:t>
            </a:r>
            <a:r>
              <a:rPr lang="en-US" dirty="0" err="1"/>
              <a:t>gingivostomatitis</a:t>
            </a:r>
            <a:endParaRPr lang="en-US" dirty="0"/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Phagedenic</a:t>
            </a:r>
            <a:r>
              <a:rPr lang="en-US" dirty="0"/>
              <a:t> gingivitis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Fusospirallary</a:t>
            </a:r>
            <a:r>
              <a:rPr lang="en-US" dirty="0"/>
              <a:t> periodontitis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dirty="0" err="1"/>
              <a:t>Plaut</a:t>
            </a:r>
            <a:r>
              <a:rPr lang="en-US" dirty="0"/>
              <a:t>-Vincent stomatitis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497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>
              <a:buNone/>
            </a:pPr>
            <a:r>
              <a:rPr lang="en-US" dirty="0"/>
              <a:t>Hydrogen peroxide &amp; other oxygen releasing agents</a:t>
            </a:r>
          </a:p>
          <a:p>
            <a:pPr marL="0" indent="0" algn="l">
              <a:buNone/>
            </a:pPr>
            <a:r>
              <a:rPr lang="en-US" dirty="0"/>
              <a:t>also have a long standing tradition in the treatment</a:t>
            </a:r>
          </a:p>
          <a:p>
            <a:pPr marL="0" indent="0" algn="l">
              <a:buNone/>
            </a:pPr>
            <a:r>
              <a:rPr lang="en-US" dirty="0"/>
              <a:t>of NPD.</a:t>
            </a:r>
          </a:p>
          <a:p>
            <a:pPr marL="0" indent="0" algn="l">
              <a:buNone/>
            </a:pPr>
            <a:r>
              <a:rPr lang="en-US" dirty="0"/>
              <a:t>• Hydrogen peroxide (3%) is used for debridement in</a:t>
            </a:r>
          </a:p>
          <a:p>
            <a:pPr marL="0" indent="0" algn="l">
              <a:buNone/>
            </a:pPr>
            <a:r>
              <a:rPr lang="en-US" dirty="0"/>
              <a:t>necrotic areas &amp; as a mouth rinse (equal portions 3%</a:t>
            </a:r>
          </a:p>
          <a:p>
            <a:pPr marL="0" indent="0" algn="l">
              <a:buNone/>
            </a:pPr>
            <a:r>
              <a:rPr lang="en-US" dirty="0"/>
              <a:t>H2O2 &amp; warm water).</a:t>
            </a:r>
          </a:p>
          <a:p>
            <a:pPr marL="0" indent="0" algn="l">
              <a:buNone/>
            </a:pPr>
            <a:r>
              <a:rPr lang="en-US" dirty="0"/>
              <a:t>• Favorable effects of hydrogen peroxide may be </a:t>
            </a:r>
            <a:r>
              <a:rPr lang="en-US" dirty="0" smtClean="0"/>
              <a:t>due to </a:t>
            </a:r>
            <a:r>
              <a:rPr lang="en-US" dirty="0"/>
              <a:t>mechanical cleaning,&amp; the influence on </a:t>
            </a:r>
            <a:r>
              <a:rPr lang="en-US" dirty="0" smtClean="0"/>
              <a:t>anaerobic bacterial </a:t>
            </a:r>
            <a:r>
              <a:rPr lang="en-US" dirty="0"/>
              <a:t>flora of the liberated </a:t>
            </a:r>
            <a:r>
              <a:rPr lang="en-US" dirty="0" smtClean="0"/>
              <a:t>oxygen.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3983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dirty="0"/>
              <a:t>Twice daily rinsing with a 0.2% </a:t>
            </a:r>
            <a:r>
              <a:rPr lang="en-US" dirty="0" err="1"/>
              <a:t>chlorhexidine</a:t>
            </a:r>
            <a:r>
              <a:rPr lang="en-US" dirty="0"/>
              <a:t> solution is a very </a:t>
            </a:r>
            <a:r>
              <a:rPr lang="en-US" dirty="0" smtClean="0"/>
              <a:t>effective adjunct </a:t>
            </a:r>
            <a:r>
              <a:rPr lang="en-US" dirty="0"/>
              <a:t>to reduce plaque formation, when particularly tooth brushing is </a:t>
            </a:r>
            <a:r>
              <a:rPr lang="en-US" dirty="0" smtClean="0"/>
              <a:t>not performed</a:t>
            </a:r>
            <a:r>
              <a:rPr lang="en-US" dirty="0"/>
              <a:t>. It also assists self performed oral hygiene during the first weeks </a:t>
            </a:r>
            <a:r>
              <a:rPr lang="en-US" dirty="0" smtClean="0"/>
              <a:t>of treatment</a:t>
            </a:r>
            <a:r>
              <a:rPr lang="en-US" dirty="0"/>
              <a:t>.</a:t>
            </a:r>
          </a:p>
          <a:p>
            <a:pPr marL="0" indent="0" algn="l" rtl="0">
              <a:buNone/>
            </a:pPr>
            <a:r>
              <a:rPr lang="en-US" dirty="0"/>
              <a:t> Appropriate treatment alleviates symptoms with in few days.(5 days)</a:t>
            </a:r>
          </a:p>
          <a:p>
            <a:pPr marL="0" indent="0" algn="l" rtl="0">
              <a:buNone/>
            </a:pPr>
            <a:r>
              <a:rPr lang="en-US" dirty="0"/>
              <a:t> Physical rest advised.</a:t>
            </a:r>
          </a:p>
          <a:p>
            <a:pPr marL="0" indent="0" algn="l" rtl="0">
              <a:buNone/>
            </a:pPr>
            <a:r>
              <a:rPr lang="en-US" dirty="0"/>
              <a:t> Brushing instructions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039053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dirty="0"/>
              <a:t>Second visit</a:t>
            </a:r>
          </a:p>
          <a:p>
            <a:pPr marL="0" indent="0" algn="l">
              <a:buNone/>
            </a:pPr>
            <a:r>
              <a:rPr lang="en-US" dirty="0"/>
              <a:t> Systematic </a:t>
            </a:r>
            <a:r>
              <a:rPr lang="en-US" dirty="0" err="1"/>
              <a:t>subgingival</a:t>
            </a:r>
            <a:r>
              <a:rPr lang="en-US" dirty="0"/>
              <a:t> scaling should be continued with increasing intensity </a:t>
            </a:r>
            <a:r>
              <a:rPr lang="en-US" dirty="0" smtClean="0"/>
              <a:t>as the </a:t>
            </a:r>
            <a:r>
              <a:rPr lang="en-US" dirty="0"/>
              <a:t>symptoms subside.</a:t>
            </a:r>
          </a:p>
          <a:p>
            <a:pPr marL="0" indent="0" algn="l">
              <a:buNone/>
            </a:pPr>
            <a:r>
              <a:rPr lang="en-US" dirty="0" smtClean="0"/>
              <a:t> </a:t>
            </a:r>
            <a:r>
              <a:rPr lang="en-US" dirty="0"/>
              <a:t>Correction of restoration margins</a:t>
            </a:r>
          </a:p>
          <a:p>
            <a:pPr marL="0" indent="0" algn="l">
              <a:buNone/>
            </a:pPr>
            <a:r>
              <a:rPr lang="en-US" dirty="0"/>
              <a:t> Polishing of restorations &amp; root surfaces should be completed after healing </a:t>
            </a:r>
            <a:r>
              <a:rPr lang="en-US" dirty="0" smtClean="0"/>
              <a:t>of ulcers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 When ulcerated areas are healed local treatment is supplemented with </a:t>
            </a:r>
            <a:r>
              <a:rPr lang="en-US" dirty="0" smtClean="0"/>
              <a:t>oral hygiene </a:t>
            </a:r>
            <a:r>
              <a:rPr lang="en-US" dirty="0"/>
              <a:t>&amp; patient motivation.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909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b="1" dirty="0"/>
              <a:t>Third Visit:</a:t>
            </a:r>
          </a:p>
          <a:p>
            <a:pPr marL="0" indent="0" algn="l">
              <a:buNone/>
            </a:pPr>
            <a:r>
              <a:rPr lang="en-US" dirty="0"/>
              <a:t>• Approximately 5 days after 2nd visit</a:t>
            </a:r>
          </a:p>
          <a:p>
            <a:pPr marL="0" indent="0" algn="l">
              <a:buNone/>
            </a:pPr>
            <a:r>
              <a:rPr lang="en-US" dirty="0"/>
              <a:t>• Patient counseling : Nutrition, Smoking cessation</a:t>
            </a:r>
          </a:p>
          <a:p>
            <a:pPr marL="0" indent="0" algn="l">
              <a:buNone/>
            </a:pPr>
            <a:r>
              <a:rPr lang="en-US" dirty="0"/>
              <a:t>• H2O2 rinse discontinued</a:t>
            </a:r>
          </a:p>
          <a:p>
            <a:pPr marL="0" indent="0" algn="l">
              <a:buNone/>
            </a:pPr>
            <a:r>
              <a:rPr lang="en-US" dirty="0"/>
              <a:t>• CHX maintained for 2-3 weeks</a:t>
            </a:r>
          </a:p>
          <a:p>
            <a:pPr marL="0" indent="0" algn="l">
              <a:buNone/>
            </a:pPr>
            <a:r>
              <a:rPr lang="en-US" dirty="0"/>
              <a:t>• Maintenance Therapy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61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ar-IQ" u="sng" dirty="0" smtClean="0"/>
          </a:p>
          <a:p>
            <a:pPr marL="0" indent="0" algn="l">
              <a:buNone/>
            </a:pPr>
            <a:r>
              <a:rPr lang="ar-IQ" u="sng" dirty="0" smtClean="0"/>
              <a:t>:</a:t>
            </a:r>
            <a:r>
              <a:rPr lang="en-US" u="sng" dirty="0" smtClean="0"/>
              <a:t>Supportive </a:t>
            </a:r>
            <a:r>
              <a:rPr lang="en-US" u="sng" dirty="0"/>
              <a:t>systemic treatmen</a:t>
            </a:r>
            <a:r>
              <a:rPr lang="en-US" dirty="0"/>
              <a:t>t</a:t>
            </a:r>
          </a:p>
          <a:p>
            <a:pPr marL="0" indent="0" algn="l">
              <a:buNone/>
            </a:pPr>
            <a:r>
              <a:rPr lang="en-US" dirty="0"/>
              <a:t>• In addition to systemic antibiotics, supportive </a:t>
            </a:r>
            <a:r>
              <a:rPr lang="en-US" dirty="0" smtClean="0"/>
              <a:t>treatment consists </a:t>
            </a:r>
            <a:r>
              <a:rPr lang="en-US" dirty="0"/>
              <a:t>of copious fluid consumption &amp; administration of</a:t>
            </a:r>
          </a:p>
          <a:p>
            <a:pPr marL="0" indent="0" algn="l">
              <a:buNone/>
            </a:pPr>
            <a:r>
              <a:rPr lang="en-US" dirty="0"/>
              <a:t>analgesics for relief of pain.</a:t>
            </a:r>
          </a:p>
          <a:p>
            <a:pPr marL="0" indent="0" algn="l">
              <a:buNone/>
            </a:pPr>
            <a:r>
              <a:rPr lang="en-US" dirty="0"/>
              <a:t>• Bed rest is necessary for the patients with </a:t>
            </a:r>
            <a:r>
              <a:rPr lang="en-US" dirty="0" smtClean="0"/>
              <a:t>systemic complication </a:t>
            </a:r>
            <a:r>
              <a:rPr lang="en-US" dirty="0"/>
              <a:t>such as high fever, malaise, anorexia &amp; </a:t>
            </a:r>
            <a:r>
              <a:rPr lang="en-US" dirty="0" smtClean="0"/>
              <a:t>general debility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7448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en-US" u="sng" dirty="0"/>
              <a:t>MAINTENANCE PHASE TREATMENT</a:t>
            </a:r>
          </a:p>
          <a:p>
            <a:pPr marL="0" indent="0" algn="l">
              <a:buNone/>
            </a:pPr>
            <a:r>
              <a:rPr lang="en-US" dirty="0"/>
              <a:t>On further visits,</a:t>
            </a:r>
          </a:p>
          <a:p>
            <a:pPr marL="0" indent="0" algn="l">
              <a:buNone/>
            </a:pPr>
            <a:r>
              <a:rPr lang="en-US" dirty="0"/>
              <a:t>• When the acute phase treatment has been completed, </a:t>
            </a:r>
            <a:r>
              <a:rPr lang="en-US" dirty="0" smtClean="0"/>
              <a:t>necrosis &amp; </a:t>
            </a:r>
            <a:r>
              <a:rPr lang="en-US" dirty="0"/>
              <a:t>acute symptoms in NPD have disappeared.</a:t>
            </a:r>
          </a:p>
          <a:p>
            <a:pPr marL="0" indent="0" algn="l">
              <a:buNone/>
            </a:pPr>
            <a:r>
              <a:rPr lang="en-US" dirty="0"/>
              <a:t>• The formerly necrotic areas are healed &amp; the gingival craters </a:t>
            </a:r>
            <a:r>
              <a:rPr lang="en-US" dirty="0" smtClean="0"/>
              <a:t>are reduced </a:t>
            </a:r>
            <a:r>
              <a:rPr lang="en-US" dirty="0"/>
              <a:t>in size, although some defects usually persists.</a:t>
            </a:r>
          </a:p>
          <a:p>
            <a:pPr marL="0" indent="0" algn="l">
              <a:buNone/>
            </a:pPr>
            <a:r>
              <a:rPr lang="en-US" dirty="0"/>
              <a:t>• Bacterial plaque accumulates &amp; therefore may predispose </a:t>
            </a:r>
            <a:r>
              <a:rPr lang="en-US" dirty="0" smtClean="0"/>
              <a:t>to recurrences </a:t>
            </a:r>
            <a:r>
              <a:rPr lang="en-US" dirty="0"/>
              <a:t>of NPD or to further destruction because of </a:t>
            </a:r>
          </a:p>
          <a:p>
            <a:pPr marL="0" indent="0" algn="l">
              <a:buNone/>
            </a:pPr>
            <a:r>
              <a:rPr lang="en-US" dirty="0"/>
              <a:t>persisting chronic inflammatory process or both.</a:t>
            </a:r>
          </a:p>
          <a:p>
            <a:pPr marL="0" indent="0" algn="l">
              <a:buNone/>
            </a:pPr>
            <a:r>
              <a:rPr lang="en-US" dirty="0"/>
              <a:t>• These sites therefore requires surgical correction.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48367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>
              <a:buNone/>
            </a:pPr>
            <a:r>
              <a:rPr lang="ar-IQ" sz="3600" b="1" u="sng" dirty="0" smtClean="0"/>
              <a:t>:</a:t>
            </a:r>
            <a:r>
              <a:rPr lang="en-US" sz="3600" b="1" u="sng" dirty="0" smtClean="0"/>
              <a:t>Persistent </a:t>
            </a:r>
            <a:r>
              <a:rPr lang="en-US" sz="3600" b="1" u="sng" dirty="0"/>
              <a:t>or recurrent cases</a:t>
            </a:r>
          </a:p>
          <a:p>
            <a:pPr marL="0" indent="0" algn="l">
              <a:buNone/>
            </a:pPr>
            <a:r>
              <a:rPr lang="en-US" dirty="0"/>
              <a:t>• Adequate local therapy with optimal home care will resolve most</a:t>
            </a:r>
          </a:p>
          <a:p>
            <a:pPr marL="0" indent="0" algn="l">
              <a:buNone/>
            </a:pPr>
            <a:r>
              <a:rPr lang="en-US" dirty="0"/>
              <a:t>cases of NUG. If it persists despite therapy or recurs , the patient</a:t>
            </a:r>
          </a:p>
          <a:p>
            <a:pPr marL="0" indent="0" algn="l">
              <a:buNone/>
            </a:pPr>
            <a:r>
              <a:rPr lang="en-US" dirty="0"/>
              <a:t>should be revaluated with the focus on the following factors,</a:t>
            </a:r>
          </a:p>
          <a:p>
            <a:pPr marL="0" indent="0" algn="l">
              <a:buNone/>
            </a:pPr>
            <a:r>
              <a:rPr lang="en-US" dirty="0"/>
              <a:t>• Reassessment of differential diagnosis to rule out the disease that</a:t>
            </a:r>
          </a:p>
          <a:p>
            <a:pPr marL="0" indent="0" algn="l">
              <a:buNone/>
            </a:pPr>
            <a:r>
              <a:rPr lang="en-US" dirty="0"/>
              <a:t>resembles NUG.</a:t>
            </a:r>
          </a:p>
          <a:p>
            <a:pPr marL="0" indent="0" algn="l">
              <a:buNone/>
            </a:pPr>
            <a:r>
              <a:rPr lang="en-US" dirty="0"/>
              <a:t>• Underlying systemic disease that cause </a:t>
            </a:r>
            <a:r>
              <a:rPr lang="en-US" dirty="0" err="1"/>
              <a:t>immunosuppresion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• Inadequate local therapy.</a:t>
            </a:r>
          </a:p>
          <a:p>
            <a:pPr marL="0" indent="0" algn="l">
              <a:buNone/>
            </a:pPr>
            <a:r>
              <a:rPr lang="en-US" dirty="0"/>
              <a:t>• Inadequate compliance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458592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dirty="0"/>
              <a:t> </a:t>
            </a:r>
            <a:r>
              <a:rPr lang="en-US" sz="8000" dirty="0" smtClean="0"/>
              <a:t>thank u</a:t>
            </a:r>
            <a:endParaRPr lang="ar-IQ" sz="8000" dirty="0"/>
          </a:p>
        </p:txBody>
      </p:sp>
    </p:spTree>
    <p:extLst>
      <p:ext uri="{BB962C8B-B14F-4D97-AF65-F5344CB8AC3E}">
        <p14:creationId xmlns:p14="http://schemas.microsoft.com/office/powerpoint/2010/main" val="357808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PREVELANCE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NUG often occurs in groups in an epidemic form.</a:t>
            </a:r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dirty="0" smtClean="0"/>
              <a:t># NUG </a:t>
            </a:r>
            <a:r>
              <a:rPr lang="en-US" dirty="0"/>
              <a:t>occurs at all ages, with the </a:t>
            </a:r>
            <a:r>
              <a:rPr lang="en-US" dirty="0" smtClean="0"/>
              <a:t>highest incidence reported between </a:t>
            </a:r>
            <a:r>
              <a:rPr lang="en-US" dirty="0"/>
              <a:t>ages 20 &amp; 30 </a:t>
            </a:r>
            <a:r>
              <a:rPr lang="en-US" dirty="0" err="1"/>
              <a:t>yrs</a:t>
            </a:r>
            <a:r>
              <a:rPr lang="en-US" dirty="0"/>
              <a:t> &amp; ages 15 -20 yrs.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8981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/>
          <a:lstStyle/>
          <a:p>
            <a:r>
              <a:rPr lang="en-US" dirty="0"/>
              <a:t>Clinical features - Oral signs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1628800"/>
            <a:ext cx="7128792" cy="4320480"/>
          </a:xfrm>
        </p:spPr>
        <p:txBody>
          <a:bodyPr>
            <a:normAutofit fontScale="55000" lnSpcReduction="20000"/>
          </a:bodyPr>
          <a:lstStyle/>
          <a:p>
            <a:pPr marL="0" indent="0" algn="l">
              <a:buNone/>
            </a:pPr>
            <a:r>
              <a:rPr lang="en-US" dirty="0"/>
              <a:t>• </a:t>
            </a:r>
            <a:r>
              <a:rPr lang="en-US" sz="2900" dirty="0"/>
              <a:t>NG – an inflammatory destructive gingival condition, characterized </a:t>
            </a:r>
            <a:r>
              <a:rPr lang="ar-IQ" sz="2900" dirty="0" smtClean="0"/>
              <a:t>:</a:t>
            </a:r>
            <a:r>
              <a:rPr lang="en-US" sz="2900" dirty="0" smtClean="0"/>
              <a:t>by</a:t>
            </a:r>
            <a:endParaRPr lang="en-US" sz="2900" dirty="0"/>
          </a:p>
          <a:p>
            <a:pPr marL="0" indent="0" algn="l">
              <a:buNone/>
            </a:pPr>
            <a:r>
              <a:rPr lang="en-US" sz="2900" b="1" dirty="0"/>
              <a:t>ulcerated and necrotic papilla </a:t>
            </a:r>
            <a:r>
              <a:rPr lang="en-US" sz="2900" dirty="0"/>
              <a:t>and gingival margins. </a:t>
            </a:r>
            <a:r>
              <a:rPr lang="en-US" sz="2900" b="1" dirty="0"/>
              <a:t>Punched out </a:t>
            </a:r>
            <a:r>
              <a:rPr lang="en-US" sz="2900" b="1" dirty="0" smtClean="0"/>
              <a:t>crater </a:t>
            </a:r>
            <a:r>
              <a:rPr lang="en-US" sz="2900" dirty="0" smtClean="0"/>
              <a:t>like </a:t>
            </a:r>
            <a:r>
              <a:rPr lang="en-US" sz="2900" dirty="0"/>
              <a:t>depressions at the crest of the interdental papillae is a </a:t>
            </a:r>
            <a:r>
              <a:rPr lang="en-US" sz="2900" dirty="0" smtClean="0"/>
              <a:t>characteristic Feature</a:t>
            </a:r>
            <a:endParaRPr lang="en-US" sz="2900" dirty="0"/>
          </a:p>
          <a:p>
            <a:pPr marL="0" indent="0" algn="l">
              <a:buNone/>
            </a:pPr>
            <a:r>
              <a:rPr lang="en-US" sz="2900" dirty="0"/>
              <a:t>• The surface of the craters is covered by a gray </a:t>
            </a:r>
            <a:r>
              <a:rPr lang="en-US" sz="2900" b="1" dirty="0"/>
              <a:t>pseudomembranous</a:t>
            </a:r>
          </a:p>
          <a:p>
            <a:pPr marL="0" indent="0" algn="l">
              <a:buNone/>
            </a:pPr>
            <a:r>
              <a:rPr lang="en-US" sz="2900" dirty="0"/>
              <a:t>slough. The sloughed material has little coherence and is composed of</a:t>
            </a:r>
          </a:p>
          <a:p>
            <a:pPr marL="0" indent="0" algn="l">
              <a:buNone/>
            </a:pPr>
            <a:r>
              <a:rPr lang="en-US" sz="2900" dirty="0"/>
              <a:t>fibrin, necrotic tissue, RBC,WBC, Bacteria.</a:t>
            </a:r>
          </a:p>
          <a:p>
            <a:pPr marL="0" indent="0" algn="l">
              <a:buNone/>
            </a:pPr>
            <a:r>
              <a:rPr lang="en-US" sz="2900" dirty="0"/>
              <a:t>• </a:t>
            </a:r>
            <a:r>
              <a:rPr lang="en-US" sz="2900" b="1" dirty="0"/>
              <a:t>Linear erythema </a:t>
            </a:r>
            <a:r>
              <a:rPr lang="en-US" sz="2900" dirty="0"/>
              <a:t>demarcating marginal necrosis and the relatively</a:t>
            </a:r>
          </a:p>
          <a:p>
            <a:pPr marL="0" indent="0" algn="l">
              <a:buNone/>
            </a:pPr>
            <a:r>
              <a:rPr lang="en-US" sz="2900" dirty="0"/>
              <a:t>unaffected zone</a:t>
            </a:r>
          </a:p>
          <a:p>
            <a:pPr marL="0" indent="0" algn="l">
              <a:buNone/>
            </a:pPr>
            <a:r>
              <a:rPr lang="en-US" sz="2900" dirty="0"/>
              <a:t>• In some cases the lesions are denuded of the surface</a:t>
            </a:r>
          </a:p>
          <a:p>
            <a:pPr marL="0" indent="0" algn="l">
              <a:buNone/>
            </a:pPr>
            <a:r>
              <a:rPr lang="en-US" sz="2900" dirty="0" err="1"/>
              <a:t>pseudomembrane</a:t>
            </a:r>
            <a:r>
              <a:rPr lang="en-US" sz="2900" dirty="0"/>
              <a:t>, exposing the gingival margin which is red, shiny, &amp;</a:t>
            </a:r>
          </a:p>
          <a:p>
            <a:pPr marL="0" indent="0" algn="l">
              <a:buNone/>
            </a:pPr>
            <a:r>
              <a:rPr lang="en-US" sz="2900" dirty="0"/>
              <a:t>hemorrhagic. The characteristic lesion may progressively destroy the</a:t>
            </a:r>
          </a:p>
          <a:p>
            <a:pPr marL="0" indent="0" algn="l">
              <a:buNone/>
            </a:pPr>
            <a:r>
              <a:rPr lang="en-US" sz="2900" dirty="0"/>
              <a:t>gingiva &amp; underlying periodontal tissues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081886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28800"/>
            <a:ext cx="6223549" cy="3960440"/>
          </a:xfrm>
        </p:spPr>
      </p:pic>
    </p:spTree>
    <p:extLst>
      <p:ext uri="{BB962C8B-B14F-4D97-AF65-F5344CB8AC3E}">
        <p14:creationId xmlns:p14="http://schemas.microsoft.com/office/powerpoint/2010/main" val="151128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Spontaneous gingival hemorrhage </a:t>
            </a:r>
            <a:r>
              <a:rPr lang="en-US" dirty="0"/>
              <a:t>or pronounced </a:t>
            </a:r>
            <a:r>
              <a:rPr lang="en-US" dirty="0" smtClean="0"/>
              <a:t>bleeding after </a:t>
            </a:r>
            <a:r>
              <a:rPr lang="en-US" dirty="0"/>
              <a:t>the slight stimulation are characteristic clinical signs.</a:t>
            </a:r>
          </a:p>
          <a:p>
            <a:pPr marL="0" indent="0" algn="l">
              <a:buNone/>
            </a:pPr>
            <a:r>
              <a:rPr lang="en-US" dirty="0"/>
              <a:t>• A characteristic &amp; pronounced </a:t>
            </a:r>
            <a:r>
              <a:rPr lang="en-US" b="1" i="1" dirty="0" err="1"/>
              <a:t>foetor</a:t>
            </a:r>
            <a:r>
              <a:rPr lang="en-US" b="1" i="1" dirty="0"/>
              <a:t> ex ore </a:t>
            </a:r>
            <a:r>
              <a:rPr lang="en-US" dirty="0"/>
              <a:t>is </a:t>
            </a:r>
            <a:r>
              <a:rPr lang="en-US" dirty="0" smtClean="0"/>
              <a:t>often associated </a:t>
            </a:r>
            <a:r>
              <a:rPr lang="en-US" dirty="0"/>
              <a:t>with this disease . Although it is not always </a:t>
            </a:r>
            <a:r>
              <a:rPr lang="en-US" dirty="0" smtClean="0"/>
              <a:t>very noticeable</a:t>
            </a:r>
            <a:r>
              <a:rPr lang="en-US" dirty="0"/>
              <a:t>.</a:t>
            </a:r>
          </a:p>
          <a:p>
            <a:pPr marL="0" indent="0" algn="l">
              <a:buNone/>
            </a:pPr>
            <a:r>
              <a:rPr lang="en-US" dirty="0"/>
              <a:t>• </a:t>
            </a:r>
            <a:r>
              <a:rPr lang="en-US" b="1" dirty="0"/>
              <a:t>Increased salivation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26075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 thruBlk="1"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dirty="0"/>
              <a:t>In NUP:</a:t>
            </a:r>
          </a:p>
          <a:p>
            <a:pPr marL="0" indent="0" algn="l" rtl="0">
              <a:buNone/>
            </a:pPr>
            <a:r>
              <a:rPr lang="en-US" dirty="0"/>
              <a:t>Progression of the interproximal lesion often results in destruction of the</a:t>
            </a:r>
          </a:p>
          <a:p>
            <a:pPr marL="0" indent="0" algn="l" rtl="0">
              <a:buNone/>
            </a:pPr>
            <a:r>
              <a:rPr lang="en-US" dirty="0"/>
              <a:t>interdental alveolar bone.</a:t>
            </a:r>
          </a:p>
          <a:p>
            <a:pPr marL="0" indent="0" algn="l" rtl="0">
              <a:buNone/>
            </a:pPr>
            <a:r>
              <a:rPr lang="en-US" b="1" dirty="0" err="1"/>
              <a:t>Sequestrum</a:t>
            </a:r>
            <a:r>
              <a:rPr lang="en-US" b="1" dirty="0"/>
              <a:t> formation</a:t>
            </a:r>
            <a:r>
              <a:rPr lang="en-US" dirty="0"/>
              <a:t>: necrosis of a small or large part of the alveolar bone,</a:t>
            </a:r>
          </a:p>
          <a:p>
            <a:pPr marL="0" indent="0" algn="l" rtl="0">
              <a:buNone/>
            </a:pPr>
            <a:r>
              <a:rPr lang="en-US" dirty="0"/>
              <a:t>which is denoted as </a:t>
            </a:r>
            <a:r>
              <a:rPr lang="en-US" dirty="0" err="1"/>
              <a:t>sequestrum</a:t>
            </a:r>
            <a:r>
              <a:rPr lang="en-US" dirty="0"/>
              <a:t>. The bone fragment is initially immovable, later</a:t>
            </a:r>
          </a:p>
          <a:p>
            <a:pPr marL="0" indent="0" algn="l" rtl="0">
              <a:buNone/>
            </a:pPr>
            <a:r>
              <a:rPr lang="en-US" dirty="0"/>
              <a:t>on it becomes loose. </a:t>
            </a:r>
            <a:r>
              <a:rPr lang="en-US" dirty="0" err="1"/>
              <a:t>Sequestrum</a:t>
            </a:r>
            <a:r>
              <a:rPr lang="en-US" dirty="0"/>
              <a:t> involves interproximal as well as facial or</a:t>
            </a:r>
          </a:p>
          <a:p>
            <a:pPr marL="0" indent="0" algn="l" rtl="0">
              <a:buNone/>
            </a:pPr>
            <a:r>
              <a:rPr lang="en-US" dirty="0"/>
              <a:t>palatal cortical bone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24744"/>
            <a:ext cx="6687003" cy="5142605"/>
          </a:xfrm>
        </p:spPr>
      </p:pic>
    </p:spTree>
    <p:extLst>
      <p:ext uri="{BB962C8B-B14F-4D97-AF65-F5344CB8AC3E}">
        <p14:creationId xmlns:p14="http://schemas.microsoft.com/office/powerpoint/2010/main" val="1631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124</TotalTime>
  <Words>1905</Words>
  <Application>Microsoft Office PowerPoint</Application>
  <PresentationFormat>عرض على الشاشة (3:4)‏</PresentationFormat>
  <Paragraphs>204</Paragraphs>
  <Slides>37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37</vt:i4>
      </vt:variant>
    </vt:vector>
  </HeadingPairs>
  <TitlesOfParts>
    <vt:vector size="38" baseType="lpstr">
      <vt:lpstr>أوستن</vt:lpstr>
      <vt:lpstr>عرض تقديمي في PowerPoint</vt:lpstr>
      <vt:lpstr>Necrotizing ulcerative gingivitis (NUG) , necrotizing ulcerative periodontitis(NUP), necrotizing stomatitis (NS) are the most severe inflammatory periodontal disorders caused by plaque bacteria. •</vt:lpstr>
      <vt:lpstr>عرض تقديمي في PowerPoint</vt:lpstr>
      <vt:lpstr>PREVELANCE </vt:lpstr>
      <vt:lpstr>Clinical features - Oral signs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Necrotizing ulcerative gingivitis (NUG) , necrotizing ulcerative periodontitis(NUP), necrotizing stomatitis (NS) are the most severe inflammatory periodontal disorders caused by plaque bacteria. • They are rapidly destructive &amp; debilitating &amp; represents various stages of same disease process (Horning &amp; Cohen 1995). 1986 – Necrotizing ulcerative gingivoperiodontitis 1989 – NUP ( World workshop of Clinical Periodontics ) 1999 – Classification of Periodontal Diseases – NUG &amp; NUP , included under the broader classification of Necrotizing Ulcerative Periodontal Diseases</dc:title>
  <dc:creator>dell</dc:creator>
  <cp:lastModifiedBy>Windows User</cp:lastModifiedBy>
  <cp:revision>37</cp:revision>
  <dcterms:created xsi:type="dcterms:W3CDTF">2018-04-25T20:45:49Z</dcterms:created>
  <dcterms:modified xsi:type="dcterms:W3CDTF">2018-04-26T05:36:08Z</dcterms:modified>
</cp:coreProperties>
</file>