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4" r:id="rId4"/>
    <p:sldId id="260" r:id="rId5"/>
    <p:sldId id="259" r:id="rId6"/>
    <p:sldId id="263" r:id="rId7"/>
    <p:sldId id="262" r:id="rId8"/>
    <p:sldId id="261" r:id="rId9"/>
    <p:sldId id="265" r:id="rId10"/>
    <p:sldId id="269" r:id="rId11"/>
    <p:sldId id="267" r:id="rId12"/>
    <p:sldId id="268" r:id="rId13"/>
    <p:sldId id="270" r:id="rId14"/>
    <p:sldId id="294" r:id="rId15"/>
    <p:sldId id="271" r:id="rId16"/>
    <p:sldId id="273" r:id="rId17"/>
    <p:sldId id="299" r:id="rId18"/>
    <p:sldId id="275" r:id="rId19"/>
    <p:sldId id="276" r:id="rId20"/>
    <p:sldId id="279" r:id="rId21"/>
    <p:sldId id="296" r:id="rId22"/>
    <p:sldId id="277" r:id="rId23"/>
    <p:sldId id="280" r:id="rId24"/>
    <p:sldId id="281" r:id="rId25"/>
    <p:sldId id="274" r:id="rId26"/>
    <p:sldId id="297" r:id="rId27"/>
    <p:sldId id="282" r:id="rId28"/>
    <p:sldId id="283" r:id="rId29"/>
    <p:sldId id="285" r:id="rId30"/>
    <p:sldId id="284" r:id="rId31"/>
    <p:sldId id="292" r:id="rId32"/>
    <p:sldId id="286" r:id="rId33"/>
    <p:sldId id="298" r:id="rId34"/>
    <p:sldId id="288" r:id="rId35"/>
    <p:sldId id="289" r:id="rId36"/>
    <p:sldId id="290" r:id="rId37"/>
    <p:sldId id="291" r:id="rId38"/>
    <p:sldId id="293" r:id="rId39"/>
    <p:sldId id="300" r:id="rId40"/>
    <p:sldId id="3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398"/>
  </p:normalViewPr>
  <p:slideViewPr>
    <p:cSldViewPr snapToGrid="0" snapToObjects="1">
      <p:cViewPr varScale="1">
        <p:scale>
          <a:sx n="39" d="100"/>
          <a:sy n="39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BD47B-AF56-0845-B479-FCC04FCC8172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C4CFE-6606-5E45-925B-E7B419C0D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C4CFE-6606-5E45-925B-E7B419C0D8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9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C4CFE-6606-5E45-925B-E7B419C0D8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2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C4CFE-6606-5E45-925B-E7B419C0D8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5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7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2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3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5D61-AC77-0E43-BC87-6CF447E36A0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960D-7937-B24B-A12E-A97B9938F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6386" y="1122363"/>
            <a:ext cx="8561614" cy="265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natomy &amp; histology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93" y="1727766"/>
            <a:ext cx="8714014" cy="49016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The ultimate function of epidermis is to produce </a:t>
            </a:r>
            <a:r>
              <a:rPr lang="en-US" b="1" i="1" dirty="0" smtClean="0">
                <a:solidFill>
                  <a:srgbClr val="FF0000"/>
                </a:solidFill>
              </a:rPr>
              <a:t>keratin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x-none" sz="3200" dirty="0" smtClean="0"/>
              <a:t>As new cells are produced, they push older cells to the surface of the skin where they become flattened, lose their cellular content &amp; start making </a:t>
            </a:r>
            <a:r>
              <a:rPr lang="en-US" altLang="x-none" sz="3600" b="1" dirty="0" smtClean="0">
                <a:solidFill>
                  <a:srgbClr val="FF0000"/>
                </a:solidFill>
              </a:rPr>
              <a:t>keratin</a:t>
            </a:r>
            <a:endParaRPr lang="en-US" altLang="x-none" sz="3600" dirty="0"/>
          </a:p>
          <a:p>
            <a:pPr marL="228600" lvl="1">
              <a:spcBef>
                <a:spcPts val="1000"/>
              </a:spcBef>
            </a:pPr>
            <a:r>
              <a:rPr lang="en-US" sz="3200" dirty="0" smtClean="0"/>
              <a:t> It is a tough fibrous protein which forms the basic structure of hair, nail &amp; skin</a:t>
            </a:r>
          </a:p>
          <a:p>
            <a:r>
              <a:rPr lang="en-US" sz="3200" dirty="0" smtClean="0"/>
              <a:t>Eventually the keratin producing cells(keratinocytes) die &amp; form a tough, flexible, waterproof covering of the surface of the body</a:t>
            </a:r>
          </a:p>
          <a:p>
            <a:r>
              <a:rPr lang="en-US" sz="3200" dirty="0" smtClean="0"/>
              <a:t>This is shed or washed away once every 14-28 days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53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7182" y="0"/>
            <a:ext cx="9424192" cy="6910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235148"/>
            <a:ext cx="9806609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Where do you expect this section of skin was taken from:   </a:t>
            </a:r>
          </a:p>
          <a:p>
            <a:r>
              <a:rPr lang="en-US" sz="2000" dirty="0" smtClean="0"/>
              <a:t>A- Sole.                                                       B- abdomen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75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1-Basal cell layer</a:t>
            </a:r>
            <a:endParaRPr lang="en-US" dirty="0"/>
          </a:p>
        </p:txBody>
      </p:sp>
      <p:sp>
        <p:nvSpPr>
          <p:cNvPr id="5" name="AutoShape 4" descr="https://player.slideplayer.com/27/9112848/data/images/img5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 smtClean="0"/>
              <a:t>Single layer, tall columnar cells, have nuclei &amp; all organelles</a:t>
            </a:r>
          </a:p>
          <a:p>
            <a:r>
              <a:rPr lang="en-US" dirty="0" smtClean="0"/>
              <a:t>Site of DNA synthesis &amp; mitosis</a:t>
            </a:r>
          </a:p>
          <a:p>
            <a:r>
              <a:rPr lang="en-US" dirty="0" smtClean="0"/>
              <a:t>Connected to each other by desmosomes</a:t>
            </a:r>
          </a:p>
          <a:p>
            <a:pPr marL="0" indent="0">
              <a:buNone/>
            </a:pPr>
            <a:r>
              <a:rPr lang="en-US" dirty="0" smtClean="0"/>
              <a:t> &amp; to basement membrane by </a:t>
            </a:r>
          </a:p>
          <a:p>
            <a:pPr marL="0" indent="0">
              <a:buNone/>
            </a:pPr>
            <a:r>
              <a:rPr lang="en-US" dirty="0" err="1" smtClean="0"/>
              <a:t>hemidesmosome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26" y="2994991"/>
            <a:ext cx="4248097" cy="31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2-Prickle cell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5-20 layers, polygonal, nucleated, cytoplasm become full of keratin bundles that are attached to </a:t>
            </a:r>
            <a:r>
              <a:rPr lang="en-US" i="1" dirty="0" smtClean="0">
                <a:solidFill>
                  <a:srgbClr val="FF0000"/>
                </a:solidFill>
              </a:rPr>
              <a:t>desmosomes: </a:t>
            </a:r>
            <a:r>
              <a:rPr lang="en-US" dirty="0" smtClean="0">
                <a:solidFill>
                  <a:schemeClr val="tx1"/>
                </a:solidFill>
              </a:rPr>
              <a:t>which are</a:t>
            </a:r>
            <a:r>
              <a:rPr lang="en-US" dirty="0" smtClean="0"/>
              <a:t> </a:t>
            </a:r>
            <a:r>
              <a:rPr lang="en-US" dirty="0"/>
              <a:t>small interlocking cytoplasmic </a:t>
            </a:r>
            <a:r>
              <a:rPr lang="en-US" dirty="0" smtClean="0"/>
              <a:t>processes which </a:t>
            </a:r>
            <a:r>
              <a:rPr lang="en-US" dirty="0"/>
              <a:t>are thickenings on the cell membrane of two opposing cell surfaces,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allowing </a:t>
            </a:r>
            <a:r>
              <a:rPr lang="en-US" dirty="0"/>
              <a:t>the sliding of adjacent cells on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each </a:t>
            </a:r>
            <a:r>
              <a:rPr lang="en-US" dirty="0"/>
              <a:t>other without separation upon </a:t>
            </a:r>
            <a:r>
              <a:rPr lang="en-US" dirty="0" smtClean="0"/>
              <a:t>trauma, </a:t>
            </a:r>
          </a:p>
          <a:p>
            <a:pPr marL="0" indent="0">
              <a:buNone/>
            </a:pPr>
            <a:r>
              <a:rPr lang="en-US" dirty="0" smtClean="0"/>
              <a:t>links are so strong that dead cells are shed</a:t>
            </a:r>
          </a:p>
          <a:p>
            <a:pPr marL="0" indent="0">
              <a:buNone/>
            </a:pPr>
            <a:r>
              <a:rPr lang="en-US" dirty="0" smtClean="0"/>
              <a:t> in sheets not individually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242" y="3125402"/>
            <a:ext cx="3773558" cy="30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Prickle cell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The upper part of this layer contain lamellar granules (</a:t>
            </a:r>
            <a:r>
              <a:rPr lang="en-US" b="1" i="1" dirty="0" smtClean="0">
                <a:solidFill>
                  <a:srgbClr val="FF0000"/>
                </a:solidFill>
              </a:rPr>
              <a:t>Odland’s bodies, keratinosomes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which contain lipids &amp; </a:t>
            </a:r>
          </a:p>
          <a:p>
            <a:pPr marL="0" indent="0">
              <a:buNone/>
            </a:pPr>
            <a:r>
              <a:rPr lang="en-US" dirty="0" smtClean="0"/>
              <a:t>polysaccharides &amp; their </a:t>
            </a:r>
          </a:p>
          <a:p>
            <a:pPr marL="0" indent="0">
              <a:buNone/>
            </a:pPr>
            <a:r>
              <a:rPr lang="en-US" dirty="0" smtClean="0"/>
              <a:t>contents are discharged into</a:t>
            </a:r>
          </a:p>
          <a:p>
            <a:pPr marL="0" indent="0">
              <a:buNone/>
            </a:pPr>
            <a:r>
              <a:rPr lang="en-US" dirty="0" smtClean="0"/>
              <a:t> the intercellular space at the</a:t>
            </a:r>
          </a:p>
          <a:p>
            <a:pPr marL="0" indent="0">
              <a:buNone/>
            </a:pPr>
            <a:r>
              <a:rPr lang="en-US" dirty="0" smtClean="0"/>
              <a:t> interface with granular layer</a:t>
            </a:r>
          </a:p>
          <a:p>
            <a:pPr marL="0" indent="0">
              <a:buNone/>
            </a:pPr>
            <a:r>
              <a:rPr lang="en-US" dirty="0" smtClean="0"/>
              <a:t>Forming the hydrophobic</a:t>
            </a:r>
          </a:p>
          <a:p>
            <a:pPr marL="0" indent="0">
              <a:buNone/>
            </a:pPr>
            <a:r>
              <a:rPr lang="en-US" smtClean="0"/>
              <a:t>barrier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14" y="2332383"/>
            <a:ext cx="6178485" cy="38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Granular cell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n-US" sz="3200" dirty="0" smtClean="0"/>
          </a:p>
          <a:p>
            <a:r>
              <a:rPr lang="en-US" sz="3200" dirty="0" smtClean="0"/>
              <a:t>3-10 layers, flattened cells, cytoplasm</a:t>
            </a:r>
          </a:p>
          <a:p>
            <a:pPr marL="0" indent="0">
              <a:buNone/>
            </a:pPr>
            <a:r>
              <a:rPr lang="en-US" sz="3200" dirty="0" smtClean="0"/>
              <a:t> full of basophilic </a:t>
            </a:r>
            <a:r>
              <a:rPr lang="en-US" sz="3200" dirty="0" err="1" smtClean="0"/>
              <a:t>keratohyaline</a:t>
            </a:r>
            <a:r>
              <a:rPr lang="en-US" sz="3200" dirty="0" smtClean="0"/>
              <a:t> granules </a:t>
            </a:r>
          </a:p>
          <a:p>
            <a:r>
              <a:rPr lang="en-US" sz="3200" dirty="0" smtClean="0"/>
              <a:t>Dissolution of nucleus &amp; other cell </a:t>
            </a:r>
          </a:p>
          <a:p>
            <a:pPr marL="0" indent="0">
              <a:buNone/>
            </a:pPr>
            <a:r>
              <a:rPr lang="en-US" sz="3200" dirty="0" smtClean="0"/>
              <a:t>organelles</a:t>
            </a:r>
          </a:p>
          <a:p>
            <a:r>
              <a:rPr lang="en-US" sz="3200" dirty="0" smtClean="0"/>
              <a:t>Keratin filaments in large bundles</a:t>
            </a:r>
          </a:p>
          <a:p>
            <a:r>
              <a:rPr lang="en-US" sz="3200" dirty="0" smtClean="0"/>
              <a:t>Keratinosomes migrate to the periphery of cells &amp; discharge their lipid content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30" y="559343"/>
            <a:ext cx="3814970" cy="34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Horny cell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n-US" sz="3200" dirty="0" smtClean="0"/>
          </a:p>
          <a:p>
            <a:r>
              <a:rPr lang="en-US" sz="3200" dirty="0" smtClean="0"/>
              <a:t>Flattened cells arranged in vertical </a:t>
            </a:r>
          </a:p>
          <a:p>
            <a:pPr marL="0" indent="0">
              <a:buNone/>
            </a:pPr>
            <a:r>
              <a:rPr lang="en-US" sz="3200" dirty="0" smtClean="0"/>
              <a:t>stacks that have lost nuclei &amp; </a:t>
            </a:r>
          </a:p>
          <a:p>
            <a:pPr marL="0" indent="0">
              <a:buNone/>
            </a:pPr>
            <a:r>
              <a:rPr lang="en-US" sz="3200" dirty="0" smtClean="0"/>
              <a:t>cellular organelles</a:t>
            </a:r>
          </a:p>
          <a:p>
            <a:r>
              <a:rPr lang="en-US" sz="3200" dirty="0" smtClean="0"/>
              <a:t>Keratin filaments arranged into macro fibers under influence of </a:t>
            </a:r>
            <a:r>
              <a:rPr lang="en-US" sz="3200" b="1" i="1" dirty="0" smtClean="0">
                <a:solidFill>
                  <a:srgbClr val="FF0000"/>
                </a:solidFill>
              </a:rPr>
              <a:t>fillagrin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Highly insoluble cornified envelope within plasma membrane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Desmosomes are lost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205" y="167170"/>
            <a:ext cx="4447595" cy="3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Epidermal cell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After reaching the surface, </a:t>
            </a:r>
            <a:r>
              <a:rPr lang="en-US" dirty="0" err="1" smtClean="0"/>
              <a:t>corneocytes</a:t>
            </a:r>
            <a:r>
              <a:rPr lang="en-US" dirty="0" smtClean="0"/>
              <a:t> are shed continuously being replaced by newer cells from beneath</a:t>
            </a:r>
          </a:p>
          <a:p>
            <a:r>
              <a:rPr lang="en-US" dirty="0" smtClean="0"/>
              <a:t>The whole cell cycle takes around 4 weeks normally from basal layer to be shed at the surface as a scale.</a:t>
            </a:r>
          </a:p>
          <a:p>
            <a:r>
              <a:rPr lang="en-US" dirty="0" smtClean="0"/>
              <a:t>This rate is accelerated in certain</a:t>
            </a:r>
          </a:p>
          <a:p>
            <a:pPr marL="0" indent="0">
              <a:buNone/>
            </a:pPr>
            <a:r>
              <a:rPr lang="en-US" dirty="0" smtClean="0"/>
              <a:t> disease conditions such as</a:t>
            </a:r>
          </a:p>
          <a:p>
            <a:pPr marL="0" indent="0">
              <a:buNone/>
            </a:pPr>
            <a:r>
              <a:rPr lang="en-US" dirty="0" smtClean="0"/>
              <a:t> psoriasis to be less </a:t>
            </a:r>
          </a:p>
          <a:p>
            <a:pPr marL="0" indent="0">
              <a:buNone/>
            </a:pPr>
            <a:r>
              <a:rPr lang="en-US" dirty="0" smtClean="0"/>
              <a:t>than 1 week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494" y="3658186"/>
            <a:ext cx="5281306" cy="25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Dendritic cells: 1- melanocytes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Dendritic cells of neuronal origin</a:t>
            </a:r>
          </a:p>
          <a:p>
            <a:pPr marL="0" indent="0">
              <a:buNone/>
            </a:pPr>
            <a:r>
              <a:rPr lang="en-US" dirty="0" smtClean="0"/>
              <a:t>localized between basal cells at a </a:t>
            </a:r>
          </a:p>
          <a:p>
            <a:pPr marL="0" indent="0">
              <a:buNone/>
            </a:pPr>
            <a:r>
              <a:rPr lang="en-US" dirty="0" smtClean="0"/>
              <a:t>rate of one in ten, fixed in all races</a:t>
            </a:r>
          </a:p>
          <a:p>
            <a:r>
              <a:rPr lang="en-US" dirty="0" smtClean="0"/>
              <a:t>Contain </a:t>
            </a:r>
            <a:r>
              <a:rPr lang="en-US" b="1" i="1" dirty="0" smtClean="0">
                <a:solidFill>
                  <a:srgbClr val="FF0000"/>
                </a:solidFill>
              </a:rPr>
              <a:t>melanosomes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specialized organelles that synthetize</a:t>
            </a:r>
          </a:p>
          <a:p>
            <a:pPr marL="0" indent="0">
              <a:buNone/>
            </a:pPr>
            <a:r>
              <a:rPr lang="en-US" dirty="0" smtClean="0"/>
              <a:t> melanin from tyrosine under action</a:t>
            </a:r>
          </a:p>
          <a:p>
            <a:pPr marL="0" indent="0">
              <a:buNone/>
            </a:pPr>
            <a:r>
              <a:rPr lang="en-US" dirty="0" smtClean="0"/>
              <a:t> of </a:t>
            </a:r>
            <a:r>
              <a:rPr lang="en-US" dirty="0" err="1" smtClean="0"/>
              <a:t>tyrosinase</a:t>
            </a:r>
            <a:r>
              <a:rPr lang="en-US" dirty="0" smtClean="0"/>
              <a:t> enzyme then transfer</a:t>
            </a:r>
          </a:p>
          <a:p>
            <a:pPr marL="0" indent="0">
              <a:buNone/>
            </a:pPr>
            <a:r>
              <a:rPr lang="en-US" dirty="0" smtClean="0"/>
              <a:t> it to surrounding keratinocytes, </a:t>
            </a:r>
          </a:p>
          <a:p>
            <a:pPr marL="0" indent="0">
              <a:buNone/>
            </a:pPr>
            <a:r>
              <a:rPr lang="en-US" dirty="0" smtClean="0"/>
              <a:t>forming epidermal-melanin unit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26" y="1825625"/>
            <a:ext cx="5310807" cy="42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Melanocytes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9220200" y="64770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x-none" altLang="x-none" sz="1200"/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>
            <a:fillRect/>
          </a:stretch>
        </p:blipFill>
        <p:spPr bwMode="auto">
          <a:xfrm>
            <a:off x="1262270" y="1326357"/>
            <a:ext cx="89916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1" y="675860"/>
            <a:ext cx="9578009" cy="61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By the end of this lecture; the student should be able to:</a:t>
            </a:r>
            <a:r>
              <a:rPr lang="en-US" altLang="x-none" dirty="0"/>
              <a:t> </a:t>
            </a:r>
            <a:endParaRPr lang="en-US" altLang="x-none" dirty="0" smtClean="0"/>
          </a:p>
          <a:p>
            <a:pPr marL="0" indent="0">
              <a:buNone/>
            </a:pPr>
            <a:r>
              <a:rPr lang="en-US" altLang="x-none" dirty="0" smtClean="0"/>
              <a:t>1-List </a:t>
            </a:r>
            <a:r>
              <a:rPr lang="en-US" altLang="x-none" dirty="0"/>
              <a:t>the components of the </a:t>
            </a:r>
            <a:r>
              <a:rPr lang="en-US" altLang="x-none" dirty="0" smtClean="0"/>
              <a:t>integumentary </a:t>
            </a:r>
            <a:r>
              <a:rPr lang="en-US" altLang="x-none" dirty="0"/>
              <a:t>system, including their physical </a:t>
            </a:r>
            <a:r>
              <a:rPr lang="en-US" altLang="x-none" dirty="0" smtClean="0"/>
              <a:t>relationships.</a:t>
            </a:r>
            <a:endParaRPr lang="en-US" dirty="0" smtClean="0"/>
          </a:p>
          <a:p>
            <a:pPr marL="0" indent="0">
              <a:buNone/>
            </a:pPr>
            <a:r>
              <a:rPr lang="en-US" altLang="x-none" dirty="0" smtClean="0"/>
              <a:t>2-Specify </a:t>
            </a:r>
            <a:r>
              <a:rPr lang="en-US" altLang="x-none" dirty="0"/>
              <a:t>the functions of the integumentary system.</a:t>
            </a:r>
          </a:p>
          <a:p>
            <a:pPr marL="0" indent="0">
              <a:buNone/>
            </a:pPr>
            <a:r>
              <a:rPr lang="en-US" altLang="x-none" dirty="0" smtClean="0"/>
              <a:t>3-Describe </a:t>
            </a:r>
            <a:r>
              <a:rPr lang="en-US" altLang="x-none" dirty="0"/>
              <a:t>the main features and functions of the epidermis and dermis.</a:t>
            </a:r>
          </a:p>
          <a:p>
            <a:pPr marL="0" indent="0">
              <a:buNone/>
            </a:pPr>
            <a:r>
              <a:rPr lang="en-US" altLang="x-none" dirty="0" smtClean="0"/>
              <a:t>4-Explain </a:t>
            </a:r>
            <a:r>
              <a:rPr lang="en-US" altLang="x-none" dirty="0"/>
              <a:t>the structure and function of the various </a:t>
            </a:r>
            <a:r>
              <a:rPr lang="en-US" altLang="x-none" dirty="0" smtClean="0"/>
              <a:t>skin appendages.</a:t>
            </a:r>
            <a:endParaRPr lang="en-US" altLang="x-none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505" y="365125"/>
            <a:ext cx="8705495" cy="6492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65125"/>
            <a:ext cx="3486506" cy="6370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sz="2800" dirty="0" smtClean="0">
              <a:solidFill>
                <a:srgbClr val="FF0000"/>
              </a:solidFill>
              <a:effectLst/>
              <a:latin typeface="Arial" charset="0"/>
              <a:ea typeface="Times New Roman" charset="0"/>
            </a:endParaRPr>
          </a:p>
          <a:p>
            <a:pPr>
              <a:spcBef>
                <a:spcPts val="1200"/>
              </a:spcBef>
            </a:pPr>
            <a:r>
              <a:rPr lang="en-US" sz="2800" dirty="0" smtClean="0">
                <a:solidFill>
                  <a:srgbClr val="FF0000"/>
                </a:solidFill>
                <a:effectLst/>
                <a:latin typeface="Arial" charset="0"/>
                <a:ea typeface="Times New Roman" charset="0"/>
              </a:rPr>
              <a:t>melanosomes</a:t>
            </a: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 are 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responsible for the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 difference in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 normal skin color 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between races; 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being more in no., 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Larger &amp; more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dispersed  in darker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Arial" charset="0"/>
                <a:ea typeface="Times New Roman" charset="0"/>
              </a:rPr>
              <a:t>ski</a:t>
            </a: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n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effectLst/>
                <a:latin typeface="Arial" charset="0"/>
                <a:ea typeface="Times New Roman" charset="0"/>
              </a:rPr>
              <a:t> </a:t>
            </a:r>
            <a:endParaRPr lang="en-US" sz="28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Question </a:t>
            </a:r>
            <a:br>
              <a:rPr lang="en-US" dirty="0" smtClean="0"/>
            </a:br>
            <a:r>
              <a:rPr lang="en-US" dirty="0" smtClean="0"/>
              <a:t>What would happen to the skin if </a:t>
            </a:r>
            <a:r>
              <a:rPr lang="en-US" dirty="0" err="1" smtClean="0"/>
              <a:t>tyrosinase</a:t>
            </a:r>
            <a:r>
              <a:rPr lang="en-US" dirty="0" smtClean="0"/>
              <a:t> enzyme was deficient?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8340" y="3021495"/>
            <a:ext cx="401320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8" y="2723763"/>
            <a:ext cx="3848652" cy="261476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55374" y="2279374"/>
            <a:ext cx="8733420" cy="3352800"/>
          </a:xfrm>
          <a:custGeom>
            <a:avLst/>
            <a:gdLst>
              <a:gd name="connsiteX0" fmla="*/ 8719930 w 8733420"/>
              <a:gd name="connsiteY0" fmla="*/ 265043 h 3352800"/>
              <a:gd name="connsiteX1" fmla="*/ 8560904 w 8733420"/>
              <a:gd name="connsiteY1" fmla="*/ 265043 h 3352800"/>
              <a:gd name="connsiteX2" fmla="*/ 8322365 w 8733420"/>
              <a:gd name="connsiteY2" fmla="*/ 238539 h 3352800"/>
              <a:gd name="connsiteX3" fmla="*/ 8097078 w 8733420"/>
              <a:gd name="connsiteY3" fmla="*/ 212035 h 3352800"/>
              <a:gd name="connsiteX4" fmla="*/ 7885043 w 8733420"/>
              <a:gd name="connsiteY4" fmla="*/ 198783 h 3352800"/>
              <a:gd name="connsiteX5" fmla="*/ 7606748 w 8733420"/>
              <a:gd name="connsiteY5" fmla="*/ 172278 h 3352800"/>
              <a:gd name="connsiteX6" fmla="*/ 7036904 w 8733420"/>
              <a:gd name="connsiteY6" fmla="*/ 145774 h 3352800"/>
              <a:gd name="connsiteX7" fmla="*/ 5711687 w 8733420"/>
              <a:gd name="connsiteY7" fmla="*/ 159026 h 3352800"/>
              <a:gd name="connsiteX8" fmla="*/ 5512904 w 8733420"/>
              <a:gd name="connsiteY8" fmla="*/ 185530 h 3352800"/>
              <a:gd name="connsiteX9" fmla="*/ 5433391 w 8733420"/>
              <a:gd name="connsiteY9" fmla="*/ 212035 h 3352800"/>
              <a:gd name="connsiteX10" fmla="*/ 5353878 w 8733420"/>
              <a:gd name="connsiteY10" fmla="*/ 198783 h 3352800"/>
              <a:gd name="connsiteX11" fmla="*/ 5300869 w 8733420"/>
              <a:gd name="connsiteY11" fmla="*/ 185530 h 3352800"/>
              <a:gd name="connsiteX12" fmla="*/ 5221356 w 8733420"/>
              <a:gd name="connsiteY12" fmla="*/ 172278 h 3352800"/>
              <a:gd name="connsiteX13" fmla="*/ 5155096 w 8733420"/>
              <a:gd name="connsiteY13" fmla="*/ 159026 h 3352800"/>
              <a:gd name="connsiteX14" fmla="*/ 5062330 w 8733420"/>
              <a:gd name="connsiteY14" fmla="*/ 145774 h 3352800"/>
              <a:gd name="connsiteX15" fmla="*/ 4943061 w 8733420"/>
              <a:gd name="connsiteY15" fmla="*/ 119269 h 3352800"/>
              <a:gd name="connsiteX16" fmla="*/ 4837043 w 8733420"/>
              <a:gd name="connsiteY16" fmla="*/ 106017 h 3352800"/>
              <a:gd name="connsiteX17" fmla="*/ 4731026 w 8733420"/>
              <a:gd name="connsiteY17" fmla="*/ 79513 h 3352800"/>
              <a:gd name="connsiteX18" fmla="*/ 4678017 w 8733420"/>
              <a:gd name="connsiteY18" fmla="*/ 66261 h 3352800"/>
              <a:gd name="connsiteX19" fmla="*/ 4585252 w 8733420"/>
              <a:gd name="connsiteY19" fmla="*/ 53009 h 3352800"/>
              <a:gd name="connsiteX20" fmla="*/ 4532243 w 8733420"/>
              <a:gd name="connsiteY20" fmla="*/ 39756 h 3352800"/>
              <a:gd name="connsiteX21" fmla="*/ 4439478 w 8733420"/>
              <a:gd name="connsiteY21" fmla="*/ 26504 h 3352800"/>
              <a:gd name="connsiteX22" fmla="*/ 4253948 w 8733420"/>
              <a:gd name="connsiteY22" fmla="*/ 0 h 3352800"/>
              <a:gd name="connsiteX23" fmla="*/ 3975652 w 8733420"/>
              <a:gd name="connsiteY23" fmla="*/ 13252 h 3352800"/>
              <a:gd name="connsiteX24" fmla="*/ 3803374 w 8733420"/>
              <a:gd name="connsiteY24" fmla="*/ 39756 h 3352800"/>
              <a:gd name="connsiteX25" fmla="*/ 3697356 w 8733420"/>
              <a:gd name="connsiteY25" fmla="*/ 53009 h 3352800"/>
              <a:gd name="connsiteX26" fmla="*/ 3617843 w 8733420"/>
              <a:gd name="connsiteY26" fmla="*/ 66261 h 3352800"/>
              <a:gd name="connsiteX27" fmla="*/ 3511826 w 8733420"/>
              <a:gd name="connsiteY27" fmla="*/ 79513 h 3352800"/>
              <a:gd name="connsiteX28" fmla="*/ 3286539 w 8733420"/>
              <a:gd name="connsiteY28" fmla="*/ 119269 h 3352800"/>
              <a:gd name="connsiteX29" fmla="*/ 3114261 w 8733420"/>
              <a:gd name="connsiteY29" fmla="*/ 145774 h 3352800"/>
              <a:gd name="connsiteX30" fmla="*/ 2822713 w 8733420"/>
              <a:gd name="connsiteY30" fmla="*/ 198783 h 3352800"/>
              <a:gd name="connsiteX31" fmla="*/ 2584174 w 8733420"/>
              <a:gd name="connsiteY31" fmla="*/ 225287 h 3352800"/>
              <a:gd name="connsiteX32" fmla="*/ 2093843 w 8733420"/>
              <a:gd name="connsiteY32" fmla="*/ 212035 h 3352800"/>
              <a:gd name="connsiteX33" fmla="*/ 2040835 w 8733420"/>
              <a:gd name="connsiteY33" fmla="*/ 198783 h 3352800"/>
              <a:gd name="connsiteX34" fmla="*/ 1908313 w 8733420"/>
              <a:gd name="connsiteY34" fmla="*/ 185530 h 3352800"/>
              <a:gd name="connsiteX35" fmla="*/ 1709530 w 8733420"/>
              <a:gd name="connsiteY35" fmla="*/ 159026 h 3352800"/>
              <a:gd name="connsiteX36" fmla="*/ 159026 w 8733420"/>
              <a:gd name="connsiteY36" fmla="*/ 172278 h 3352800"/>
              <a:gd name="connsiteX37" fmla="*/ 172278 w 8733420"/>
              <a:gd name="connsiteY37" fmla="*/ 318052 h 3352800"/>
              <a:gd name="connsiteX38" fmla="*/ 198783 w 8733420"/>
              <a:gd name="connsiteY38" fmla="*/ 543339 h 3352800"/>
              <a:gd name="connsiteX39" fmla="*/ 185530 w 8733420"/>
              <a:gd name="connsiteY39" fmla="*/ 848139 h 3352800"/>
              <a:gd name="connsiteX40" fmla="*/ 145774 w 8733420"/>
              <a:gd name="connsiteY40" fmla="*/ 1007165 h 3352800"/>
              <a:gd name="connsiteX41" fmla="*/ 132522 w 8733420"/>
              <a:gd name="connsiteY41" fmla="*/ 1086678 h 3352800"/>
              <a:gd name="connsiteX42" fmla="*/ 106017 w 8733420"/>
              <a:gd name="connsiteY42" fmla="*/ 1272209 h 3352800"/>
              <a:gd name="connsiteX43" fmla="*/ 66261 w 8733420"/>
              <a:gd name="connsiteY43" fmla="*/ 1391478 h 3352800"/>
              <a:gd name="connsiteX44" fmla="*/ 39756 w 8733420"/>
              <a:gd name="connsiteY44" fmla="*/ 1484243 h 3352800"/>
              <a:gd name="connsiteX45" fmla="*/ 0 w 8733420"/>
              <a:gd name="connsiteY45" fmla="*/ 1630017 h 3352800"/>
              <a:gd name="connsiteX46" fmla="*/ 13252 w 8733420"/>
              <a:gd name="connsiteY46" fmla="*/ 2040835 h 3352800"/>
              <a:gd name="connsiteX47" fmla="*/ 26504 w 8733420"/>
              <a:gd name="connsiteY47" fmla="*/ 2093843 h 3352800"/>
              <a:gd name="connsiteX48" fmla="*/ 39756 w 8733420"/>
              <a:gd name="connsiteY48" fmla="*/ 2213113 h 3352800"/>
              <a:gd name="connsiteX49" fmla="*/ 53009 w 8733420"/>
              <a:gd name="connsiteY49" fmla="*/ 2491409 h 3352800"/>
              <a:gd name="connsiteX50" fmla="*/ 79513 w 8733420"/>
              <a:gd name="connsiteY50" fmla="*/ 2531165 h 3352800"/>
              <a:gd name="connsiteX51" fmla="*/ 119269 w 8733420"/>
              <a:gd name="connsiteY51" fmla="*/ 3101009 h 3352800"/>
              <a:gd name="connsiteX52" fmla="*/ 159026 w 8733420"/>
              <a:gd name="connsiteY52" fmla="*/ 3233530 h 3352800"/>
              <a:gd name="connsiteX53" fmla="*/ 212035 w 8733420"/>
              <a:gd name="connsiteY53" fmla="*/ 3286539 h 3352800"/>
              <a:gd name="connsiteX54" fmla="*/ 410817 w 8733420"/>
              <a:gd name="connsiteY54" fmla="*/ 3313043 h 3352800"/>
              <a:gd name="connsiteX55" fmla="*/ 834887 w 8733420"/>
              <a:gd name="connsiteY55" fmla="*/ 3326296 h 3352800"/>
              <a:gd name="connsiteX56" fmla="*/ 954156 w 8733420"/>
              <a:gd name="connsiteY56" fmla="*/ 3352800 h 3352800"/>
              <a:gd name="connsiteX57" fmla="*/ 1232452 w 8733420"/>
              <a:gd name="connsiteY57" fmla="*/ 3339548 h 3352800"/>
              <a:gd name="connsiteX58" fmla="*/ 1789043 w 8733420"/>
              <a:gd name="connsiteY58" fmla="*/ 3313043 h 3352800"/>
              <a:gd name="connsiteX59" fmla="*/ 1868556 w 8733420"/>
              <a:gd name="connsiteY59" fmla="*/ 3299791 h 3352800"/>
              <a:gd name="connsiteX60" fmla="*/ 3114261 w 8733420"/>
              <a:gd name="connsiteY60" fmla="*/ 3273287 h 3352800"/>
              <a:gd name="connsiteX61" fmla="*/ 3193774 w 8733420"/>
              <a:gd name="connsiteY61" fmla="*/ 3260035 h 3352800"/>
              <a:gd name="connsiteX62" fmla="*/ 3551583 w 8733420"/>
              <a:gd name="connsiteY62" fmla="*/ 3233530 h 3352800"/>
              <a:gd name="connsiteX63" fmla="*/ 4359965 w 8733420"/>
              <a:gd name="connsiteY63" fmla="*/ 3220278 h 3352800"/>
              <a:gd name="connsiteX64" fmla="*/ 4558748 w 8733420"/>
              <a:gd name="connsiteY64" fmla="*/ 3193774 h 3352800"/>
              <a:gd name="connsiteX65" fmla="*/ 5287617 w 8733420"/>
              <a:gd name="connsiteY65" fmla="*/ 3180522 h 3352800"/>
              <a:gd name="connsiteX66" fmla="*/ 5565913 w 8733420"/>
              <a:gd name="connsiteY66" fmla="*/ 3154017 h 3352800"/>
              <a:gd name="connsiteX67" fmla="*/ 6665843 w 8733420"/>
              <a:gd name="connsiteY67" fmla="*/ 3127513 h 3352800"/>
              <a:gd name="connsiteX68" fmla="*/ 6705600 w 8733420"/>
              <a:gd name="connsiteY68" fmla="*/ 3114261 h 3352800"/>
              <a:gd name="connsiteX69" fmla="*/ 7460974 w 8733420"/>
              <a:gd name="connsiteY69" fmla="*/ 3114261 h 3352800"/>
              <a:gd name="connsiteX70" fmla="*/ 7726017 w 8733420"/>
              <a:gd name="connsiteY70" fmla="*/ 3140765 h 3352800"/>
              <a:gd name="connsiteX71" fmla="*/ 7779026 w 8733420"/>
              <a:gd name="connsiteY71" fmla="*/ 3154017 h 3352800"/>
              <a:gd name="connsiteX72" fmla="*/ 7991061 w 8733420"/>
              <a:gd name="connsiteY72" fmla="*/ 3167269 h 3352800"/>
              <a:gd name="connsiteX73" fmla="*/ 8534400 w 8733420"/>
              <a:gd name="connsiteY73" fmla="*/ 3154017 h 3352800"/>
              <a:gd name="connsiteX74" fmla="*/ 8574156 w 8733420"/>
              <a:gd name="connsiteY74" fmla="*/ 3140765 h 3352800"/>
              <a:gd name="connsiteX75" fmla="*/ 8587409 w 8733420"/>
              <a:gd name="connsiteY75" fmla="*/ 2822713 h 3352800"/>
              <a:gd name="connsiteX76" fmla="*/ 8600661 w 8733420"/>
              <a:gd name="connsiteY76" fmla="*/ 2239617 h 3352800"/>
              <a:gd name="connsiteX77" fmla="*/ 8613913 w 8733420"/>
              <a:gd name="connsiteY77" fmla="*/ 2067339 h 3352800"/>
              <a:gd name="connsiteX78" fmla="*/ 8627165 w 8733420"/>
              <a:gd name="connsiteY78" fmla="*/ 1775791 h 3352800"/>
              <a:gd name="connsiteX79" fmla="*/ 8666922 w 8733420"/>
              <a:gd name="connsiteY79" fmla="*/ 1537252 h 3352800"/>
              <a:gd name="connsiteX80" fmla="*/ 8693426 w 8733420"/>
              <a:gd name="connsiteY80" fmla="*/ 1417983 h 3352800"/>
              <a:gd name="connsiteX81" fmla="*/ 8706678 w 8733420"/>
              <a:gd name="connsiteY81" fmla="*/ 1338469 h 3352800"/>
              <a:gd name="connsiteX82" fmla="*/ 8733183 w 8733420"/>
              <a:gd name="connsiteY82" fmla="*/ 1272209 h 3352800"/>
              <a:gd name="connsiteX83" fmla="*/ 8719930 w 8733420"/>
              <a:gd name="connsiteY83" fmla="*/ 1219200 h 3352800"/>
              <a:gd name="connsiteX84" fmla="*/ 8706678 w 8733420"/>
              <a:gd name="connsiteY84" fmla="*/ 1152939 h 3352800"/>
              <a:gd name="connsiteX85" fmla="*/ 8693426 w 8733420"/>
              <a:gd name="connsiteY85" fmla="*/ 993913 h 3352800"/>
              <a:gd name="connsiteX86" fmla="*/ 8666922 w 8733420"/>
              <a:gd name="connsiteY86" fmla="*/ 728869 h 3352800"/>
              <a:gd name="connsiteX87" fmla="*/ 8653669 w 8733420"/>
              <a:gd name="connsiteY87" fmla="*/ 291548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8733420" h="3352800">
                <a:moveTo>
                  <a:pt x="8719930" y="265043"/>
                </a:moveTo>
                <a:cubicBezTo>
                  <a:pt x="8627838" y="288068"/>
                  <a:pt x="8693859" y="278339"/>
                  <a:pt x="8560904" y="265043"/>
                </a:cubicBezTo>
                <a:cubicBezTo>
                  <a:pt x="8255363" y="234488"/>
                  <a:pt x="8514832" y="268149"/>
                  <a:pt x="8322365" y="238539"/>
                </a:cubicBezTo>
                <a:cubicBezTo>
                  <a:pt x="8239715" y="225824"/>
                  <a:pt x="8183842" y="218709"/>
                  <a:pt x="8097078" y="212035"/>
                </a:cubicBezTo>
                <a:cubicBezTo>
                  <a:pt x="8026470" y="206604"/>
                  <a:pt x="7955721" y="203200"/>
                  <a:pt x="7885043" y="198783"/>
                </a:cubicBezTo>
                <a:cubicBezTo>
                  <a:pt x="7755169" y="172806"/>
                  <a:pt x="7822944" y="183271"/>
                  <a:pt x="7606748" y="172278"/>
                </a:cubicBezTo>
                <a:lnTo>
                  <a:pt x="7036904" y="145774"/>
                </a:lnTo>
                <a:lnTo>
                  <a:pt x="5711687" y="159026"/>
                </a:lnTo>
                <a:cubicBezTo>
                  <a:pt x="5692009" y="159390"/>
                  <a:pt x="5538018" y="181942"/>
                  <a:pt x="5512904" y="185530"/>
                </a:cubicBezTo>
                <a:cubicBezTo>
                  <a:pt x="5486400" y="194365"/>
                  <a:pt x="5461233" y="209715"/>
                  <a:pt x="5433391" y="212035"/>
                </a:cubicBezTo>
                <a:cubicBezTo>
                  <a:pt x="5406614" y="214267"/>
                  <a:pt x="5380226" y="204053"/>
                  <a:pt x="5353878" y="198783"/>
                </a:cubicBezTo>
                <a:cubicBezTo>
                  <a:pt x="5336018" y="195211"/>
                  <a:pt x="5318729" y="189102"/>
                  <a:pt x="5300869" y="185530"/>
                </a:cubicBezTo>
                <a:cubicBezTo>
                  <a:pt x="5274521" y="180260"/>
                  <a:pt x="5247793" y="177085"/>
                  <a:pt x="5221356" y="172278"/>
                </a:cubicBezTo>
                <a:cubicBezTo>
                  <a:pt x="5199195" y="168249"/>
                  <a:pt x="5177314" y="162729"/>
                  <a:pt x="5155096" y="159026"/>
                </a:cubicBezTo>
                <a:cubicBezTo>
                  <a:pt x="5124285" y="153891"/>
                  <a:pt x="5093062" y="151362"/>
                  <a:pt x="5062330" y="145774"/>
                </a:cubicBezTo>
                <a:cubicBezTo>
                  <a:pt x="4917232" y="119393"/>
                  <a:pt x="5114046" y="145575"/>
                  <a:pt x="4943061" y="119269"/>
                </a:cubicBezTo>
                <a:cubicBezTo>
                  <a:pt x="4907861" y="113853"/>
                  <a:pt x="4872382" y="110434"/>
                  <a:pt x="4837043" y="106017"/>
                </a:cubicBezTo>
                <a:lnTo>
                  <a:pt x="4731026" y="79513"/>
                </a:lnTo>
                <a:cubicBezTo>
                  <a:pt x="4713356" y="75096"/>
                  <a:pt x="4696047" y="68837"/>
                  <a:pt x="4678017" y="66261"/>
                </a:cubicBezTo>
                <a:cubicBezTo>
                  <a:pt x="4647095" y="61844"/>
                  <a:pt x="4615984" y="58597"/>
                  <a:pt x="4585252" y="53009"/>
                </a:cubicBezTo>
                <a:cubicBezTo>
                  <a:pt x="4567332" y="49751"/>
                  <a:pt x="4550163" y="43014"/>
                  <a:pt x="4532243" y="39756"/>
                </a:cubicBezTo>
                <a:cubicBezTo>
                  <a:pt x="4501511" y="34168"/>
                  <a:pt x="4470289" y="31639"/>
                  <a:pt x="4439478" y="26504"/>
                </a:cubicBezTo>
                <a:cubicBezTo>
                  <a:pt x="4270702" y="-1625"/>
                  <a:pt x="4508001" y="28228"/>
                  <a:pt x="4253948" y="0"/>
                </a:cubicBezTo>
                <a:cubicBezTo>
                  <a:pt x="4161183" y="4417"/>
                  <a:pt x="4068286" y="6635"/>
                  <a:pt x="3975652" y="13252"/>
                </a:cubicBezTo>
                <a:cubicBezTo>
                  <a:pt x="3932907" y="16305"/>
                  <a:pt x="3847787" y="33411"/>
                  <a:pt x="3803374" y="39756"/>
                </a:cubicBezTo>
                <a:cubicBezTo>
                  <a:pt x="3768118" y="44793"/>
                  <a:pt x="3732612" y="47972"/>
                  <a:pt x="3697356" y="53009"/>
                </a:cubicBezTo>
                <a:cubicBezTo>
                  <a:pt x="3670756" y="56809"/>
                  <a:pt x="3644443" y="62461"/>
                  <a:pt x="3617843" y="66261"/>
                </a:cubicBezTo>
                <a:cubicBezTo>
                  <a:pt x="3582587" y="71298"/>
                  <a:pt x="3547046" y="74230"/>
                  <a:pt x="3511826" y="79513"/>
                </a:cubicBezTo>
                <a:cubicBezTo>
                  <a:pt x="3263416" y="116774"/>
                  <a:pt x="3433648" y="92521"/>
                  <a:pt x="3286539" y="119269"/>
                </a:cubicBezTo>
                <a:cubicBezTo>
                  <a:pt x="3219095" y="131532"/>
                  <a:pt x="3183779" y="135843"/>
                  <a:pt x="3114261" y="145774"/>
                </a:cubicBezTo>
                <a:cubicBezTo>
                  <a:pt x="2973054" y="192842"/>
                  <a:pt x="3047481" y="173809"/>
                  <a:pt x="2822713" y="198783"/>
                </a:cubicBezTo>
                <a:lnTo>
                  <a:pt x="2584174" y="225287"/>
                </a:lnTo>
                <a:cubicBezTo>
                  <a:pt x="2420730" y="220870"/>
                  <a:pt x="2257152" y="220001"/>
                  <a:pt x="2093843" y="212035"/>
                </a:cubicBezTo>
                <a:cubicBezTo>
                  <a:pt x="2075651" y="211148"/>
                  <a:pt x="2058865" y="201359"/>
                  <a:pt x="2040835" y="198783"/>
                </a:cubicBezTo>
                <a:cubicBezTo>
                  <a:pt x="1996887" y="192505"/>
                  <a:pt x="1952463" y="190178"/>
                  <a:pt x="1908313" y="185530"/>
                </a:cubicBezTo>
                <a:cubicBezTo>
                  <a:pt x="1776231" y="171626"/>
                  <a:pt x="1819167" y="177299"/>
                  <a:pt x="1709530" y="159026"/>
                </a:cubicBezTo>
                <a:cubicBezTo>
                  <a:pt x="1192695" y="163443"/>
                  <a:pt x="673136" y="119094"/>
                  <a:pt x="159026" y="172278"/>
                </a:cubicBezTo>
                <a:cubicBezTo>
                  <a:pt x="110493" y="177299"/>
                  <a:pt x="167423" y="269502"/>
                  <a:pt x="172278" y="318052"/>
                </a:cubicBezTo>
                <a:cubicBezTo>
                  <a:pt x="180873" y="404007"/>
                  <a:pt x="188216" y="458805"/>
                  <a:pt x="198783" y="543339"/>
                </a:cubicBezTo>
                <a:cubicBezTo>
                  <a:pt x="194365" y="644939"/>
                  <a:pt x="195326" y="746916"/>
                  <a:pt x="185530" y="848139"/>
                </a:cubicBezTo>
                <a:cubicBezTo>
                  <a:pt x="179414" y="911337"/>
                  <a:pt x="155458" y="949061"/>
                  <a:pt x="145774" y="1007165"/>
                </a:cubicBezTo>
                <a:cubicBezTo>
                  <a:pt x="141357" y="1033669"/>
                  <a:pt x="136322" y="1060078"/>
                  <a:pt x="132522" y="1086678"/>
                </a:cubicBezTo>
                <a:cubicBezTo>
                  <a:pt x="120309" y="1172168"/>
                  <a:pt x="121825" y="1193170"/>
                  <a:pt x="106017" y="1272209"/>
                </a:cubicBezTo>
                <a:cubicBezTo>
                  <a:pt x="93328" y="1335653"/>
                  <a:pt x="91258" y="1324819"/>
                  <a:pt x="66261" y="1391478"/>
                </a:cubicBezTo>
                <a:cubicBezTo>
                  <a:pt x="43997" y="1450851"/>
                  <a:pt x="60639" y="1414636"/>
                  <a:pt x="39756" y="1484243"/>
                </a:cubicBezTo>
                <a:cubicBezTo>
                  <a:pt x="-594" y="1618739"/>
                  <a:pt x="24151" y="1509259"/>
                  <a:pt x="0" y="1630017"/>
                </a:cubicBezTo>
                <a:cubicBezTo>
                  <a:pt x="4417" y="1766956"/>
                  <a:pt x="5436" y="1904048"/>
                  <a:pt x="13252" y="2040835"/>
                </a:cubicBezTo>
                <a:cubicBezTo>
                  <a:pt x="14291" y="2059018"/>
                  <a:pt x="23735" y="2075842"/>
                  <a:pt x="26504" y="2093843"/>
                </a:cubicBezTo>
                <a:cubicBezTo>
                  <a:pt x="32586" y="2133379"/>
                  <a:pt x="35339" y="2173356"/>
                  <a:pt x="39756" y="2213113"/>
                </a:cubicBezTo>
                <a:cubicBezTo>
                  <a:pt x="44174" y="2305878"/>
                  <a:pt x="41490" y="2399256"/>
                  <a:pt x="53009" y="2491409"/>
                </a:cubicBezTo>
                <a:cubicBezTo>
                  <a:pt x="54985" y="2507213"/>
                  <a:pt x="78260" y="2515287"/>
                  <a:pt x="79513" y="2531165"/>
                </a:cubicBezTo>
                <a:cubicBezTo>
                  <a:pt x="130631" y="3178671"/>
                  <a:pt x="46579" y="2810254"/>
                  <a:pt x="119269" y="3101009"/>
                </a:cubicBezTo>
                <a:cubicBezTo>
                  <a:pt x="125274" y="3125030"/>
                  <a:pt x="148275" y="3222779"/>
                  <a:pt x="159026" y="3233530"/>
                </a:cubicBezTo>
                <a:cubicBezTo>
                  <a:pt x="176696" y="3251200"/>
                  <a:pt x="187792" y="3280478"/>
                  <a:pt x="212035" y="3286539"/>
                </a:cubicBezTo>
                <a:cubicBezTo>
                  <a:pt x="299029" y="3308287"/>
                  <a:pt x="282666" y="3307082"/>
                  <a:pt x="410817" y="3313043"/>
                </a:cubicBezTo>
                <a:cubicBezTo>
                  <a:pt x="552090" y="3319614"/>
                  <a:pt x="693530" y="3321878"/>
                  <a:pt x="834887" y="3326296"/>
                </a:cubicBezTo>
                <a:cubicBezTo>
                  <a:pt x="855330" y="3331407"/>
                  <a:pt x="937333" y="3352800"/>
                  <a:pt x="954156" y="3352800"/>
                </a:cubicBezTo>
                <a:cubicBezTo>
                  <a:pt x="1047026" y="3352800"/>
                  <a:pt x="1139687" y="3343965"/>
                  <a:pt x="1232452" y="3339548"/>
                </a:cubicBezTo>
                <a:cubicBezTo>
                  <a:pt x="1483074" y="3297778"/>
                  <a:pt x="1201116" y="3341040"/>
                  <a:pt x="1789043" y="3313043"/>
                </a:cubicBezTo>
                <a:cubicBezTo>
                  <a:pt x="1815883" y="3311765"/>
                  <a:pt x="1841716" y="3301069"/>
                  <a:pt x="1868556" y="3299791"/>
                </a:cubicBezTo>
                <a:cubicBezTo>
                  <a:pt x="2122873" y="3287681"/>
                  <a:pt x="2957964" y="3275982"/>
                  <a:pt x="3114261" y="3273287"/>
                </a:cubicBezTo>
                <a:cubicBezTo>
                  <a:pt x="3140765" y="3268870"/>
                  <a:pt x="3167140" y="3263586"/>
                  <a:pt x="3193774" y="3260035"/>
                </a:cubicBezTo>
                <a:cubicBezTo>
                  <a:pt x="3312208" y="3244244"/>
                  <a:pt x="3432339" y="3236549"/>
                  <a:pt x="3551583" y="3233530"/>
                </a:cubicBezTo>
                <a:lnTo>
                  <a:pt x="4359965" y="3220278"/>
                </a:lnTo>
                <a:cubicBezTo>
                  <a:pt x="4421108" y="3210088"/>
                  <a:pt x="4498860" y="3195645"/>
                  <a:pt x="4558748" y="3193774"/>
                </a:cubicBezTo>
                <a:cubicBezTo>
                  <a:pt x="4801626" y="3186184"/>
                  <a:pt x="5044661" y="3184939"/>
                  <a:pt x="5287617" y="3180522"/>
                </a:cubicBezTo>
                <a:cubicBezTo>
                  <a:pt x="5380382" y="3171687"/>
                  <a:pt x="5472746" y="3155844"/>
                  <a:pt x="5565913" y="3154017"/>
                </a:cubicBezTo>
                <a:cubicBezTo>
                  <a:pt x="6383172" y="3137993"/>
                  <a:pt x="6016554" y="3147803"/>
                  <a:pt x="6665843" y="3127513"/>
                </a:cubicBezTo>
                <a:cubicBezTo>
                  <a:pt x="6679095" y="3123096"/>
                  <a:pt x="6692048" y="3117649"/>
                  <a:pt x="6705600" y="3114261"/>
                </a:cubicBezTo>
                <a:cubicBezTo>
                  <a:pt x="6943003" y="3054911"/>
                  <a:pt x="7301600" y="3111196"/>
                  <a:pt x="7460974" y="3114261"/>
                </a:cubicBezTo>
                <a:cubicBezTo>
                  <a:pt x="7549322" y="3123096"/>
                  <a:pt x="7639880" y="3119231"/>
                  <a:pt x="7726017" y="3140765"/>
                </a:cubicBezTo>
                <a:cubicBezTo>
                  <a:pt x="7743687" y="3145182"/>
                  <a:pt x="7760903" y="3152205"/>
                  <a:pt x="7779026" y="3154017"/>
                </a:cubicBezTo>
                <a:cubicBezTo>
                  <a:pt x="7849491" y="3161063"/>
                  <a:pt x="7920383" y="3162852"/>
                  <a:pt x="7991061" y="3167269"/>
                </a:cubicBezTo>
                <a:cubicBezTo>
                  <a:pt x="8172174" y="3162852"/>
                  <a:pt x="8353420" y="3162243"/>
                  <a:pt x="8534400" y="3154017"/>
                </a:cubicBezTo>
                <a:cubicBezTo>
                  <a:pt x="8548354" y="3153383"/>
                  <a:pt x="8571949" y="3154558"/>
                  <a:pt x="8574156" y="3140765"/>
                </a:cubicBezTo>
                <a:cubicBezTo>
                  <a:pt x="8590920" y="3035988"/>
                  <a:pt x="8584289" y="2928776"/>
                  <a:pt x="8587409" y="2822713"/>
                </a:cubicBezTo>
                <a:cubicBezTo>
                  <a:pt x="8593125" y="2628382"/>
                  <a:pt x="8593844" y="2433913"/>
                  <a:pt x="8600661" y="2239617"/>
                </a:cubicBezTo>
                <a:cubicBezTo>
                  <a:pt x="8602681" y="2182057"/>
                  <a:pt x="8610627" y="2124841"/>
                  <a:pt x="8613913" y="2067339"/>
                </a:cubicBezTo>
                <a:cubicBezTo>
                  <a:pt x="8619463" y="1970214"/>
                  <a:pt x="8619086" y="1872738"/>
                  <a:pt x="8627165" y="1775791"/>
                </a:cubicBezTo>
                <a:cubicBezTo>
                  <a:pt x="8649393" y="1509048"/>
                  <a:pt x="8640514" y="1669288"/>
                  <a:pt x="8666922" y="1537252"/>
                </a:cubicBezTo>
                <a:cubicBezTo>
                  <a:pt x="8690247" y="1420632"/>
                  <a:pt x="8667634" y="1495358"/>
                  <a:pt x="8693426" y="1417983"/>
                </a:cubicBezTo>
                <a:cubicBezTo>
                  <a:pt x="8697843" y="1391478"/>
                  <a:pt x="8699608" y="1364392"/>
                  <a:pt x="8706678" y="1338469"/>
                </a:cubicBezTo>
                <a:cubicBezTo>
                  <a:pt x="8712937" y="1315519"/>
                  <a:pt x="8730556" y="1295852"/>
                  <a:pt x="8733183" y="1272209"/>
                </a:cubicBezTo>
                <a:cubicBezTo>
                  <a:pt x="8735194" y="1254107"/>
                  <a:pt x="8723881" y="1236980"/>
                  <a:pt x="8719930" y="1219200"/>
                </a:cubicBezTo>
                <a:cubicBezTo>
                  <a:pt x="8715044" y="1197212"/>
                  <a:pt x="8711095" y="1175026"/>
                  <a:pt x="8706678" y="1152939"/>
                </a:cubicBezTo>
                <a:cubicBezTo>
                  <a:pt x="8702261" y="1099930"/>
                  <a:pt x="8698719" y="1046841"/>
                  <a:pt x="8693426" y="993913"/>
                </a:cubicBezTo>
                <a:cubicBezTo>
                  <a:pt x="8672147" y="781116"/>
                  <a:pt x="8685267" y="1004037"/>
                  <a:pt x="8666922" y="728869"/>
                </a:cubicBezTo>
                <a:cubicBezTo>
                  <a:pt x="8649993" y="474944"/>
                  <a:pt x="8653669" y="527720"/>
                  <a:pt x="8653669" y="29154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93913" y="2491409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14067" y="2358887"/>
            <a:ext cx="8528716" cy="3246783"/>
          </a:xfrm>
          <a:custGeom>
            <a:avLst/>
            <a:gdLst>
              <a:gd name="connsiteX0" fmla="*/ 8382942 w 8528716"/>
              <a:gd name="connsiteY0" fmla="*/ 159026 h 3246783"/>
              <a:gd name="connsiteX1" fmla="*/ 8396194 w 8528716"/>
              <a:gd name="connsiteY1" fmla="*/ 212035 h 3246783"/>
              <a:gd name="connsiteX2" fmla="*/ 8435950 w 8528716"/>
              <a:gd name="connsiteY2" fmla="*/ 331304 h 3246783"/>
              <a:gd name="connsiteX3" fmla="*/ 8462455 w 8528716"/>
              <a:gd name="connsiteY3" fmla="*/ 410817 h 3246783"/>
              <a:gd name="connsiteX4" fmla="*/ 8488959 w 8528716"/>
              <a:gd name="connsiteY4" fmla="*/ 516835 h 3246783"/>
              <a:gd name="connsiteX5" fmla="*/ 8502211 w 8528716"/>
              <a:gd name="connsiteY5" fmla="*/ 728870 h 3246783"/>
              <a:gd name="connsiteX6" fmla="*/ 8528716 w 8528716"/>
              <a:gd name="connsiteY6" fmla="*/ 2279374 h 3246783"/>
              <a:gd name="connsiteX7" fmla="*/ 8515463 w 8528716"/>
              <a:gd name="connsiteY7" fmla="*/ 2584174 h 3246783"/>
              <a:gd name="connsiteX8" fmla="*/ 8475707 w 8528716"/>
              <a:gd name="connsiteY8" fmla="*/ 2835965 h 3246783"/>
              <a:gd name="connsiteX9" fmla="*/ 8462455 w 8528716"/>
              <a:gd name="connsiteY9" fmla="*/ 2875722 h 3246783"/>
              <a:gd name="connsiteX10" fmla="*/ 8435950 w 8528716"/>
              <a:gd name="connsiteY10" fmla="*/ 2902226 h 3246783"/>
              <a:gd name="connsiteX11" fmla="*/ 8343185 w 8528716"/>
              <a:gd name="connsiteY11" fmla="*/ 3008243 h 3246783"/>
              <a:gd name="connsiteX12" fmla="*/ 8290176 w 8528716"/>
              <a:gd name="connsiteY12" fmla="*/ 3074504 h 3246783"/>
              <a:gd name="connsiteX13" fmla="*/ 8210663 w 8528716"/>
              <a:gd name="connsiteY13" fmla="*/ 3101009 h 3246783"/>
              <a:gd name="connsiteX14" fmla="*/ 7468542 w 8528716"/>
              <a:gd name="connsiteY14" fmla="*/ 3114261 h 3246783"/>
              <a:gd name="connsiteX15" fmla="*/ 6474629 w 8528716"/>
              <a:gd name="connsiteY15" fmla="*/ 3127513 h 3246783"/>
              <a:gd name="connsiteX16" fmla="*/ 6381863 w 8528716"/>
              <a:gd name="connsiteY16" fmla="*/ 3140765 h 3246783"/>
              <a:gd name="connsiteX17" fmla="*/ 6342107 w 8528716"/>
              <a:gd name="connsiteY17" fmla="*/ 3154017 h 3246783"/>
              <a:gd name="connsiteX18" fmla="*/ 6262594 w 8528716"/>
              <a:gd name="connsiteY18" fmla="*/ 3167270 h 3246783"/>
              <a:gd name="connsiteX19" fmla="*/ 6209585 w 8528716"/>
              <a:gd name="connsiteY19" fmla="*/ 3180522 h 3246783"/>
              <a:gd name="connsiteX20" fmla="*/ 6103568 w 8528716"/>
              <a:gd name="connsiteY20" fmla="*/ 3193774 h 3246783"/>
              <a:gd name="connsiteX21" fmla="*/ 5904785 w 8528716"/>
              <a:gd name="connsiteY21" fmla="*/ 3220278 h 3246783"/>
              <a:gd name="connsiteX22" fmla="*/ 5772263 w 8528716"/>
              <a:gd name="connsiteY22" fmla="*/ 3233530 h 3246783"/>
              <a:gd name="connsiteX23" fmla="*/ 5454211 w 8528716"/>
              <a:gd name="connsiteY23" fmla="*/ 3220278 h 3246783"/>
              <a:gd name="connsiteX24" fmla="*/ 5308437 w 8528716"/>
              <a:gd name="connsiteY24" fmla="*/ 3193774 h 3246783"/>
              <a:gd name="connsiteX25" fmla="*/ 5149411 w 8528716"/>
              <a:gd name="connsiteY25" fmla="*/ 3180522 h 3246783"/>
              <a:gd name="connsiteX26" fmla="*/ 5030142 w 8528716"/>
              <a:gd name="connsiteY26" fmla="*/ 3167270 h 3246783"/>
              <a:gd name="connsiteX27" fmla="*/ 4977133 w 8528716"/>
              <a:gd name="connsiteY27" fmla="*/ 3154017 h 3246783"/>
              <a:gd name="connsiteX28" fmla="*/ 4672333 w 8528716"/>
              <a:gd name="connsiteY28" fmla="*/ 3127513 h 3246783"/>
              <a:gd name="connsiteX29" fmla="*/ 4579568 w 8528716"/>
              <a:gd name="connsiteY29" fmla="*/ 3114261 h 3246783"/>
              <a:gd name="connsiteX30" fmla="*/ 3983220 w 8528716"/>
              <a:gd name="connsiteY30" fmla="*/ 3127513 h 3246783"/>
              <a:gd name="connsiteX31" fmla="*/ 3810942 w 8528716"/>
              <a:gd name="connsiteY31" fmla="*/ 3154017 h 3246783"/>
              <a:gd name="connsiteX32" fmla="*/ 3572403 w 8528716"/>
              <a:gd name="connsiteY32" fmla="*/ 3180522 h 3246783"/>
              <a:gd name="connsiteX33" fmla="*/ 3466385 w 8528716"/>
              <a:gd name="connsiteY33" fmla="*/ 3193774 h 3246783"/>
              <a:gd name="connsiteX34" fmla="*/ 3161585 w 8528716"/>
              <a:gd name="connsiteY34" fmla="*/ 3220278 h 3246783"/>
              <a:gd name="connsiteX35" fmla="*/ 3015811 w 8528716"/>
              <a:gd name="connsiteY35" fmla="*/ 3233530 h 3246783"/>
              <a:gd name="connsiteX36" fmla="*/ 2870037 w 8528716"/>
              <a:gd name="connsiteY36" fmla="*/ 3246783 h 3246783"/>
              <a:gd name="connsiteX37" fmla="*/ 2711011 w 8528716"/>
              <a:gd name="connsiteY37" fmla="*/ 3233530 h 3246783"/>
              <a:gd name="connsiteX38" fmla="*/ 2671255 w 8528716"/>
              <a:gd name="connsiteY38" fmla="*/ 3220278 h 3246783"/>
              <a:gd name="connsiteX39" fmla="*/ 2578490 w 8528716"/>
              <a:gd name="connsiteY39" fmla="*/ 3207026 h 3246783"/>
              <a:gd name="connsiteX40" fmla="*/ 2326698 w 8528716"/>
              <a:gd name="connsiteY40" fmla="*/ 3180522 h 3246783"/>
              <a:gd name="connsiteX41" fmla="*/ 2101411 w 8528716"/>
              <a:gd name="connsiteY41" fmla="*/ 3154017 h 3246783"/>
              <a:gd name="connsiteX42" fmla="*/ 1915881 w 8528716"/>
              <a:gd name="connsiteY42" fmla="*/ 3140765 h 3246783"/>
              <a:gd name="connsiteX43" fmla="*/ 1650837 w 8528716"/>
              <a:gd name="connsiteY43" fmla="*/ 3114261 h 3246783"/>
              <a:gd name="connsiteX44" fmla="*/ 100333 w 8528716"/>
              <a:gd name="connsiteY44" fmla="*/ 3114261 h 3246783"/>
              <a:gd name="connsiteX45" fmla="*/ 73829 w 8528716"/>
              <a:gd name="connsiteY45" fmla="*/ 3061252 h 3246783"/>
              <a:gd name="connsiteX46" fmla="*/ 60576 w 8528716"/>
              <a:gd name="connsiteY46" fmla="*/ 2994991 h 3246783"/>
              <a:gd name="connsiteX47" fmla="*/ 47324 w 8528716"/>
              <a:gd name="connsiteY47" fmla="*/ 2955235 h 3246783"/>
              <a:gd name="connsiteX48" fmla="*/ 34072 w 8528716"/>
              <a:gd name="connsiteY48" fmla="*/ 2849217 h 3246783"/>
              <a:gd name="connsiteX49" fmla="*/ 7568 w 8528716"/>
              <a:gd name="connsiteY49" fmla="*/ 1683026 h 3246783"/>
              <a:gd name="connsiteX50" fmla="*/ 47324 w 8528716"/>
              <a:gd name="connsiteY50" fmla="*/ 1378226 h 3246783"/>
              <a:gd name="connsiteX51" fmla="*/ 47324 w 8528716"/>
              <a:gd name="connsiteY51" fmla="*/ 742122 h 3246783"/>
              <a:gd name="connsiteX52" fmla="*/ 73829 w 8528716"/>
              <a:gd name="connsiteY52" fmla="*/ 609600 h 3246783"/>
              <a:gd name="connsiteX53" fmla="*/ 100333 w 8528716"/>
              <a:gd name="connsiteY53" fmla="*/ 490330 h 3246783"/>
              <a:gd name="connsiteX54" fmla="*/ 113585 w 8528716"/>
              <a:gd name="connsiteY54" fmla="*/ 331304 h 3246783"/>
              <a:gd name="connsiteX55" fmla="*/ 126837 w 8528716"/>
              <a:gd name="connsiteY55" fmla="*/ 291548 h 3246783"/>
              <a:gd name="connsiteX56" fmla="*/ 193098 w 8528716"/>
              <a:gd name="connsiteY56" fmla="*/ 238539 h 3246783"/>
              <a:gd name="connsiteX57" fmla="*/ 219603 w 8528716"/>
              <a:gd name="connsiteY57" fmla="*/ 212035 h 3246783"/>
              <a:gd name="connsiteX58" fmla="*/ 299116 w 8528716"/>
              <a:gd name="connsiteY58" fmla="*/ 159026 h 3246783"/>
              <a:gd name="connsiteX59" fmla="*/ 338872 w 8528716"/>
              <a:gd name="connsiteY59" fmla="*/ 132522 h 3246783"/>
              <a:gd name="connsiteX60" fmla="*/ 378629 w 8528716"/>
              <a:gd name="connsiteY60" fmla="*/ 119270 h 3246783"/>
              <a:gd name="connsiteX61" fmla="*/ 405133 w 8528716"/>
              <a:gd name="connsiteY61" fmla="*/ 92765 h 3246783"/>
              <a:gd name="connsiteX62" fmla="*/ 484646 w 8528716"/>
              <a:gd name="connsiteY62" fmla="*/ 66261 h 3246783"/>
              <a:gd name="connsiteX63" fmla="*/ 630420 w 8528716"/>
              <a:gd name="connsiteY63" fmla="*/ 39756 h 3246783"/>
              <a:gd name="connsiteX64" fmla="*/ 1385794 w 8528716"/>
              <a:gd name="connsiteY64" fmla="*/ 53009 h 3246783"/>
              <a:gd name="connsiteX65" fmla="*/ 1465307 w 8528716"/>
              <a:gd name="connsiteY65" fmla="*/ 66261 h 3246783"/>
              <a:gd name="connsiteX66" fmla="*/ 2101411 w 8528716"/>
              <a:gd name="connsiteY66" fmla="*/ 53009 h 3246783"/>
              <a:gd name="connsiteX67" fmla="*/ 2194176 w 8528716"/>
              <a:gd name="connsiteY67" fmla="*/ 39756 h 3246783"/>
              <a:gd name="connsiteX68" fmla="*/ 2286942 w 8528716"/>
              <a:gd name="connsiteY68" fmla="*/ 13252 h 3246783"/>
              <a:gd name="connsiteX69" fmla="*/ 2339950 w 8528716"/>
              <a:gd name="connsiteY69" fmla="*/ 0 h 3246783"/>
              <a:gd name="connsiteX70" fmla="*/ 2909794 w 8528716"/>
              <a:gd name="connsiteY70" fmla="*/ 13252 h 3246783"/>
              <a:gd name="connsiteX71" fmla="*/ 3108576 w 8528716"/>
              <a:gd name="connsiteY71" fmla="*/ 66261 h 3246783"/>
              <a:gd name="connsiteX72" fmla="*/ 3148333 w 8528716"/>
              <a:gd name="connsiteY72" fmla="*/ 79513 h 3246783"/>
              <a:gd name="connsiteX73" fmla="*/ 3188090 w 8528716"/>
              <a:gd name="connsiteY73" fmla="*/ 92765 h 3246783"/>
              <a:gd name="connsiteX74" fmla="*/ 3307359 w 8528716"/>
              <a:gd name="connsiteY74" fmla="*/ 119270 h 3246783"/>
              <a:gd name="connsiteX75" fmla="*/ 3810942 w 8528716"/>
              <a:gd name="connsiteY75" fmla="*/ 92765 h 3246783"/>
              <a:gd name="connsiteX76" fmla="*/ 3996472 w 8528716"/>
              <a:gd name="connsiteY76" fmla="*/ 79513 h 3246783"/>
              <a:gd name="connsiteX77" fmla="*/ 4632576 w 8528716"/>
              <a:gd name="connsiteY77" fmla="*/ 66261 h 3246783"/>
              <a:gd name="connsiteX78" fmla="*/ 4778350 w 8528716"/>
              <a:gd name="connsiteY78" fmla="*/ 53009 h 3246783"/>
              <a:gd name="connsiteX79" fmla="*/ 4844611 w 8528716"/>
              <a:gd name="connsiteY79" fmla="*/ 39756 h 3246783"/>
              <a:gd name="connsiteX80" fmla="*/ 4963881 w 8528716"/>
              <a:gd name="connsiteY80" fmla="*/ 26504 h 3246783"/>
              <a:gd name="connsiteX81" fmla="*/ 5639742 w 8528716"/>
              <a:gd name="connsiteY81" fmla="*/ 39756 h 3246783"/>
              <a:gd name="connsiteX82" fmla="*/ 5865029 w 8528716"/>
              <a:gd name="connsiteY82" fmla="*/ 66261 h 3246783"/>
              <a:gd name="connsiteX83" fmla="*/ 5971046 w 8528716"/>
              <a:gd name="connsiteY83" fmla="*/ 79513 h 3246783"/>
              <a:gd name="connsiteX84" fmla="*/ 6024055 w 8528716"/>
              <a:gd name="connsiteY84" fmla="*/ 92765 h 3246783"/>
              <a:gd name="connsiteX85" fmla="*/ 6116820 w 8528716"/>
              <a:gd name="connsiteY85" fmla="*/ 106017 h 3246783"/>
              <a:gd name="connsiteX86" fmla="*/ 6183081 w 8528716"/>
              <a:gd name="connsiteY86" fmla="*/ 119270 h 3246783"/>
              <a:gd name="connsiteX87" fmla="*/ 6275846 w 8528716"/>
              <a:gd name="connsiteY87" fmla="*/ 132522 h 3246783"/>
              <a:gd name="connsiteX88" fmla="*/ 6448124 w 8528716"/>
              <a:gd name="connsiteY88" fmla="*/ 172278 h 3246783"/>
              <a:gd name="connsiteX89" fmla="*/ 6540890 w 8528716"/>
              <a:gd name="connsiteY89" fmla="*/ 159026 h 3246783"/>
              <a:gd name="connsiteX90" fmla="*/ 6593898 w 8528716"/>
              <a:gd name="connsiteY90" fmla="*/ 145774 h 3246783"/>
              <a:gd name="connsiteX91" fmla="*/ 6686663 w 8528716"/>
              <a:gd name="connsiteY91" fmla="*/ 132522 h 3246783"/>
              <a:gd name="connsiteX92" fmla="*/ 7216750 w 8528716"/>
              <a:gd name="connsiteY92" fmla="*/ 145774 h 3246783"/>
              <a:gd name="connsiteX93" fmla="*/ 7296263 w 8528716"/>
              <a:gd name="connsiteY93" fmla="*/ 159026 h 3246783"/>
              <a:gd name="connsiteX94" fmla="*/ 7415533 w 8528716"/>
              <a:gd name="connsiteY94" fmla="*/ 185530 h 3246783"/>
              <a:gd name="connsiteX95" fmla="*/ 7495046 w 8528716"/>
              <a:gd name="connsiteY95" fmla="*/ 198783 h 3246783"/>
              <a:gd name="connsiteX96" fmla="*/ 7866107 w 8528716"/>
              <a:gd name="connsiteY96" fmla="*/ 185530 h 3246783"/>
              <a:gd name="connsiteX97" fmla="*/ 7985376 w 8528716"/>
              <a:gd name="connsiteY97" fmla="*/ 159026 h 3246783"/>
              <a:gd name="connsiteX98" fmla="*/ 8051637 w 8528716"/>
              <a:gd name="connsiteY98" fmla="*/ 145774 h 3246783"/>
              <a:gd name="connsiteX99" fmla="*/ 8104646 w 8528716"/>
              <a:gd name="connsiteY99" fmla="*/ 132522 h 3246783"/>
              <a:gd name="connsiteX100" fmla="*/ 8449203 w 8528716"/>
              <a:gd name="connsiteY100" fmla="*/ 145774 h 324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8528716" h="3246783">
                <a:moveTo>
                  <a:pt x="8382942" y="159026"/>
                </a:moveTo>
                <a:cubicBezTo>
                  <a:pt x="8387359" y="176696"/>
                  <a:pt x="8390960" y="194590"/>
                  <a:pt x="8396194" y="212035"/>
                </a:cubicBezTo>
                <a:cubicBezTo>
                  <a:pt x="8396194" y="212037"/>
                  <a:pt x="8429323" y="311425"/>
                  <a:pt x="8435950" y="331304"/>
                </a:cubicBezTo>
                <a:cubicBezTo>
                  <a:pt x="8435953" y="331314"/>
                  <a:pt x="8462452" y="410806"/>
                  <a:pt x="8462455" y="410817"/>
                </a:cubicBezTo>
                <a:lnTo>
                  <a:pt x="8488959" y="516835"/>
                </a:lnTo>
                <a:cubicBezTo>
                  <a:pt x="8493376" y="587513"/>
                  <a:pt x="8501087" y="658063"/>
                  <a:pt x="8502211" y="728870"/>
                </a:cubicBezTo>
                <a:cubicBezTo>
                  <a:pt x="8527107" y="2297361"/>
                  <a:pt x="8446007" y="1700449"/>
                  <a:pt x="8528716" y="2279374"/>
                </a:cubicBezTo>
                <a:cubicBezTo>
                  <a:pt x="8524298" y="2380974"/>
                  <a:pt x="8521104" y="2482635"/>
                  <a:pt x="8515463" y="2584174"/>
                </a:cubicBezTo>
                <a:cubicBezTo>
                  <a:pt x="8505199" y="2768915"/>
                  <a:pt x="8517935" y="2709278"/>
                  <a:pt x="8475707" y="2835965"/>
                </a:cubicBezTo>
                <a:cubicBezTo>
                  <a:pt x="8471290" y="2849217"/>
                  <a:pt x="8472333" y="2865845"/>
                  <a:pt x="8462455" y="2875722"/>
                </a:cubicBezTo>
                <a:cubicBezTo>
                  <a:pt x="8453620" y="2884557"/>
                  <a:pt x="8443447" y="2892231"/>
                  <a:pt x="8435950" y="2902226"/>
                </a:cubicBezTo>
                <a:cubicBezTo>
                  <a:pt x="8358645" y="3005299"/>
                  <a:pt x="8417178" y="2958916"/>
                  <a:pt x="8343185" y="3008243"/>
                </a:cubicBezTo>
                <a:cubicBezTo>
                  <a:pt x="8333820" y="3022291"/>
                  <a:pt x="8309062" y="3065061"/>
                  <a:pt x="8290176" y="3074504"/>
                </a:cubicBezTo>
                <a:cubicBezTo>
                  <a:pt x="8265187" y="3086998"/>
                  <a:pt x="8238597" y="3100510"/>
                  <a:pt x="8210663" y="3101009"/>
                </a:cubicBezTo>
                <a:lnTo>
                  <a:pt x="7468542" y="3114261"/>
                </a:lnTo>
                <a:lnTo>
                  <a:pt x="6474629" y="3127513"/>
                </a:lnTo>
                <a:cubicBezTo>
                  <a:pt x="6443707" y="3131930"/>
                  <a:pt x="6412492" y="3134639"/>
                  <a:pt x="6381863" y="3140765"/>
                </a:cubicBezTo>
                <a:cubicBezTo>
                  <a:pt x="6368165" y="3143504"/>
                  <a:pt x="6355743" y="3150987"/>
                  <a:pt x="6342107" y="3154017"/>
                </a:cubicBezTo>
                <a:cubicBezTo>
                  <a:pt x="6315877" y="3159846"/>
                  <a:pt x="6288942" y="3162000"/>
                  <a:pt x="6262594" y="3167270"/>
                </a:cubicBezTo>
                <a:cubicBezTo>
                  <a:pt x="6244734" y="3170842"/>
                  <a:pt x="6227551" y="3177528"/>
                  <a:pt x="6209585" y="3180522"/>
                </a:cubicBezTo>
                <a:cubicBezTo>
                  <a:pt x="6174456" y="3186377"/>
                  <a:pt x="6138870" y="3189067"/>
                  <a:pt x="6103568" y="3193774"/>
                </a:cubicBezTo>
                <a:cubicBezTo>
                  <a:pt x="5995783" y="3208145"/>
                  <a:pt x="6018725" y="3207618"/>
                  <a:pt x="5904785" y="3220278"/>
                </a:cubicBezTo>
                <a:cubicBezTo>
                  <a:pt x="5860662" y="3225180"/>
                  <a:pt x="5816437" y="3229113"/>
                  <a:pt x="5772263" y="3233530"/>
                </a:cubicBezTo>
                <a:cubicBezTo>
                  <a:pt x="5666246" y="3229113"/>
                  <a:pt x="5560100" y="3227109"/>
                  <a:pt x="5454211" y="3220278"/>
                </a:cubicBezTo>
                <a:cubicBezTo>
                  <a:pt x="5191644" y="3203338"/>
                  <a:pt x="5480247" y="3215250"/>
                  <a:pt x="5308437" y="3193774"/>
                </a:cubicBezTo>
                <a:cubicBezTo>
                  <a:pt x="5255655" y="3187176"/>
                  <a:pt x="5202364" y="3185565"/>
                  <a:pt x="5149411" y="3180522"/>
                </a:cubicBezTo>
                <a:cubicBezTo>
                  <a:pt x="5109590" y="3176730"/>
                  <a:pt x="5069898" y="3171687"/>
                  <a:pt x="5030142" y="3167270"/>
                </a:cubicBezTo>
                <a:cubicBezTo>
                  <a:pt x="5012472" y="3162852"/>
                  <a:pt x="4995135" y="3156787"/>
                  <a:pt x="4977133" y="3154017"/>
                </a:cubicBezTo>
                <a:cubicBezTo>
                  <a:pt x="4869067" y="3137391"/>
                  <a:pt x="4784885" y="3138232"/>
                  <a:pt x="4672333" y="3127513"/>
                </a:cubicBezTo>
                <a:cubicBezTo>
                  <a:pt x="4641238" y="3124552"/>
                  <a:pt x="4610490" y="3118678"/>
                  <a:pt x="4579568" y="3114261"/>
                </a:cubicBezTo>
                <a:lnTo>
                  <a:pt x="3983220" y="3127513"/>
                </a:lnTo>
                <a:cubicBezTo>
                  <a:pt x="3946104" y="3128941"/>
                  <a:pt x="3850513" y="3149071"/>
                  <a:pt x="3810942" y="3154017"/>
                </a:cubicBezTo>
                <a:cubicBezTo>
                  <a:pt x="3731557" y="3163940"/>
                  <a:pt x="3651788" y="3170599"/>
                  <a:pt x="3572403" y="3180522"/>
                </a:cubicBezTo>
                <a:cubicBezTo>
                  <a:pt x="3537064" y="3184939"/>
                  <a:pt x="3501834" y="3190344"/>
                  <a:pt x="3466385" y="3193774"/>
                </a:cubicBezTo>
                <a:lnTo>
                  <a:pt x="3161585" y="3220278"/>
                </a:lnTo>
                <a:lnTo>
                  <a:pt x="3015811" y="3233530"/>
                </a:lnTo>
                <a:lnTo>
                  <a:pt x="2870037" y="3246783"/>
                </a:lnTo>
                <a:cubicBezTo>
                  <a:pt x="2817028" y="3242365"/>
                  <a:pt x="2763737" y="3240560"/>
                  <a:pt x="2711011" y="3233530"/>
                </a:cubicBezTo>
                <a:cubicBezTo>
                  <a:pt x="2697165" y="3231684"/>
                  <a:pt x="2684953" y="3223017"/>
                  <a:pt x="2671255" y="3220278"/>
                </a:cubicBezTo>
                <a:cubicBezTo>
                  <a:pt x="2640626" y="3214152"/>
                  <a:pt x="2609520" y="3210606"/>
                  <a:pt x="2578490" y="3207026"/>
                </a:cubicBezTo>
                <a:cubicBezTo>
                  <a:pt x="2494652" y="3197353"/>
                  <a:pt x="2409944" y="3194396"/>
                  <a:pt x="2326698" y="3180522"/>
                </a:cubicBezTo>
                <a:cubicBezTo>
                  <a:pt x="2211022" y="3161243"/>
                  <a:pt x="2252219" y="3166082"/>
                  <a:pt x="2101411" y="3154017"/>
                </a:cubicBezTo>
                <a:lnTo>
                  <a:pt x="1915881" y="3140765"/>
                </a:lnTo>
                <a:cubicBezTo>
                  <a:pt x="1827436" y="3132961"/>
                  <a:pt x="1650837" y="3114261"/>
                  <a:pt x="1650837" y="3114261"/>
                </a:cubicBezTo>
                <a:cubicBezTo>
                  <a:pt x="1422577" y="3117668"/>
                  <a:pt x="401714" y="3143240"/>
                  <a:pt x="100333" y="3114261"/>
                </a:cubicBezTo>
                <a:cubicBezTo>
                  <a:pt x="80668" y="3112370"/>
                  <a:pt x="82664" y="3078922"/>
                  <a:pt x="73829" y="3061252"/>
                </a:cubicBezTo>
                <a:cubicBezTo>
                  <a:pt x="69411" y="3039165"/>
                  <a:pt x="66039" y="3016843"/>
                  <a:pt x="60576" y="2994991"/>
                </a:cubicBezTo>
                <a:cubicBezTo>
                  <a:pt x="57188" y="2981439"/>
                  <a:pt x="49823" y="2968979"/>
                  <a:pt x="47324" y="2955235"/>
                </a:cubicBezTo>
                <a:cubicBezTo>
                  <a:pt x="40953" y="2920195"/>
                  <a:pt x="38489" y="2884556"/>
                  <a:pt x="34072" y="2849217"/>
                </a:cubicBezTo>
                <a:cubicBezTo>
                  <a:pt x="14645" y="2382952"/>
                  <a:pt x="7568" y="2279423"/>
                  <a:pt x="7568" y="1683026"/>
                </a:cubicBezTo>
                <a:cubicBezTo>
                  <a:pt x="7568" y="1423147"/>
                  <a:pt x="-25718" y="1487791"/>
                  <a:pt x="47324" y="1378226"/>
                </a:cubicBezTo>
                <a:cubicBezTo>
                  <a:pt x="28794" y="1100271"/>
                  <a:pt x="22347" y="1100118"/>
                  <a:pt x="47324" y="742122"/>
                </a:cubicBezTo>
                <a:cubicBezTo>
                  <a:pt x="50459" y="697182"/>
                  <a:pt x="62903" y="653304"/>
                  <a:pt x="73829" y="609600"/>
                </a:cubicBezTo>
                <a:cubicBezTo>
                  <a:pt x="92544" y="534739"/>
                  <a:pt x="83509" y="574451"/>
                  <a:pt x="100333" y="490330"/>
                </a:cubicBezTo>
                <a:cubicBezTo>
                  <a:pt x="104750" y="437321"/>
                  <a:pt x="106555" y="384030"/>
                  <a:pt x="113585" y="331304"/>
                </a:cubicBezTo>
                <a:cubicBezTo>
                  <a:pt x="115431" y="317458"/>
                  <a:pt x="119650" y="303526"/>
                  <a:pt x="126837" y="291548"/>
                </a:cubicBezTo>
                <a:cubicBezTo>
                  <a:pt x="141605" y="266934"/>
                  <a:pt x="172262" y="255207"/>
                  <a:pt x="193098" y="238539"/>
                </a:cubicBezTo>
                <a:cubicBezTo>
                  <a:pt x="202854" y="230734"/>
                  <a:pt x="209608" y="219532"/>
                  <a:pt x="219603" y="212035"/>
                </a:cubicBezTo>
                <a:cubicBezTo>
                  <a:pt x="245087" y="192922"/>
                  <a:pt x="272612" y="176696"/>
                  <a:pt x="299116" y="159026"/>
                </a:cubicBezTo>
                <a:cubicBezTo>
                  <a:pt x="312368" y="150191"/>
                  <a:pt x="323762" y="137558"/>
                  <a:pt x="338872" y="132522"/>
                </a:cubicBezTo>
                <a:lnTo>
                  <a:pt x="378629" y="119270"/>
                </a:lnTo>
                <a:cubicBezTo>
                  <a:pt x="387464" y="110435"/>
                  <a:pt x="393958" y="98353"/>
                  <a:pt x="405133" y="92765"/>
                </a:cubicBezTo>
                <a:cubicBezTo>
                  <a:pt x="430121" y="80271"/>
                  <a:pt x="458142" y="75096"/>
                  <a:pt x="484646" y="66261"/>
                </a:cubicBezTo>
                <a:cubicBezTo>
                  <a:pt x="558189" y="41747"/>
                  <a:pt x="510544" y="54741"/>
                  <a:pt x="630420" y="39756"/>
                </a:cubicBezTo>
                <a:lnTo>
                  <a:pt x="1385794" y="53009"/>
                </a:lnTo>
                <a:cubicBezTo>
                  <a:pt x="1412650" y="53862"/>
                  <a:pt x="1438437" y="66261"/>
                  <a:pt x="1465307" y="66261"/>
                </a:cubicBezTo>
                <a:cubicBezTo>
                  <a:pt x="1677388" y="66261"/>
                  <a:pt x="1889376" y="57426"/>
                  <a:pt x="2101411" y="53009"/>
                </a:cubicBezTo>
                <a:cubicBezTo>
                  <a:pt x="2132333" y="48591"/>
                  <a:pt x="2163444" y="45344"/>
                  <a:pt x="2194176" y="39756"/>
                </a:cubicBezTo>
                <a:cubicBezTo>
                  <a:pt x="2251142" y="29398"/>
                  <a:pt x="2237265" y="27445"/>
                  <a:pt x="2286942" y="13252"/>
                </a:cubicBezTo>
                <a:cubicBezTo>
                  <a:pt x="2304454" y="8249"/>
                  <a:pt x="2322281" y="4417"/>
                  <a:pt x="2339950" y="0"/>
                </a:cubicBezTo>
                <a:lnTo>
                  <a:pt x="2909794" y="13252"/>
                </a:lnTo>
                <a:cubicBezTo>
                  <a:pt x="2978652" y="16063"/>
                  <a:pt x="3044903" y="45036"/>
                  <a:pt x="3108576" y="66261"/>
                </a:cubicBezTo>
                <a:lnTo>
                  <a:pt x="3148333" y="79513"/>
                </a:lnTo>
                <a:cubicBezTo>
                  <a:pt x="3161585" y="83930"/>
                  <a:pt x="3174538" y="89377"/>
                  <a:pt x="3188090" y="92765"/>
                </a:cubicBezTo>
                <a:cubicBezTo>
                  <a:pt x="3262950" y="111480"/>
                  <a:pt x="3223239" y="102445"/>
                  <a:pt x="3307359" y="119270"/>
                </a:cubicBezTo>
                <a:lnTo>
                  <a:pt x="3810942" y="92765"/>
                </a:lnTo>
                <a:cubicBezTo>
                  <a:pt x="3872847" y="89326"/>
                  <a:pt x="3934503" y="81512"/>
                  <a:pt x="3996472" y="79513"/>
                </a:cubicBezTo>
                <a:cubicBezTo>
                  <a:pt x="4208442" y="72675"/>
                  <a:pt x="4420541" y="70678"/>
                  <a:pt x="4632576" y="66261"/>
                </a:cubicBezTo>
                <a:cubicBezTo>
                  <a:pt x="4681167" y="61844"/>
                  <a:pt x="4729935" y="59061"/>
                  <a:pt x="4778350" y="53009"/>
                </a:cubicBezTo>
                <a:cubicBezTo>
                  <a:pt x="4800701" y="50215"/>
                  <a:pt x="4822313" y="42942"/>
                  <a:pt x="4844611" y="39756"/>
                </a:cubicBezTo>
                <a:cubicBezTo>
                  <a:pt x="4884210" y="34099"/>
                  <a:pt x="4924124" y="30921"/>
                  <a:pt x="4963881" y="26504"/>
                </a:cubicBezTo>
                <a:lnTo>
                  <a:pt x="5639742" y="39756"/>
                </a:lnTo>
                <a:cubicBezTo>
                  <a:pt x="5712370" y="42137"/>
                  <a:pt x="5792325" y="56567"/>
                  <a:pt x="5865029" y="66261"/>
                </a:cubicBezTo>
                <a:cubicBezTo>
                  <a:pt x="5900331" y="70968"/>
                  <a:pt x="5935917" y="73658"/>
                  <a:pt x="5971046" y="79513"/>
                </a:cubicBezTo>
                <a:cubicBezTo>
                  <a:pt x="5989012" y="82507"/>
                  <a:pt x="6006135" y="89507"/>
                  <a:pt x="6024055" y="92765"/>
                </a:cubicBezTo>
                <a:cubicBezTo>
                  <a:pt x="6054787" y="98353"/>
                  <a:pt x="6086009" y="100882"/>
                  <a:pt x="6116820" y="106017"/>
                </a:cubicBezTo>
                <a:cubicBezTo>
                  <a:pt x="6139038" y="109720"/>
                  <a:pt x="6160863" y="115567"/>
                  <a:pt x="6183081" y="119270"/>
                </a:cubicBezTo>
                <a:cubicBezTo>
                  <a:pt x="6213892" y="124405"/>
                  <a:pt x="6245304" y="125977"/>
                  <a:pt x="6275846" y="132522"/>
                </a:cubicBezTo>
                <a:cubicBezTo>
                  <a:pt x="6572348" y="196057"/>
                  <a:pt x="6188248" y="128966"/>
                  <a:pt x="6448124" y="172278"/>
                </a:cubicBezTo>
                <a:cubicBezTo>
                  <a:pt x="6479046" y="167861"/>
                  <a:pt x="6510158" y="164614"/>
                  <a:pt x="6540890" y="159026"/>
                </a:cubicBezTo>
                <a:cubicBezTo>
                  <a:pt x="6558809" y="155768"/>
                  <a:pt x="6575979" y="149032"/>
                  <a:pt x="6593898" y="145774"/>
                </a:cubicBezTo>
                <a:cubicBezTo>
                  <a:pt x="6624630" y="140186"/>
                  <a:pt x="6655741" y="136939"/>
                  <a:pt x="6686663" y="132522"/>
                </a:cubicBezTo>
                <a:lnTo>
                  <a:pt x="7216750" y="145774"/>
                </a:lnTo>
                <a:cubicBezTo>
                  <a:pt x="7243595" y="146941"/>
                  <a:pt x="7269826" y="154219"/>
                  <a:pt x="7296263" y="159026"/>
                </a:cubicBezTo>
                <a:cubicBezTo>
                  <a:pt x="7550747" y="205295"/>
                  <a:pt x="7202915" y="143005"/>
                  <a:pt x="7415533" y="185530"/>
                </a:cubicBezTo>
                <a:cubicBezTo>
                  <a:pt x="7441881" y="190800"/>
                  <a:pt x="7468542" y="194365"/>
                  <a:pt x="7495046" y="198783"/>
                </a:cubicBezTo>
                <a:cubicBezTo>
                  <a:pt x="7618733" y="194365"/>
                  <a:pt x="7742555" y="192798"/>
                  <a:pt x="7866107" y="185530"/>
                </a:cubicBezTo>
                <a:cubicBezTo>
                  <a:pt x="7961484" y="179919"/>
                  <a:pt x="7919045" y="175609"/>
                  <a:pt x="7985376" y="159026"/>
                </a:cubicBezTo>
                <a:cubicBezTo>
                  <a:pt x="8007228" y="153563"/>
                  <a:pt x="8029649" y="150660"/>
                  <a:pt x="8051637" y="145774"/>
                </a:cubicBezTo>
                <a:cubicBezTo>
                  <a:pt x="8069417" y="141823"/>
                  <a:pt x="8086976" y="136939"/>
                  <a:pt x="8104646" y="132522"/>
                </a:cubicBezTo>
                <a:lnTo>
                  <a:pt x="8449203" y="145774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28732" y="2186609"/>
            <a:ext cx="8746572" cy="3551582"/>
          </a:xfrm>
          <a:custGeom>
            <a:avLst/>
            <a:gdLst>
              <a:gd name="connsiteX0" fmla="*/ 8600798 w 8746572"/>
              <a:gd name="connsiteY0" fmla="*/ 119269 h 3551582"/>
              <a:gd name="connsiteX1" fmla="*/ 8614051 w 8746572"/>
              <a:gd name="connsiteY1" fmla="*/ 251791 h 3551582"/>
              <a:gd name="connsiteX2" fmla="*/ 8627303 w 8746572"/>
              <a:gd name="connsiteY2" fmla="*/ 304800 h 3551582"/>
              <a:gd name="connsiteX3" fmla="*/ 8653807 w 8746572"/>
              <a:gd name="connsiteY3" fmla="*/ 609600 h 3551582"/>
              <a:gd name="connsiteX4" fmla="*/ 8667059 w 8746572"/>
              <a:gd name="connsiteY4" fmla="*/ 1139687 h 3551582"/>
              <a:gd name="connsiteX5" fmla="*/ 8680311 w 8746572"/>
              <a:gd name="connsiteY5" fmla="*/ 1205948 h 3551582"/>
              <a:gd name="connsiteX6" fmla="*/ 8693564 w 8746572"/>
              <a:gd name="connsiteY6" fmla="*/ 1311965 h 3551582"/>
              <a:gd name="connsiteX7" fmla="*/ 8706816 w 8746572"/>
              <a:gd name="connsiteY7" fmla="*/ 1364974 h 3551582"/>
              <a:gd name="connsiteX8" fmla="*/ 8720068 w 8746572"/>
              <a:gd name="connsiteY8" fmla="*/ 1431234 h 3551582"/>
              <a:gd name="connsiteX9" fmla="*/ 8746572 w 8746572"/>
              <a:gd name="connsiteY9" fmla="*/ 1550504 h 3551582"/>
              <a:gd name="connsiteX10" fmla="*/ 8733320 w 8746572"/>
              <a:gd name="connsiteY10" fmla="*/ 1709530 h 3551582"/>
              <a:gd name="connsiteX11" fmla="*/ 8706816 w 8746572"/>
              <a:gd name="connsiteY11" fmla="*/ 1934817 h 3551582"/>
              <a:gd name="connsiteX12" fmla="*/ 8720068 w 8746572"/>
              <a:gd name="connsiteY12" fmla="*/ 2531165 h 3551582"/>
              <a:gd name="connsiteX13" fmla="*/ 8746572 w 8746572"/>
              <a:gd name="connsiteY13" fmla="*/ 2729948 h 3551582"/>
              <a:gd name="connsiteX14" fmla="*/ 8733320 w 8746572"/>
              <a:gd name="connsiteY14" fmla="*/ 2835965 h 3551582"/>
              <a:gd name="connsiteX15" fmla="*/ 8693564 w 8746572"/>
              <a:gd name="connsiteY15" fmla="*/ 2862469 h 3551582"/>
              <a:gd name="connsiteX16" fmla="*/ 8667059 w 8746572"/>
              <a:gd name="connsiteY16" fmla="*/ 2888974 h 3551582"/>
              <a:gd name="connsiteX17" fmla="*/ 8627303 w 8746572"/>
              <a:gd name="connsiteY17" fmla="*/ 2915478 h 3551582"/>
              <a:gd name="connsiteX18" fmla="*/ 8600798 w 8746572"/>
              <a:gd name="connsiteY18" fmla="*/ 2941982 h 3551582"/>
              <a:gd name="connsiteX19" fmla="*/ 8561042 w 8746572"/>
              <a:gd name="connsiteY19" fmla="*/ 2968487 h 3551582"/>
              <a:gd name="connsiteX20" fmla="*/ 8455025 w 8746572"/>
              <a:gd name="connsiteY20" fmla="*/ 3074504 h 3551582"/>
              <a:gd name="connsiteX21" fmla="*/ 8428520 w 8746572"/>
              <a:gd name="connsiteY21" fmla="*/ 3101008 h 3551582"/>
              <a:gd name="connsiteX22" fmla="*/ 8402016 w 8746572"/>
              <a:gd name="connsiteY22" fmla="*/ 3127513 h 3551582"/>
              <a:gd name="connsiteX23" fmla="*/ 8309251 w 8746572"/>
              <a:gd name="connsiteY23" fmla="*/ 3167269 h 3551582"/>
              <a:gd name="connsiteX24" fmla="*/ 8269494 w 8746572"/>
              <a:gd name="connsiteY24" fmla="*/ 3180521 h 3551582"/>
              <a:gd name="connsiteX25" fmla="*/ 8216485 w 8746572"/>
              <a:gd name="connsiteY25" fmla="*/ 3207026 h 3551582"/>
              <a:gd name="connsiteX26" fmla="*/ 8150225 w 8746572"/>
              <a:gd name="connsiteY26" fmla="*/ 3220278 h 3551582"/>
              <a:gd name="connsiteX27" fmla="*/ 8110468 w 8746572"/>
              <a:gd name="connsiteY27" fmla="*/ 3233530 h 3551582"/>
              <a:gd name="connsiteX28" fmla="*/ 7885181 w 8746572"/>
              <a:gd name="connsiteY28" fmla="*/ 3260034 h 3551582"/>
              <a:gd name="connsiteX29" fmla="*/ 7686398 w 8746572"/>
              <a:gd name="connsiteY29" fmla="*/ 3286539 h 3551582"/>
              <a:gd name="connsiteX30" fmla="*/ 7514120 w 8746572"/>
              <a:gd name="connsiteY30" fmla="*/ 3299791 h 3551582"/>
              <a:gd name="connsiteX31" fmla="*/ 7222572 w 8746572"/>
              <a:gd name="connsiteY31" fmla="*/ 3326295 h 3551582"/>
              <a:gd name="connsiteX32" fmla="*/ 6825007 w 8746572"/>
              <a:gd name="connsiteY32" fmla="*/ 3352800 h 3551582"/>
              <a:gd name="connsiteX33" fmla="*/ 6520207 w 8746572"/>
              <a:gd name="connsiteY33" fmla="*/ 3379304 h 3551582"/>
              <a:gd name="connsiteX34" fmla="*/ 5831094 w 8746572"/>
              <a:gd name="connsiteY34" fmla="*/ 3366052 h 3551582"/>
              <a:gd name="connsiteX35" fmla="*/ 5725077 w 8746572"/>
              <a:gd name="connsiteY35" fmla="*/ 3326295 h 3551582"/>
              <a:gd name="connsiteX36" fmla="*/ 5658816 w 8746572"/>
              <a:gd name="connsiteY36" fmla="*/ 3313043 h 3551582"/>
              <a:gd name="connsiteX37" fmla="*/ 5526294 w 8746572"/>
              <a:gd name="connsiteY37" fmla="*/ 3286539 h 3551582"/>
              <a:gd name="connsiteX38" fmla="*/ 5380520 w 8746572"/>
              <a:gd name="connsiteY38" fmla="*/ 3273287 h 3551582"/>
              <a:gd name="connsiteX39" fmla="*/ 4890190 w 8746572"/>
              <a:gd name="connsiteY39" fmla="*/ 3286539 h 3551582"/>
              <a:gd name="connsiteX40" fmla="*/ 4810677 w 8746572"/>
              <a:gd name="connsiteY40" fmla="*/ 3313043 h 3551582"/>
              <a:gd name="connsiteX41" fmla="*/ 4611894 w 8746572"/>
              <a:gd name="connsiteY41" fmla="*/ 3352800 h 3551582"/>
              <a:gd name="connsiteX42" fmla="*/ 4545633 w 8746572"/>
              <a:gd name="connsiteY42" fmla="*/ 3366052 h 3551582"/>
              <a:gd name="connsiteX43" fmla="*/ 4466120 w 8746572"/>
              <a:gd name="connsiteY43" fmla="*/ 3379304 h 3551582"/>
              <a:gd name="connsiteX44" fmla="*/ 4413111 w 8746572"/>
              <a:gd name="connsiteY44" fmla="*/ 3392556 h 3551582"/>
              <a:gd name="connsiteX45" fmla="*/ 4187825 w 8746572"/>
              <a:gd name="connsiteY45" fmla="*/ 3432313 h 3551582"/>
              <a:gd name="connsiteX46" fmla="*/ 4081807 w 8746572"/>
              <a:gd name="connsiteY46" fmla="*/ 3458817 h 3551582"/>
              <a:gd name="connsiteX47" fmla="*/ 4028798 w 8746572"/>
              <a:gd name="connsiteY47" fmla="*/ 3472069 h 3551582"/>
              <a:gd name="connsiteX48" fmla="*/ 3896277 w 8746572"/>
              <a:gd name="connsiteY48" fmla="*/ 3498574 h 3551582"/>
              <a:gd name="connsiteX49" fmla="*/ 3843268 w 8746572"/>
              <a:gd name="connsiteY49" fmla="*/ 3511826 h 3551582"/>
              <a:gd name="connsiteX50" fmla="*/ 3723998 w 8746572"/>
              <a:gd name="connsiteY50" fmla="*/ 3525078 h 3551582"/>
              <a:gd name="connsiteX51" fmla="*/ 3485459 w 8746572"/>
              <a:gd name="connsiteY51" fmla="*/ 3551582 h 3551582"/>
              <a:gd name="connsiteX52" fmla="*/ 2398781 w 8746572"/>
              <a:gd name="connsiteY52" fmla="*/ 3538330 h 3551582"/>
              <a:gd name="connsiteX53" fmla="*/ 2173494 w 8746572"/>
              <a:gd name="connsiteY53" fmla="*/ 3511826 h 3551582"/>
              <a:gd name="connsiteX54" fmla="*/ 1842190 w 8746572"/>
              <a:gd name="connsiteY54" fmla="*/ 3472069 h 3551582"/>
              <a:gd name="connsiteX55" fmla="*/ 1696416 w 8746572"/>
              <a:gd name="connsiteY55" fmla="*/ 3445565 h 3551582"/>
              <a:gd name="connsiteX56" fmla="*/ 1365111 w 8746572"/>
              <a:gd name="connsiteY56" fmla="*/ 3419061 h 3551582"/>
              <a:gd name="connsiteX57" fmla="*/ 1139825 w 8746572"/>
              <a:gd name="connsiteY57" fmla="*/ 3379304 h 3551582"/>
              <a:gd name="connsiteX58" fmla="*/ 397703 w 8746572"/>
              <a:gd name="connsiteY58" fmla="*/ 3366052 h 3551582"/>
              <a:gd name="connsiteX59" fmla="*/ 318190 w 8746572"/>
              <a:gd name="connsiteY59" fmla="*/ 3339548 h 3551582"/>
              <a:gd name="connsiteX60" fmla="*/ 251929 w 8746572"/>
              <a:gd name="connsiteY60" fmla="*/ 3299791 h 3551582"/>
              <a:gd name="connsiteX61" fmla="*/ 185668 w 8746572"/>
              <a:gd name="connsiteY61" fmla="*/ 3220278 h 3551582"/>
              <a:gd name="connsiteX62" fmla="*/ 159164 w 8746572"/>
              <a:gd name="connsiteY62" fmla="*/ 3140765 h 3551582"/>
              <a:gd name="connsiteX63" fmla="*/ 145911 w 8746572"/>
              <a:gd name="connsiteY63" fmla="*/ 3101008 h 3551582"/>
              <a:gd name="connsiteX64" fmla="*/ 119407 w 8746572"/>
              <a:gd name="connsiteY64" fmla="*/ 2994991 h 3551582"/>
              <a:gd name="connsiteX65" fmla="*/ 92903 w 8746572"/>
              <a:gd name="connsiteY65" fmla="*/ 2915478 h 3551582"/>
              <a:gd name="connsiteX66" fmla="*/ 106155 w 8746572"/>
              <a:gd name="connsiteY66" fmla="*/ 2729948 h 3551582"/>
              <a:gd name="connsiteX67" fmla="*/ 79651 w 8746572"/>
              <a:gd name="connsiteY67" fmla="*/ 2544417 h 3551582"/>
              <a:gd name="connsiteX68" fmla="*/ 66398 w 8746572"/>
              <a:gd name="connsiteY68" fmla="*/ 2464904 h 3551582"/>
              <a:gd name="connsiteX69" fmla="*/ 26642 w 8746572"/>
              <a:gd name="connsiteY69" fmla="*/ 2279374 h 3551582"/>
              <a:gd name="connsiteX70" fmla="*/ 138 w 8746572"/>
              <a:gd name="connsiteY70" fmla="*/ 2067339 h 3551582"/>
              <a:gd name="connsiteX71" fmla="*/ 26642 w 8746572"/>
              <a:gd name="connsiteY71" fmla="*/ 1470991 h 3551582"/>
              <a:gd name="connsiteX72" fmla="*/ 39894 w 8746572"/>
              <a:gd name="connsiteY72" fmla="*/ 1046921 h 3551582"/>
              <a:gd name="connsiteX73" fmla="*/ 79651 w 8746572"/>
              <a:gd name="connsiteY73" fmla="*/ 927652 h 3551582"/>
              <a:gd name="connsiteX74" fmla="*/ 106155 w 8746572"/>
              <a:gd name="connsiteY74" fmla="*/ 887895 h 3551582"/>
              <a:gd name="connsiteX75" fmla="*/ 145911 w 8746572"/>
              <a:gd name="connsiteY75" fmla="*/ 755374 h 3551582"/>
              <a:gd name="connsiteX76" fmla="*/ 159164 w 8746572"/>
              <a:gd name="connsiteY76" fmla="*/ 662608 h 3551582"/>
              <a:gd name="connsiteX77" fmla="*/ 185668 w 8746572"/>
              <a:gd name="connsiteY77" fmla="*/ 503582 h 3551582"/>
              <a:gd name="connsiteX78" fmla="*/ 198920 w 8746572"/>
              <a:gd name="connsiteY78" fmla="*/ 384313 h 3551582"/>
              <a:gd name="connsiteX79" fmla="*/ 278433 w 8746572"/>
              <a:gd name="connsiteY79" fmla="*/ 304800 h 3551582"/>
              <a:gd name="connsiteX80" fmla="*/ 344694 w 8746572"/>
              <a:gd name="connsiteY80" fmla="*/ 238539 h 3551582"/>
              <a:gd name="connsiteX81" fmla="*/ 437459 w 8746572"/>
              <a:gd name="connsiteY81" fmla="*/ 145774 h 3551582"/>
              <a:gd name="connsiteX82" fmla="*/ 543477 w 8746572"/>
              <a:gd name="connsiteY82" fmla="*/ 66261 h 3551582"/>
              <a:gd name="connsiteX83" fmla="*/ 622990 w 8746572"/>
              <a:gd name="connsiteY83" fmla="*/ 39756 h 3551582"/>
              <a:gd name="connsiteX84" fmla="*/ 715755 w 8746572"/>
              <a:gd name="connsiteY84" fmla="*/ 13252 h 3551582"/>
              <a:gd name="connsiteX85" fmla="*/ 1338607 w 8746572"/>
              <a:gd name="connsiteY85" fmla="*/ 39756 h 3551582"/>
              <a:gd name="connsiteX86" fmla="*/ 1431372 w 8746572"/>
              <a:gd name="connsiteY86" fmla="*/ 66261 h 3551582"/>
              <a:gd name="connsiteX87" fmla="*/ 1484381 w 8746572"/>
              <a:gd name="connsiteY87" fmla="*/ 79513 h 3551582"/>
              <a:gd name="connsiteX88" fmla="*/ 1603651 w 8746572"/>
              <a:gd name="connsiteY88" fmla="*/ 119269 h 3551582"/>
              <a:gd name="connsiteX89" fmla="*/ 1749425 w 8746572"/>
              <a:gd name="connsiteY89" fmla="*/ 145774 h 3551582"/>
              <a:gd name="connsiteX90" fmla="*/ 1868694 w 8746572"/>
              <a:gd name="connsiteY90" fmla="*/ 172278 h 3551582"/>
              <a:gd name="connsiteX91" fmla="*/ 2173494 w 8746572"/>
              <a:gd name="connsiteY91" fmla="*/ 185530 h 3551582"/>
              <a:gd name="connsiteX92" fmla="*/ 3167407 w 8746572"/>
              <a:gd name="connsiteY92" fmla="*/ 212034 h 3551582"/>
              <a:gd name="connsiteX93" fmla="*/ 3246920 w 8746572"/>
              <a:gd name="connsiteY93" fmla="*/ 225287 h 3551582"/>
              <a:gd name="connsiteX94" fmla="*/ 3366190 w 8746572"/>
              <a:gd name="connsiteY94" fmla="*/ 238539 h 3551582"/>
              <a:gd name="connsiteX95" fmla="*/ 3551720 w 8746572"/>
              <a:gd name="connsiteY95" fmla="*/ 265043 h 3551582"/>
              <a:gd name="connsiteX96" fmla="*/ 4015546 w 8746572"/>
              <a:gd name="connsiteY96" fmla="*/ 278295 h 3551582"/>
              <a:gd name="connsiteX97" fmla="*/ 4068555 w 8746572"/>
              <a:gd name="connsiteY97" fmla="*/ 291548 h 3551582"/>
              <a:gd name="connsiteX98" fmla="*/ 4108311 w 8746572"/>
              <a:gd name="connsiteY98" fmla="*/ 304800 h 3551582"/>
              <a:gd name="connsiteX99" fmla="*/ 4187825 w 8746572"/>
              <a:gd name="connsiteY99" fmla="*/ 318052 h 3551582"/>
              <a:gd name="connsiteX100" fmla="*/ 4426364 w 8746572"/>
              <a:gd name="connsiteY100" fmla="*/ 304800 h 3551582"/>
              <a:gd name="connsiteX101" fmla="*/ 4466120 w 8746572"/>
              <a:gd name="connsiteY101" fmla="*/ 291548 h 3551582"/>
              <a:gd name="connsiteX102" fmla="*/ 4558885 w 8746572"/>
              <a:gd name="connsiteY102" fmla="*/ 278295 h 3551582"/>
              <a:gd name="connsiteX103" fmla="*/ 4611894 w 8746572"/>
              <a:gd name="connsiteY103" fmla="*/ 265043 h 3551582"/>
              <a:gd name="connsiteX104" fmla="*/ 4744416 w 8746572"/>
              <a:gd name="connsiteY104" fmla="*/ 238539 h 3551582"/>
              <a:gd name="connsiteX105" fmla="*/ 4837181 w 8746572"/>
              <a:gd name="connsiteY105" fmla="*/ 212034 h 3551582"/>
              <a:gd name="connsiteX106" fmla="*/ 5022711 w 8746572"/>
              <a:gd name="connsiteY106" fmla="*/ 185530 h 3551582"/>
              <a:gd name="connsiteX107" fmla="*/ 5102225 w 8746572"/>
              <a:gd name="connsiteY107" fmla="*/ 172278 h 3551582"/>
              <a:gd name="connsiteX108" fmla="*/ 5181738 w 8746572"/>
              <a:gd name="connsiteY108" fmla="*/ 145774 h 3551582"/>
              <a:gd name="connsiteX109" fmla="*/ 5261251 w 8746572"/>
              <a:gd name="connsiteY109" fmla="*/ 132521 h 3551582"/>
              <a:gd name="connsiteX110" fmla="*/ 5393772 w 8746572"/>
              <a:gd name="connsiteY110" fmla="*/ 106017 h 3551582"/>
              <a:gd name="connsiteX111" fmla="*/ 5460033 w 8746572"/>
              <a:gd name="connsiteY111" fmla="*/ 92765 h 3551582"/>
              <a:gd name="connsiteX112" fmla="*/ 5566051 w 8746572"/>
              <a:gd name="connsiteY112" fmla="*/ 66261 h 3551582"/>
              <a:gd name="connsiteX113" fmla="*/ 5817842 w 8746572"/>
              <a:gd name="connsiteY113" fmla="*/ 39756 h 3551582"/>
              <a:gd name="connsiteX114" fmla="*/ 6255164 w 8746572"/>
              <a:gd name="connsiteY114" fmla="*/ 26504 h 3551582"/>
              <a:gd name="connsiteX115" fmla="*/ 6480451 w 8746572"/>
              <a:gd name="connsiteY115" fmla="*/ 0 h 3551582"/>
              <a:gd name="connsiteX116" fmla="*/ 6997285 w 8746572"/>
              <a:gd name="connsiteY116" fmla="*/ 13252 h 3551582"/>
              <a:gd name="connsiteX117" fmla="*/ 7143059 w 8746572"/>
              <a:gd name="connsiteY117" fmla="*/ 39756 h 3551582"/>
              <a:gd name="connsiteX118" fmla="*/ 7209320 w 8746572"/>
              <a:gd name="connsiteY118" fmla="*/ 53008 h 3551582"/>
              <a:gd name="connsiteX119" fmla="*/ 7288833 w 8746572"/>
              <a:gd name="connsiteY119" fmla="*/ 66261 h 3551582"/>
              <a:gd name="connsiteX120" fmla="*/ 7434607 w 8746572"/>
              <a:gd name="connsiteY120" fmla="*/ 106017 h 3551582"/>
              <a:gd name="connsiteX121" fmla="*/ 7593633 w 8746572"/>
              <a:gd name="connsiteY121" fmla="*/ 119269 h 3551582"/>
              <a:gd name="connsiteX122" fmla="*/ 7673146 w 8746572"/>
              <a:gd name="connsiteY122" fmla="*/ 132521 h 3551582"/>
              <a:gd name="connsiteX123" fmla="*/ 7818920 w 8746572"/>
              <a:gd name="connsiteY123" fmla="*/ 159026 h 3551582"/>
              <a:gd name="connsiteX124" fmla="*/ 7964694 w 8746572"/>
              <a:gd name="connsiteY124" fmla="*/ 172278 h 3551582"/>
              <a:gd name="connsiteX125" fmla="*/ 8044207 w 8746572"/>
              <a:gd name="connsiteY125" fmla="*/ 185530 h 3551582"/>
              <a:gd name="connsiteX126" fmla="*/ 8216485 w 8746572"/>
              <a:gd name="connsiteY126" fmla="*/ 198782 h 3551582"/>
              <a:gd name="connsiteX127" fmla="*/ 8614051 w 8746572"/>
              <a:gd name="connsiteY127" fmla="*/ 185530 h 355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746572" h="3551582">
                <a:moveTo>
                  <a:pt x="8600798" y="119269"/>
                </a:moveTo>
                <a:cubicBezTo>
                  <a:pt x="8605216" y="163443"/>
                  <a:pt x="8607773" y="207843"/>
                  <a:pt x="8614051" y="251791"/>
                </a:cubicBezTo>
                <a:cubicBezTo>
                  <a:pt x="8616627" y="269821"/>
                  <a:pt x="8624727" y="286770"/>
                  <a:pt x="8627303" y="304800"/>
                </a:cubicBezTo>
                <a:cubicBezTo>
                  <a:pt x="8636795" y="371243"/>
                  <a:pt x="8649464" y="553140"/>
                  <a:pt x="8653807" y="609600"/>
                </a:cubicBezTo>
                <a:cubicBezTo>
                  <a:pt x="8658224" y="786296"/>
                  <a:pt x="8659211" y="963110"/>
                  <a:pt x="8667059" y="1139687"/>
                </a:cubicBezTo>
                <a:cubicBezTo>
                  <a:pt x="8668059" y="1162189"/>
                  <a:pt x="8676886" y="1183686"/>
                  <a:pt x="8680311" y="1205948"/>
                </a:cubicBezTo>
                <a:cubicBezTo>
                  <a:pt x="8685727" y="1241148"/>
                  <a:pt x="8687709" y="1276836"/>
                  <a:pt x="8693564" y="1311965"/>
                </a:cubicBezTo>
                <a:cubicBezTo>
                  <a:pt x="8696558" y="1329931"/>
                  <a:pt x="8702865" y="1347194"/>
                  <a:pt x="8706816" y="1364974"/>
                </a:cubicBezTo>
                <a:cubicBezTo>
                  <a:pt x="8711702" y="1386962"/>
                  <a:pt x="8715182" y="1409246"/>
                  <a:pt x="8720068" y="1431234"/>
                </a:cubicBezTo>
                <a:cubicBezTo>
                  <a:pt x="8757495" y="1599657"/>
                  <a:pt x="8706607" y="1350676"/>
                  <a:pt x="8746572" y="1550504"/>
                </a:cubicBezTo>
                <a:cubicBezTo>
                  <a:pt x="8742155" y="1603513"/>
                  <a:pt x="8738363" y="1656577"/>
                  <a:pt x="8733320" y="1709530"/>
                </a:cubicBezTo>
                <a:cubicBezTo>
                  <a:pt x="8726446" y="1781711"/>
                  <a:pt x="8715850" y="1862546"/>
                  <a:pt x="8706816" y="1934817"/>
                </a:cubicBezTo>
                <a:cubicBezTo>
                  <a:pt x="8711233" y="2133600"/>
                  <a:pt x="8712570" y="2332475"/>
                  <a:pt x="8720068" y="2531165"/>
                </a:cubicBezTo>
                <a:cubicBezTo>
                  <a:pt x="8720946" y="2554438"/>
                  <a:pt x="8742534" y="2701683"/>
                  <a:pt x="8746572" y="2729948"/>
                </a:cubicBezTo>
                <a:cubicBezTo>
                  <a:pt x="8742155" y="2765287"/>
                  <a:pt x="8746547" y="2802898"/>
                  <a:pt x="8733320" y="2835965"/>
                </a:cubicBezTo>
                <a:cubicBezTo>
                  <a:pt x="8727405" y="2850753"/>
                  <a:pt x="8706001" y="2852520"/>
                  <a:pt x="8693564" y="2862469"/>
                </a:cubicBezTo>
                <a:cubicBezTo>
                  <a:pt x="8683807" y="2870274"/>
                  <a:pt x="8676816" y="2881169"/>
                  <a:pt x="8667059" y="2888974"/>
                </a:cubicBezTo>
                <a:cubicBezTo>
                  <a:pt x="8654622" y="2898923"/>
                  <a:pt x="8639740" y="2905529"/>
                  <a:pt x="8627303" y="2915478"/>
                </a:cubicBezTo>
                <a:cubicBezTo>
                  <a:pt x="8617547" y="2923283"/>
                  <a:pt x="8610554" y="2934177"/>
                  <a:pt x="8600798" y="2941982"/>
                </a:cubicBezTo>
                <a:cubicBezTo>
                  <a:pt x="8588361" y="2951932"/>
                  <a:pt x="8573028" y="2957999"/>
                  <a:pt x="8561042" y="2968487"/>
                </a:cubicBezTo>
                <a:cubicBezTo>
                  <a:pt x="8561039" y="2968489"/>
                  <a:pt x="8469163" y="3060367"/>
                  <a:pt x="8455025" y="3074504"/>
                </a:cubicBezTo>
                <a:lnTo>
                  <a:pt x="8428520" y="3101008"/>
                </a:lnTo>
                <a:cubicBezTo>
                  <a:pt x="8419685" y="3109843"/>
                  <a:pt x="8413869" y="3123562"/>
                  <a:pt x="8402016" y="3127513"/>
                </a:cubicBezTo>
                <a:cubicBezTo>
                  <a:pt x="8308778" y="3158591"/>
                  <a:pt x="8423881" y="3118142"/>
                  <a:pt x="8309251" y="3167269"/>
                </a:cubicBezTo>
                <a:cubicBezTo>
                  <a:pt x="8296411" y="3172772"/>
                  <a:pt x="8282334" y="3175018"/>
                  <a:pt x="8269494" y="3180521"/>
                </a:cubicBezTo>
                <a:cubicBezTo>
                  <a:pt x="8251336" y="3188303"/>
                  <a:pt x="8235227" y="3200779"/>
                  <a:pt x="8216485" y="3207026"/>
                </a:cubicBezTo>
                <a:cubicBezTo>
                  <a:pt x="8195117" y="3214149"/>
                  <a:pt x="8172077" y="3214815"/>
                  <a:pt x="8150225" y="3220278"/>
                </a:cubicBezTo>
                <a:cubicBezTo>
                  <a:pt x="8136673" y="3223666"/>
                  <a:pt x="8124105" y="3230500"/>
                  <a:pt x="8110468" y="3233530"/>
                </a:cubicBezTo>
                <a:cubicBezTo>
                  <a:pt x="8029369" y="3251552"/>
                  <a:pt x="7973201" y="3250254"/>
                  <a:pt x="7885181" y="3260034"/>
                </a:cubicBezTo>
                <a:cubicBezTo>
                  <a:pt x="7726379" y="3277679"/>
                  <a:pt x="7858506" y="3270148"/>
                  <a:pt x="7686398" y="3286539"/>
                </a:cubicBezTo>
                <a:cubicBezTo>
                  <a:pt x="7629062" y="3292000"/>
                  <a:pt x="7571479" y="3294577"/>
                  <a:pt x="7514120" y="3299791"/>
                </a:cubicBezTo>
                <a:cubicBezTo>
                  <a:pt x="7218787" y="3326639"/>
                  <a:pt x="7605819" y="3299557"/>
                  <a:pt x="7222572" y="3326295"/>
                </a:cubicBezTo>
                <a:cubicBezTo>
                  <a:pt x="7090078" y="3335539"/>
                  <a:pt x="6957011" y="3338133"/>
                  <a:pt x="6825007" y="3352800"/>
                </a:cubicBezTo>
                <a:cubicBezTo>
                  <a:pt x="6644116" y="3372899"/>
                  <a:pt x="6745637" y="3363202"/>
                  <a:pt x="6520207" y="3379304"/>
                </a:cubicBezTo>
                <a:lnTo>
                  <a:pt x="5831094" y="3366052"/>
                </a:lnTo>
                <a:cubicBezTo>
                  <a:pt x="5775102" y="3364052"/>
                  <a:pt x="5776823" y="3343544"/>
                  <a:pt x="5725077" y="3326295"/>
                </a:cubicBezTo>
                <a:cubicBezTo>
                  <a:pt x="5703709" y="3319172"/>
                  <a:pt x="5680804" y="3317929"/>
                  <a:pt x="5658816" y="3313043"/>
                </a:cubicBezTo>
                <a:cubicBezTo>
                  <a:pt x="5589708" y="3297686"/>
                  <a:pt x="5609066" y="3296277"/>
                  <a:pt x="5526294" y="3286539"/>
                </a:cubicBezTo>
                <a:cubicBezTo>
                  <a:pt x="5477836" y="3280838"/>
                  <a:pt x="5429111" y="3277704"/>
                  <a:pt x="5380520" y="3273287"/>
                </a:cubicBezTo>
                <a:cubicBezTo>
                  <a:pt x="5217077" y="3277704"/>
                  <a:pt x="5053297" y="3275160"/>
                  <a:pt x="4890190" y="3286539"/>
                </a:cubicBezTo>
                <a:cubicBezTo>
                  <a:pt x="4862320" y="3288483"/>
                  <a:pt x="4838072" y="3307564"/>
                  <a:pt x="4810677" y="3313043"/>
                </a:cubicBezTo>
                <a:lnTo>
                  <a:pt x="4611894" y="3352800"/>
                </a:lnTo>
                <a:cubicBezTo>
                  <a:pt x="4589807" y="3357217"/>
                  <a:pt x="4567851" y="3362349"/>
                  <a:pt x="4545633" y="3366052"/>
                </a:cubicBezTo>
                <a:cubicBezTo>
                  <a:pt x="4519129" y="3370469"/>
                  <a:pt x="4492468" y="3374034"/>
                  <a:pt x="4466120" y="3379304"/>
                </a:cubicBezTo>
                <a:cubicBezTo>
                  <a:pt x="4448260" y="3382876"/>
                  <a:pt x="4431012" y="3389199"/>
                  <a:pt x="4413111" y="3392556"/>
                </a:cubicBezTo>
                <a:cubicBezTo>
                  <a:pt x="4346431" y="3405059"/>
                  <a:pt x="4258764" y="3415943"/>
                  <a:pt x="4187825" y="3432313"/>
                </a:cubicBezTo>
                <a:cubicBezTo>
                  <a:pt x="4152331" y="3440504"/>
                  <a:pt x="4117146" y="3449982"/>
                  <a:pt x="4081807" y="3458817"/>
                </a:cubicBezTo>
                <a:cubicBezTo>
                  <a:pt x="4064137" y="3463234"/>
                  <a:pt x="4046658" y="3468497"/>
                  <a:pt x="4028798" y="3472069"/>
                </a:cubicBezTo>
                <a:cubicBezTo>
                  <a:pt x="3984624" y="3480904"/>
                  <a:pt x="3939981" y="3487648"/>
                  <a:pt x="3896277" y="3498574"/>
                </a:cubicBezTo>
                <a:cubicBezTo>
                  <a:pt x="3878607" y="3502991"/>
                  <a:pt x="3861270" y="3509057"/>
                  <a:pt x="3843268" y="3511826"/>
                </a:cubicBezTo>
                <a:cubicBezTo>
                  <a:pt x="3803732" y="3517908"/>
                  <a:pt x="3763690" y="3520117"/>
                  <a:pt x="3723998" y="3525078"/>
                </a:cubicBezTo>
                <a:cubicBezTo>
                  <a:pt x="3509038" y="3551948"/>
                  <a:pt x="3777767" y="3525009"/>
                  <a:pt x="3485459" y="3551582"/>
                </a:cubicBezTo>
                <a:lnTo>
                  <a:pt x="2398781" y="3538330"/>
                </a:lnTo>
                <a:cubicBezTo>
                  <a:pt x="2178499" y="3533643"/>
                  <a:pt x="2308348" y="3531091"/>
                  <a:pt x="2173494" y="3511826"/>
                </a:cubicBezTo>
                <a:cubicBezTo>
                  <a:pt x="2063376" y="3496095"/>
                  <a:pt x="1951565" y="3493944"/>
                  <a:pt x="1842190" y="3472069"/>
                </a:cubicBezTo>
                <a:cubicBezTo>
                  <a:pt x="1808802" y="3465392"/>
                  <a:pt x="1727500" y="3448391"/>
                  <a:pt x="1696416" y="3445565"/>
                </a:cubicBezTo>
                <a:cubicBezTo>
                  <a:pt x="1511882" y="3428789"/>
                  <a:pt x="1516679" y="3440714"/>
                  <a:pt x="1365111" y="3419061"/>
                </a:cubicBezTo>
                <a:cubicBezTo>
                  <a:pt x="1282197" y="3407216"/>
                  <a:pt x="1235077" y="3381005"/>
                  <a:pt x="1139825" y="3379304"/>
                </a:cubicBezTo>
                <a:lnTo>
                  <a:pt x="397703" y="3366052"/>
                </a:lnTo>
                <a:cubicBezTo>
                  <a:pt x="371199" y="3357217"/>
                  <a:pt x="337945" y="3359303"/>
                  <a:pt x="318190" y="3339548"/>
                </a:cubicBezTo>
                <a:cubicBezTo>
                  <a:pt x="281808" y="3303166"/>
                  <a:pt x="303538" y="3316994"/>
                  <a:pt x="251929" y="3299791"/>
                </a:cubicBezTo>
                <a:cubicBezTo>
                  <a:pt x="226963" y="3274825"/>
                  <a:pt x="200428" y="3253488"/>
                  <a:pt x="185668" y="3220278"/>
                </a:cubicBezTo>
                <a:cubicBezTo>
                  <a:pt x="174321" y="3194748"/>
                  <a:pt x="167999" y="3167269"/>
                  <a:pt x="159164" y="3140765"/>
                </a:cubicBezTo>
                <a:cubicBezTo>
                  <a:pt x="154746" y="3127513"/>
                  <a:pt x="149299" y="3114560"/>
                  <a:pt x="145911" y="3101008"/>
                </a:cubicBezTo>
                <a:cubicBezTo>
                  <a:pt x="137076" y="3065669"/>
                  <a:pt x="130926" y="3029548"/>
                  <a:pt x="119407" y="2994991"/>
                </a:cubicBezTo>
                <a:lnTo>
                  <a:pt x="92903" y="2915478"/>
                </a:lnTo>
                <a:cubicBezTo>
                  <a:pt x="97320" y="2853635"/>
                  <a:pt x="106155" y="2791949"/>
                  <a:pt x="106155" y="2729948"/>
                </a:cubicBezTo>
                <a:cubicBezTo>
                  <a:pt x="106155" y="2485337"/>
                  <a:pt x="104176" y="2654776"/>
                  <a:pt x="79651" y="2544417"/>
                </a:cubicBezTo>
                <a:cubicBezTo>
                  <a:pt x="73822" y="2518187"/>
                  <a:pt x="71350" y="2491314"/>
                  <a:pt x="66398" y="2464904"/>
                </a:cubicBezTo>
                <a:cubicBezTo>
                  <a:pt x="43838" y="2344588"/>
                  <a:pt x="47781" y="2363931"/>
                  <a:pt x="26642" y="2279374"/>
                </a:cubicBezTo>
                <a:cubicBezTo>
                  <a:pt x="17807" y="2208696"/>
                  <a:pt x="-1840" y="2138540"/>
                  <a:pt x="138" y="2067339"/>
                </a:cubicBezTo>
                <a:cubicBezTo>
                  <a:pt x="14501" y="1550275"/>
                  <a:pt x="-4178" y="1748375"/>
                  <a:pt x="26642" y="1470991"/>
                </a:cubicBezTo>
                <a:cubicBezTo>
                  <a:pt x="31059" y="1329634"/>
                  <a:pt x="32049" y="1188129"/>
                  <a:pt x="39894" y="1046921"/>
                </a:cubicBezTo>
                <a:cubicBezTo>
                  <a:pt x="41476" y="1018449"/>
                  <a:pt x="69160" y="948634"/>
                  <a:pt x="79651" y="927652"/>
                </a:cubicBezTo>
                <a:cubicBezTo>
                  <a:pt x="86774" y="913406"/>
                  <a:pt x="99686" y="902449"/>
                  <a:pt x="106155" y="887895"/>
                </a:cubicBezTo>
                <a:cubicBezTo>
                  <a:pt x="116794" y="863957"/>
                  <a:pt x="139980" y="787992"/>
                  <a:pt x="145911" y="755374"/>
                </a:cubicBezTo>
                <a:cubicBezTo>
                  <a:pt x="151499" y="724642"/>
                  <a:pt x="154292" y="693462"/>
                  <a:pt x="159164" y="662608"/>
                </a:cubicBezTo>
                <a:cubicBezTo>
                  <a:pt x="167545" y="609526"/>
                  <a:pt x="179733" y="556993"/>
                  <a:pt x="185668" y="503582"/>
                </a:cubicBezTo>
                <a:cubicBezTo>
                  <a:pt x="190085" y="463826"/>
                  <a:pt x="189218" y="423120"/>
                  <a:pt x="198920" y="384313"/>
                </a:cubicBezTo>
                <a:cubicBezTo>
                  <a:pt x="208650" y="345395"/>
                  <a:pt x="252935" y="327465"/>
                  <a:pt x="278433" y="304800"/>
                </a:cubicBezTo>
                <a:cubicBezTo>
                  <a:pt x="301779" y="284048"/>
                  <a:pt x="322607" y="260626"/>
                  <a:pt x="344694" y="238539"/>
                </a:cubicBezTo>
                <a:lnTo>
                  <a:pt x="437459" y="145774"/>
                </a:lnTo>
                <a:cubicBezTo>
                  <a:pt x="468856" y="114377"/>
                  <a:pt x="498521" y="81247"/>
                  <a:pt x="543477" y="66261"/>
                </a:cubicBezTo>
                <a:cubicBezTo>
                  <a:pt x="569981" y="57426"/>
                  <a:pt x="595886" y="46532"/>
                  <a:pt x="622990" y="39756"/>
                </a:cubicBezTo>
                <a:cubicBezTo>
                  <a:pt x="689550" y="23116"/>
                  <a:pt x="658719" y="32263"/>
                  <a:pt x="715755" y="13252"/>
                </a:cubicBezTo>
                <a:lnTo>
                  <a:pt x="1338607" y="39756"/>
                </a:lnTo>
                <a:cubicBezTo>
                  <a:pt x="1364700" y="41291"/>
                  <a:pt x="1405374" y="58833"/>
                  <a:pt x="1431372" y="66261"/>
                </a:cubicBezTo>
                <a:cubicBezTo>
                  <a:pt x="1448885" y="71265"/>
                  <a:pt x="1466973" y="74157"/>
                  <a:pt x="1484381" y="79513"/>
                </a:cubicBezTo>
                <a:cubicBezTo>
                  <a:pt x="1524435" y="91837"/>
                  <a:pt x="1562314" y="112380"/>
                  <a:pt x="1603651" y="119269"/>
                </a:cubicBezTo>
                <a:cubicBezTo>
                  <a:pt x="1661210" y="128862"/>
                  <a:pt x="1693845" y="133422"/>
                  <a:pt x="1749425" y="145774"/>
                </a:cubicBezTo>
                <a:cubicBezTo>
                  <a:pt x="1780079" y="152586"/>
                  <a:pt x="1839243" y="170174"/>
                  <a:pt x="1868694" y="172278"/>
                </a:cubicBezTo>
                <a:cubicBezTo>
                  <a:pt x="1970132" y="179523"/>
                  <a:pt x="2071894" y="181113"/>
                  <a:pt x="2173494" y="185530"/>
                </a:cubicBezTo>
                <a:cubicBezTo>
                  <a:pt x="2560907" y="250098"/>
                  <a:pt x="2144283" y="184750"/>
                  <a:pt x="3167407" y="212034"/>
                </a:cubicBezTo>
                <a:cubicBezTo>
                  <a:pt x="3194267" y="212750"/>
                  <a:pt x="3220286" y="221736"/>
                  <a:pt x="3246920" y="225287"/>
                </a:cubicBezTo>
                <a:cubicBezTo>
                  <a:pt x="3286570" y="230574"/>
                  <a:pt x="3326525" y="233365"/>
                  <a:pt x="3366190" y="238539"/>
                </a:cubicBezTo>
                <a:cubicBezTo>
                  <a:pt x="3428136" y="246619"/>
                  <a:pt x="3489274" y="263259"/>
                  <a:pt x="3551720" y="265043"/>
                </a:cubicBezTo>
                <a:lnTo>
                  <a:pt x="4015546" y="278295"/>
                </a:lnTo>
                <a:cubicBezTo>
                  <a:pt x="4033216" y="282713"/>
                  <a:pt x="4051042" y="286544"/>
                  <a:pt x="4068555" y="291548"/>
                </a:cubicBezTo>
                <a:cubicBezTo>
                  <a:pt x="4081986" y="295386"/>
                  <a:pt x="4094675" y="301770"/>
                  <a:pt x="4108311" y="304800"/>
                </a:cubicBezTo>
                <a:cubicBezTo>
                  <a:pt x="4134541" y="310629"/>
                  <a:pt x="4161320" y="313635"/>
                  <a:pt x="4187825" y="318052"/>
                </a:cubicBezTo>
                <a:cubicBezTo>
                  <a:pt x="4267338" y="313635"/>
                  <a:pt x="4347087" y="312350"/>
                  <a:pt x="4426364" y="304800"/>
                </a:cubicBezTo>
                <a:cubicBezTo>
                  <a:pt x="4440270" y="303476"/>
                  <a:pt x="4452422" y="294288"/>
                  <a:pt x="4466120" y="291548"/>
                </a:cubicBezTo>
                <a:cubicBezTo>
                  <a:pt x="4496749" y="285422"/>
                  <a:pt x="4528153" y="283883"/>
                  <a:pt x="4558885" y="278295"/>
                </a:cubicBezTo>
                <a:cubicBezTo>
                  <a:pt x="4576805" y="275037"/>
                  <a:pt x="4594085" y="268859"/>
                  <a:pt x="4611894" y="265043"/>
                </a:cubicBezTo>
                <a:cubicBezTo>
                  <a:pt x="4655943" y="255604"/>
                  <a:pt x="4700565" y="248857"/>
                  <a:pt x="4744416" y="238539"/>
                </a:cubicBezTo>
                <a:cubicBezTo>
                  <a:pt x="4775720" y="231173"/>
                  <a:pt x="4805590" y="218051"/>
                  <a:pt x="4837181" y="212034"/>
                </a:cubicBezTo>
                <a:cubicBezTo>
                  <a:pt x="4898549" y="200345"/>
                  <a:pt x="4961090" y="195800"/>
                  <a:pt x="5022711" y="185530"/>
                </a:cubicBezTo>
                <a:lnTo>
                  <a:pt x="5102225" y="172278"/>
                </a:lnTo>
                <a:cubicBezTo>
                  <a:pt x="5128729" y="163443"/>
                  <a:pt x="5154634" y="152550"/>
                  <a:pt x="5181738" y="145774"/>
                </a:cubicBezTo>
                <a:cubicBezTo>
                  <a:pt x="5207806" y="139257"/>
                  <a:pt x="5234841" y="137473"/>
                  <a:pt x="5261251" y="132521"/>
                </a:cubicBezTo>
                <a:cubicBezTo>
                  <a:pt x="5305528" y="124219"/>
                  <a:pt x="5349598" y="114852"/>
                  <a:pt x="5393772" y="106017"/>
                </a:cubicBezTo>
                <a:cubicBezTo>
                  <a:pt x="5415859" y="101600"/>
                  <a:pt x="5438181" y="98228"/>
                  <a:pt x="5460033" y="92765"/>
                </a:cubicBezTo>
                <a:cubicBezTo>
                  <a:pt x="5495372" y="83930"/>
                  <a:pt x="5529905" y="70779"/>
                  <a:pt x="5566051" y="66261"/>
                </a:cubicBezTo>
                <a:cubicBezTo>
                  <a:pt x="5644897" y="56405"/>
                  <a:pt x="5740154" y="43287"/>
                  <a:pt x="5817842" y="39756"/>
                </a:cubicBezTo>
                <a:cubicBezTo>
                  <a:pt x="5963532" y="33134"/>
                  <a:pt x="6109390" y="30921"/>
                  <a:pt x="6255164" y="26504"/>
                </a:cubicBezTo>
                <a:lnTo>
                  <a:pt x="6480451" y="0"/>
                </a:lnTo>
                <a:cubicBezTo>
                  <a:pt x="6652786" y="0"/>
                  <a:pt x="6825007" y="8835"/>
                  <a:pt x="6997285" y="13252"/>
                </a:cubicBezTo>
                <a:cubicBezTo>
                  <a:pt x="7160960" y="45986"/>
                  <a:pt x="6956552" y="5846"/>
                  <a:pt x="7143059" y="39756"/>
                </a:cubicBezTo>
                <a:cubicBezTo>
                  <a:pt x="7165220" y="43785"/>
                  <a:pt x="7187159" y="48979"/>
                  <a:pt x="7209320" y="53008"/>
                </a:cubicBezTo>
                <a:cubicBezTo>
                  <a:pt x="7235757" y="57815"/>
                  <a:pt x="7262677" y="60107"/>
                  <a:pt x="7288833" y="66261"/>
                </a:cubicBezTo>
                <a:cubicBezTo>
                  <a:pt x="7337860" y="77797"/>
                  <a:pt x="7384986" y="97387"/>
                  <a:pt x="7434607" y="106017"/>
                </a:cubicBezTo>
                <a:cubicBezTo>
                  <a:pt x="7487013" y="115131"/>
                  <a:pt x="7540766" y="113395"/>
                  <a:pt x="7593633" y="119269"/>
                </a:cubicBezTo>
                <a:cubicBezTo>
                  <a:pt x="7620339" y="122236"/>
                  <a:pt x="7646710" y="127714"/>
                  <a:pt x="7673146" y="132521"/>
                </a:cubicBezTo>
                <a:cubicBezTo>
                  <a:pt x="7726866" y="142289"/>
                  <a:pt x="7763580" y="152516"/>
                  <a:pt x="7818920" y="159026"/>
                </a:cubicBezTo>
                <a:cubicBezTo>
                  <a:pt x="7867378" y="164727"/>
                  <a:pt x="7916236" y="166577"/>
                  <a:pt x="7964694" y="172278"/>
                </a:cubicBezTo>
                <a:cubicBezTo>
                  <a:pt x="7991380" y="175417"/>
                  <a:pt x="8017485" y="182717"/>
                  <a:pt x="8044207" y="185530"/>
                </a:cubicBezTo>
                <a:cubicBezTo>
                  <a:pt x="8101486" y="191559"/>
                  <a:pt x="8159059" y="194365"/>
                  <a:pt x="8216485" y="198782"/>
                </a:cubicBezTo>
                <a:cubicBezTo>
                  <a:pt x="8596375" y="185215"/>
                  <a:pt x="8463780" y="185530"/>
                  <a:pt x="8614051" y="1855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2- Langerhans's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Dendritic cell of mesenchymal origin, localized in suprabasal layer</a:t>
            </a:r>
          </a:p>
          <a:p>
            <a:r>
              <a:rPr lang="en-US" dirty="0" smtClean="0"/>
              <a:t>By electron microscope show </a:t>
            </a:r>
            <a:r>
              <a:rPr lang="en-US" dirty="0" err="1" smtClean="0"/>
              <a:t>Birbeck</a:t>
            </a:r>
            <a:r>
              <a:rPr lang="en-US" dirty="0" smtClean="0"/>
              <a:t> granules in cytoplasm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Antigen presenting cell in the skin</a:t>
            </a:r>
            <a:r>
              <a:rPr lang="en-US" dirty="0" smtClean="0"/>
              <a:t>: process antigens encountered on skin &amp; present it to local</a:t>
            </a:r>
          </a:p>
          <a:p>
            <a:pPr marL="0" indent="0">
              <a:buNone/>
            </a:pPr>
            <a:r>
              <a:rPr lang="en-US" dirty="0" smtClean="0"/>
              <a:t> lymph nodes, thus have </a:t>
            </a:r>
          </a:p>
          <a:p>
            <a:pPr marL="0" indent="0">
              <a:buNone/>
            </a:pPr>
            <a:r>
              <a:rPr lang="en-US" dirty="0" smtClean="0"/>
              <a:t>a key role in adaptive</a:t>
            </a:r>
          </a:p>
          <a:p>
            <a:pPr marL="0" indent="0">
              <a:buNone/>
            </a:pPr>
            <a:r>
              <a:rPr lang="en-US" dirty="0" smtClean="0"/>
              <a:t> immune response.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6" y="3271753"/>
            <a:ext cx="6317973" cy="29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3- Merkel’s cells: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Dendritic cells localized between basal cells directly above basement membrane</a:t>
            </a:r>
          </a:p>
          <a:p>
            <a:r>
              <a:rPr lang="en-US" dirty="0" smtClean="0"/>
              <a:t>Associated with unmyelinated nerve endings &amp; act as </a:t>
            </a:r>
            <a:r>
              <a:rPr lang="en-US" dirty="0" err="1" smtClean="0"/>
              <a:t>mechano</a:t>
            </a:r>
            <a:r>
              <a:rPr lang="en-US" dirty="0" smtClean="0"/>
              <a:t>-sensory receptors in response to touch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dirty="0" smtClean="0"/>
              <a:t>4- indeterminate cells: </a:t>
            </a:r>
          </a:p>
          <a:p>
            <a:pPr marL="0" indent="0">
              <a:buNone/>
            </a:pPr>
            <a:r>
              <a:rPr lang="en-US" dirty="0" smtClean="0"/>
              <a:t>they have the same ultrastructure of Langerhans’s cells but without </a:t>
            </a:r>
            <a:r>
              <a:rPr lang="en-US" dirty="0" err="1" smtClean="0"/>
              <a:t>Birbeck</a:t>
            </a:r>
            <a:r>
              <a:rPr lang="en-US" dirty="0" smtClean="0"/>
              <a:t> granules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Dermo</a:t>
            </a:r>
            <a:r>
              <a:rPr lang="en-US" dirty="0" smtClean="0"/>
              <a:t>- epidermal junction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In light microscope is one layer, actually it is 3 layers:</a:t>
            </a:r>
          </a:p>
          <a:p>
            <a:pPr marL="0" indent="0">
              <a:buNone/>
            </a:pPr>
            <a:r>
              <a:rPr lang="en-US" dirty="0" smtClean="0"/>
              <a:t>The upper part is formed by the</a:t>
            </a:r>
          </a:p>
          <a:p>
            <a:pPr marL="0" indent="0">
              <a:buNone/>
            </a:pPr>
            <a:r>
              <a:rPr lang="en-US" dirty="0" smtClean="0"/>
              <a:t> basement membrane of basal layer</a:t>
            </a:r>
          </a:p>
          <a:p>
            <a:pPr marL="0" indent="0">
              <a:buNone/>
            </a:pPr>
            <a:r>
              <a:rPr lang="en-US" dirty="0" smtClean="0"/>
              <a:t> with its attached </a:t>
            </a:r>
            <a:r>
              <a:rPr lang="en-US" dirty="0" err="1" smtClean="0"/>
              <a:t>hemidesmosomes</a:t>
            </a:r>
            <a:endParaRPr lang="en-US" dirty="0" smtClean="0"/>
          </a:p>
          <a:p>
            <a:r>
              <a:rPr lang="en-US" dirty="0" smtClean="0"/>
              <a:t>Lamina </a:t>
            </a:r>
            <a:r>
              <a:rPr lang="en-US" dirty="0" err="1" smtClean="0"/>
              <a:t>lucida</a:t>
            </a:r>
            <a:endParaRPr lang="en-US" dirty="0" smtClean="0"/>
          </a:p>
          <a:p>
            <a:r>
              <a:rPr lang="en-US" dirty="0" smtClean="0"/>
              <a:t>Lamina </a:t>
            </a:r>
            <a:r>
              <a:rPr lang="en-US" dirty="0" err="1" smtClean="0"/>
              <a:t>densa</a:t>
            </a:r>
            <a:endParaRPr lang="en-US" dirty="0" smtClean="0"/>
          </a:p>
          <a:p>
            <a:r>
              <a:rPr lang="en-US" dirty="0" smtClean="0"/>
              <a:t>Sub laminal fibrous band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2" y="2430118"/>
            <a:ext cx="51252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The dermis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altLang="x-none" dirty="0" smtClean="0"/>
              <a:t>Dermis organization</a:t>
            </a:r>
          </a:p>
          <a:p>
            <a:pPr marL="0" indent="0">
              <a:buNone/>
            </a:pPr>
            <a:r>
              <a:rPr lang="en-US" altLang="x-none" sz="3600" dirty="0" smtClean="0">
                <a:solidFill>
                  <a:srgbClr val="FF0000"/>
                </a:solidFill>
              </a:rPr>
              <a:t>Papillary layer</a:t>
            </a:r>
          </a:p>
          <a:p>
            <a:pPr marL="457200" lvl="1" indent="0">
              <a:buNone/>
            </a:pPr>
            <a:r>
              <a:rPr lang="en-US" altLang="x-none" dirty="0" smtClean="0"/>
              <a:t>Contains blood vessels,</a:t>
            </a:r>
          </a:p>
          <a:p>
            <a:pPr marL="457200" lvl="1" indent="0">
              <a:buNone/>
            </a:pPr>
            <a:r>
              <a:rPr lang="en-US" altLang="x-none" dirty="0" smtClean="0"/>
              <a:t> lymphatics, sensory nerves of </a:t>
            </a:r>
          </a:p>
          <a:p>
            <a:pPr marL="457200" lvl="1" indent="0">
              <a:buNone/>
            </a:pPr>
            <a:r>
              <a:rPr lang="en-US" altLang="x-none" dirty="0" smtClean="0"/>
              <a:t>epidermis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x-none" sz="3600" dirty="0" smtClean="0">
                <a:solidFill>
                  <a:srgbClr val="FF0000"/>
                </a:solidFill>
              </a:rPr>
              <a:t>Reticular layer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x-none" dirty="0" smtClean="0"/>
              <a:t>Contains network of collagen and elastic fibers to resist tension</a:t>
            </a:r>
          </a:p>
          <a:p>
            <a:pPr marL="0" indent="0">
              <a:buNone/>
            </a:pPr>
            <a:endParaRPr lang="en-US" altLang="x-none" dirty="0" smtClean="0"/>
          </a:p>
          <a:p>
            <a:pPr marL="0" indent="0">
              <a:buNone/>
            </a:pPr>
            <a:endParaRPr lang="en-US" altLang="x-non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39" y="365125"/>
            <a:ext cx="5637961" cy="40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Dermis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dermis</a:t>
            </a:r>
            <a:r>
              <a:rPr lang="en-US" dirty="0"/>
              <a:t> </a:t>
            </a:r>
            <a:r>
              <a:rPr lang="en-US" dirty="0" smtClean="0"/>
              <a:t>forms </a:t>
            </a:r>
            <a:r>
              <a:rPr lang="en-US" dirty="0"/>
              <a:t>the main bulk of the skin, lies under the epidermis &amp; supports it both structurally and nutritionally, they interdigitate so that upward projections of the dermis (the dermal papillae) interlock with downward ridges of the epidermis (the rete-pegs), this increases the force of adhesion &amp; </a:t>
            </a:r>
            <a:r>
              <a:rPr lang="en-US" dirty="0" smtClean="0"/>
              <a:t>the contact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Composition of dermis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/>
            <a:r>
              <a:rPr lang="en-US" altLang="x-none" dirty="0" smtClean="0"/>
              <a:t>Components of dermis:</a:t>
            </a:r>
          </a:p>
          <a:p>
            <a:pPr lvl="1"/>
            <a:r>
              <a:rPr lang="en-US" altLang="x-none" dirty="0" smtClean="0">
                <a:solidFill>
                  <a:srgbClr val="FF0000"/>
                </a:solidFill>
              </a:rPr>
              <a:t>Cells: </a:t>
            </a:r>
            <a:r>
              <a:rPr lang="en-US" altLang="x-none" dirty="0" smtClean="0"/>
              <a:t>fibroblasts, mast cells, macrophages &amp; all the cells in the blood</a:t>
            </a:r>
            <a:endParaRPr lang="en-US" altLang="x-none" dirty="0" smtClean="0">
              <a:solidFill>
                <a:srgbClr val="FF0000"/>
              </a:solidFill>
            </a:endParaRPr>
          </a:p>
          <a:p>
            <a:pPr lvl="1"/>
            <a:r>
              <a:rPr lang="en-US" altLang="x-none" dirty="0" smtClean="0">
                <a:solidFill>
                  <a:srgbClr val="FF0000"/>
                </a:solidFill>
              </a:rPr>
              <a:t>Fibers: </a:t>
            </a:r>
            <a:r>
              <a:rPr lang="en-US" altLang="x-none" dirty="0" smtClean="0"/>
              <a:t>80-85% is collagen mainly type  I &amp; III, the remainder is composed of elastic &amp; reticular fibers</a:t>
            </a:r>
          </a:p>
          <a:p>
            <a:pPr lvl="1"/>
            <a:r>
              <a:rPr lang="en-US" altLang="x-none" dirty="0" smtClean="0">
                <a:solidFill>
                  <a:srgbClr val="FF0000"/>
                </a:solidFill>
              </a:rPr>
              <a:t>Ground substance: </a:t>
            </a:r>
            <a:r>
              <a:rPr lang="en-US" altLang="x-none" dirty="0" smtClean="0"/>
              <a:t>composed of glycosaminoglycan/ proteoglycan macromolecules, they constitute 0.1-0.3% of the weight of dry dermis but are responsible for the hydration of the dermis due to the high water binding capacity of hyaluronic acid. </a:t>
            </a:r>
          </a:p>
          <a:p>
            <a:r>
              <a:rPr lang="en-US" dirty="0" smtClean="0"/>
              <a:t>60% of the weight of the dermis is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Skin appendages: Hair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Hair types</a:t>
            </a:r>
          </a:p>
          <a:p>
            <a:pPr marL="0" indent="0">
              <a:buNone/>
            </a:pPr>
            <a:r>
              <a:rPr lang="en-US" sz="4000" dirty="0" smtClean="0"/>
              <a:t>1-</a:t>
            </a:r>
            <a:r>
              <a:rPr lang="en-US" sz="4000" dirty="0" smtClean="0">
                <a:solidFill>
                  <a:srgbClr val="FF0000"/>
                </a:solidFill>
              </a:rPr>
              <a:t>Lanugo hair: </a:t>
            </a:r>
            <a:r>
              <a:rPr lang="en-US" sz="4000" dirty="0" smtClean="0"/>
              <a:t>intrauterine life, fine long hair</a:t>
            </a:r>
          </a:p>
          <a:p>
            <a:pPr marL="0" indent="0">
              <a:buNone/>
            </a:pPr>
            <a:r>
              <a:rPr lang="en-US" sz="4000" dirty="0" smtClean="0"/>
              <a:t>2-</a:t>
            </a:r>
            <a:r>
              <a:rPr lang="en-US" sz="4000" dirty="0" smtClean="0">
                <a:solidFill>
                  <a:srgbClr val="FF0000"/>
                </a:solidFill>
              </a:rPr>
              <a:t>Vellus hair: </a:t>
            </a:r>
            <a:r>
              <a:rPr lang="en-US" sz="4000" dirty="0" smtClean="0"/>
              <a:t>peach fuzz; all over body, fine short hair</a:t>
            </a:r>
          </a:p>
          <a:p>
            <a:pPr marL="0" indent="0">
              <a:buNone/>
            </a:pPr>
            <a:r>
              <a:rPr lang="en-US" sz="4000" dirty="0" smtClean="0"/>
              <a:t>3-</a:t>
            </a:r>
            <a:r>
              <a:rPr lang="en-US" sz="4000" dirty="0" smtClean="0">
                <a:solidFill>
                  <a:srgbClr val="FF0000"/>
                </a:solidFill>
              </a:rPr>
              <a:t>Terminal hair</a:t>
            </a:r>
            <a:r>
              <a:rPr lang="en-US" sz="4000" dirty="0" smtClean="0"/>
              <a:t>: coarse long </a:t>
            </a:r>
          </a:p>
          <a:p>
            <a:pPr marL="0" indent="0">
              <a:buNone/>
            </a:pPr>
            <a:r>
              <a:rPr lang="en-US" sz="4000" dirty="0" smtClean="0"/>
              <a:t>hair on scalp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0" y="3713163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x-none" dirty="0"/>
              <a:t>the Anatomy of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a </a:t>
            </a:r>
            <a:r>
              <a:rPr lang="en-US" altLang="x-none" dirty="0"/>
              <a:t>Single Hair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9220200" y="64770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x-none" altLang="x-none" sz="120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>
            <a:fillRect/>
          </a:stretch>
        </p:blipFill>
        <p:spPr bwMode="auto">
          <a:xfrm>
            <a:off x="6904653" y="119470"/>
            <a:ext cx="4772901" cy="66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334" y="365126"/>
            <a:ext cx="10215465" cy="125840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Largest organ in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en-US" dirty="0" smtClean="0"/>
              <a:t> body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Surafce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  about 2 </a:t>
            </a:r>
            <a:r>
              <a:rPr lang="en-US" dirty="0" err="1" smtClean="0"/>
              <a:t>sq</a:t>
            </a:r>
            <a:r>
              <a:rPr lang="en-US" dirty="0" smtClean="0"/>
              <a:t> meters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Thickness</a:t>
            </a:r>
            <a:r>
              <a:rPr lang="en-US" dirty="0" smtClean="0"/>
              <a:t> varies according to area:</a:t>
            </a:r>
          </a:p>
          <a:p>
            <a:pPr marL="0" indent="0">
              <a:buNone/>
            </a:pPr>
            <a:r>
              <a:rPr lang="en-US" dirty="0" smtClean="0"/>
              <a:t>        0.2-0.5 mm on eyelid &amp; prepuce </a:t>
            </a:r>
          </a:p>
          <a:p>
            <a:pPr marL="0" indent="0">
              <a:buNone/>
            </a:pPr>
            <a:r>
              <a:rPr lang="en-US" dirty="0" smtClean="0"/>
              <a:t>         3-5 mm on palm &amp; sole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Weight</a:t>
            </a:r>
          </a:p>
          <a:p>
            <a:pPr marL="0" indent="0">
              <a:buNone/>
            </a:pPr>
            <a:r>
              <a:rPr lang="en-US" dirty="0" smtClean="0"/>
              <a:t>         4-5 kg</a:t>
            </a:r>
          </a:p>
          <a:p>
            <a:pPr marL="0" indent="0">
              <a:buNone/>
            </a:pPr>
            <a:r>
              <a:rPr lang="en-US" dirty="0" smtClean="0"/>
              <a:t>         20 kg with hypodermis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Composition of hair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x-none" sz="4000" dirty="0" smtClean="0"/>
              <a:t>Originate in hair follicle</a:t>
            </a:r>
          </a:p>
          <a:p>
            <a:r>
              <a:rPr lang="en-US" altLang="x-none" sz="4000" dirty="0" smtClean="0"/>
              <a:t>Composed of root and shaft</a:t>
            </a:r>
          </a:p>
          <a:p>
            <a:r>
              <a:rPr lang="en-US" altLang="x-none" sz="4000" dirty="0" smtClean="0"/>
              <a:t>Root base (hair papilla) surrounded by hair bulb and root hair plexus</a:t>
            </a:r>
          </a:p>
          <a:p>
            <a:r>
              <a:rPr lang="en-US" altLang="x-none" sz="4000" dirty="0" smtClean="0"/>
              <a:t>Hairs have soft medulla and hard cortex</a:t>
            </a:r>
          </a:p>
          <a:p>
            <a:r>
              <a:rPr lang="en-US" altLang="x-none" sz="4000" dirty="0" smtClean="0"/>
              <a:t>Cuticle = superficial dead protective layer</a:t>
            </a:r>
          </a:p>
          <a:p>
            <a:endParaRPr lang="en-US" sz="4000" dirty="0" smtClean="0"/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8423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Hair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bundle of smooth muscle, the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</a:rPr>
              <a:t>arrector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 pili,</a:t>
            </a:r>
          </a:p>
          <a:p>
            <a:pPr marL="0" indent="0">
              <a:buNone/>
            </a:pP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smtClean="0"/>
              <a:t>extends at an angle between</a:t>
            </a:r>
          </a:p>
          <a:p>
            <a:pPr marL="0" indent="0">
              <a:buNone/>
            </a:pPr>
            <a:r>
              <a:rPr lang="en-US" sz="3200" dirty="0" smtClean="0"/>
              <a:t> the surface of the dermis </a:t>
            </a:r>
          </a:p>
          <a:p>
            <a:pPr marL="0" indent="0">
              <a:buNone/>
            </a:pPr>
            <a:r>
              <a:rPr lang="en-US" sz="3200" dirty="0" smtClean="0"/>
              <a:t>and a point in the follicle wall.</a:t>
            </a:r>
          </a:p>
          <a:p>
            <a:pPr marL="0" indent="0">
              <a:buNone/>
            </a:pPr>
            <a:r>
              <a:rPr lang="en-US" sz="3200" dirty="0" smtClean="0"/>
              <a:t> supplied by adrenergic fibers</a:t>
            </a:r>
          </a:p>
          <a:p>
            <a:pPr marL="0" indent="0">
              <a:buNone/>
            </a:pPr>
            <a:r>
              <a:rPr lang="en-US" sz="3200" dirty="0" smtClean="0"/>
              <a:t> causing hair erection during </a:t>
            </a:r>
          </a:p>
          <a:p>
            <a:pPr marL="0" indent="0">
              <a:buNone/>
            </a:pPr>
            <a:r>
              <a:rPr lang="en-US" sz="3200" dirty="0" smtClean="0"/>
              <a:t>fear, anger, &amp; cold.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39" y="2440031"/>
            <a:ext cx="5019261" cy="33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Cycles of hair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err="1" smtClean="0"/>
              <a:t>Anagen</a:t>
            </a:r>
            <a:r>
              <a:rPr lang="en-US" sz="3200" dirty="0" smtClean="0"/>
              <a:t>: growth phase lasts 2-3 years</a:t>
            </a:r>
          </a:p>
          <a:p>
            <a:r>
              <a:rPr lang="en-US" sz="3200" dirty="0" err="1" smtClean="0"/>
              <a:t>Catagen</a:t>
            </a:r>
            <a:r>
              <a:rPr lang="en-US" sz="3200" dirty="0" smtClean="0"/>
              <a:t>: transition phase 2-3 weeks</a:t>
            </a:r>
          </a:p>
          <a:p>
            <a:r>
              <a:rPr lang="en-US" sz="3200" dirty="0" err="1" smtClean="0"/>
              <a:t>Telogen</a:t>
            </a:r>
            <a:r>
              <a:rPr lang="en-US" sz="3200" dirty="0" smtClean="0"/>
              <a:t>: resting phase 2-3months, after which a club hair is shed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35" y="3778344"/>
            <a:ext cx="5119355" cy="2267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70" y="3827945"/>
            <a:ext cx="4008626" cy="22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Sebaceous glands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26" y="1605963"/>
            <a:ext cx="7009066" cy="52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Sebaceous glands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Present all over body but mostly in seborrheic areas: scalp, face, upper part of: chest, shoulders &amp; back</a:t>
            </a:r>
          </a:p>
          <a:p>
            <a:r>
              <a:rPr lang="en-US" dirty="0" smtClean="0"/>
              <a:t>Attached to hair follicles</a:t>
            </a:r>
          </a:p>
          <a:p>
            <a:r>
              <a:rPr lang="en-US" dirty="0" smtClean="0"/>
              <a:t>Secrete sebum: a complex lipid which is bactericidal &amp; </a:t>
            </a:r>
            <a:r>
              <a:rPr lang="en-US" dirty="0" err="1" smtClean="0"/>
              <a:t>fungistatic</a:t>
            </a:r>
            <a:endParaRPr lang="en-US" dirty="0" smtClean="0"/>
          </a:p>
          <a:p>
            <a:r>
              <a:rPr lang="en-US" dirty="0" smtClean="0"/>
              <a:t>Holocrine type of secretion: degeneration of the whole gland after it is filled &amp; release of sebum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Pilosebaceous</a:t>
            </a:r>
            <a:r>
              <a:rPr lang="en-US" dirty="0" smtClean="0"/>
              <a:t> follicles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>
            <a:fillRect/>
          </a:stretch>
        </p:blipFill>
        <p:spPr bwMode="auto">
          <a:xfrm>
            <a:off x="1016000" y="2102647"/>
            <a:ext cx="10160000" cy="37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Eccrine sweat glands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2-4 millions</a:t>
            </a:r>
          </a:p>
          <a:p>
            <a:r>
              <a:rPr lang="en-US" dirty="0" smtClean="0"/>
              <a:t>All over body, mostly palms, soles &amp; axillae</a:t>
            </a:r>
          </a:p>
          <a:p>
            <a:r>
              <a:rPr lang="en-US" dirty="0" smtClean="0"/>
              <a:t>Two  parts : 1- the secretory coil deep in the dermis</a:t>
            </a:r>
          </a:p>
          <a:p>
            <a:r>
              <a:rPr lang="en-US" dirty="0" smtClean="0"/>
              <a:t>2- the duct: extends from the gland &amp; opens directly onto skin surface independent of hair follicles</a:t>
            </a:r>
          </a:p>
          <a:p>
            <a:r>
              <a:rPr lang="en-US" dirty="0" smtClean="0"/>
              <a:t>Sweat </a:t>
            </a:r>
            <a:r>
              <a:rPr lang="en-US" dirty="0"/>
              <a:t>glands are innervated by cholinergic fibers of the sympathetic nervous system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/>
              <a:t>Important in thermoregulation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6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Apocrine sweat glands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modified sweat glands limited to the axillae, nipples, periumbilical area, perineum &amp; genitalia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/>
              <a:t>Opens directly into hair follicle</a:t>
            </a:r>
          </a:p>
          <a:p>
            <a:r>
              <a:rPr lang="en-US" dirty="0" smtClean="0"/>
              <a:t>Secretion by decapitation</a:t>
            </a:r>
          </a:p>
          <a:p>
            <a:r>
              <a:rPr lang="en-US" dirty="0" smtClean="0"/>
              <a:t>Responsible for the odor of the body</a:t>
            </a:r>
          </a:p>
          <a:p>
            <a:r>
              <a:rPr lang="en-US" dirty="0" smtClean="0"/>
              <a:t>Under action of androgen hormone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39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The nail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64" y="11339"/>
            <a:ext cx="3433326" cy="68666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6831564" cy="43513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</a:t>
            </a:r>
            <a:r>
              <a:rPr lang="en-US" dirty="0" smtClean="0"/>
              <a:t>Nail plate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) Nail matrix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3) </a:t>
            </a:r>
            <a:r>
              <a:rPr lang="en-US" dirty="0" smtClean="0"/>
              <a:t>Nail bed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4) Nail folds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5)The </a:t>
            </a:r>
            <a:r>
              <a:rPr lang="en-US" dirty="0" smtClean="0"/>
              <a:t>cuticle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Blood supply of 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dermis is the source of nutrition of</a:t>
            </a:r>
          </a:p>
          <a:p>
            <a:pPr marL="0" indent="0">
              <a:buNone/>
            </a:pPr>
            <a:r>
              <a:rPr lang="en-US" dirty="0" smtClean="0"/>
              <a:t> the skin, the </a:t>
            </a:r>
            <a:r>
              <a:rPr lang="en-US" dirty="0"/>
              <a:t>blood vessels lie in </a:t>
            </a:r>
            <a:r>
              <a:rPr lang="en-US" dirty="0" smtClean="0"/>
              <a:t>2 </a:t>
            </a:r>
          </a:p>
          <a:p>
            <a:pPr marL="0" indent="0">
              <a:buNone/>
            </a:pPr>
            <a:r>
              <a:rPr lang="en-US" dirty="0" smtClean="0"/>
              <a:t> horizontal layers:</a:t>
            </a:r>
          </a:p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dirty="0"/>
              <a:t>the deep </a:t>
            </a:r>
            <a:r>
              <a:rPr lang="en-US" dirty="0" smtClean="0"/>
              <a:t>plexus: </a:t>
            </a:r>
            <a:r>
              <a:rPr lang="en-US" dirty="0"/>
              <a:t>just above the subcutaneous </a:t>
            </a:r>
            <a:r>
              <a:rPr lang="en-US" dirty="0" smtClean="0"/>
              <a:t>fat</a:t>
            </a:r>
          </a:p>
          <a:p>
            <a:pPr marL="0" indent="0">
              <a:buNone/>
            </a:pPr>
            <a:r>
              <a:rPr lang="en-US" dirty="0" smtClean="0"/>
              <a:t>2- </a:t>
            </a:r>
            <a:r>
              <a:rPr lang="en-US" dirty="0"/>
              <a:t>a superficial </a:t>
            </a:r>
            <a:r>
              <a:rPr lang="en-US" dirty="0" smtClean="0"/>
              <a:t>plexus: </a:t>
            </a:r>
            <a:r>
              <a:rPr lang="en-US" dirty="0"/>
              <a:t>in the papillary </a:t>
            </a:r>
            <a:r>
              <a:rPr lang="en-US" dirty="0" smtClean="0"/>
              <a:t>dermis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with interconnecting channels between the two.</a:t>
            </a:r>
            <a:r>
              <a:rPr lang="en-US" baseline="30000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786" y="371475"/>
            <a:ext cx="4426493" cy="33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>
            <a:fillRect/>
          </a:stretch>
        </p:blipFill>
        <p:spPr bwMode="auto">
          <a:xfrm>
            <a:off x="-291548" y="563908"/>
            <a:ext cx="11401030" cy="64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Now you should be familiar with:</a:t>
            </a:r>
          </a:p>
          <a:p>
            <a:r>
              <a:rPr lang="en-US" altLang="x-none" dirty="0"/>
              <a:t>The components of the integumentary system, including their physical relationships.</a:t>
            </a:r>
          </a:p>
          <a:p>
            <a:r>
              <a:rPr lang="en-US" altLang="x-none" dirty="0"/>
              <a:t>The functions of the integumentary system.</a:t>
            </a:r>
          </a:p>
          <a:p>
            <a:r>
              <a:rPr lang="en-US" altLang="x-none" dirty="0"/>
              <a:t>The main features and functions of the epidermis and dermis.</a:t>
            </a:r>
          </a:p>
          <a:p>
            <a:r>
              <a:rPr lang="en-US" altLang="x-none" dirty="0"/>
              <a:t>The structure and function of the various accessory organs of the skin.</a:t>
            </a:r>
          </a:p>
          <a:p>
            <a:pPr marL="0" indent="0">
              <a:buNone/>
            </a:pPr>
            <a:r>
              <a:rPr lang="en-US" smtClean="0"/>
              <a:t>                                                                        </a:t>
            </a:r>
            <a:r>
              <a:rPr lang="en-US" sz="4000" dirty="0">
                <a:solidFill>
                  <a:srgbClr val="FF40FF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</a:t>
            </a:r>
            <a:r>
              <a:rPr lang="en-US" sz="4000" smtClean="0">
                <a:solidFill>
                  <a:srgbClr val="FF40FF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hank </a:t>
            </a:r>
            <a:r>
              <a:rPr lang="en-US" sz="4000" dirty="0" smtClean="0">
                <a:solidFill>
                  <a:srgbClr val="FF40FF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</a:t>
            </a:r>
            <a:endParaRPr lang="en-US" sz="4000" dirty="0">
              <a:solidFill>
                <a:srgbClr val="FF40FF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Functions of the skin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The most important function is </a:t>
            </a:r>
            <a:r>
              <a:rPr lang="en-US" sz="3600" b="1" i="1" dirty="0" smtClean="0">
                <a:solidFill>
                  <a:srgbClr val="FF0000"/>
                </a:solidFill>
              </a:rPr>
              <a:t>protection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Serving as a barrier against infection, UV light &amp; disease</a:t>
            </a:r>
          </a:p>
          <a:p>
            <a:r>
              <a:rPr lang="en-US" dirty="0" smtClean="0"/>
              <a:t>Helping to regulate body </a:t>
            </a:r>
            <a:r>
              <a:rPr lang="en-US" b="1" dirty="0" smtClean="0">
                <a:solidFill>
                  <a:srgbClr val="FF0000"/>
                </a:solidFill>
              </a:rPr>
              <a:t>temperature</a:t>
            </a:r>
          </a:p>
          <a:p>
            <a:r>
              <a:rPr lang="en-US" dirty="0" smtClean="0"/>
              <a:t>Removing</a:t>
            </a:r>
            <a:r>
              <a:rPr lang="en-US" sz="3600" i="1" dirty="0" smtClean="0">
                <a:solidFill>
                  <a:srgbClr val="FF0000"/>
                </a:solidFill>
              </a:rPr>
              <a:t> waste </a:t>
            </a:r>
            <a:r>
              <a:rPr lang="en-US" dirty="0" smtClean="0"/>
              <a:t>products from the body</a:t>
            </a:r>
          </a:p>
          <a:p>
            <a:r>
              <a:rPr lang="en-US" dirty="0" smtClean="0"/>
              <a:t>Vitamin </a:t>
            </a:r>
            <a:r>
              <a:rPr lang="en-US" sz="3200" i="1" dirty="0" smtClean="0">
                <a:solidFill>
                  <a:srgbClr val="FF0000"/>
                </a:solidFill>
              </a:rPr>
              <a:t>D</a:t>
            </a:r>
            <a:r>
              <a:rPr lang="en-US" sz="3200" i="1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synthesis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Sensory</a:t>
            </a:r>
            <a:r>
              <a:rPr lang="en-US" dirty="0" smtClean="0"/>
              <a:t> organ</a:t>
            </a:r>
          </a:p>
          <a:p>
            <a:r>
              <a:rPr lang="en-US" sz="3200" i="1" dirty="0" smtClean="0">
                <a:solidFill>
                  <a:srgbClr val="FF0000"/>
                </a:solidFill>
              </a:rPr>
              <a:t>Calorie reserve </a:t>
            </a:r>
            <a:r>
              <a:rPr lang="en-US" dirty="0" smtClean="0"/>
              <a:t>&amp; heat insulation</a:t>
            </a:r>
          </a:p>
          <a:p>
            <a:r>
              <a:rPr lang="en-US" sz="3200" i="1" dirty="0" smtClean="0">
                <a:solidFill>
                  <a:srgbClr val="FF0000"/>
                </a:solidFill>
              </a:rPr>
              <a:t>Beauty </a:t>
            </a:r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910" y="365124"/>
            <a:ext cx="3521891" cy="19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8383"/>
            <a:ext cx="5569490" cy="604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61" y="0"/>
            <a:ext cx="6748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Layers of skin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Epidermis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Dermis</a:t>
            </a:r>
          </a:p>
          <a:p>
            <a:endParaRPr lang="en-US" dirty="0"/>
          </a:p>
          <a:p>
            <a:r>
              <a:rPr lang="en-US" dirty="0" smtClean="0"/>
              <a:t>Subcutaneous fatty layer: </a:t>
            </a:r>
          </a:p>
          <a:p>
            <a:pPr marL="0" indent="0">
              <a:buNone/>
            </a:pPr>
            <a:r>
              <a:rPr lang="en-US" dirty="0" smtClean="0"/>
              <a:t>not part of skin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77886" y="2055813"/>
            <a:ext cx="29645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44595" y="3070124"/>
            <a:ext cx="336054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51614" y="4067400"/>
            <a:ext cx="854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257" y="1471296"/>
            <a:ext cx="5213486" cy="31969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67" y="1027906"/>
            <a:ext cx="5624233" cy="43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365125"/>
            <a:ext cx="10374086" cy="639309"/>
          </a:xfrm>
        </p:spPr>
        <p:txBody>
          <a:bodyPr>
            <a:normAutofit fontScale="90000"/>
          </a:bodyPr>
          <a:lstStyle/>
          <a:p>
            <a:r>
              <a:rPr lang="en-US" altLang="x-none" dirty="0" smtClean="0">
                <a:solidFill>
                  <a:srgbClr val="FF0000"/>
                </a:solidFill>
              </a:rPr>
              <a:t>The Epidermis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1004434"/>
            <a:ext cx="10814957" cy="517252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x-none" sz="3200" dirty="0" smtClean="0"/>
              <a:t>The epidermis is the outer most layer of the skin</a:t>
            </a:r>
          </a:p>
          <a:p>
            <a:r>
              <a:rPr lang="en-US" altLang="x-none" sz="3200" dirty="0" smtClean="0"/>
              <a:t>composed of layers keratinocytes, some undergo rapid mitosis</a:t>
            </a:r>
          </a:p>
          <a:p>
            <a:pPr lvl="1"/>
            <a:r>
              <a:rPr lang="en-US" altLang="x-none" sz="3200" dirty="0" smtClean="0"/>
              <a:t>Thin skin = four layers (strata)                 as in hairy skin</a:t>
            </a:r>
          </a:p>
          <a:p>
            <a:pPr lvl="1"/>
            <a:r>
              <a:rPr lang="en-US" altLang="x-none" sz="3200" dirty="0" smtClean="0"/>
              <a:t>Thick skin = five layers               as in glabrous skin (palm &amp; sole)</a:t>
            </a:r>
          </a:p>
          <a:p>
            <a:endParaRPr lang="en-US" sz="32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>
            <a:fillRect/>
          </a:stretch>
        </p:blipFill>
        <p:spPr bwMode="auto">
          <a:xfrm>
            <a:off x="2166257" y="3319463"/>
            <a:ext cx="8001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388499" y="2294391"/>
            <a:ext cx="978408" cy="8958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188349" y="2777105"/>
            <a:ext cx="978408" cy="1143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65126"/>
            <a:ext cx="10325100" cy="99014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Histology of epidermis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" y="1355272"/>
            <a:ext cx="10635343" cy="48216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Avascular stratified squamous epithelium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1- Keratinocytes: </a:t>
            </a:r>
            <a:r>
              <a:rPr lang="en-US" dirty="0" smtClean="0"/>
              <a:t>arranged in 5 layers</a:t>
            </a:r>
          </a:p>
          <a:p>
            <a:pPr marL="0" indent="0">
              <a:buNone/>
            </a:pPr>
            <a:r>
              <a:rPr lang="en-US" dirty="0" smtClean="0"/>
              <a:t>    Stratum </a:t>
            </a:r>
            <a:r>
              <a:rPr lang="en-US" dirty="0" err="1" smtClean="0"/>
              <a:t>germinativum</a:t>
            </a:r>
            <a:r>
              <a:rPr lang="en-US" dirty="0" smtClean="0"/>
              <a:t> (basal cell layer)</a:t>
            </a:r>
          </a:p>
          <a:p>
            <a:pPr marL="0" indent="0">
              <a:buNone/>
            </a:pPr>
            <a:r>
              <a:rPr lang="en-US" dirty="0" smtClean="0"/>
              <a:t>    Stratum spinosum (prickle cell layer)</a:t>
            </a:r>
          </a:p>
          <a:p>
            <a:pPr marL="0" indent="0">
              <a:buNone/>
            </a:pPr>
            <a:r>
              <a:rPr lang="en-US" dirty="0" smtClean="0"/>
              <a:t>    Stratum granulosum (granular cell layer)</a:t>
            </a:r>
          </a:p>
          <a:p>
            <a:pPr marL="0" indent="0">
              <a:buNone/>
            </a:pPr>
            <a:r>
              <a:rPr lang="en-US" dirty="0" smtClean="0"/>
              <a:t>    Stratum </a:t>
            </a:r>
            <a:r>
              <a:rPr lang="en-US" dirty="0" err="1" smtClean="0"/>
              <a:t>lucidum</a:t>
            </a:r>
            <a:r>
              <a:rPr lang="en-US" dirty="0" smtClean="0"/>
              <a:t>: only in palm &amp; sole</a:t>
            </a:r>
          </a:p>
          <a:p>
            <a:pPr marL="0" indent="0">
              <a:buNone/>
            </a:pPr>
            <a:r>
              <a:rPr lang="en-US" dirty="0" smtClean="0"/>
              <a:t>    stratum </a:t>
            </a:r>
            <a:r>
              <a:rPr lang="en-US" dirty="0" err="1" smtClean="0"/>
              <a:t>corneum</a:t>
            </a:r>
            <a:r>
              <a:rPr lang="en-US" dirty="0" smtClean="0"/>
              <a:t>(horny layer)- </a:t>
            </a:r>
            <a:r>
              <a:rPr lang="en-US" dirty="0" smtClean="0">
                <a:solidFill>
                  <a:srgbClr val="FF0000"/>
                </a:solidFill>
              </a:rPr>
              <a:t>non-viable epidermis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2-Dendritic cells: </a:t>
            </a:r>
            <a:r>
              <a:rPr lang="en-US" dirty="0" smtClean="0">
                <a:solidFill>
                  <a:schemeClr val="tx1"/>
                </a:solidFill>
              </a:rPr>
              <a:t>melanocytes, Langerhans's cells, merkel’s cells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858001" y="2465614"/>
            <a:ext cx="375556" cy="112890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47857" y="2865232"/>
            <a:ext cx="246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Viable epidermis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1509</Words>
  <Application>Microsoft Office PowerPoint</Application>
  <PresentationFormat>ملء الشاشة</PresentationFormat>
  <Paragraphs>234</Paragraphs>
  <Slides>40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6" baseType="lpstr">
      <vt:lpstr>Abadi MT Condensed Extra Bold</vt:lpstr>
      <vt:lpstr>Arial</vt:lpstr>
      <vt:lpstr>Calibri</vt:lpstr>
      <vt:lpstr>Calibri Light</vt:lpstr>
      <vt:lpstr>Times New Roman</vt:lpstr>
      <vt:lpstr>Office Theme</vt:lpstr>
      <vt:lpstr> Anatomy &amp; histology</vt:lpstr>
      <vt:lpstr>Learning objectives</vt:lpstr>
      <vt:lpstr> Largest organ in the body </vt:lpstr>
      <vt:lpstr>عرض تقديمي في PowerPoint</vt:lpstr>
      <vt:lpstr>Functions of the skin</vt:lpstr>
      <vt:lpstr>عرض تقديمي في PowerPoint</vt:lpstr>
      <vt:lpstr>Layers of skin</vt:lpstr>
      <vt:lpstr>The Epidermis</vt:lpstr>
      <vt:lpstr>Histology of epidermis</vt:lpstr>
      <vt:lpstr>The ultimate function of epidermis is to produce keratin</vt:lpstr>
      <vt:lpstr>عرض تقديمي في PowerPoint</vt:lpstr>
      <vt:lpstr>1-Basal cell layer</vt:lpstr>
      <vt:lpstr>2-Prickle cell layer</vt:lpstr>
      <vt:lpstr>Prickle cell layer</vt:lpstr>
      <vt:lpstr>Granular cell layer</vt:lpstr>
      <vt:lpstr>Horny cell layer</vt:lpstr>
      <vt:lpstr>Epidermal cell cycle</vt:lpstr>
      <vt:lpstr>Dendritic cells: 1- melanocytes</vt:lpstr>
      <vt:lpstr>Melanocytes</vt:lpstr>
      <vt:lpstr>عرض تقديمي في PowerPoint</vt:lpstr>
      <vt:lpstr>Question  What would happen to the skin if tyrosinase enzyme was deficient? </vt:lpstr>
      <vt:lpstr>2- Langerhans's cell</vt:lpstr>
      <vt:lpstr>3- Merkel’s cells:</vt:lpstr>
      <vt:lpstr>Dermo- epidermal junction</vt:lpstr>
      <vt:lpstr>The dermis</vt:lpstr>
      <vt:lpstr>Dermis </vt:lpstr>
      <vt:lpstr>Composition of dermis</vt:lpstr>
      <vt:lpstr>Skin appendages: Hair </vt:lpstr>
      <vt:lpstr>the Anatomy of  a Single Hair</vt:lpstr>
      <vt:lpstr>Composition of hair</vt:lpstr>
      <vt:lpstr>Hair </vt:lpstr>
      <vt:lpstr>Cycles of hair growth</vt:lpstr>
      <vt:lpstr>Sebaceous glands</vt:lpstr>
      <vt:lpstr>Sebaceous glands</vt:lpstr>
      <vt:lpstr>Pilosebaceous follicles</vt:lpstr>
      <vt:lpstr>Eccrine sweat glands</vt:lpstr>
      <vt:lpstr>Apocrine sweat glands</vt:lpstr>
      <vt:lpstr>The nail</vt:lpstr>
      <vt:lpstr>Blood supply of skin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86</cp:revision>
  <dcterms:created xsi:type="dcterms:W3CDTF">2018-10-04T11:40:59Z</dcterms:created>
  <dcterms:modified xsi:type="dcterms:W3CDTF">2018-10-08T04:02:42Z</dcterms:modified>
</cp:coreProperties>
</file>