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wiki/Metronidazole" TargetMode="External" /><Relationship Id="rId2" Type="http://schemas.openxmlformats.org/officeDocument/2006/relationships/hyperlink" Target="file:///wiki/Debridement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2A1EED-6CD4-3248-97B5-1B42F7D4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Microorganisms that cause Anug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21B964-B934-FA42-B1E0-CE29C87BDA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573856"/>
            <a:ext cx="6786632" cy="1957573"/>
          </a:xfrm>
        </p:spPr>
        <p:txBody>
          <a:bodyPr/>
          <a:lstStyle/>
          <a:p>
            <a:r>
              <a:rPr lang="en-US"/>
              <a:t>Prepared by :Mustafa moniem </a:t>
            </a:r>
          </a:p>
          <a:p>
            <a:pPr marL="0" indent="0">
              <a:buNone/>
            </a:pPr>
            <a:r>
              <a:rPr lang="en-US"/>
              <a:t>Supervised by :Dr.Ali alzubaydi </a:t>
            </a:r>
          </a:p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6CBEDD-2533-B347-9A19-0BDC38A1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726" y="2523506"/>
            <a:ext cx="5826330" cy="37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5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98FD-A004-3D40-839E-DA6E4988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 Treponema.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1124-80A4-354C-8DC0-50F2DFDB90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Is a genus of spiral-shaped bacteria. The major treponeme species of human pathogens is Treponema pallidum, whose subspecies are responsible for diseases such as syphilis</a:t>
            </a:r>
          </a:p>
        </p:txBody>
      </p:sp>
    </p:spTree>
    <p:extLst>
      <p:ext uri="{BB962C8B-B14F-4D97-AF65-F5344CB8AC3E}">
        <p14:creationId xmlns:p14="http://schemas.microsoft.com/office/powerpoint/2010/main" val="301442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044BA6F-2481-3145-8F5C-1BBA2A4F9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786" y="-1"/>
            <a:ext cx="6885214" cy="668914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D739DF1-3019-DF45-8FC5-A2E0DB1CB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998" y="84426"/>
            <a:ext cx="5893061" cy="66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2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C8EB-B90D-BE4B-BFD3-CC6461FB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C8179C-9107-0042-93F0-8FD60B6E7D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499" y="73099"/>
            <a:ext cx="11652662" cy="67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7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364D-0A2B-8D4F-8BC1-F4C6C643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necrotizing ulcerative gingivitis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07FC-B8BD-7549-B2F4-90EEF37CF3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4078" y="2390286"/>
            <a:ext cx="10363826" cy="3424107"/>
          </a:xfrm>
        </p:spPr>
        <p:txBody>
          <a:bodyPr/>
          <a:lstStyle/>
          <a:p>
            <a:r>
              <a:rPr lang="en-US" sz="2800" b="1"/>
              <a:t>Is a common, non-contagious infection of the gums with sudden onset. The main features are painful, bleeding gums, and ulceration of inter-dental papillae (the sections of gum between adjacent teeth</a:t>
            </a:r>
            <a:r>
              <a:rPr lang="en-US"/>
              <a:t>).</a:t>
            </a:r>
          </a:p>
          <a:p>
            <a:r>
              <a:rPr lang="en-GB" b="0" i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r>
              <a:rPr lang="en-GB" b="1" i="0">
                <a:solidFill>
                  <a:srgbClr val="222222"/>
                </a:solidFill>
                <a:effectLst/>
                <a:latin typeface="Helvetica Neue"/>
              </a:rPr>
              <a:t>Treatment of ANUG is by </a:t>
            </a:r>
            <a:r>
              <a:rPr lang="en-GB" b="1" i="0" u="none" strike="noStrike">
                <a:effectLst/>
                <a:latin typeface="Helvetica Neue"/>
                <a:hlinkClick r:id="rId2" tooltip="Debride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debridement</a:t>
            </a:r>
            <a:r>
              <a:rPr lang="en-GB" b="1" i="0">
                <a:solidFill>
                  <a:srgbClr val="222222"/>
                </a:solidFill>
                <a:effectLst/>
                <a:latin typeface="Helvetica Neue"/>
              </a:rPr>
              <a:t> (although pain may prevent this) and antibiotics (usually </a:t>
            </a:r>
            <a:r>
              <a:rPr lang="en-GB" b="1" i="0" u="none" strike="noStrike">
                <a:solidFill>
                  <a:schemeClr val="accent6">
                    <a:lumMod val="75000"/>
                  </a:schemeClr>
                </a:solidFill>
                <a:effectLst/>
                <a:latin typeface="Helvetica Neue"/>
                <a:hlinkClick r:id="rId3" tooltip="Metronidazo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metronidazole</a:t>
            </a:r>
            <a:r>
              <a:rPr lang="en-GB" b="1" i="0">
                <a:solidFill>
                  <a:srgbClr val="222222"/>
                </a:solidFill>
                <a:effectLst/>
                <a:latin typeface="Helvetica Neue"/>
              </a:rPr>
              <a:t> in the acute phase, and improving oral hygiene to prevent recurrence. 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5510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8384-C1D3-EC4A-A6D6-C816F1CD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causative organisms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5BED-4AB8-5646-AE3A-327B98DAED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8717" y="2232567"/>
            <a:ext cx="10363826" cy="3899925"/>
          </a:xfrm>
        </p:spPr>
        <p:txBody>
          <a:bodyPr>
            <a:normAutofit/>
          </a:bodyPr>
          <a:lstStyle/>
          <a:p>
            <a:r>
              <a:rPr lang="en-GB" b="0" i="0">
                <a:solidFill>
                  <a:srgbClr val="222222"/>
                </a:solidFill>
                <a:effectLst/>
                <a:latin typeface="Helvetica Neue"/>
              </a:rPr>
              <a:t>are mostly anaerobic </a:t>
            </a:r>
            <a:r>
              <a:rPr lang="en-US" b="0" i="0">
                <a:solidFill>
                  <a:srgbClr val="222222"/>
                </a:solidFill>
                <a:effectLst/>
                <a:latin typeface="Helvetica Neue"/>
              </a:rPr>
              <a:t>bacteria </a:t>
            </a:r>
          </a:p>
          <a:p>
            <a:r>
              <a:rPr lang="en-US" b="1" i="1"/>
              <a:t>Such as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/>
              <a:t> P. intermedia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/>
              <a:t>Fusobacterium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/>
              <a:t>Spirochetes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/>
              <a:t> Treponema.</a:t>
            </a:r>
          </a:p>
          <a:p>
            <a:r>
              <a:rPr lang="en-US" b="1" i="1">
                <a:solidFill>
                  <a:schemeClr val="accent6">
                    <a:lumMod val="75000"/>
                  </a:schemeClr>
                </a:solidFill>
              </a:rPr>
              <a:t>ANUG may also be associated with diseases in which the immune system is compromised, including HIV/AIDS</a:t>
            </a:r>
          </a:p>
        </p:txBody>
      </p:sp>
    </p:spTree>
    <p:extLst>
      <p:ext uri="{BB962C8B-B14F-4D97-AF65-F5344CB8AC3E}">
        <p14:creationId xmlns:p14="http://schemas.microsoft.com/office/powerpoint/2010/main" val="188804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1270-E8DA-A54D-8211-C695AA0E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 P. intermedia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9935B-DF89-374E-A247-1AF53E0D5F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/>
              <a:t>Prevotella intermedia</a:t>
            </a:r>
          </a:p>
          <a:p>
            <a:r>
              <a:rPr lang="en-US" b="1"/>
              <a:t> is a gram-negative, obligate(</a:t>
            </a:r>
            <a:r>
              <a:rPr lang="en-US" b="1">
                <a:solidFill>
                  <a:srgbClr val="C00000"/>
                </a:solidFill>
              </a:rPr>
              <a:t>are microorganisms killed by normal atmospheric concentrations of oxygen (20.95% O2)</a:t>
            </a:r>
            <a:r>
              <a:rPr lang="en-US" b="1"/>
              <a:t>) anaerobic pathogenic bacterium involved in periodontal infections, including gingivitis and periodontitis, and often found in acute necrotizing ulcerative gingivitis. It is commonly isolated from dental abscesses </a:t>
            </a:r>
          </a:p>
          <a:p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P. intermedia is thought to be more prevalent in patients with noma</a:t>
            </a:r>
            <a:r>
              <a:rPr lang="en-US" b="1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089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CF509FF-54DB-814F-BC15-57A8E512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5325"/>
            <a:ext cx="6096000" cy="640538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67015E1-0886-634E-82E5-D62CB568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1" y="0"/>
            <a:ext cx="5575630" cy="64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5944D-67C1-2D4A-9052-CDD17A3B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2.Fusobacterium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C7A6-E6BE-FB43-B1B7-8A0F6950FF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>
                <a:solidFill>
                  <a:srgbClr val="002060"/>
                </a:solidFill>
              </a:rPr>
              <a:t>Is a genus of anaerobic, Gram-negative </a:t>
            </a:r>
          </a:p>
          <a:p>
            <a:r>
              <a:rPr lang="en-US" sz="2800">
                <a:solidFill>
                  <a:schemeClr val="accent4">
                    <a:lumMod val="50000"/>
                  </a:schemeClr>
                </a:solidFill>
              </a:rPr>
              <a:t>Individual cells are slender’ rod-shaped bacilli with pointed ends</a:t>
            </a:r>
            <a:r>
              <a:rPr lang="en-US" sz="2800">
                <a:solidFill>
                  <a:srgbClr val="00B050"/>
                </a:solidFill>
              </a:rPr>
              <a:t>.</a:t>
            </a:r>
          </a:p>
          <a:p>
            <a:r>
              <a:rPr lang="en-US" sz="2800">
                <a:solidFill>
                  <a:srgbClr val="00B050"/>
                </a:solidFill>
              </a:rPr>
              <a:t>Strains of Fusobacterium cause several human diseases, including periodontal diseases, and topical skin ulcers</a:t>
            </a:r>
            <a:r>
              <a:rPr lang="en-US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40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0781A11-EED3-8B4E-8839-AE65A8BB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3043" cy="71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9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7071-F94A-0940-A17A-CEE0B657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spirochetes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C471-E1EC-9F47-950E-2057D83464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27226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Spirochete is a member of the phylum Spirochaetes  which contains distinctive diderm (double-membrane) bacteria, most of which have long, helically coiled</a:t>
            </a: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</a:rPr>
              <a:t>Spirochaetes are chemoheterotrophic (  </a:t>
            </a:r>
            <a:r>
              <a:rPr lang="en-US" sz="2400">
                <a:solidFill>
                  <a:schemeClr val="accent4">
                    <a:lumMod val="75000"/>
                  </a:schemeClr>
                </a:solidFill>
              </a:rPr>
              <a:t>are organisms that obtain energy by the oxidation of electron donors in their environments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</a:rPr>
              <a:t>) in naturewith lengths between 3 and 500 µm and diameters around 0.09 to at least 3 µm</a:t>
            </a:r>
          </a:p>
        </p:txBody>
      </p:sp>
    </p:spTree>
    <p:extLst>
      <p:ext uri="{BB962C8B-B14F-4D97-AF65-F5344CB8AC3E}">
        <p14:creationId xmlns:p14="http://schemas.microsoft.com/office/powerpoint/2010/main" val="135392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F1504CA-EE1F-DD46-9A51-7D30079FD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8" y="-4317"/>
            <a:ext cx="11763993" cy="404007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AB66306-428E-344E-B20E-0391C301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1109"/>
            <a:ext cx="5640779" cy="273689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013DD14-49B9-374A-B8A4-597C0D57E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779" y="4121109"/>
            <a:ext cx="6095382" cy="28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1921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Microorganisms that cause Anug</vt:lpstr>
      <vt:lpstr>Acute necrotizing ulcerative gingivitis </vt:lpstr>
      <vt:lpstr>The causative organisms </vt:lpstr>
      <vt:lpstr>1.  P. intermedia</vt:lpstr>
      <vt:lpstr>PowerPoint Presentation</vt:lpstr>
      <vt:lpstr>2.Fusobacterium </vt:lpstr>
      <vt:lpstr>PowerPoint Presentation</vt:lpstr>
      <vt:lpstr>3. spirochetes</vt:lpstr>
      <vt:lpstr>PowerPoint Presentation</vt:lpstr>
      <vt:lpstr>4.  Treponema.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Microorganisms that cause Anug</dc:title>
  <dc:creator>مصطفى منعم</dc:creator>
  <cp:lastModifiedBy>مصطفى منعم</cp:lastModifiedBy>
  <cp:revision>1</cp:revision>
  <dcterms:created xsi:type="dcterms:W3CDTF">2018-10-30T18:10:36Z</dcterms:created>
  <dcterms:modified xsi:type="dcterms:W3CDTF">2018-10-30T19:49:04Z</dcterms:modified>
</cp:coreProperties>
</file>