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notesMasterIdLst>
    <p:notesMasterId r:id="rId26"/>
  </p:notesMasterIdLst>
  <p:sldIdLst>
    <p:sldId id="257" r:id="rId2"/>
    <p:sldId id="258" r:id="rId3"/>
    <p:sldId id="293" r:id="rId4"/>
    <p:sldId id="281" r:id="rId5"/>
    <p:sldId id="289" r:id="rId6"/>
    <p:sldId id="259" r:id="rId7"/>
    <p:sldId id="283" r:id="rId8"/>
    <p:sldId id="294" r:id="rId9"/>
    <p:sldId id="263" r:id="rId10"/>
    <p:sldId id="280" r:id="rId11"/>
    <p:sldId id="285" r:id="rId12"/>
    <p:sldId id="286" r:id="rId13"/>
    <p:sldId id="271" r:id="rId14"/>
    <p:sldId id="266" r:id="rId15"/>
    <p:sldId id="267" r:id="rId16"/>
    <p:sldId id="269" r:id="rId17"/>
    <p:sldId id="288" r:id="rId18"/>
    <p:sldId id="291" r:id="rId19"/>
    <p:sldId id="270" r:id="rId20"/>
    <p:sldId id="273" r:id="rId21"/>
    <p:sldId id="274" r:id="rId22"/>
    <p:sldId id="292" r:id="rId23"/>
    <p:sldId id="284" r:id="rId24"/>
    <p:sldId id="290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2DF593-8C4C-4D6C-949C-73DF01DD3737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860E42-D235-46BF-B66D-CC0EC105A1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49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0E42-D235-46BF-B66D-CC0EC105A184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67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C82733DE-A4E7-4ABE-B5C4-DCABDA8F54DA}" type="slidenum">
              <a:rPr lang="ar-SA" altLang="en-US" smtClean="0">
                <a:latin typeface="Tahoma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ahom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/>
          <p:cNvSpPr>
            <a:spLocks noGrp="1"/>
          </p:cNvSpPr>
          <p:nvPr>
            <p:ph type="title"/>
          </p:nvPr>
        </p:nvSpPr>
        <p:spPr>
          <a:xfrm>
            <a:off x="-14288" y="620688"/>
            <a:ext cx="9158288" cy="5256584"/>
          </a:xfrm>
        </p:spPr>
        <p:txBody>
          <a:bodyPr/>
          <a:lstStyle/>
          <a:p>
            <a:pPr algn="ctr" rtl="0"/>
            <a: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Radiation</a:t>
            </a:r>
            <a: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FF0000"/>
                </a:solidFill>
                <a:cs typeface="Times New Roman" pitchFamily="18" charset="0"/>
              </a:rPr>
              <a:t>Injury Produced by Ionizing </a:t>
            </a:r>
            <a:r>
              <a:rPr lang="en-US" alt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Radiation</a:t>
            </a:r>
            <a:br>
              <a:rPr lang="en-US" altLang="en-US" sz="5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dr. </a:t>
            </a:r>
            <a:r>
              <a:rPr lang="en-US" alt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Zahraa Marwan</a:t>
            </a:r>
            <a:endParaRPr lang="ar-IQ" altLang="en-US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Robbins and Cotran Pathologic Basis of Disease 9e - Kumar, Abbas, Aster (Elsevier 2015)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23252" r="47620" b="13883"/>
          <a:stretch/>
        </p:blipFill>
        <p:spPr>
          <a:xfrm>
            <a:off x="431540" y="2965"/>
            <a:ext cx="8280920" cy="549514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Effects of ionizing radiation on DNA and its consequences, </a:t>
            </a:r>
          </a:p>
          <a:p>
            <a:pPr algn="ctr" rtl="0"/>
            <a:r>
              <a:rPr lang="en-US" sz="2400" dirty="0"/>
              <a:t>T</a:t>
            </a:r>
            <a:r>
              <a:rPr lang="en-US" sz="2400" dirty="0" smtClean="0"/>
              <a:t>he effects can be direct or indirect through free radical formation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5123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rmAutofit fontScale="90000"/>
          </a:bodyPr>
          <a:lstStyle/>
          <a:p>
            <a:pPr marL="0" lvl="0" indent="0" algn="ctr" rtl="0">
              <a:spcBef>
                <a:spcPct val="20000"/>
              </a:spcBef>
              <a:buNone/>
            </a:pPr>
            <a:r>
              <a:rPr lang="en-US" sz="2900" b="1" dirty="0" smtClean="0">
                <a:solidFill>
                  <a:srgbClr val="FF0000"/>
                </a:solidFill>
                <a:effectLst/>
                <a:latin typeface="HelveticaNeue-Light"/>
                <a:ea typeface="+mn-ea"/>
                <a:cs typeface="+mn-cs"/>
              </a:rPr>
              <a:t>Morphology, Cells </a:t>
            </a:r>
            <a:r>
              <a:rPr lang="en-US" sz="2900" b="1" dirty="0">
                <a:ln>
                  <a:noFill/>
                </a:ln>
                <a:solidFill>
                  <a:srgbClr val="FF0000"/>
                </a:solidFill>
                <a:effectLst/>
                <a:latin typeface="HelveticaNeue-Light"/>
                <a:ea typeface="+mn-ea"/>
                <a:cs typeface="+mn-cs"/>
              </a:rPr>
              <a:t>surviving radiant energy damage show a </a:t>
            </a:r>
            <a:r>
              <a:rPr lang="en-US" sz="29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Neue-Light"/>
                <a:ea typeface="+mn-ea"/>
                <a:cs typeface="+mn-cs"/>
              </a:rPr>
              <a:t>wide </a:t>
            </a:r>
            <a:r>
              <a:rPr lang="en-US" sz="2900" b="1" dirty="0">
                <a:ln>
                  <a:noFill/>
                </a:ln>
                <a:solidFill>
                  <a:srgbClr val="FF0000"/>
                </a:solidFill>
                <a:effectLst/>
                <a:latin typeface="HelveticaNeue-Light"/>
                <a:ea typeface="+mn-ea"/>
                <a:cs typeface="+mn-cs"/>
              </a:rPr>
              <a:t>range </a:t>
            </a:r>
            <a:r>
              <a:rPr lang="en-US" sz="29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Neue-Light"/>
                <a:ea typeface="+mn-ea"/>
                <a:cs typeface="+mn-cs"/>
              </a:rPr>
              <a:t>of structural </a:t>
            </a:r>
            <a:r>
              <a:rPr lang="en-US" sz="2900" b="1" dirty="0">
                <a:ln>
                  <a:noFill/>
                </a:ln>
                <a:solidFill>
                  <a:srgbClr val="FF0000"/>
                </a:solidFill>
                <a:effectLst/>
                <a:latin typeface="HelveticaNeue-Bold"/>
                <a:ea typeface="+mn-ea"/>
                <a:cs typeface="+mn-cs"/>
              </a:rPr>
              <a:t>changes</a:t>
            </a:r>
            <a:r>
              <a:rPr lang="en-US" sz="29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Neue-Bold"/>
                <a:ea typeface="+mn-ea"/>
                <a:cs typeface="+mn-cs"/>
              </a:rPr>
              <a:t>:</a:t>
            </a:r>
            <a:endParaRPr lang="ar-IQ" sz="29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pPr marL="64008" indent="0" algn="l" rtl="0">
              <a:buNone/>
            </a:pPr>
            <a:r>
              <a:rPr lang="en-US" sz="2400" b="1" dirty="0" smtClean="0">
                <a:latin typeface="HelveticaNeue-Bold"/>
              </a:rPr>
              <a:t>The nuclear changes:</a:t>
            </a:r>
          </a:p>
          <a:p>
            <a:pPr marL="64008" indent="0" algn="l" rtl="0">
              <a:buNone/>
            </a:pPr>
            <a:r>
              <a:rPr lang="en-US" sz="2400" dirty="0" smtClean="0">
                <a:latin typeface="HelveticaNeue-Bold"/>
              </a:rPr>
              <a:t>1-changes</a:t>
            </a:r>
            <a:r>
              <a:rPr lang="en-US" sz="2400" dirty="0" smtClean="0">
                <a:solidFill>
                  <a:prstClr val="white"/>
                </a:solidFill>
                <a:latin typeface="HelveticaNeue-Bold"/>
              </a:rPr>
              <a:t> </a:t>
            </a:r>
            <a:r>
              <a:rPr lang="en-US" sz="2400" dirty="0" smtClean="0">
                <a:latin typeface="HelveticaNeue-Bold"/>
              </a:rPr>
              <a:t>in </a:t>
            </a:r>
            <a:r>
              <a:rPr lang="en-US" sz="2400" dirty="0">
                <a:latin typeface="HelveticaNeue-Bold"/>
              </a:rPr>
              <a:t>chromosomes </a:t>
            </a:r>
            <a:r>
              <a:rPr lang="en-US" sz="2400" dirty="0" smtClean="0">
                <a:latin typeface="HelveticaNeue-Light"/>
              </a:rPr>
              <a:t>( </a:t>
            </a:r>
            <a:r>
              <a:rPr lang="en-US" sz="2400" dirty="0">
                <a:latin typeface="HelveticaNeue-Light"/>
              </a:rPr>
              <a:t>including deletions, </a:t>
            </a:r>
            <a:r>
              <a:rPr lang="en-US" sz="2400" dirty="0" smtClean="0">
                <a:latin typeface="HelveticaNeue-Light"/>
              </a:rPr>
              <a:t>translocations &amp; fragmentation). </a:t>
            </a:r>
          </a:p>
          <a:p>
            <a:pPr marL="64008" indent="0" algn="l" rtl="0">
              <a:buNone/>
            </a:pPr>
            <a:r>
              <a:rPr lang="en-US" sz="2400" dirty="0" smtClean="0">
                <a:latin typeface="HelveticaNeue-Light"/>
              </a:rPr>
              <a:t>2-mitosis </a:t>
            </a:r>
            <a:r>
              <a:rPr lang="en-US" sz="2400" dirty="0" smtClean="0">
                <a:latin typeface="HelveticaNeue-Light"/>
              </a:rPr>
              <a:t>becomes disorderly</a:t>
            </a:r>
            <a:r>
              <a:rPr lang="en-US" sz="2400" dirty="0">
                <a:latin typeface="HelveticaNeue-Light"/>
              </a:rPr>
              <a:t>, </a:t>
            </a:r>
            <a:r>
              <a:rPr lang="en-US" sz="2400" dirty="0" smtClean="0">
                <a:latin typeface="HelveticaNeue-Light"/>
              </a:rPr>
              <a:t>polyploidy or aneuploidy</a:t>
            </a:r>
            <a:endParaRPr lang="en-US" sz="2400" dirty="0">
              <a:latin typeface="HelveticaNeue-Light"/>
            </a:endParaRPr>
          </a:p>
          <a:p>
            <a:pPr marL="64008" indent="0" algn="l" rtl="0">
              <a:buNone/>
            </a:pPr>
            <a:r>
              <a:rPr lang="en-US" sz="2400" dirty="0" smtClean="0">
                <a:latin typeface="HelveticaNeue-Bold"/>
              </a:rPr>
              <a:t>3-Nuclear </a:t>
            </a:r>
            <a:r>
              <a:rPr lang="en-US" sz="2400" dirty="0">
                <a:latin typeface="HelveticaNeue-Bold"/>
              </a:rPr>
              <a:t>swelling </a:t>
            </a:r>
            <a:r>
              <a:rPr lang="en-US" sz="2400" dirty="0">
                <a:latin typeface="HelveticaNeue-Light"/>
              </a:rPr>
              <a:t>and condensation </a:t>
            </a:r>
            <a:r>
              <a:rPr lang="en-US" sz="2400" dirty="0" smtClean="0">
                <a:latin typeface="HelveticaNeue-Light"/>
              </a:rPr>
              <a:t>or </a:t>
            </a:r>
            <a:r>
              <a:rPr lang="en-US" sz="2400" dirty="0">
                <a:latin typeface="HelveticaNeue-Light"/>
              </a:rPr>
              <a:t>clumping of </a:t>
            </a:r>
            <a:r>
              <a:rPr lang="en-US" sz="2400" dirty="0" smtClean="0">
                <a:latin typeface="HelveticaNeue-Light"/>
              </a:rPr>
              <a:t>chromatin .</a:t>
            </a:r>
          </a:p>
          <a:p>
            <a:pPr marL="64008" indent="0" algn="l" rtl="0">
              <a:buNone/>
            </a:pPr>
            <a:r>
              <a:rPr lang="en-US" sz="2400" dirty="0" smtClean="0">
                <a:latin typeface="HelveticaNeue-Light"/>
              </a:rPr>
              <a:t>4-abnormal </a:t>
            </a:r>
            <a:r>
              <a:rPr lang="en-US" sz="2400" dirty="0">
                <a:latin typeface="HelveticaNeue-Light"/>
              </a:rPr>
              <a:t>nuclear morphology may be produced and</a:t>
            </a:r>
          </a:p>
          <a:p>
            <a:pPr marL="64008" indent="0" algn="l" rtl="0">
              <a:buNone/>
            </a:pPr>
            <a:r>
              <a:rPr lang="en-US" sz="2400" dirty="0">
                <a:latin typeface="HelveticaNeue-Light"/>
              </a:rPr>
              <a:t>persist for years, including giant cells with pleomorphic </a:t>
            </a:r>
            <a:r>
              <a:rPr lang="en-US" sz="2400" dirty="0" smtClean="0">
                <a:latin typeface="HelveticaNeue-Light"/>
              </a:rPr>
              <a:t>nuclei .</a:t>
            </a:r>
          </a:p>
          <a:p>
            <a:pPr marL="64008" indent="0" algn="l" rtl="0">
              <a:buNone/>
            </a:pPr>
            <a:r>
              <a:rPr lang="en-US" sz="2400" dirty="0" smtClean="0">
                <a:latin typeface="HelveticaNeue-Light"/>
              </a:rPr>
              <a:t>5-Apoptosis </a:t>
            </a:r>
            <a:r>
              <a:rPr lang="en-US" sz="2400" dirty="0">
                <a:latin typeface="HelveticaNeue-Light"/>
              </a:rPr>
              <a:t>may occur</a:t>
            </a:r>
            <a:r>
              <a:rPr lang="en-US" sz="2400" dirty="0" smtClean="0">
                <a:latin typeface="HelveticaNeue-Light"/>
              </a:rPr>
              <a:t>.</a:t>
            </a:r>
          </a:p>
          <a:p>
            <a:pPr marL="64008" indent="0" algn="l" rtl="0">
              <a:buNone/>
            </a:pPr>
            <a:r>
              <a:rPr lang="en-US" sz="2400" dirty="0" smtClean="0">
                <a:latin typeface="HelveticaNeue-Light"/>
              </a:rPr>
              <a:t>6-At </a:t>
            </a:r>
            <a:r>
              <a:rPr lang="en-US" sz="2400" dirty="0">
                <a:latin typeface="HelveticaNeue-Light"/>
              </a:rPr>
              <a:t>extremely high doses of radiant </a:t>
            </a:r>
            <a:r>
              <a:rPr lang="en-US" sz="2400" dirty="0" smtClean="0">
                <a:latin typeface="HelveticaNeue-Light"/>
              </a:rPr>
              <a:t>energy, nuclear </a:t>
            </a:r>
            <a:r>
              <a:rPr lang="en-US" sz="2400" dirty="0" err="1">
                <a:latin typeface="HelveticaNeue-Light"/>
              </a:rPr>
              <a:t>pyknosis</a:t>
            </a:r>
            <a:r>
              <a:rPr lang="en-US" sz="2400" dirty="0">
                <a:latin typeface="HelveticaNeue-Light"/>
              </a:rPr>
              <a:t> and </a:t>
            </a:r>
            <a:r>
              <a:rPr lang="en-US" sz="2400" dirty="0" err="1" smtClean="0">
                <a:latin typeface="HelveticaNeue-Light"/>
              </a:rPr>
              <a:t>lysis</a:t>
            </a:r>
            <a:r>
              <a:rPr lang="en-US" sz="2400" dirty="0" smtClean="0">
                <a:latin typeface="HelveticaNeue-Light"/>
              </a:rPr>
              <a:t> appear </a:t>
            </a:r>
            <a:r>
              <a:rPr lang="en-US" sz="2400" dirty="0">
                <a:latin typeface="HelveticaNeue-Light"/>
              </a:rPr>
              <a:t>quickly.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355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454808"/>
          </a:xfrm>
        </p:spPr>
        <p:txBody>
          <a:bodyPr>
            <a:noAutofit/>
          </a:bodyPr>
          <a:lstStyle/>
          <a:p>
            <a:pPr marL="64008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HelveticaNeue-Bold"/>
              </a:rPr>
              <a:t>Cytoplasmic changes:</a:t>
            </a:r>
            <a:endParaRPr lang="en-US" sz="2800" dirty="0" smtClean="0">
              <a:latin typeface="HelveticaNeue-Light"/>
            </a:endParaRPr>
          </a:p>
          <a:p>
            <a:pPr marL="64008" indent="0" algn="l" rtl="0">
              <a:buNone/>
            </a:pPr>
            <a:r>
              <a:rPr lang="en-US" sz="2800" dirty="0" smtClean="0">
                <a:latin typeface="HelveticaNeue-Light"/>
              </a:rPr>
              <a:t>1-Cytoplasmic swelling</a:t>
            </a:r>
            <a:r>
              <a:rPr lang="en-US" sz="2800" dirty="0">
                <a:latin typeface="HelveticaNeue-Light"/>
              </a:rPr>
              <a:t>, mitochondrial distortion, and degeneration of </a:t>
            </a:r>
            <a:r>
              <a:rPr lang="en-US" sz="2800" dirty="0" smtClean="0">
                <a:latin typeface="HelveticaNeue-Light"/>
              </a:rPr>
              <a:t>the endoplasmic </a:t>
            </a:r>
            <a:r>
              <a:rPr lang="en-US" sz="2800" dirty="0">
                <a:latin typeface="HelveticaNeue-Light"/>
              </a:rPr>
              <a:t>reticulum</a:t>
            </a:r>
            <a:r>
              <a:rPr lang="en-US" sz="2800" dirty="0" smtClean="0">
                <a:latin typeface="HelveticaNeue-Light"/>
              </a:rPr>
              <a:t>.</a:t>
            </a:r>
          </a:p>
          <a:p>
            <a:pPr marL="64008" indent="0" algn="l" rtl="0">
              <a:buNone/>
            </a:pPr>
            <a:r>
              <a:rPr lang="en-US" sz="2800" dirty="0" smtClean="0">
                <a:latin typeface="HelveticaNeue-Light"/>
              </a:rPr>
              <a:t>2- Plasma </a:t>
            </a:r>
            <a:r>
              <a:rPr lang="en-US" sz="2800" dirty="0">
                <a:latin typeface="HelveticaNeue-Light"/>
              </a:rPr>
              <a:t>membrane breaks and </a:t>
            </a:r>
            <a:r>
              <a:rPr lang="en-US" sz="2800" dirty="0" smtClean="0">
                <a:latin typeface="HelveticaNeue-Light"/>
              </a:rPr>
              <a:t>focal defects </a:t>
            </a:r>
            <a:r>
              <a:rPr lang="en-US" sz="2800" dirty="0">
                <a:latin typeface="HelveticaNeue-Light"/>
              </a:rPr>
              <a:t>may be seen</a:t>
            </a:r>
            <a:r>
              <a:rPr lang="en-US" sz="2800" dirty="0" smtClean="0">
                <a:latin typeface="HelveticaNeue-Light"/>
              </a:rPr>
              <a:t>.</a:t>
            </a:r>
          </a:p>
          <a:p>
            <a:pPr marL="64008" indent="0" algn="l" rtl="0"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(similarity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between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radiation injured cells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and cancer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cells) </a:t>
            </a:r>
          </a:p>
          <a:p>
            <a:pPr marL="64008" indent="0" algn="l" rtl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HelveticaNeue-Light"/>
              </a:rPr>
              <a:t>Vascular </a:t>
            </a:r>
            <a:r>
              <a:rPr lang="en-US" sz="2800" b="1" u="sng" dirty="0" smtClean="0">
                <a:solidFill>
                  <a:srgbClr val="FF0000"/>
                </a:solidFill>
                <a:latin typeface="HelveticaNeue-Light"/>
              </a:rPr>
              <a:t>changes: </a:t>
            </a:r>
            <a:endParaRPr lang="en-US" sz="2800" b="1" u="sng" dirty="0">
              <a:solidFill>
                <a:srgbClr val="FF0000"/>
              </a:solidFill>
              <a:latin typeface="HelveticaNeue-Light"/>
            </a:endParaRPr>
          </a:p>
          <a:p>
            <a:pPr marL="64008" indent="0" algn="l" rtl="0">
              <a:buNone/>
            </a:pPr>
            <a:r>
              <a:rPr lang="en-US" sz="2800" dirty="0">
                <a:latin typeface="HelveticaNeue-Light"/>
              </a:rPr>
              <a:t>During the </a:t>
            </a:r>
            <a:r>
              <a:rPr lang="en-US" sz="2800" b="1" dirty="0">
                <a:solidFill>
                  <a:srgbClr val="00B0F0"/>
                </a:solidFill>
                <a:latin typeface="HelveticaNeue-Light"/>
              </a:rPr>
              <a:t>immediate</a:t>
            </a:r>
            <a:r>
              <a:rPr lang="en-US" sz="2800" dirty="0">
                <a:solidFill>
                  <a:srgbClr val="FF0000"/>
                </a:solidFill>
                <a:latin typeface="HelveticaNeue-Light"/>
              </a:rPr>
              <a:t> post irradiation </a:t>
            </a:r>
            <a:r>
              <a:rPr lang="en-US" sz="2800" dirty="0">
                <a:latin typeface="HelveticaNeue-Light"/>
              </a:rPr>
              <a:t>period</a:t>
            </a:r>
            <a:r>
              <a:rPr lang="en-US" sz="2800" dirty="0" smtClean="0">
                <a:latin typeface="HelveticaNeue-Light"/>
              </a:rPr>
              <a:t>, vessels </a:t>
            </a:r>
            <a:r>
              <a:rPr lang="en-US" sz="2800" dirty="0">
                <a:latin typeface="HelveticaNeue-Light"/>
              </a:rPr>
              <a:t>may </a:t>
            </a:r>
            <a:r>
              <a:rPr lang="en-US" sz="2800" b="1" dirty="0">
                <a:solidFill>
                  <a:srgbClr val="FF0000"/>
                </a:solidFill>
                <a:latin typeface="HelveticaNeue-Light"/>
              </a:rPr>
              <a:t>show only dilation</a:t>
            </a:r>
            <a:r>
              <a:rPr lang="en-US" sz="2800" dirty="0">
                <a:latin typeface="HelveticaNeue-Light"/>
              </a:rPr>
              <a:t>. With time, or with higher doses, </a:t>
            </a:r>
            <a:r>
              <a:rPr lang="en-US" sz="2800" dirty="0" smtClean="0">
                <a:latin typeface="HelveticaNeue-Light"/>
              </a:rPr>
              <a:t>there may be </a:t>
            </a:r>
            <a:r>
              <a:rPr lang="en-US" sz="2800" dirty="0" smtClean="0">
                <a:solidFill>
                  <a:srgbClr val="FF0000"/>
                </a:solidFill>
                <a:latin typeface="HelveticaNeue-Light"/>
              </a:rPr>
              <a:t>necrosis</a:t>
            </a:r>
            <a:r>
              <a:rPr lang="en-US" sz="2800" dirty="0" smtClean="0">
                <a:latin typeface="HelveticaNeue-Light"/>
              </a:rPr>
              <a:t> </a:t>
            </a:r>
            <a:r>
              <a:rPr lang="en-US" sz="2800" dirty="0">
                <a:latin typeface="HelveticaNeue-Light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HelveticaNeue-Light"/>
              </a:rPr>
              <a:t>rupture or </a:t>
            </a:r>
            <a:r>
              <a:rPr lang="en-US" sz="2800" dirty="0" smtClean="0">
                <a:solidFill>
                  <a:srgbClr val="FF0000"/>
                </a:solidFill>
                <a:latin typeface="HelveticaNeue-Light"/>
              </a:rPr>
              <a:t>thrombosis</a:t>
            </a:r>
            <a:r>
              <a:rPr lang="en-US" sz="2800" dirty="0" smtClean="0">
                <a:latin typeface="HelveticaNeue-Light"/>
              </a:rPr>
              <a:t>. </a:t>
            </a:r>
            <a:endParaRPr lang="en-US" sz="2800" dirty="0">
              <a:latin typeface="HelveticaNeue-Light"/>
            </a:endParaRPr>
          </a:p>
          <a:p>
            <a:pPr marL="64008" indent="0" algn="l" rtl="0">
              <a:buNone/>
            </a:pPr>
            <a:r>
              <a:rPr lang="en-US" sz="2800" dirty="0">
                <a:solidFill>
                  <a:srgbClr val="00B0F0"/>
                </a:solidFill>
                <a:latin typeface="HelveticaNeue-Light"/>
              </a:rPr>
              <a:t>later</a:t>
            </a:r>
            <a:r>
              <a:rPr lang="en-US" sz="2800" dirty="0">
                <a:latin typeface="HelveticaNeue-Light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HelveticaNeue-Light"/>
              </a:rPr>
              <a:t>endothelial cell proliferation </a:t>
            </a:r>
            <a:r>
              <a:rPr lang="en-US" sz="2800" dirty="0">
                <a:latin typeface="HelveticaNeue-Light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HelveticaNeue-Light"/>
              </a:rPr>
              <a:t>thickening</a:t>
            </a:r>
            <a:r>
              <a:rPr lang="en-US" sz="2800" dirty="0">
                <a:latin typeface="HelveticaNeue-Light"/>
              </a:rPr>
              <a:t> of the intima resulting in </a:t>
            </a:r>
            <a:r>
              <a:rPr lang="en-US" sz="2800" dirty="0" smtClean="0">
                <a:solidFill>
                  <a:srgbClr val="FF0000"/>
                </a:solidFill>
                <a:latin typeface="HelveticaNeue-Light"/>
              </a:rPr>
              <a:t>narrowing</a:t>
            </a:r>
            <a:r>
              <a:rPr lang="en-US" sz="2800" dirty="0" smtClean="0">
                <a:latin typeface="HelveticaNeue-Light"/>
              </a:rPr>
              <a:t> </a:t>
            </a:r>
            <a:r>
              <a:rPr lang="en-US" sz="2800" dirty="0">
                <a:latin typeface="HelveticaNeue-Light"/>
              </a:rPr>
              <a:t>or </a:t>
            </a:r>
            <a:r>
              <a:rPr lang="en-US" sz="2800" dirty="0" smtClean="0">
                <a:latin typeface="HelveticaNeue-Light"/>
              </a:rPr>
              <a:t>obliteration </a:t>
            </a:r>
            <a:r>
              <a:rPr lang="en-US" sz="2800" dirty="0">
                <a:latin typeface="HelveticaNeue-Light"/>
              </a:rPr>
              <a:t>of the vascular </a:t>
            </a:r>
            <a:r>
              <a:rPr lang="en-US" sz="2800" dirty="0" smtClean="0">
                <a:latin typeface="HelveticaNeue-Light"/>
              </a:rPr>
              <a:t>lumens </a:t>
            </a:r>
            <a:r>
              <a:rPr lang="en-US" sz="2800" dirty="0">
                <a:latin typeface="HelveticaNeue-Light"/>
              </a:rPr>
              <a:t>leading </a:t>
            </a:r>
            <a:r>
              <a:rPr lang="en-US" sz="2800" dirty="0">
                <a:solidFill>
                  <a:srgbClr val="FF0000"/>
                </a:solidFill>
                <a:latin typeface="HelveticaNeue-Light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HelveticaNeue-Light"/>
              </a:rPr>
              <a:t>scarring &amp; ischemia</a:t>
            </a:r>
            <a:r>
              <a:rPr lang="en-US" sz="3000" dirty="0" smtClean="0">
                <a:latin typeface="HelveticaNeue-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3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922962"/>
            <a:ext cx="9144000" cy="953344"/>
          </a:xfrm>
        </p:spPr>
        <p:txBody>
          <a:bodyPr rtlCol="0">
            <a:normAutofit fontScale="90000"/>
          </a:bodyPr>
          <a:lstStyle/>
          <a:p>
            <a:pPr algn="ctr" rtl="0"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</a:rPr>
              <a:t>rtery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</a:rPr>
              <a:t>, radiation injury , thickening </a:t>
            </a:r>
            <a:r>
              <a:rPr lang="en-US" sz="3100" dirty="0">
                <a:solidFill>
                  <a:schemeClr val="tx1"/>
                </a:solidFill>
                <a:effectLst/>
                <a:latin typeface="Arial" pitchFamily="34" charset="0"/>
              </a:rPr>
              <a:t>of the intima resulting in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</a:rPr>
              <a:t>the obliteration </a:t>
            </a:r>
            <a:r>
              <a:rPr lang="en-US" sz="3100" dirty="0">
                <a:solidFill>
                  <a:schemeClr val="tx1"/>
                </a:solidFill>
                <a:effectLst/>
                <a:latin typeface="Arial" pitchFamily="34" charset="0"/>
              </a:rPr>
              <a:t>of the vascular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</a:rPr>
              <a:t>lumens</a:t>
            </a:r>
            <a:endParaRPr lang="ar-IQ" sz="310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5" name="Picture 2" descr="F:\6\S9781416031215-009-f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-22370" y="182827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وان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6120680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Acute Whole-Body Exposure</a:t>
            </a:r>
            <a:b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4 </a:t>
            </a: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syndromes </a:t>
            </a: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are recognized depending on the dose of radiation:</a:t>
            </a:r>
            <a:b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</a:t>
            </a:r>
            <a:r>
              <a:rPr lang="en-US" altLang="en-US" sz="3200" b="1" u="sng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sub-clinical or prodromal syndrome </a:t>
            </a: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(&lt; 200 rem) mild nausea and vomiting, lymphocytes less than 1500/ml  survival is 100%</a:t>
            </a:r>
            <a:b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2-</a:t>
            </a:r>
            <a:r>
              <a:rPr lang="en-US" altLang="en-US" sz="3200" b="1" u="sng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hematopoietic syndrome </a:t>
            </a: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(200-600 rem)</a:t>
            </a:r>
            <a:b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intermittent nausea and vomiting, </a:t>
            </a:r>
            <a:r>
              <a:rPr lang="en-US" altLang="en-US" sz="32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petechiae</a:t>
            </a: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and hemorrhage, neutrophil and platelet depression in 2 weeks,  lymphocytes less than 1000/ml .infections, patient may require bone marrow transplantation  </a:t>
            </a:r>
            <a:endParaRPr lang="ar-IQ" altLang="en-US" sz="3200" dirty="0" smtClean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وان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20472" cy="5877272"/>
          </a:xfrm>
        </p:spPr>
        <p:txBody>
          <a:bodyPr>
            <a:normAutofit fontScale="90000"/>
          </a:bodyPr>
          <a:lstStyle/>
          <a:p>
            <a:pPr marL="0" indent="0" algn="l" rtl="0">
              <a:buNone/>
            </a:pPr>
            <a:r>
              <a:rPr lang="en-US" altLang="en-US" sz="3200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3-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gastro-Intestinal syndrome: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(600- 1000 rem) 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.nausea, vomiting, diarrhea 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.hemorrhage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.infection 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.severe neutrophil and platelet  depression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.lymphocytes less than 500/ml</a:t>
            </a:r>
            <a:r>
              <a:rPr lang="ar-IQ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ar-IQ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.death in 10-14 days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b="1" u="sng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4-central </a:t>
            </a:r>
            <a:r>
              <a:rPr lang="en-US" altLang="en-US" sz="3200" b="1" u="sng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nervous system 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syndrome: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(&gt;1000rem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)</a:t>
            </a:r>
            <a:b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.intractable nausea and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vomiting, </a:t>
            </a:r>
            <a:b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.confusion, convulsions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coma in 15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min-3hrs.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.lymphocytes absent</a:t>
            </a:r>
            <a:b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.death in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14-36hrs</a:t>
            </a:r>
            <a:endParaRPr lang="ar-IQ" altLang="en-US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Effects Of Radiation Therapy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external radiation is delivered to cancers at fractionated doses with  shielding of adjacent tissues.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patients treated with radiation may have 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-sterility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-secondary cancer 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-delayed radiation injury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rtl="0">
              <a:lnSpc>
                <a:spcPct val="80000"/>
              </a:lnSpc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Note: radiation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when delivered to the chest or  abdomen → acute radiation sickness </a:t>
            </a:r>
          </a:p>
          <a:p>
            <a:pPr marL="457200" indent="-457200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n>
                  <a:noFill/>
                </a:ln>
                <a:solidFill>
                  <a:prstClr val="white"/>
                </a:solidFill>
                <a:effectLst/>
                <a:latin typeface="BookAntiqua-BoldItalic"/>
                <a:ea typeface="+mn-ea"/>
                <a:cs typeface="+mn-cs"/>
              </a:rPr>
              <a:t>Cancer Risks from Exposures to Radiation.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9036496" cy="6056784"/>
          </a:xfrm>
        </p:spPr>
        <p:txBody>
          <a:bodyPr>
            <a:noAutofit/>
          </a:bodyPr>
          <a:lstStyle/>
          <a:p>
            <a:pPr marL="64008" indent="0" algn="just" rtl="0">
              <a:buNone/>
            </a:pPr>
            <a:r>
              <a:rPr lang="en-US" sz="2800" b="1" dirty="0">
                <a:solidFill>
                  <a:srgbClr val="FF0000"/>
                </a:solidFill>
                <a:latin typeface="BookAntiqua"/>
              </a:rPr>
              <a:t>Cancer Risks from Exposures to </a:t>
            </a:r>
            <a:r>
              <a:rPr lang="en-US" sz="2800" b="1" dirty="0" smtClean="0">
                <a:solidFill>
                  <a:srgbClr val="FF0000"/>
                </a:solidFill>
                <a:latin typeface="BookAntiqua"/>
              </a:rPr>
              <a:t>Radiation</a:t>
            </a:r>
            <a:r>
              <a:rPr lang="en-US" sz="2800" dirty="0" smtClean="0">
                <a:latin typeface="BookAntiqua"/>
              </a:rPr>
              <a:t>: </a:t>
            </a:r>
          </a:p>
          <a:p>
            <a:pPr marL="521208" indent="-457200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 capable of division that has sustained a mutation has the potential to become cancerous. </a:t>
            </a:r>
          </a:p>
          <a:p>
            <a:pPr marL="64008" indent="0" algn="just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 increased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incidence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neoplasms may occur in any organ after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exposure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ionizing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radiation. The level of radiation required to increase the risk of cancer development is difficult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determine, but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is little doubt that acute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prolonged exposures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result in doses of 100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mSv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 serious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1132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610160" cy="6552728"/>
          </a:xfrm>
        </p:spPr>
        <p:txBody>
          <a:bodyPr>
            <a:normAutofit/>
          </a:bodyPr>
          <a:lstStyle/>
          <a:p>
            <a:pPr marL="82296" indent="0" algn="just" rtl="0">
              <a:buNone/>
            </a:pPr>
            <a:r>
              <a:rPr lang="en-US" dirty="0"/>
              <a:t>This is documented by the increased incidence of </a:t>
            </a:r>
            <a:r>
              <a:rPr lang="en-US" dirty="0" err="1"/>
              <a:t>leukemias</a:t>
            </a:r>
            <a:r>
              <a:rPr lang="en-US" dirty="0"/>
              <a:t> and solid tumors in several organs (e.g., thyroid, breast, and lungs) in survivors of the atomic bombings of Hiroshima and Nagasaki; the high number of thyroid cancers in survivors of the Chernobyl accident</a:t>
            </a:r>
            <a:r>
              <a:rPr lang="en-US" dirty="0" smtClean="0"/>
              <a:t>.</a:t>
            </a:r>
          </a:p>
          <a:p>
            <a:pPr marL="82296" indent="0" algn="just" rtl="0">
              <a:buNone/>
            </a:pPr>
            <a:endParaRPr lang="en-US" sz="1700" dirty="0"/>
          </a:p>
          <a:p>
            <a:pPr marL="82296" indent="0" algn="just" rtl="0">
              <a:buNone/>
            </a:pPr>
            <a:r>
              <a:rPr lang="en-US" dirty="0" smtClean="0"/>
              <a:t>It </a:t>
            </a:r>
            <a:r>
              <a:rPr lang="en-US" dirty="0"/>
              <a:t>is believed that the risk of </a:t>
            </a:r>
            <a:r>
              <a:rPr lang="en-US" dirty="0">
                <a:solidFill>
                  <a:srgbClr val="FF0000"/>
                </a:solidFill>
              </a:rPr>
              <a:t>secondary cancers </a:t>
            </a:r>
            <a:r>
              <a:rPr lang="en-US" dirty="0" smtClean="0">
                <a:solidFill>
                  <a:srgbClr val="FF0000"/>
                </a:solidFill>
              </a:rPr>
              <a:t>following irradiation </a:t>
            </a:r>
            <a:r>
              <a:rPr lang="en-US" dirty="0">
                <a:solidFill>
                  <a:srgbClr val="FF0000"/>
                </a:solidFill>
              </a:rPr>
              <a:t>is greatest in children</a:t>
            </a:r>
            <a:r>
              <a:rPr lang="en-US" dirty="0"/>
              <a:t>. This </a:t>
            </a:r>
            <a:r>
              <a:rPr lang="en-US" dirty="0" smtClean="0"/>
              <a:t>is recent </a:t>
            </a:r>
            <a:r>
              <a:rPr lang="en-US" dirty="0"/>
              <a:t>large-scale epidemiologic study showing that </a:t>
            </a:r>
            <a:r>
              <a:rPr lang="en-US" dirty="0" smtClean="0"/>
              <a:t>children who </a:t>
            </a:r>
            <a:r>
              <a:rPr lang="en-US" dirty="0"/>
              <a:t>receive at least two CT scans have very small </a:t>
            </a:r>
            <a:r>
              <a:rPr lang="en-US" dirty="0" smtClean="0"/>
              <a:t>but measurable </a:t>
            </a:r>
            <a:r>
              <a:rPr lang="en-US" dirty="0"/>
              <a:t>increased risks for leukemia and </a:t>
            </a:r>
            <a:r>
              <a:rPr lang="en-US" dirty="0" smtClean="0"/>
              <a:t>malignant brain </a:t>
            </a:r>
            <a:r>
              <a:rPr lang="en-US" dirty="0"/>
              <a:t>tumors, and </a:t>
            </a:r>
            <a:r>
              <a:rPr lang="en-US" dirty="0" smtClean="0"/>
              <a:t>radiation therapy </a:t>
            </a:r>
            <a:r>
              <a:rPr lang="en-US" dirty="0"/>
              <a:t>to the chest is particularly likely to produce </a:t>
            </a:r>
            <a:r>
              <a:rPr lang="en-US" dirty="0" smtClean="0"/>
              <a:t>breast cancers </a:t>
            </a:r>
            <a:r>
              <a:rPr lang="en-US" dirty="0"/>
              <a:t>when administered to adolescent females</a:t>
            </a:r>
            <a:r>
              <a:rPr lang="en-US" dirty="0" smtClean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70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332656"/>
            <a:ext cx="8748464" cy="6525344"/>
          </a:xfrm>
        </p:spPr>
        <p:txBody>
          <a:bodyPr rtlCol="0">
            <a:normAutofit fontScale="70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</a:rPr>
              <a:t>Delayed Radiation Injury: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b="1" dirty="0" smtClean="0">
              <a:latin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Arteries </a:t>
            </a:r>
            <a:r>
              <a:rPr lang="en-US" sz="3600" dirty="0">
                <a:latin typeface="Arial" pitchFamily="34" charset="0"/>
              </a:rPr>
              <a:t>→fibrosis </a:t>
            </a:r>
            <a:r>
              <a:rPr lang="en-US" sz="3600" dirty="0" smtClean="0">
                <a:latin typeface="Arial" pitchFamily="34" charset="0"/>
              </a:rPr>
              <a:t>of wall</a:t>
            </a:r>
            <a:r>
              <a:rPr lang="en-US" altLang="en-US" sz="3200" b="1" dirty="0">
                <a:latin typeface="Times New Roman"/>
                <a:cs typeface="Times New Roman"/>
              </a:rPr>
              <a:t> → </a:t>
            </a:r>
            <a:r>
              <a:rPr lang="en-US" sz="3600" dirty="0" smtClean="0">
                <a:latin typeface="Arial" pitchFamily="34" charset="0"/>
              </a:rPr>
              <a:t>narrowing of lumen                </a:t>
            </a:r>
          </a:p>
          <a:p>
            <a:pPr>
              <a:defRPr/>
            </a:pPr>
            <a:r>
              <a:rPr lang="en-US" sz="3600" dirty="0">
                <a:latin typeface="Arial" pitchFamily="34" charset="0"/>
              </a:rPr>
              <a:t>Capillaries </a:t>
            </a:r>
            <a:r>
              <a:rPr lang="en-US" sz="3600" dirty="0" smtClean="0">
                <a:latin typeface="Arial" pitchFamily="34" charset="0"/>
              </a:rPr>
              <a:t>→thrombosis .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Heart</a:t>
            </a:r>
            <a:r>
              <a:rPr lang="en-US" altLang="en-US" sz="3200" b="1" dirty="0" smtClean="0">
                <a:latin typeface="Times New Roman"/>
                <a:cs typeface="Times New Roman"/>
              </a:rPr>
              <a:t> →-</a:t>
            </a:r>
            <a:r>
              <a:rPr lang="en-US" sz="3600" dirty="0" smtClean="0">
                <a:latin typeface="Arial" pitchFamily="34" charset="0"/>
              </a:rPr>
              <a:t>restrictive pericarditis   </a:t>
            </a:r>
          </a:p>
          <a:p>
            <a:pPr marL="742950" indent="-742950" algn="l" rtl="0">
              <a:buNone/>
              <a:defRPr/>
            </a:pPr>
            <a:r>
              <a:rPr lang="en-US" sz="3600" dirty="0" smtClean="0">
                <a:latin typeface="Arial" pitchFamily="34" charset="0"/>
              </a:rPr>
              <a:t>            -myocardial ischemia  &gt; fibrosis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Skin→-radiation </a:t>
            </a:r>
            <a:r>
              <a:rPr lang="en-US" sz="3600" dirty="0">
                <a:latin typeface="Arial" pitchFamily="34" charset="0"/>
              </a:rPr>
              <a:t>dermatitis (impaired </a:t>
            </a:r>
            <a:r>
              <a:rPr lang="en-US" sz="3600" dirty="0" smtClean="0">
                <a:latin typeface="Arial" pitchFamily="34" charset="0"/>
              </a:rPr>
              <a:t>healing, increased</a:t>
            </a:r>
          </a:p>
          <a:p>
            <a:pPr marL="742950" indent="-742950" algn="l" rtl="0">
              <a:buNone/>
              <a:defRPr/>
            </a:pPr>
            <a:r>
              <a:rPr lang="en-US" sz="3600" dirty="0">
                <a:latin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</a:rPr>
              <a:t>          susceptibility </a:t>
            </a:r>
            <a:r>
              <a:rPr lang="en-US" sz="3600" dirty="0">
                <a:latin typeface="Arial" pitchFamily="34" charset="0"/>
              </a:rPr>
              <a:t>to </a:t>
            </a:r>
            <a:r>
              <a:rPr lang="en-US" sz="3600" dirty="0" smtClean="0">
                <a:latin typeface="Arial" pitchFamily="34" charset="0"/>
              </a:rPr>
              <a:t>infection</a:t>
            </a:r>
            <a:r>
              <a:rPr lang="en-US" sz="3600" dirty="0">
                <a:latin typeface="Arial" pitchFamily="34" charset="0"/>
              </a:rPr>
              <a:t>&amp;</a:t>
            </a:r>
            <a:r>
              <a:rPr lang="en-US" sz="3600" dirty="0" smtClean="0">
                <a:latin typeface="Arial" pitchFamily="34" charset="0"/>
              </a:rPr>
              <a:t> ulceration</a:t>
            </a:r>
            <a:r>
              <a:rPr lang="en-US" sz="3600" dirty="0">
                <a:latin typeface="Arial" pitchFamily="34" charset="0"/>
              </a:rPr>
              <a:t>) </a:t>
            </a:r>
            <a:endParaRPr lang="en-US" sz="3600" dirty="0" smtClean="0">
              <a:latin typeface="Arial" pitchFamily="34" charset="0"/>
            </a:endParaRPr>
          </a:p>
          <a:p>
            <a:pPr marL="742950" indent="-742950" algn="l" rtl="0">
              <a:buNone/>
              <a:defRPr/>
            </a:pPr>
            <a:r>
              <a:rPr lang="en-US" sz="3600" dirty="0">
                <a:latin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</a:rPr>
              <a:t>          -skin </a:t>
            </a:r>
            <a:r>
              <a:rPr lang="en-US" sz="3600" dirty="0">
                <a:latin typeface="Arial" pitchFamily="34" charset="0"/>
              </a:rPr>
              <a:t>cancer, as long as 20 years </a:t>
            </a:r>
            <a:r>
              <a:rPr lang="en-US" sz="3600" dirty="0" smtClean="0">
                <a:latin typeface="Arial" pitchFamily="34" charset="0"/>
              </a:rPr>
              <a:t>later.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Brain →-focal necrosis and demyelination of the</a:t>
            </a:r>
          </a:p>
          <a:p>
            <a:pPr marL="742950" indent="-742950" algn="l" rtl="0">
              <a:buNone/>
              <a:defRPr/>
            </a:pPr>
            <a:r>
              <a:rPr lang="en-US" sz="3600" dirty="0" smtClean="0">
                <a:latin typeface="Arial" pitchFamily="34" charset="0"/>
              </a:rPr>
              <a:t>              white matter</a:t>
            </a:r>
            <a:r>
              <a:rPr lang="en-US" sz="3600" dirty="0">
                <a:latin typeface="Arial" pitchFamily="34" charset="0"/>
              </a:rPr>
              <a:t/>
            </a:r>
            <a:br>
              <a:rPr lang="en-US" sz="3600" dirty="0">
                <a:latin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    -spinal cord </a:t>
            </a:r>
            <a:r>
              <a:rPr lang="en-US" sz="3600" dirty="0">
                <a:latin typeface="Arial" pitchFamily="34" charset="0"/>
              </a:rPr>
              <a:t>(transverse </a:t>
            </a:r>
            <a:r>
              <a:rPr lang="en-US" sz="3600" dirty="0" smtClean="0">
                <a:latin typeface="Arial" pitchFamily="34" charset="0"/>
              </a:rPr>
              <a:t>myelitis)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lungs  </a:t>
            </a:r>
            <a:r>
              <a:rPr lang="en-US" sz="3600" dirty="0">
                <a:latin typeface="Arial" pitchFamily="34" charset="0"/>
              </a:rPr>
              <a:t>→-acute lung injury</a:t>
            </a:r>
          </a:p>
          <a:p>
            <a:pPr marL="742950" indent="-742950" algn="l" rtl="0">
              <a:buNone/>
              <a:defRPr/>
            </a:pPr>
            <a:r>
              <a:rPr lang="en-US" sz="3600" dirty="0">
                <a:latin typeface="Arial" pitchFamily="34" charset="0"/>
              </a:rPr>
              <a:t>              </a:t>
            </a:r>
            <a:r>
              <a:rPr lang="en-US" sz="3600" dirty="0" smtClean="0">
                <a:latin typeface="Arial" pitchFamily="34" charset="0"/>
              </a:rPr>
              <a:t> -delayed </a:t>
            </a:r>
            <a:r>
              <a:rPr lang="en-US" sz="3600" dirty="0">
                <a:latin typeface="Arial" pitchFamily="34" charset="0"/>
              </a:rPr>
              <a:t>radiation pneumonia</a:t>
            </a:r>
          </a:p>
          <a:p>
            <a:pPr marL="742950" indent="-742950" algn="l" rtl="0">
              <a:buNone/>
              <a:defRPr/>
            </a:pPr>
            <a:r>
              <a:rPr lang="en-US" sz="3600" dirty="0">
                <a:latin typeface="Arial" pitchFamily="34" charset="0"/>
              </a:rPr>
              <a:t>              </a:t>
            </a:r>
            <a:r>
              <a:rPr lang="en-US" sz="3600" dirty="0" smtClean="0">
                <a:latin typeface="Arial" pitchFamily="34" charset="0"/>
              </a:rPr>
              <a:t> -</a:t>
            </a:r>
            <a:r>
              <a:rPr lang="en-US" sz="3600" dirty="0">
                <a:latin typeface="Arial" pitchFamily="34" charset="0"/>
              </a:rPr>
              <a:t>cancer as late complication</a:t>
            </a:r>
          </a:p>
          <a:p>
            <a:pPr marL="742950" indent="-742950" algn="l" rtl="0">
              <a:buNone/>
              <a:defRPr/>
            </a:pPr>
            <a:r>
              <a:rPr lang="en-US" sz="3600" dirty="0" smtClean="0">
                <a:latin typeface="Arial" pitchFamily="34" charset="0"/>
              </a:rPr>
              <a:t>  </a:t>
            </a:r>
            <a:endParaRPr lang="en-US" sz="3600" dirty="0" smtClean="0"/>
          </a:p>
          <a:p>
            <a:pPr marL="742950" indent="-74295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 smtClean="0"/>
          </a:p>
          <a:p>
            <a:pPr marL="742950" indent="-74295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512" y="548680"/>
            <a:ext cx="9144000" cy="6048672"/>
          </a:xfrm>
        </p:spPr>
        <p:txBody>
          <a:bodyPr rtlCol="0">
            <a:normAutofit fontScale="90000"/>
          </a:bodyPr>
          <a:lstStyle/>
          <a:p>
            <a:pPr marL="0" marR="36576" lvl="0" indent="0" algn="l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4000" b="1" u="sng" dirty="0" smtClean="0">
                <a:solidFill>
                  <a:srgbClr val="FF0000"/>
                </a:solidFill>
                <a:latin typeface="BookAntiqua-Italic"/>
              </a:rPr>
              <a:t>Radiation: </a:t>
            </a:r>
            <a:br>
              <a:rPr lang="en-US" sz="4000" b="1" u="sng" dirty="0" smtClean="0">
                <a:solidFill>
                  <a:srgbClr val="FF0000"/>
                </a:solidFill>
                <a:latin typeface="BookAntiqua-Italic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-Italic"/>
              </a:rPr>
              <a:t>It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BookAntiqua-Italic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is  an energy </a:t>
            </a:r>
            <a:r>
              <a:rPr lang="en-US" sz="3100" dirty="0">
                <a:solidFill>
                  <a:schemeClr val="tx1"/>
                </a:solidFill>
                <a:latin typeface="BookAntiqua"/>
              </a:rPr>
              <a:t>that travels in the 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form</a:t>
            </a:r>
            <a:r>
              <a:rPr lang="ar-IQ" sz="3100" dirty="0" smtClean="0">
                <a:solidFill>
                  <a:schemeClr val="tx1"/>
                </a:solidFill>
                <a:latin typeface="BookAntiqua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of waves (</a:t>
            </a:r>
            <a:r>
              <a:rPr lang="en-US" sz="31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long </a:t>
            </a:r>
            <a:r>
              <a:rPr lang="en-US" sz="31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wavelengths with </a:t>
            </a:r>
            <a:r>
              <a:rPr lang="en-US" sz="31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low </a:t>
            </a:r>
            <a:r>
              <a:rPr lang="en-US" sz="31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frequency or short </a:t>
            </a:r>
            <a:r>
              <a:rPr lang="en-US" sz="31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wave </a:t>
            </a:r>
            <a:r>
              <a:rPr lang="en-US" sz="31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lengths with </a:t>
            </a:r>
            <a:r>
              <a:rPr lang="en-US" sz="31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high </a:t>
            </a:r>
            <a:r>
              <a:rPr lang="en-US" sz="31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frequency</a:t>
            </a:r>
            <a:r>
              <a:rPr lang="en-US" sz="31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 or 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high-speed particles</a:t>
            </a:r>
            <a:r>
              <a:rPr lang="en-US" sz="3100" dirty="0" smtClean="0">
                <a:solidFill>
                  <a:schemeClr val="tx1"/>
                </a:solidFill>
                <a:latin typeface="BookAntiqua"/>
              </a:rPr>
              <a:t>.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Approximately </a:t>
            </a: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80% </a:t>
            </a: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radiation is derived from natural sources as: </a:t>
            </a:r>
            <a:b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-cosmic radiation</a:t>
            </a:r>
            <a:b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-ultraviolet light</a:t>
            </a:r>
            <a:b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-natural radioisotopes (radon gas)</a:t>
            </a:r>
            <a:b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100" dirty="0" smtClean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remaining </a:t>
            </a:r>
            <a:r>
              <a:rPr lang="en-US" altLang="en-US" sz="3100" dirty="0">
                <a:ln>
                  <a:solidFill>
                    <a:srgbClr val="666666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20%</a:t>
            </a:r>
            <a:r>
              <a:rPr lang="en-US" altLang="en-US" sz="3100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is derived from </a:t>
            </a:r>
            <a:r>
              <a:rPr lang="en-US" altLang="en-US" sz="3100" dirty="0" smtClean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manufactured sources as instruments </a:t>
            </a:r>
            <a:r>
              <a:rPr lang="en-US" altLang="en-US" sz="3100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used in </a:t>
            </a:r>
            <a:r>
              <a:rPr lang="en-US" altLang="en-US" sz="3100" dirty="0" smtClean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medicine.</a:t>
            </a:r>
            <a:br>
              <a:rPr lang="en-US" altLang="en-US" sz="3100" dirty="0" smtClean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ar-IQ" sz="31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Skin, </a:t>
            </a:r>
            <a:r>
              <a:rPr lang="en-US" altLang="en-US" sz="3600" b="1" i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chronic radiation dermatitis</a:t>
            </a:r>
            <a:endParaRPr lang="ar-IQ" altLang="en-US" sz="3600" b="1" i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6323" name="Picture 2" descr="F:\6\S9781416031215-009-f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0" y="0"/>
            <a:ext cx="9144000" cy="5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260648"/>
            <a:ext cx="8820472" cy="6336704"/>
          </a:xfrm>
        </p:spPr>
        <p:txBody>
          <a:bodyPr>
            <a:normAutofit fontScale="85000" lnSpcReduction="2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Breast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800" i="1" dirty="0" smtClean="0">
                <a:latin typeface="Arial" pitchFamily="34" charset="0"/>
                <a:cs typeface="Arial" pitchFamily="34" charset="0"/>
              </a:rPr>
              <a:t>diagnostic radiation during  adolescence increases </a:t>
            </a:r>
            <a:r>
              <a:rPr lang="en-US" alt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smtClean="0">
                <a:latin typeface="Arial" pitchFamily="34" charset="0"/>
                <a:cs typeface="Arial" pitchFamily="34" charset="0"/>
              </a:rPr>
              <a:t>the incidence  of breast cancer after 15-20 years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Ovaries →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follicles degenerate acutely.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Urinary 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tract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kidneys (hypertension, atrophy) </a:t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-urinary bladder (epithelial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necrosis,</a:t>
            </a:r>
          </a:p>
          <a:p>
            <a:pPr algn="l" rtl="0"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submucosal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fibrosis) </a:t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-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tumors of kidneys and urinary bladder </a:t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astro-Intestinal tract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esophagitis, gastritis,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l" rtl="0"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entero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-colitis.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-delayed injuries, (ischemic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                         necrosis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fibrosis, strictures)</a:t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endParaRPr lang="en-US" alt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Testes →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infertility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 dirty="0">
                <a:latin typeface="Arial" pitchFamily="34" charset="0"/>
                <a:cs typeface="Arial" pitchFamily="34" charset="0"/>
              </a:rPr>
            </a:b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Eyes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→ cataract</a:t>
            </a:r>
            <a:endParaRPr lang="en-US" altLang="en-US" sz="2800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1690" y="5949280"/>
            <a:ext cx="9144000" cy="100811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2700" dirty="0" smtClean="0"/>
              <a:t>Major </a:t>
            </a:r>
            <a:r>
              <a:rPr lang="en-US" sz="2700" dirty="0"/>
              <a:t>morphologic consequences of </a:t>
            </a:r>
            <a:r>
              <a:rPr lang="en-US" sz="2700" dirty="0" smtClean="0"/>
              <a:t>radiation injury</a:t>
            </a:r>
            <a:r>
              <a:rPr lang="en-US" sz="2700" dirty="0"/>
              <a:t>. Early changes occur in hours to weeks; late </a:t>
            </a:r>
            <a:r>
              <a:rPr lang="en-US" sz="2700" dirty="0" smtClean="0"/>
              <a:t>changes </a:t>
            </a:r>
            <a:r>
              <a:rPr lang="en-US" sz="2700" dirty="0"/>
              <a:t>occur in </a:t>
            </a:r>
            <a:r>
              <a:rPr lang="en-US" sz="2700" dirty="0" smtClean="0"/>
              <a:t>months to </a:t>
            </a:r>
            <a:r>
              <a:rPr lang="en-US" sz="2700" dirty="0"/>
              <a:t>years</a:t>
            </a:r>
            <a:r>
              <a:rPr lang="en-US" sz="2700" dirty="0" smtClean="0"/>
              <a:t>.</a:t>
            </a:r>
            <a:endParaRPr lang="ar-IQ" altLang="en-US" sz="2700" b="1" dirty="0" smtClean="0">
              <a:latin typeface="Arial" pitchFamily="34" charset="0"/>
            </a:endParaRPr>
          </a:p>
        </p:txBody>
      </p:sp>
      <p:pic>
        <p:nvPicPr>
          <p:cNvPr id="47107" name="Picture 2" descr="F:\6\S9781416031215-009-f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179512" y="-28082"/>
            <a:ext cx="8784976" cy="61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27339" y="28422"/>
            <a:ext cx="914400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HelveticaNeue-Bold"/>
              </a:rPr>
              <a:t>Important points in radiation</a:t>
            </a:r>
            <a:endParaRPr lang="en-US" sz="3200" b="1" dirty="0">
              <a:solidFill>
                <a:srgbClr val="FF0000"/>
              </a:solidFill>
              <a:latin typeface="HelveticaNeue-Bold"/>
            </a:endParaRPr>
          </a:p>
          <a:p>
            <a:pPr algn="l" rtl="0"/>
            <a:r>
              <a:rPr lang="en-US" sz="2800" dirty="0">
                <a:latin typeface="ZapfDingbats"/>
              </a:rPr>
              <a:t>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Ionizing radiation may injure cells directly or indirectly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(by generating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free radicals from water or molecular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oxygen).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■ Ionizing radiation damages DNA; therefore, rapidly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dividing cells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such as germ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cells(gonads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the hematopoietic and lymphoid systems , and the lining of the gastrointestinal tract are very sensitive to radiation injury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DNA damage that is not adequately repaired may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mutations that predispose affected cells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neoplastic transformation.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■ Ionizing radiation may cause vascular damage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sclerosis, resulting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ischemic necrosis of parenchymal cells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replacement by fibrous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936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498080" cy="336044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marL="82296" indent="0">
              <a:buNone/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ar-IQ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31520"/>
            <a:ext cx="7776864" cy="4281656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2800" b="1" dirty="0">
                <a:ln>
                  <a:solidFill>
                    <a:srgbClr val="666666"/>
                  </a:solidFill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The radiation can be divided into:</a:t>
            </a:r>
            <a:br>
              <a:rPr lang="en-US" altLang="en-US" sz="2800" b="1" dirty="0">
                <a:ln>
                  <a:solidFill>
                    <a:srgbClr val="666666"/>
                  </a:solidFill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1)Nonionizing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long wave lengths and low frequencies (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radio waves, microwaves, infra- red, ultraviolet lights and sound waves)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energy of this type of radiation can move atoms in a molecule or cause them to vibrate, but is not sufficient to displace electrons from atoms.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27293"/>
            <a:ext cx="896448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2)Ionizing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sufficient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remove tightly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bound electrons.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Collision of these free electrons with other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atoms releases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additional electrons, in a reaction cascade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referred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ionization.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lvl="0" algn="just" rt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main sources of ionizing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radiation are: </a:t>
            </a:r>
          </a:p>
          <a:p>
            <a:pPr marL="64008" lvl="0" algn="just" rt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1) x-rays and gamma rays, which are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electromagnetic waves 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of very high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frequencies.</a:t>
            </a:r>
          </a:p>
          <a:p>
            <a:pPr marL="64008" lvl="0" algn="just" rt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2) high-energy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neutrons, alpha 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particles (composed of two protons and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two neutrons</a:t>
            </a:r>
            <a:r>
              <a:rPr lang="en-US" altLang="en-US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), and beta particles, which are essentially </a:t>
            </a:r>
            <a:r>
              <a:rPr lang="en-US" altLang="en-US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electrons.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Radiation Units: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/>
          </a:bodyPr>
          <a:lstStyle/>
          <a:p>
            <a:pPr marL="82296" indent="0" rtl="0">
              <a:buNone/>
            </a:pPr>
            <a:r>
              <a:rPr lang="en-US" dirty="0" smtClean="0"/>
              <a:t>Several </a:t>
            </a:r>
            <a:r>
              <a:rPr lang="en-US" dirty="0"/>
              <a:t>somewhat confusing terms </a:t>
            </a:r>
            <a:r>
              <a:rPr lang="en-US" dirty="0" smtClean="0"/>
              <a:t>are used </a:t>
            </a:r>
            <a:r>
              <a:rPr lang="en-US" dirty="0"/>
              <a:t>to describe radiation </a:t>
            </a:r>
            <a:r>
              <a:rPr lang="en-US" dirty="0" smtClean="0"/>
              <a:t>dose:</a:t>
            </a:r>
          </a:p>
          <a:p>
            <a:pPr rtl="0"/>
            <a:r>
              <a:rPr lang="en-US" dirty="0"/>
              <a:t>Curie (</a:t>
            </a:r>
            <a:r>
              <a:rPr lang="en-US" dirty="0" err="1"/>
              <a:t>Ci</a:t>
            </a:r>
            <a:r>
              <a:rPr lang="en-US" dirty="0" smtClean="0"/>
              <a:t>): this </a:t>
            </a:r>
            <a:r>
              <a:rPr lang="en-US" dirty="0"/>
              <a:t>is an expression of </a:t>
            </a:r>
            <a:r>
              <a:rPr lang="en-US" dirty="0" smtClean="0"/>
              <a:t>the amount </a:t>
            </a:r>
            <a:r>
              <a:rPr lang="en-US" dirty="0"/>
              <a:t>of radiation emitted by a </a:t>
            </a:r>
            <a:r>
              <a:rPr lang="en-US" dirty="0" smtClean="0"/>
              <a:t>source</a:t>
            </a:r>
          </a:p>
          <a:p>
            <a:pPr rtl="0"/>
            <a:r>
              <a:rPr lang="en-US" dirty="0"/>
              <a:t>Gray (</a:t>
            </a:r>
            <a:r>
              <a:rPr lang="en-US" dirty="0" err="1"/>
              <a:t>Gy</a:t>
            </a:r>
            <a:r>
              <a:rPr lang="en-US" dirty="0" smtClean="0"/>
              <a:t>): </a:t>
            </a:r>
            <a:r>
              <a:rPr lang="en-US" dirty="0"/>
              <a:t>is a unit that expresses the energy </a:t>
            </a:r>
            <a:r>
              <a:rPr lang="en-US" dirty="0" smtClean="0"/>
              <a:t>absorbed by </a:t>
            </a:r>
            <a:r>
              <a:rPr lang="en-US" dirty="0"/>
              <a:t>the target tissue per unit </a:t>
            </a:r>
            <a:r>
              <a:rPr lang="en-US" dirty="0" smtClean="0"/>
              <a:t>mass, (it </a:t>
            </a:r>
            <a:r>
              <a:rPr lang="en-US" dirty="0"/>
              <a:t>replaced a unit called “</a:t>
            </a:r>
            <a:r>
              <a:rPr lang="en-US" dirty="0" smtClean="0"/>
              <a:t>Rad”).</a:t>
            </a:r>
          </a:p>
          <a:p>
            <a:pPr rtl="0"/>
            <a:r>
              <a:rPr lang="en-US" dirty="0" smtClean="0"/>
              <a:t> </a:t>
            </a:r>
            <a:r>
              <a:rPr lang="en-US" dirty="0"/>
              <a:t>Sievert (</a:t>
            </a:r>
            <a:r>
              <a:rPr lang="en-US" dirty="0" err="1"/>
              <a:t>Sv</a:t>
            </a:r>
            <a:r>
              <a:rPr lang="en-US" dirty="0" smtClean="0"/>
              <a:t>): </a:t>
            </a:r>
            <a:r>
              <a:rPr lang="en-US" dirty="0"/>
              <a:t>is a unit of equivalent dose that depends </a:t>
            </a:r>
            <a:r>
              <a:rPr lang="en-US" dirty="0" smtClean="0"/>
              <a:t>on the </a:t>
            </a:r>
            <a:r>
              <a:rPr lang="en-US" dirty="0"/>
              <a:t>biologic rather than the physical effects of </a:t>
            </a:r>
            <a:r>
              <a:rPr lang="en-US" dirty="0" smtClean="0"/>
              <a:t>radiation (it </a:t>
            </a:r>
            <a:r>
              <a:rPr lang="en-US" dirty="0"/>
              <a:t>replaced a unit called “Rem”).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02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algn="l" eaLnBrk="1" hangingPunct="1"/>
            <a:endParaRPr lang="ar-SA" altLang="en-US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521208" marR="0" lvl="0" indent="-457200" algn="just" rtl="0">
              <a:spcBef>
                <a:spcPct val="20000"/>
              </a:spcBef>
              <a:buClr>
                <a:srgbClr val="FF388C"/>
              </a:buClr>
              <a:buFont typeface="Arial" pitchFamily="34" charset="0"/>
              <a:buChar char="•"/>
            </a:pP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Ionizing 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radiation its useful in </a:t>
            </a: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medicine, it 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used in the treatment of </a:t>
            </a:r>
            <a:r>
              <a:rPr lang="en-US" sz="2800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en-US" sz="2800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diagnostic imaging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in </a:t>
            </a:r>
            <a:r>
              <a:rPr lang="en-US" sz="2800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therapeutic or diagnostic radioisotopes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it also produces adverse </a:t>
            </a:r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short- and long-term 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effects such as </a:t>
            </a: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necrosis, fibrosis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mutagenesis, </a:t>
            </a: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carcinogenesis and </a:t>
            </a:r>
            <a:r>
              <a:rPr lang="en-US" sz="28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teratogenesis</a:t>
            </a: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IQ" sz="2800" dirty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exposure of patients to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ionizing radiation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radiologic imaging tests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roughly doubled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the early 1980s and 2006, mainly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of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more widespread use of CT scans</a:t>
            </a:r>
            <a:endParaRPr lang="en-US" alt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rtl="0" eaLnBrk="1" hangingPunct="1"/>
            <a:endParaRPr lang="en-US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78112" cy="1143000"/>
          </a:xfrm>
        </p:spPr>
        <p:txBody>
          <a:bodyPr>
            <a:noAutofit/>
          </a:bodyPr>
          <a:lstStyle/>
          <a:p>
            <a:pPr marL="171450" lvl="0" indent="-171450" algn="ctr" rtl="0">
              <a:spcBef>
                <a:spcPts val="750"/>
              </a:spcBef>
            </a:pPr>
            <a:r>
              <a:rPr lang="en-US" altLang="en-US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F</a:t>
            </a:r>
            <a:r>
              <a:rPr lang="en-US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actors </a:t>
            </a:r>
            <a:r>
              <a:rPr lang="en-US" altLang="en-US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influence the </a:t>
            </a:r>
            <a:r>
              <a:rPr lang="en-US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biologic</a:t>
            </a:r>
            <a:r>
              <a:rPr lang="ar-IQ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effects </a:t>
            </a:r>
            <a:r>
              <a:rPr lang="en-US" altLang="en-US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of ionizing </a:t>
            </a:r>
            <a:r>
              <a:rPr lang="en-US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radiation</a:t>
            </a:r>
            <a:r>
              <a:rPr lang="ar-IQ" altLang="en-US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: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9144000" cy="5328592"/>
          </a:xfrm>
        </p:spPr>
        <p:txBody>
          <a:bodyPr>
            <a:noAutofit/>
          </a:bodyPr>
          <a:lstStyle/>
          <a:p>
            <a:pPr marL="64008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addition to the physical properties of the radiation,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dose &amp; duration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biologic effects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radiation depend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heavily on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following factors:</a:t>
            </a:r>
          </a:p>
          <a:p>
            <a:pPr marL="64008" indent="0" algn="l" rtl="0">
              <a:buNone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Rate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significantly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modifies the biologic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effect. The normal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repair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themselves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recover more rapidly than tumor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therefore when we divided the dose of radiation this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cells to repair some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damage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between exposures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l" rtl="0"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Field size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body can sustain relatively high doses</a:t>
            </a:r>
          </a:p>
          <a:p>
            <a:pPr marL="64008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radiation when delivered to small, carefully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shielded fields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whereas smaller doses delivered to larger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fields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lethal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24936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3- Cell proliferation: </a:t>
            </a:r>
            <a:r>
              <a:rPr lang="en-US" sz="2800" dirty="0" smtClean="0"/>
              <a:t>because ionizing radiation damage DNA, rapidly dividing cells, such as gonads,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bone marrow, lymphoid tissue, and the mucosa of GIT are more vulnerable to radiation injury than are quiescent cells (Exception at extremely high doses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Oxygen effects and hypoxia: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poorly vascularized tissues with low oxygenation, are generally less sensitive to radiation therapy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nonhypoxic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tissues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5-Vascular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damage: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radiation →Damage to endothelial cells, may cause narrowing or occlusion of blood vessels leading to impaired healing, fibrosis, and chronic ischemic atrophy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3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20688"/>
            <a:ext cx="9144000" cy="6237312"/>
          </a:xfrm>
        </p:spPr>
        <p:txBody>
          <a:bodyPr rtlCol="0">
            <a:normAutofit/>
          </a:bodyPr>
          <a:lstStyle/>
          <a:p>
            <a:pPr marL="609600" indent="-60960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</a:rPr>
              <a:t>Cellular changes of radiation injury: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609600" indent="-60960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b="1" u="sng" dirty="0" smtClean="0">
                <a:latin typeface="Arial" pitchFamily="34" charset="0"/>
              </a:rPr>
              <a:t>1-acute changes:</a:t>
            </a:r>
          </a:p>
          <a:p>
            <a:pPr marL="609600" indent="-60960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</a:rPr>
              <a:t>-necrosis                                                                                                </a:t>
            </a:r>
          </a:p>
          <a:p>
            <a:pPr marL="609600" indent="-609600" algn="l" rtl="0">
              <a:lnSpc>
                <a:spcPct val="80000"/>
              </a:lnSpc>
              <a:buNone/>
              <a:defRPr/>
            </a:pPr>
            <a:r>
              <a:rPr lang="en-US" sz="2800" i="1" dirty="0" smtClean="0">
                <a:latin typeface="Arial" pitchFamily="34" charset="0"/>
              </a:rPr>
              <a:t> -damage to DNA, </a:t>
            </a:r>
            <a:r>
              <a:rPr lang="en-US" sz="2800" dirty="0" smtClean="0">
                <a:latin typeface="Arial" pitchFamily="34" charset="0"/>
              </a:rPr>
              <a:t>if DNA damage is severe or cannot be repaired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Arial" pitchFamily="34" charset="0"/>
              </a:rPr>
              <a:t> cell cycle arrest </a:t>
            </a:r>
            <a:r>
              <a:rPr lang="en-US" sz="2800" b="1" dirty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Arial" pitchFamily="34" charset="0"/>
              </a:rPr>
              <a:t> apoptosis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Arial" pitchFamily="34" charset="0"/>
              </a:rPr>
              <a:t>2-</a:t>
            </a:r>
            <a:r>
              <a:rPr lang="en-US" sz="2800" b="1" u="sng" dirty="0" smtClean="0">
                <a:latin typeface="Arial" pitchFamily="34" charset="0"/>
              </a:rPr>
              <a:t>chronic  changes: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i="1" dirty="0" smtClean="0">
                <a:latin typeface="Arial" pitchFamily="34" charset="0"/>
              </a:rPr>
              <a:t> -fibrosis</a:t>
            </a:r>
          </a:p>
          <a:p>
            <a:pPr algn="l" rtl="0">
              <a:buNone/>
              <a:defRPr/>
            </a:pPr>
            <a:r>
              <a:rPr lang="en-US" sz="2800" i="1" dirty="0" smtClean="0">
                <a:latin typeface="Arial" pitchFamily="34" charset="0"/>
              </a:rPr>
              <a:t> -damage to DNA persist without </a:t>
            </a:r>
            <a:r>
              <a:rPr lang="en-US" sz="2800" i="1" dirty="0">
                <a:latin typeface="Arial" pitchFamily="34" charset="0"/>
              </a:rPr>
              <a:t>repair, or </a:t>
            </a:r>
            <a:r>
              <a:rPr lang="en-US" sz="2800" i="1" dirty="0" smtClean="0">
                <a:latin typeface="Arial" pitchFamily="34" charset="0"/>
              </a:rPr>
              <a:t> if the </a:t>
            </a:r>
            <a:r>
              <a:rPr lang="en-US" sz="2800" i="1" dirty="0">
                <a:latin typeface="Arial" pitchFamily="34" charset="0"/>
              </a:rPr>
              <a:t>repair of lesions may be imprecise  →</a:t>
            </a:r>
            <a:r>
              <a:rPr lang="en-US" sz="2800" i="1" dirty="0" smtClean="0">
                <a:latin typeface="Arial" pitchFamily="34" charset="0"/>
              </a:rPr>
              <a:t>mutation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i="1" dirty="0" smtClean="0">
                <a:latin typeface="Arial" pitchFamily="34" charset="0"/>
              </a:rPr>
              <a:t>cancer.</a:t>
            </a:r>
            <a:endParaRPr lang="en-US" sz="2800" dirty="0" smtClean="0">
              <a:latin typeface="Arial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u="sng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3452</TotalTime>
  <Words>1236</Words>
  <Application>Microsoft Office PowerPoint</Application>
  <PresentationFormat>On-screen Show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Radiation  Injury Produced by Ionizing Radiation dr. Zahraa Marwan</vt:lpstr>
      <vt:lpstr>        Radiation:  It is  an energy that travels in the form of waves (long wavelengths with low frequency or short wave lengths with high frequency) or high-speed particles.  Approximately 80% of radiation is derived from natural sources as:   -cosmic radiation  -ultraviolet light  -natural radioisotopes (radon gas)  remaining 20% is derived from manufactured sources as instruments used in medicine. </vt:lpstr>
      <vt:lpstr>PowerPoint Presentation</vt:lpstr>
      <vt:lpstr>PowerPoint Presentation</vt:lpstr>
      <vt:lpstr>Radiation Units:</vt:lpstr>
      <vt:lpstr>PowerPoint Presentation</vt:lpstr>
      <vt:lpstr>Factors influence the biologic effects of ionizing radiation:</vt:lpstr>
      <vt:lpstr>PowerPoint Presentation</vt:lpstr>
      <vt:lpstr>PowerPoint Presentation</vt:lpstr>
      <vt:lpstr>PowerPoint Presentation</vt:lpstr>
      <vt:lpstr>Morphology, Cells surviving radiant energy damage show a wide range of structural changes:</vt:lpstr>
      <vt:lpstr>PowerPoint Presentation</vt:lpstr>
      <vt:lpstr>   Artery, radiation injury , thickening of the intima resulting in the obliteration of the vascular lumens</vt:lpstr>
      <vt:lpstr>        Acute Whole-Body Exposure  4 syndromes are recognized depending on the dose of radiation:   1-sub-clinical or prodromal syndrome (&lt; 200 rem) mild nausea and vomiting, lymphocytes less than 1500/ml  survival is 100%   2-hematopoietic syndrome (200-600 rem) intermittent nausea and vomiting, petechiae  and hemorrhage, neutrophil and platelet depression in 2 weeks,  lymphocytes less than 1000/ml .infections, patient may require bone marrow transplantation  </vt:lpstr>
      <vt:lpstr> 3-gastro-Intestinal syndrome: (600- 1000 rem)    .nausea, vomiting, diarrhea    .hemorrhage   .infection    .severe neutrophil and platelet  depression   .lymphocytes less than 500/ml   .death in 10-14 days 4-central nervous system syndrome: (&gt;1000rem)   .intractable nausea and vomiting,    .confusion, convulsions, coma in 15 min-3hrs.   .lymphocytes absent   .death in 14-36hrs</vt:lpstr>
      <vt:lpstr>PowerPoint Presentation</vt:lpstr>
      <vt:lpstr>Cancer Risks from Exposures to Radiation.</vt:lpstr>
      <vt:lpstr>PowerPoint Presentation</vt:lpstr>
      <vt:lpstr>PowerPoint Presentation</vt:lpstr>
      <vt:lpstr>         Skin, chronic radiation dermatitis</vt:lpstr>
      <vt:lpstr>PowerPoint Presentation</vt:lpstr>
      <vt:lpstr>Major morphologic consequences of radiation injury. Early changes occur in hours to weeks; late changes occur in months to years.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INJURY</dc:title>
  <dc:creator>zahraa</dc:creator>
  <cp:lastModifiedBy>hp</cp:lastModifiedBy>
  <cp:revision>84</cp:revision>
  <dcterms:created xsi:type="dcterms:W3CDTF">2017-11-25T16:37:49Z</dcterms:created>
  <dcterms:modified xsi:type="dcterms:W3CDTF">2018-11-01T08:27:22Z</dcterms:modified>
</cp:coreProperties>
</file>