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56" r:id="rId3"/>
    <p:sldId id="283" r:id="rId4"/>
    <p:sldId id="274" r:id="rId5"/>
    <p:sldId id="282" r:id="rId6"/>
    <p:sldId id="269" r:id="rId7"/>
    <p:sldId id="258" r:id="rId8"/>
    <p:sldId id="257" r:id="rId9"/>
    <p:sldId id="275" r:id="rId10"/>
    <p:sldId id="290" r:id="rId11"/>
    <p:sldId id="307" r:id="rId12"/>
    <p:sldId id="289" r:id="rId13"/>
    <p:sldId id="303" r:id="rId14"/>
    <p:sldId id="294" r:id="rId15"/>
    <p:sldId id="259" r:id="rId16"/>
    <p:sldId id="276" r:id="rId17"/>
    <p:sldId id="277" r:id="rId18"/>
    <p:sldId id="299" r:id="rId19"/>
    <p:sldId id="284" r:id="rId20"/>
    <p:sldId id="285" r:id="rId21"/>
    <p:sldId id="286" r:id="rId22"/>
    <p:sldId id="271" r:id="rId23"/>
    <p:sldId id="267" r:id="rId24"/>
    <p:sldId id="279" r:id="rId25"/>
    <p:sldId id="292" r:id="rId26"/>
    <p:sldId id="268" r:id="rId27"/>
    <p:sldId id="281" r:id="rId28"/>
    <p:sldId id="260" r:id="rId29"/>
    <p:sldId id="291" r:id="rId30"/>
    <p:sldId id="306" r:id="rId31"/>
    <p:sldId id="270" r:id="rId32"/>
    <p:sldId id="297" r:id="rId33"/>
    <p:sldId id="300" r:id="rId34"/>
    <p:sldId id="302" r:id="rId35"/>
    <p:sldId id="265" r:id="rId3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5085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F9BF7-DB19-43D1-BBBD-FDA8FE5645B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942E6A5B-924C-4B61-AE4A-D91050C362DE}">
      <dgm:prSet phldrT="[Text]" custT="1"/>
      <dgm:spPr/>
      <dgm:t>
        <a:bodyPr/>
        <a:lstStyle/>
        <a:p>
          <a:pPr rtl="1"/>
          <a:endParaRPr lang="ar-IQ" sz="2000" b="1" dirty="0">
            <a:solidFill>
              <a:schemeClr val="tx1"/>
            </a:solidFill>
          </a:endParaRPr>
        </a:p>
      </dgm:t>
    </dgm:pt>
    <dgm:pt modelId="{E170EF11-C58A-40F7-A781-BEADCFB47C1F}" type="parTrans" cxnId="{594A14A1-00B9-4676-B318-1C3E47C6303D}">
      <dgm:prSet/>
      <dgm:spPr/>
      <dgm:t>
        <a:bodyPr/>
        <a:lstStyle/>
        <a:p>
          <a:pPr rtl="1"/>
          <a:endParaRPr lang="ar-IQ"/>
        </a:p>
      </dgm:t>
    </dgm:pt>
    <dgm:pt modelId="{075D4991-687F-4C7E-A2DD-B5B467A162DE}" type="sibTrans" cxnId="{594A14A1-00B9-4676-B318-1C3E47C6303D}">
      <dgm:prSet/>
      <dgm:spPr/>
      <dgm:t>
        <a:bodyPr/>
        <a:lstStyle/>
        <a:p>
          <a:pPr rtl="1"/>
          <a:endParaRPr lang="ar-IQ"/>
        </a:p>
      </dgm:t>
    </dgm:pt>
    <dgm:pt modelId="{A368CFD3-6ED3-4E9B-B9F3-A0312A38825F}">
      <dgm:prSet phldrT="[Text]" custT="1"/>
      <dgm:spPr/>
      <dgm:t>
        <a:bodyPr/>
        <a:lstStyle/>
        <a:p>
          <a:pPr algn="l" rtl="1"/>
          <a:r>
            <a:rPr lang="en-US" sz="1800" b="1" dirty="0" smtClean="0">
              <a:solidFill>
                <a:schemeClr val="tx1"/>
              </a:solidFill>
            </a:rPr>
            <a:t>Classic anti-histamines: </a:t>
          </a:r>
          <a:r>
            <a:rPr lang="en-US" sz="1600" b="1" dirty="0" err="1" smtClean="0">
              <a:solidFill>
                <a:schemeClr val="tx1"/>
              </a:solidFill>
            </a:rPr>
            <a:t>hydroxyzine</a:t>
          </a:r>
          <a:r>
            <a:rPr lang="en-US" sz="1600" b="1" dirty="0" smtClean="0">
              <a:solidFill>
                <a:schemeClr val="tx1"/>
              </a:solidFill>
            </a:rPr>
            <a:t>, </a:t>
          </a:r>
          <a:r>
            <a:rPr lang="en-US" sz="1600" b="1" dirty="0" err="1" smtClean="0">
              <a:solidFill>
                <a:schemeClr val="tx1"/>
              </a:solidFill>
            </a:rPr>
            <a:t>chlorpheniramine</a:t>
          </a:r>
          <a:endParaRPr lang="ar-IQ" sz="1600" b="1" dirty="0">
            <a:solidFill>
              <a:schemeClr val="tx1"/>
            </a:solidFill>
          </a:endParaRPr>
        </a:p>
      </dgm:t>
    </dgm:pt>
    <dgm:pt modelId="{FBC39988-7A52-47E2-9539-1553D2D53FF2}" type="parTrans" cxnId="{61328148-ECE7-4AFF-889B-5527B4B2E5E3}">
      <dgm:prSet/>
      <dgm:spPr/>
      <dgm:t>
        <a:bodyPr/>
        <a:lstStyle/>
        <a:p>
          <a:pPr rtl="1"/>
          <a:endParaRPr lang="ar-IQ"/>
        </a:p>
      </dgm:t>
    </dgm:pt>
    <dgm:pt modelId="{ED66D485-7D3B-48F9-A256-B3BE874966D0}" type="sibTrans" cxnId="{61328148-ECE7-4AFF-889B-5527B4B2E5E3}">
      <dgm:prSet/>
      <dgm:spPr/>
      <dgm:t>
        <a:bodyPr/>
        <a:lstStyle/>
        <a:p>
          <a:pPr rtl="1"/>
          <a:endParaRPr lang="ar-IQ"/>
        </a:p>
      </dgm:t>
    </dgm:pt>
    <dgm:pt modelId="{309B4B84-60E2-4510-9F40-C85CB711BCE5}">
      <dgm:prSet phldrT="[Text]" custT="1"/>
      <dgm:spPr/>
      <dgm:t>
        <a:bodyPr/>
        <a:lstStyle/>
        <a:p>
          <a:pPr algn="l" rtl="1"/>
          <a:r>
            <a:rPr lang="en-US" sz="1800" b="1" dirty="0" smtClean="0">
              <a:solidFill>
                <a:schemeClr val="tx1"/>
              </a:solidFill>
            </a:rPr>
            <a:t>Second generation anti-histamines </a:t>
          </a:r>
          <a:r>
            <a:rPr lang="en-US" sz="1600" b="1" dirty="0" smtClean="0">
              <a:solidFill>
                <a:schemeClr val="tx1"/>
              </a:solidFill>
            </a:rPr>
            <a:t>(less sedative and anti-cholinergic properties) : </a:t>
          </a:r>
          <a:r>
            <a:rPr lang="en-US" sz="1600" b="1" dirty="0" err="1" smtClean="0">
              <a:solidFill>
                <a:schemeClr val="tx1"/>
              </a:solidFill>
            </a:rPr>
            <a:t>citrizine</a:t>
          </a:r>
          <a:r>
            <a:rPr lang="en-US" sz="1600" b="1" dirty="0" smtClean="0">
              <a:solidFill>
                <a:schemeClr val="tx1"/>
              </a:solidFill>
            </a:rPr>
            <a:t>, </a:t>
          </a:r>
          <a:r>
            <a:rPr lang="en-US" sz="1600" b="1" dirty="0" err="1" smtClean="0">
              <a:solidFill>
                <a:schemeClr val="tx1"/>
              </a:solidFill>
            </a:rPr>
            <a:t>loratadine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endParaRPr lang="ar-IQ" sz="1600" b="1" dirty="0">
            <a:solidFill>
              <a:schemeClr val="tx1"/>
            </a:solidFill>
          </a:endParaRPr>
        </a:p>
      </dgm:t>
    </dgm:pt>
    <dgm:pt modelId="{4C1E5820-14C9-4199-B2BF-D2C1A30B445A}" type="parTrans" cxnId="{3F6D0A9D-4CB9-47F9-98E1-AE39EB5F878D}">
      <dgm:prSet/>
      <dgm:spPr/>
      <dgm:t>
        <a:bodyPr/>
        <a:lstStyle/>
        <a:p>
          <a:pPr rtl="1"/>
          <a:endParaRPr lang="ar-IQ"/>
        </a:p>
      </dgm:t>
    </dgm:pt>
    <dgm:pt modelId="{34A73EA7-C45A-4520-84A0-D0DDB7F5BC7E}" type="sibTrans" cxnId="{3F6D0A9D-4CB9-47F9-98E1-AE39EB5F878D}">
      <dgm:prSet/>
      <dgm:spPr/>
      <dgm:t>
        <a:bodyPr/>
        <a:lstStyle/>
        <a:p>
          <a:pPr rtl="1"/>
          <a:endParaRPr lang="ar-IQ"/>
        </a:p>
      </dgm:t>
    </dgm:pt>
    <dgm:pt modelId="{AC87AAEE-1887-454A-A6B6-84C88F960756}">
      <dgm:prSet phldrT="[Text]" custT="1"/>
      <dgm:spPr/>
      <dgm:t>
        <a:bodyPr/>
        <a:lstStyle/>
        <a:p>
          <a:pPr rtl="1"/>
          <a:endParaRPr lang="ar-IQ" sz="2000" b="1" dirty="0">
            <a:solidFill>
              <a:schemeClr val="tx1"/>
            </a:solidFill>
          </a:endParaRPr>
        </a:p>
      </dgm:t>
    </dgm:pt>
    <dgm:pt modelId="{FDE5A063-A508-4BAD-A3BC-4A1C6651B015}" type="parTrans" cxnId="{89575833-D427-4C94-880B-B7EF08F2C4EE}">
      <dgm:prSet/>
      <dgm:spPr/>
      <dgm:t>
        <a:bodyPr/>
        <a:lstStyle/>
        <a:p>
          <a:pPr rtl="1"/>
          <a:endParaRPr lang="ar-IQ"/>
        </a:p>
      </dgm:t>
    </dgm:pt>
    <dgm:pt modelId="{07E8F75D-2903-4134-94A1-11995DBD1D7E}" type="sibTrans" cxnId="{89575833-D427-4C94-880B-B7EF08F2C4EE}">
      <dgm:prSet/>
      <dgm:spPr/>
      <dgm:t>
        <a:bodyPr/>
        <a:lstStyle/>
        <a:p>
          <a:pPr rtl="1"/>
          <a:endParaRPr lang="ar-IQ"/>
        </a:p>
      </dgm:t>
    </dgm:pt>
    <dgm:pt modelId="{1AA49C71-311E-4261-8B9F-4F93984D8386}">
      <dgm:prSet phldrT="[Text]" custT="1"/>
      <dgm:spPr/>
      <dgm:t>
        <a:bodyPr/>
        <a:lstStyle/>
        <a:p>
          <a:pPr algn="l" rtl="1"/>
          <a:r>
            <a:rPr lang="en-US" sz="1800" b="1" dirty="0" smtClean="0"/>
            <a:t>Rx of C1 </a:t>
          </a:r>
          <a:r>
            <a:rPr lang="en-US" sz="1800" b="1" dirty="0" err="1" smtClean="0"/>
            <a:t>estrase</a:t>
          </a:r>
          <a:r>
            <a:rPr lang="en-US" sz="1800" b="1" dirty="0" smtClean="0"/>
            <a:t> inhibitor deficiency</a:t>
          </a:r>
          <a:r>
            <a:rPr lang="en-US" sz="1600" b="1" dirty="0" smtClean="0"/>
            <a:t> :</a:t>
          </a:r>
          <a:endParaRPr lang="ar-IQ" sz="1600" b="1" dirty="0"/>
        </a:p>
      </dgm:t>
    </dgm:pt>
    <dgm:pt modelId="{E492FD0F-6B7B-4D07-BB50-8D6BF6B5A7A9}" type="parTrans" cxnId="{A600253B-A068-4A1A-82D7-24901681C627}">
      <dgm:prSet/>
      <dgm:spPr/>
      <dgm:t>
        <a:bodyPr/>
        <a:lstStyle/>
        <a:p>
          <a:pPr rtl="1"/>
          <a:endParaRPr lang="ar-IQ"/>
        </a:p>
      </dgm:t>
    </dgm:pt>
    <dgm:pt modelId="{19CF3CCA-E28D-4F40-9E08-2D86F607687C}" type="sibTrans" cxnId="{A600253B-A068-4A1A-82D7-24901681C627}">
      <dgm:prSet/>
      <dgm:spPr/>
      <dgm:t>
        <a:bodyPr/>
        <a:lstStyle/>
        <a:p>
          <a:pPr rtl="1"/>
          <a:endParaRPr lang="ar-IQ"/>
        </a:p>
      </dgm:t>
    </dgm:pt>
    <dgm:pt modelId="{F346AE45-FD89-485B-A310-2C0DBB44A9A4}">
      <dgm:prSet phldrT="[Text]" custT="1"/>
      <dgm:spPr/>
      <dgm:t>
        <a:bodyPr/>
        <a:lstStyle/>
        <a:p>
          <a:pPr algn="l" rtl="1"/>
          <a:r>
            <a:rPr lang="en-US" sz="1800" b="1" dirty="0" smtClean="0">
              <a:solidFill>
                <a:schemeClr val="tx1"/>
              </a:solidFill>
            </a:rPr>
            <a:t>Newer second generation </a:t>
          </a:r>
          <a:r>
            <a:rPr lang="en-US" sz="1600" b="1" dirty="0" smtClean="0">
              <a:solidFill>
                <a:schemeClr val="tx1"/>
              </a:solidFill>
            </a:rPr>
            <a:t>: fexofenadine, </a:t>
          </a:r>
          <a:r>
            <a:rPr lang="en-US" sz="1600" b="1" dirty="0" err="1" smtClean="0">
              <a:solidFill>
                <a:schemeClr val="tx1"/>
              </a:solidFill>
            </a:rPr>
            <a:t>desloratadine</a:t>
          </a:r>
          <a:r>
            <a:rPr lang="en-US" sz="1600" b="1" dirty="0" smtClean="0">
              <a:solidFill>
                <a:schemeClr val="tx1"/>
              </a:solidFill>
            </a:rPr>
            <a:t>, </a:t>
          </a:r>
          <a:r>
            <a:rPr lang="en-US" sz="1600" b="1" dirty="0" err="1" smtClean="0">
              <a:solidFill>
                <a:schemeClr val="tx1"/>
              </a:solidFill>
            </a:rPr>
            <a:t>levocitrizine</a:t>
          </a:r>
          <a:endParaRPr lang="ar-IQ" sz="1600" b="1" dirty="0">
            <a:solidFill>
              <a:schemeClr val="tx1"/>
            </a:solidFill>
          </a:endParaRPr>
        </a:p>
      </dgm:t>
    </dgm:pt>
    <dgm:pt modelId="{0FA57985-7367-463D-A18E-8FDB12A4EB38}" type="parTrans" cxnId="{26E4BC20-C3F6-4231-9635-F498F5EC1482}">
      <dgm:prSet/>
      <dgm:spPr/>
      <dgm:t>
        <a:bodyPr/>
        <a:lstStyle/>
        <a:p>
          <a:pPr rtl="1"/>
          <a:endParaRPr lang="ar-IQ"/>
        </a:p>
      </dgm:t>
    </dgm:pt>
    <dgm:pt modelId="{224EDA7F-D1FE-4604-A49E-599AF22341AA}" type="sibTrans" cxnId="{26E4BC20-C3F6-4231-9635-F498F5EC1482}">
      <dgm:prSet/>
      <dgm:spPr/>
      <dgm:t>
        <a:bodyPr/>
        <a:lstStyle/>
        <a:p>
          <a:pPr rtl="1"/>
          <a:endParaRPr lang="ar-IQ"/>
        </a:p>
      </dgm:t>
    </dgm:pt>
    <dgm:pt modelId="{E5E820FD-1DAB-410F-A2E3-8E2CEDB6F704}">
      <dgm:prSet phldrT="[Text]" custT="1"/>
      <dgm:spPr/>
      <dgm:t>
        <a:bodyPr/>
        <a:lstStyle/>
        <a:p>
          <a:pPr algn="l" rtl="1"/>
          <a:r>
            <a:rPr lang="en-US" sz="2000" b="1" dirty="0" smtClean="0"/>
            <a:t>Emergency </a:t>
          </a:r>
          <a:r>
            <a:rPr lang="en-US" sz="1600" b="1" dirty="0" smtClean="0"/>
            <a:t>: fresh frozen plasma, C1 INH concentrate or </a:t>
          </a:r>
          <a:r>
            <a:rPr lang="en-US" sz="1600" b="1" dirty="0" err="1" smtClean="0"/>
            <a:t>icatibant</a:t>
          </a:r>
          <a:endParaRPr lang="ar-IQ" sz="1600" b="1" dirty="0"/>
        </a:p>
      </dgm:t>
    </dgm:pt>
    <dgm:pt modelId="{2DBD91F1-6304-4834-8649-2B4B6283AF58}" type="parTrans" cxnId="{AFA2FED6-9BD5-498A-8FB1-F6ECD80E0734}">
      <dgm:prSet/>
      <dgm:spPr/>
      <dgm:t>
        <a:bodyPr/>
        <a:lstStyle/>
        <a:p>
          <a:pPr rtl="1"/>
          <a:endParaRPr lang="ar-IQ"/>
        </a:p>
      </dgm:t>
    </dgm:pt>
    <dgm:pt modelId="{E68B3AB2-55DD-4EF6-A8A6-410A4C47FE32}" type="sibTrans" cxnId="{AFA2FED6-9BD5-498A-8FB1-F6ECD80E0734}">
      <dgm:prSet/>
      <dgm:spPr/>
      <dgm:t>
        <a:bodyPr/>
        <a:lstStyle/>
        <a:p>
          <a:pPr rtl="1"/>
          <a:endParaRPr lang="ar-IQ"/>
        </a:p>
      </dgm:t>
    </dgm:pt>
    <dgm:pt modelId="{AF4A6A86-210E-4871-A38E-2D0302044541}">
      <dgm:prSet phldrT="[Text]" custT="1"/>
      <dgm:spPr/>
      <dgm:t>
        <a:bodyPr/>
        <a:lstStyle/>
        <a:p>
          <a:pPr algn="l" rtl="1"/>
          <a:r>
            <a:rPr lang="en-US" sz="2000" b="1" dirty="0" err="1" smtClean="0"/>
            <a:t>Maintainence</a:t>
          </a:r>
          <a:r>
            <a:rPr lang="en-US" sz="2000" b="1" dirty="0" smtClean="0"/>
            <a:t>: </a:t>
          </a:r>
          <a:r>
            <a:rPr lang="en-US" sz="1600" b="1" dirty="0" smtClean="0"/>
            <a:t>tranexamic acid (</a:t>
          </a:r>
          <a:r>
            <a:rPr lang="en-US" sz="1600" b="1" dirty="0" err="1" smtClean="0"/>
            <a:t>antifibrinolytic</a:t>
          </a:r>
          <a:r>
            <a:rPr lang="en-US" sz="1600" b="1" dirty="0" smtClean="0"/>
            <a:t>) or anabolic steroid i.e. </a:t>
          </a:r>
          <a:r>
            <a:rPr lang="en-US" sz="1600" b="1" dirty="0" err="1" smtClean="0"/>
            <a:t>danazol</a:t>
          </a:r>
          <a:endParaRPr lang="ar-IQ" sz="1600" b="1" dirty="0"/>
        </a:p>
      </dgm:t>
    </dgm:pt>
    <dgm:pt modelId="{97D5B452-A7D2-4757-8CEE-17075A986F1E}" type="parTrans" cxnId="{E1E0AAFA-C4F4-4DFC-932A-4DAFF0A67C74}">
      <dgm:prSet/>
      <dgm:spPr/>
      <dgm:t>
        <a:bodyPr/>
        <a:lstStyle/>
        <a:p>
          <a:pPr rtl="1"/>
          <a:endParaRPr lang="ar-IQ"/>
        </a:p>
      </dgm:t>
    </dgm:pt>
    <dgm:pt modelId="{F608CA76-C793-44A5-990A-C2E0EC29F8EA}" type="sibTrans" cxnId="{E1E0AAFA-C4F4-4DFC-932A-4DAFF0A67C74}">
      <dgm:prSet/>
      <dgm:spPr/>
      <dgm:t>
        <a:bodyPr/>
        <a:lstStyle/>
        <a:p>
          <a:pPr rtl="1"/>
          <a:endParaRPr lang="ar-IQ"/>
        </a:p>
      </dgm:t>
    </dgm:pt>
    <dgm:pt modelId="{75F1D40E-260D-45AD-B95C-D737E0C65313}">
      <dgm:prSet phldrT="[Text]" custT="1"/>
      <dgm:spPr/>
      <dgm:t>
        <a:bodyPr/>
        <a:lstStyle/>
        <a:p>
          <a:pPr algn="l" rtl="1"/>
          <a:endParaRPr lang="ar-IQ" sz="1600" b="1" dirty="0"/>
        </a:p>
      </dgm:t>
    </dgm:pt>
    <dgm:pt modelId="{04A22D69-C2FE-43A9-A3AC-E1A552012359}" type="parTrans" cxnId="{D82EC6A1-F036-4AE4-A672-5AD6BEBBE5E4}">
      <dgm:prSet/>
      <dgm:spPr/>
      <dgm:t>
        <a:bodyPr/>
        <a:lstStyle/>
        <a:p>
          <a:pPr rtl="1"/>
          <a:endParaRPr lang="ar-IQ"/>
        </a:p>
      </dgm:t>
    </dgm:pt>
    <dgm:pt modelId="{7A86CF5B-BF1B-4487-9072-9F96CDB43987}" type="sibTrans" cxnId="{D82EC6A1-F036-4AE4-A672-5AD6BEBBE5E4}">
      <dgm:prSet/>
      <dgm:spPr/>
      <dgm:t>
        <a:bodyPr/>
        <a:lstStyle/>
        <a:p>
          <a:pPr rtl="1"/>
          <a:endParaRPr lang="ar-IQ"/>
        </a:p>
      </dgm:t>
    </dgm:pt>
    <dgm:pt modelId="{A5FA917E-9504-4EAA-BD06-0DEF674B1AB0}">
      <dgm:prSet phldrT="[Text]" custT="1"/>
      <dgm:spPr/>
      <dgm:t>
        <a:bodyPr/>
        <a:lstStyle/>
        <a:p>
          <a:pPr rtl="1"/>
          <a:endParaRPr lang="ar-IQ" sz="2000" b="1" dirty="0">
            <a:solidFill>
              <a:schemeClr val="tx1"/>
            </a:solidFill>
          </a:endParaRPr>
        </a:p>
      </dgm:t>
    </dgm:pt>
    <dgm:pt modelId="{3F6AE7CB-BE39-4535-9AAB-B92D5A60716E}" type="sibTrans" cxnId="{8004C27D-489E-4A90-B715-9262722CD481}">
      <dgm:prSet/>
      <dgm:spPr/>
      <dgm:t>
        <a:bodyPr/>
        <a:lstStyle/>
        <a:p>
          <a:pPr rtl="1"/>
          <a:endParaRPr lang="ar-IQ"/>
        </a:p>
      </dgm:t>
    </dgm:pt>
    <dgm:pt modelId="{EF6E8713-4D2C-4603-8EA0-FAC74B4CAA44}" type="parTrans" cxnId="{8004C27D-489E-4A90-B715-9262722CD481}">
      <dgm:prSet/>
      <dgm:spPr/>
      <dgm:t>
        <a:bodyPr/>
        <a:lstStyle/>
        <a:p>
          <a:pPr rtl="1"/>
          <a:endParaRPr lang="ar-IQ"/>
        </a:p>
      </dgm:t>
    </dgm:pt>
    <dgm:pt modelId="{CA557403-3D3D-4764-94FE-37FA84ACEB6F}" type="pres">
      <dgm:prSet presAssocID="{579F9BF7-DB19-43D1-BBBD-FDA8FE5645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927FDA7C-341A-4EBE-87AE-191A7E4B1FE7}" type="pres">
      <dgm:prSet presAssocID="{942E6A5B-924C-4B61-AE4A-D91050C362DE}" presName="composite" presStyleCnt="0"/>
      <dgm:spPr/>
    </dgm:pt>
    <dgm:pt modelId="{F89E4409-32B1-47D4-809F-9B1DE23D0C4C}" type="pres">
      <dgm:prSet presAssocID="{942E6A5B-924C-4B61-AE4A-D91050C362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5917026-D970-4EC2-9F05-C4757E5E834B}" type="pres">
      <dgm:prSet presAssocID="{942E6A5B-924C-4B61-AE4A-D91050C362DE}" presName="descendantText" presStyleLbl="alignAcc1" presStyleIdx="0" presStyleCnt="3" custAng="0" custScaleX="94914" custScaleY="13690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4E1C8BA-BDA9-4C0A-884B-C7778681B765}" type="pres">
      <dgm:prSet presAssocID="{075D4991-687F-4C7E-A2DD-B5B467A162DE}" presName="sp" presStyleCnt="0"/>
      <dgm:spPr/>
    </dgm:pt>
    <dgm:pt modelId="{65B1A009-26B1-4B1E-B876-0A47DE25C5E3}" type="pres">
      <dgm:prSet presAssocID="{A5FA917E-9504-4EAA-BD06-0DEF674B1AB0}" presName="composite" presStyleCnt="0"/>
      <dgm:spPr/>
    </dgm:pt>
    <dgm:pt modelId="{B3C5F51D-6743-4611-937B-1A2E421D9EE2}" type="pres">
      <dgm:prSet presAssocID="{A5FA917E-9504-4EAA-BD06-0DEF674B1A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4DC44DA-D8A3-4E4A-BB2A-280C3A1A922A}" type="pres">
      <dgm:prSet presAssocID="{A5FA917E-9504-4EAA-BD06-0DEF674B1AB0}" presName="descendantText" presStyleLbl="alignAcc1" presStyleIdx="1" presStyleCnt="3" custScaleY="14976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514ADE4-0331-49C6-84DF-2B3AB77B1406}" type="pres">
      <dgm:prSet presAssocID="{3F6AE7CB-BE39-4535-9AAB-B92D5A60716E}" presName="sp" presStyleCnt="0"/>
      <dgm:spPr/>
    </dgm:pt>
    <dgm:pt modelId="{47C9CC03-E739-4396-B03D-7DD212F9BC14}" type="pres">
      <dgm:prSet presAssocID="{AC87AAEE-1887-454A-A6B6-84C88F960756}" presName="composite" presStyleCnt="0"/>
      <dgm:spPr/>
    </dgm:pt>
    <dgm:pt modelId="{A4DF1D73-A966-4FF6-9F6F-0D4B0342920A}" type="pres">
      <dgm:prSet presAssocID="{AC87AAEE-1887-454A-A6B6-84C88F960756}" presName="parentText" presStyleLbl="alignNode1" presStyleIdx="2" presStyleCnt="3" custScaleX="11495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86385A8-3BE2-402D-ACC3-E4114A615B84}" type="pres">
      <dgm:prSet presAssocID="{AC87AAEE-1887-454A-A6B6-84C88F960756}" presName="descendantText" presStyleLbl="alignAcc1" presStyleIdx="2" presStyleCnt="3" custScaleY="20388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1D3F864E-FF82-4291-9ED2-CED880601E95}" type="presOf" srcId="{579F9BF7-DB19-43D1-BBBD-FDA8FE5645BA}" destId="{CA557403-3D3D-4764-94FE-37FA84ACEB6F}" srcOrd="0" destOrd="0" presId="urn:microsoft.com/office/officeart/2005/8/layout/chevron2"/>
    <dgm:cxn modelId="{B708685F-0A61-4864-8432-741E03451471}" type="presOf" srcId="{309B4B84-60E2-4510-9F40-C85CB711BCE5}" destId="{65917026-D970-4EC2-9F05-C4757E5E834B}" srcOrd="0" destOrd="1" presId="urn:microsoft.com/office/officeart/2005/8/layout/chevron2"/>
    <dgm:cxn modelId="{8F51759C-8805-44B3-8DA3-53AE23766979}" type="presOf" srcId="{AF4A6A86-210E-4871-A38E-2D0302044541}" destId="{686385A8-3BE2-402D-ACC3-E4114A615B84}" srcOrd="0" destOrd="3" presId="urn:microsoft.com/office/officeart/2005/8/layout/chevron2"/>
    <dgm:cxn modelId="{594A14A1-00B9-4676-B318-1C3E47C6303D}" srcId="{579F9BF7-DB19-43D1-BBBD-FDA8FE5645BA}" destId="{942E6A5B-924C-4B61-AE4A-D91050C362DE}" srcOrd="0" destOrd="0" parTransId="{E170EF11-C58A-40F7-A781-BEADCFB47C1F}" sibTransId="{075D4991-687F-4C7E-A2DD-B5B467A162DE}"/>
    <dgm:cxn modelId="{26E4BC20-C3F6-4231-9635-F498F5EC1482}" srcId="{942E6A5B-924C-4B61-AE4A-D91050C362DE}" destId="{F346AE45-FD89-485B-A310-2C0DBB44A9A4}" srcOrd="2" destOrd="0" parTransId="{0FA57985-7367-463D-A18E-8FDB12A4EB38}" sibTransId="{224EDA7F-D1FE-4604-A49E-599AF22341AA}"/>
    <dgm:cxn modelId="{61328148-ECE7-4AFF-889B-5527B4B2E5E3}" srcId="{942E6A5B-924C-4B61-AE4A-D91050C362DE}" destId="{A368CFD3-6ED3-4E9B-B9F3-A0312A38825F}" srcOrd="0" destOrd="0" parTransId="{FBC39988-7A52-47E2-9539-1553D2D53FF2}" sibTransId="{ED66D485-7D3B-48F9-A256-B3BE874966D0}"/>
    <dgm:cxn modelId="{F59E5EEF-551F-4E62-9CAC-0EF0FADD807E}" type="presOf" srcId="{942E6A5B-924C-4B61-AE4A-D91050C362DE}" destId="{F89E4409-32B1-47D4-809F-9B1DE23D0C4C}" srcOrd="0" destOrd="0" presId="urn:microsoft.com/office/officeart/2005/8/layout/chevron2"/>
    <dgm:cxn modelId="{8361E186-F7A4-43E3-9CA6-5A5C46279231}" type="presOf" srcId="{75F1D40E-260D-45AD-B95C-D737E0C65313}" destId="{686385A8-3BE2-402D-ACC3-E4114A615B84}" srcOrd="0" destOrd="0" presId="urn:microsoft.com/office/officeart/2005/8/layout/chevron2"/>
    <dgm:cxn modelId="{3FD31DF9-CBF0-4240-936F-AE3AAEDE2DF5}" type="presOf" srcId="{F346AE45-FD89-485B-A310-2C0DBB44A9A4}" destId="{65917026-D970-4EC2-9F05-C4757E5E834B}" srcOrd="0" destOrd="2" presId="urn:microsoft.com/office/officeart/2005/8/layout/chevron2"/>
    <dgm:cxn modelId="{8004C27D-489E-4A90-B715-9262722CD481}" srcId="{579F9BF7-DB19-43D1-BBBD-FDA8FE5645BA}" destId="{A5FA917E-9504-4EAA-BD06-0DEF674B1AB0}" srcOrd="1" destOrd="0" parTransId="{EF6E8713-4D2C-4603-8EA0-FAC74B4CAA44}" sibTransId="{3F6AE7CB-BE39-4535-9AAB-B92D5A60716E}"/>
    <dgm:cxn modelId="{BA4B39FB-5DB5-4277-87FC-E5E747739738}" type="presOf" srcId="{1AA49C71-311E-4261-8B9F-4F93984D8386}" destId="{686385A8-3BE2-402D-ACC3-E4114A615B84}" srcOrd="0" destOrd="1" presId="urn:microsoft.com/office/officeart/2005/8/layout/chevron2"/>
    <dgm:cxn modelId="{3F6D0A9D-4CB9-47F9-98E1-AE39EB5F878D}" srcId="{942E6A5B-924C-4B61-AE4A-D91050C362DE}" destId="{309B4B84-60E2-4510-9F40-C85CB711BCE5}" srcOrd="1" destOrd="0" parTransId="{4C1E5820-14C9-4199-B2BF-D2C1A30B445A}" sibTransId="{34A73EA7-C45A-4520-84A0-D0DDB7F5BC7E}"/>
    <dgm:cxn modelId="{27C254F6-CBBE-4D85-8F26-90065B16773A}" type="presOf" srcId="{A5FA917E-9504-4EAA-BD06-0DEF674B1AB0}" destId="{B3C5F51D-6743-4611-937B-1A2E421D9EE2}" srcOrd="0" destOrd="0" presId="urn:microsoft.com/office/officeart/2005/8/layout/chevron2"/>
    <dgm:cxn modelId="{D82EC6A1-F036-4AE4-A672-5AD6BEBBE5E4}" srcId="{AC87AAEE-1887-454A-A6B6-84C88F960756}" destId="{75F1D40E-260D-45AD-B95C-D737E0C65313}" srcOrd="0" destOrd="0" parTransId="{04A22D69-C2FE-43A9-A3AC-E1A552012359}" sibTransId="{7A86CF5B-BF1B-4487-9072-9F96CDB43987}"/>
    <dgm:cxn modelId="{479FF367-DC3E-4504-9A26-36A4FD107282}" type="presOf" srcId="{E5E820FD-1DAB-410F-A2E3-8E2CEDB6F704}" destId="{686385A8-3BE2-402D-ACC3-E4114A615B84}" srcOrd="0" destOrd="2" presId="urn:microsoft.com/office/officeart/2005/8/layout/chevron2"/>
    <dgm:cxn modelId="{AFA2FED6-9BD5-498A-8FB1-F6ECD80E0734}" srcId="{AC87AAEE-1887-454A-A6B6-84C88F960756}" destId="{E5E820FD-1DAB-410F-A2E3-8E2CEDB6F704}" srcOrd="2" destOrd="0" parTransId="{2DBD91F1-6304-4834-8649-2B4B6283AF58}" sibTransId="{E68B3AB2-55DD-4EF6-A8A6-410A4C47FE32}"/>
    <dgm:cxn modelId="{89575833-D427-4C94-880B-B7EF08F2C4EE}" srcId="{579F9BF7-DB19-43D1-BBBD-FDA8FE5645BA}" destId="{AC87AAEE-1887-454A-A6B6-84C88F960756}" srcOrd="2" destOrd="0" parTransId="{FDE5A063-A508-4BAD-A3BC-4A1C6651B015}" sibTransId="{07E8F75D-2903-4134-94A1-11995DBD1D7E}"/>
    <dgm:cxn modelId="{A600253B-A068-4A1A-82D7-24901681C627}" srcId="{AC87AAEE-1887-454A-A6B6-84C88F960756}" destId="{1AA49C71-311E-4261-8B9F-4F93984D8386}" srcOrd="1" destOrd="0" parTransId="{E492FD0F-6B7B-4D07-BB50-8D6BF6B5A7A9}" sibTransId="{19CF3CCA-E28D-4F40-9E08-2D86F607687C}"/>
    <dgm:cxn modelId="{D83BF4A7-4341-42E8-BC28-C145C0F01161}" type="presOf" srcId="{A368CFD3-6ED3-4E9B-B9F3-A0312A38825F}" destId="{65917026-D970-4EC2-9F05-C4757E5E834B}" srcOrd="0" destOrd="0" presId="urn:microsoft.com/office/officeart/2005/8/layout/chevron2"/>
    <dgm:cxn modelId="{E1E0AAFA-C4F4-4DFC-932A-4DAFF0A67C74}" srcId="{AC87AAEE-1887-454A-A6B6-84C88F960756}" destId="{AF4A6A86-210E-4871-A38E-2D0302044541}" srcOrd="3" destOrd="0" parTransId="{97D5B452-A7D2-4757-8CEE-17075A986F1E}" sibTransId="{F608CA76-C793-44A5-990A-C2E0EC29F8EA}"/>
    <dgm:cxn modelId="{CA57CAF9-0A27-4437-86B0-6699A9D16C84}" type="presOf" srcId="{AC87AAEE-1887-454A-A6B6-84C88F960756}" destId="{A4DF1D73-A966-4FF6-9F6F-0D4B0342920A}" srcOrd="0" destOrd="0" presId="urn:microsoft.com/office/officeart/2005/8/layout/chevron2"/>
    <dgm:cxn modelId="{25B45C41-77D7-44FE-8CFA-B9D49D3ADA81}" type="presParOf" srcId="{CA557403-3D3D-4764-94FE-37FA84ACEB6F}" destId="{927FDA7C-341A-4EBE-87AE-191A7E4B1FE7}" srcOrd="0" destOrd="0" presId="urn:microsoft.com/office/officeart/2005/8/layout/chevron2"/>
    <dgm:cxn modelId="{AD60505D-AFE0-47C4-9F6D-745FE55CFA49}" type="presParOf" srcId="{927FDA7C-341A-4EBE-87AE-191A7E4B1FE7}" destId="{F89E4409-32B1-47D4-809F-9B1DE23D0C4C}" srcOrd="0" destOrd="0" presId="urn:microsoft.com/office/officeart/2005/8/layout/chevron2"/>
    <dgm:cxn modelId="{DC83664E-B59A-4145-924D-706D305284C3}" type="presParOf" srcId="{927FDA7C-341A-4EBE-87AE-191A7E4B1FE7}" destId="{65917026-D970-4EC2-9F05-C4757E5E834B}" srcOrd="1" destOrd="0" presId="urn:microsoft.com/office/officeart/2005/8/layout/chevron2"/>
    <dgm:cxn modelId="{A98F6A08-1868-4549-AF7D-313E8A23BD67}" type="presParOf" srcId="{CA557403-3D3D-4764-94FE-37FA84ACEB6F}" destId="{64E1C8BA-BDA9-4C0A-884B-C7778681B765}" srcOrd="1" destOrd="0" presId="urn:microsoft.com/office/officeart/2005/8/layout/chevron2"/>
    <dgm:cxn modelId="{681D6B6F-B45A-4AF4-AD35-2E46A358CA8E}" type="presParOf" srcId="{CA557403-3D3D-4764-94FE-37FA84ACEB6F}" destId="{65B1A009-26B1-4B1E-B876-0A47DE25C5E3}" srcOrd="2" destOrd="0" presId="urn:microsoft.com/office/officeart/2005/8/layout/chevron2"/>
    <dgm:cxn modelId="{F7FA2790-B6BA-4178-ABB8-BAC9ECC2751A}" type="presParOf" srcId="{65B1A009-26B1-4B1E-B876-0A47DE25C5E3}" destId="{B3C5F51D-6743-4611-937B-1A2E421D9EE2}" srcOrd="0" destOrd="0" presId="urn:microsoft.com/office/officeart/2005/8/layout/chevron2"/>
    <dgm:cxn modelId="{C1EE079F-8647-4AE9-99C2-010C1ACD6EF4}" type="presParOf" srcId="{65B1A009-26B1-4B1E-B876-0A47DE25C5E3}" destId="{E4DC44DA-D8A3-4E4A-BB2A-280C3A1A922A}" srcOrd="1" destOrd="0" presId="urn:microsoft.com/office/officeart/2005/8/layout/chevron2"/>
    <dgm:cxn modelId="{21B7B5A9-C1AB-45E6-B64C-EAFADE77A3E5}" type="presParOf" srcId="{CA557403-3D3D-4764-94FE-37FA84ACEB6F}" destId="{1514ADE4-0331-49C6-84DF-2B3AB77B1406}" srcOrd="3" destOrd="0" presId="urn:microsoft.com/office/officeart/2005/8/layout/chevron2"/>
    <dgm:cxn modelId="{3700BE8B-C699-4817-B9E6-414B59A7D8B0}" type="presParOf" srcId="{CA557403-3D3D-4764-94FE-37FA84ACEB6F}" destId="{47C9CC03-E739-4396-B03D-7DD212F9BC14}" srcOrd="4" destOrd="0" presId="urn:microsoft.com/office/officeart/2005/8/layout/chevron2"/>
    <dgm:cxn modelId="{FF849A16-B0A8-4702-8188-07564D3EB9C9}" type="presParOf" srcId="{47C9CC03-E739-4396-B03D-7DD212F9BC14}" destId="{A4DF1D73-A966-4FF6-9F6F-0D4B0342920A}" srcOrd="0" destOrd="0" presId="urn:microsoft.com/office/officeart/2005/8/layout/chevron2"/>
    <dgm:cxn modelId="{666FD27F-C156-4A28-8C1D-D7DB9360EC6A}" type="presParOf" srcId="{47C9CC03-E739-4396-B03D-7DD212F9BC14}" destId="{686385A8-3BE2-402D-ACC3-E4114A615B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9F9BF7-DB19-43D1-BBBD-FDA8FE5645B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942E6A5B-924C-4B61-AE4A-D91050C362DE}">
      <dgm:prSet phldrT="[Text]" custT="1"/>
      <dgm:spPr/>
      <dgm:t>
        <a:bodyPr/>
        <a:lstStyle/>
        <a:p>
          <a:pPr rtl="1"/>
          <a:r>
            <a:rPr lang="en-US" sz="2000" b="1" dirty="0" smtClean="0">
              <a:solidFill>
                <a:schemeClr val="tx1"/>
              </a:solidFill>
            </a:rPr>
            <a:t>First line</a:t>
          </a:r>
          <a:endParaRPr lang="ar-IQ" sz="2000" b="1" dirty="0">
            <a:solidFill>
              <a:schemeClr val="tx1"/>
            </a:solidFill>
          </a:endParaRPr>
        </a:p>
      </dgm:t>
    </dgm:pt>
    <dgm:pt modelId="{E170EF11-C58A-40F7-A781-BEADCFB47C1F}" type="parTrans" cxnId="{594A14A1-00B9-4676-B318-1C3E47C6303D}">
      <dgm:prSet/>
      <dgm:spPr/>
      <dgm:t>
        <a:bodyPr/>
        <a:lstStyle/>
        <a:p>
          <a:pPr rtl="1"/>
          <a:endParaRPr lang="ar-IQ"/>
        </a:p>
      </dgm:t>
    </dgm:pt>
    <dgm:pt modelId="{075D4991-687F-4C7E-A2DD-B5B467A162DE}" type="sibTrans" cxnId="{594A14A1-00B9-4676-B318-1C3E47C6303D}">
      <dgm:prSet/>
      <dgm:spPr/>
      <dgm:t>
        <a:bodyPr/>
        <a:lstStyle/>
        <a:p>
          <a:pPr rtl="1"/>
          <a:endParaRPr lang="ar-IQ"/>
        </a:p>
      </dgm:t>
    </dgm:pt>
    <dgm:pt modelId="{A368CFD3-6ED3-4E9B-B9F3-A0312A38825F}">
      <dgm:prSet phldrT="[Text]" custT="1"/>
      <dgm:spPr/>
      <dgm:t>
        <a:bodyPr/>
        <a:lstStyle/>
        <a:p>
          <a:pPr algn="l" rtl="1"/>
          <a:r>
            <a:rPr lang="en-US" sz="1800" b="1" dirty="0" smtClean="0">
              <a:solidFill>
                <a:schemeClr val="tx1"/>
              </a:solidFill>
            </a:rPr>
            <a:t>Classic anti-histamines: </a:t>
          </a:r>
          <a:r>
            <a:rPr lang="en-US" sz="1600" b="1" dirty="0" err="1" smtClean="0">
              <a:solidFill>
                <a:schemeClr val="tx1"/>
              </a:solidFill>
            </a:rPr>
            <a:t>hydroxyzine</a:t>
          </a:r>
          <a:r>
            <a:rPr lang="en-US" sz="1600" b="1" dirty="0" smtClean="0">
              <a:solidFill>
                <a:schemeClr val="tx1"/>
              </a:solidFill>
            </a:rPr>
            <a:t>, </a:t>
          </a:r>
          <a:r>
            <a:rPr lang="en-US" sz="1600" b="1" dirty="0" err="1" smtClean="0">
              <a:solidFill>
                <a:schemeClr val="tx1"/>
              </a:solidFill>
            </a:rPr>
            <a:t>chlorpheniramine</a:t>
          </a:r>
          <a:endParaRPr lang="ar-IQ" sz="1600" b="1" dirty="0">
            <a:solidFill>
              <a:schemeClr val="tx1"/>
            </a:solidFill>
          </a:endParaRPr>
        </a:p>
      </dgm:t>
    </dgm:pt>
    <dgm:pt modelId="{FBC39988-7A52-47E2-9539-1553D2D53FF2}" type="parTrans" cxnId="{61328148-ECE7-4AFF-889B-5527B4B2E5E3}">
      <dgm:prSet/>
      <dgm:spPr/>
      <dgm:t>
        <a:bodyPr/>
        <a:lstStyle/>
        <a:p>
          <a:pPr rtl="1"/>
          <a:endParaRPr lang="ar-IQ"/>
        </a:p>
      </dgm:t>
    </dgm:pt>
    <dgm:pt modelId="{ED66D485-7D3B-48F9-A256-B3BE874966D0}" type="sibTrans" cxnId="{61328148-ECE7-4AFF-889B-5527B4B2E5E3}">
      <dgm:prSet/>
      <dgm:spPr/>
      <dgm:t>
        <a:bodyPr/>
        <a:lstStyle/>
        <a:p>
          <a:pPr rtl="1"/>
          <a:endParaRPr lang="ar-IQ"/>
        </a:p>
      </dgm:t>
    </dgm:pt>
    <dgm:pt modelId="{309B4B84-60E2-4510-9F40-C85CB711BCE5}">
      <dgm:prSet phldrT="[Text]" custT="1"/>
      <dgm:spPr/>
      <dgm:t>
        <a:bodyPr/>
        <a:lstStyle/>
        <a:p>
          <a:pPr algn="l" rtl="1"/>
          <a:r>
            <a:rPr lang="en-US" sz="1800" b="1" dirty="0" smtClean="0">
              <a:solidFill>
                <a:schemeClr val="tx1"/>
              </a:solidFill>
            </a:rPr>
            <a:t>Second generation anti-histamines </a:t>
          </a:r>
          <a:r>
            <a:rPr lang="en-US" sz="1600" b="1" dirty="0" smtClean="0">
              <a:solidFill>
                <a:schemeClr val="tx1"/>
              </a:solidFill>
            </a:rPr>
            <a:t>(less sedative and anti-cholinergic properties) : </a:t>
          </a:r>
          <a:r>
            <a:rPr lang="en-US" sz="1600" b="1" dirty="0" err="1" smtClean="0">
              <a:solidFill>
                <a:schemeClr val="tx1"/>
              </a:solidFill>
            </a:rPr>
            <a:t>citrizine</a:t>
          </a:r>
          <a:r>
            <a:rPr lang="en-US" sz="1600" b="1" dirty="0" smtClean="0">
              <a:solidFill>
                <a:schemeClr val="tx1"/>
              </a:solidFill>
            </a:rPr>
            <a:t>, </a:t>
          </a:r>
          <a:r>
            <a:rPr lang="en-US" sz="1600" b="1" dirty="0" err="1" smtClean="0">
              <a:solidFill>
                <a:schemeClr val="tx1"/>
              </a:solidFill>
            </a:rPr>
            <a:t>loratadine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endParaRPr lang="ar-IQ" sz="1600" b="1" dirty="0">
            <a:solidFill>
              <a:schemeClr val="tx1"/>
            </a:solidFill>
          </a:endParaRPr>
        </a:p>
      </dgm:t>
    </dgm:pt>
    <dgm:pt modelId="{4C1E5820-14C9-4199-B2BF-D2C1A30B445A}" type="parTrans" cxnId="{3F6D0A9D-4CB9-47F9-98E1-AE39EB5F878D}">
      <dgm:prSet/>
      <dgm:spPr/>
      <dgm:t>
        <a:bodyPr/>
        <a:lstStyle/>
        <a:p>
          <a:pPr rtl="1"/>
          <a:endParaRPr lang="ar-IQ"/>
        </a:p>
      </dgm:t>
    </dgm:pt>
    <dgm:pt modelId="{34A73EA7-C45A-4520-84A0-D0DDB7F5BC7E}" type="sibTrans" cxnId="{3F6D0A9D-4CB9-47F9-98E1-AE39EB5F878D}">
      <dgm:prSet/>
      <dgm:spPr/>
      <dgm:t>
        <a:bodyPr/>
        <a:lstStyle/>
        <a:p>
          <a:pPr rtl="1"/>
          <a:endParaRPr lang="ar-IQ"/>
        </a:p>
      </dgm:t>
    </dgm:pt>
    <dgm:pt modelId="{AC87AAEE-1887-454A-A6B6-84C88F960756}">
      <dgm:prSet phldrT="[Text]" custT="1"/>
      <dgm:spPr/>
      <dgm:t>
        <a:bodyPr/>
        <a:lstStyle/>
        <a:p>
          <a:pPr rtl="1"/>
          <a:r>
            <a:rPr lang="en-US" sz="2000" b="1" dirty="0" smtClean="0">
              <a:solidFill>
                <a:schemeClr val="tx1"/>
              </a:solidFill>
            </a:rPr>
            <a:t>Third line</a:t>
          </a:r>
          <a:endParaRPr lang="ar-IQ" sz="2000" b="1" dirty="0">
            <a:solidFill>
              <a:schemeClr val="tx1"/>
            </a:solidFill>
          </a:endParaRPr>
        </a:p>
      </dgm:t>
    </dgm:pt>
    <dgm:pt modelId="{FDE5A063-A508-4BAD-A3BC-4A1C6651B015}" type="parTrans" cxnId="{89575833-D427-4C94-880B-B7EF08F2C4EE}">
      <dgm:prSet/>
      <dgm:spPr/>
      <dgm:t>
        <a:bodyPr/>
        <a:lstStyle/>
        <a:p>
          <a:pPr rtl="1"/>
          <a:endParaRPr lang="ar-IQ"/>
        </a:p>
      </dgm:t>
    </dgm:pt>
    <dgm:pt modelId="{07E8F75D-2903-4134-94A1-11995DBD1D7E}" type="sibTrans" cxnId="{89575833-D427-4C94-880B-B7EF08F2C4EE}">
      <dgm:prSet/>
      <dgm:spPr/>
      <dgm:t>
        <a:bodyPr/>
        <a:lstStyle/>
        <a:p>
          <a:pPr rtl="1"/>
          <a:endParaRPr lang="ar-IQ"/>
        </a:p>
      </dgm:t>
    </dgm:pt>
    <dgm:pt modelId="{1AA49C71-311E-4261-8B9F-4F93984D8386}">
      <dgm:prSet phldrT="[Text]" custT="1"/>
      <dgm:spPr/>
      <dgm:t>
        <a:bodyPr/>
        <a:lstStyle/>
        <a:p>
          <a:pPr algn="l" rtl="1"/>
          <a:r>
            <a:rPr lang="en-US" sz="1800" b="1" dirty="0" smtClean="0"/>
            <a:t>Rx of C1 </a:t>
          </a:r>
          <a:r>
            <a:rPr lang="en-US" sz="1800" b="1" dirty="0" err="1" smtClean="0"/>
            <a:t>estrase</a:t>
          </a:r>
          <a:r>
            <a:rPr lang="en-US" sz="1800" b="1" dirty="0" smtClean="0"/>
            <a:t> inhibitor deficiency</a:t>
          </a:r>
          <a:r>
            <a:rPr lang="en-US" sz="1600" b="1" dirty="0" smtClean="0"/>
            <a:t> :</a:t>
          </a:r>
          <a:endParaRPr lang="ar-IQ" sz="1600" b="1" dirty="0"/>
        </a:p>
      </dgm:t>
    </dgm:pt>
    <dgm:pt modelId="{E492FD0F-6B7B-4D07-BB50-8D6BF6B5A7A9}" type="parTrans" cxnId="{A600253B-A068-4A1A-82D7-24901681C627}">
      <dgm:prSet/>
      <dgm:spPr/>
      <dgm:t>
        <a:bodyPr/>
        <a:lstStyle/>
        <a:p>
          <a:pPr rtl="1"/>
          <a:endParaRPr lang="ar-IQ"/>
        </a:p>
      </dgm:t>
    </dgm:pt>
    <dgm:pt modelId="{19CF3CCA-E28D-4F40-9E08-2D86F607687C}" type="sibTrans" cxnId="{A600253B-A068-4A1A-82D7-24901681C627}">
      <dgm:prSet/>
      <dgm:spPr/>
      <dgm:t>
        <a:bodyPr/>
        <a:lstStyle/>
        <a:p>
          <a:pPr rtl="1"/>
          <a:endParaRPr lang="ar-IQ"/>
        </a:p>
      </dgm:t>
    </dgm:pt>
    <dgm:pt modelId="{FE73893B-3EE8-4456-AF7A-DBD835DB3BFE}">
      <dgm:prSet phldrT="[Text]" phldr="1"/>
      <dgm:spPr/>
      <dgm:t>
        <a:bodyPr/>
        <a:lstStyle/>
        <a:p>
          <a:pPr algn="r" rtl="1"/>
          <a:endParaRPr lang="ar-IQ" sz="2600" dirty="0"/>
        </a:p>
      </dgm:t>
    </dgm:pt>
    <dgm:pt modelId="{95FF7BEB-249F-4FBA-9280-D1422FFC91AA}" type="parTrans" cxnId="{FEC8F425-F13B-4BFB-BD75-1EE4EB8838ED}">
      <dgm:prSet/>
      <dgm:spPr/>
      <dgm:t>
        <a:bodyPr/>
        <a:lstStyle/>
        <a:p>
          <a:pPr rtl="1"/>
          <a:endParaRPr lang="ar-IQ"/>
        </a:p>
      </dgm:t>
    </dgm:pt>
    <dgm:pt modelId="{9D4582BF-FE08-45B9-9B40-C76FBD95EAC3}" type="sibTrans" cxnId="{FEC8F425-F13B-4BFB-BD75-1EE4EB8838ED}">
      <dgm:prSet/>
      <dgm:spPr/>
      <dgm:t>
        <a:bodyPr/>
        <a:lstStyle/>
        <a:p>
          <a:pPr rtl="1"/>
          <a:endParaRPr lang="ar-IQ"/>
        </a:p>
      </dgm:t>
    </dgm:pt>
    <dgm:pt modelId="{F346AE45-FD89-485B-A310-2C0DBB44A9A4}">
      <dgm:prSet phldrT="[Text]" custT="1"/>
      <dgm:spPr/>
      <dgm:t>
        <a:bodyPr/>
        <a:lstStyle/>
        <a:p>
          <a:pPr algn="l" rtl="1"/>
          <a:r>
            <a:rPr lang="en-US" sz="1800" b="1" dirty="0" smtClean="0">
              <a:solidFill>
                <a:schemeClr val="tx1"/>
              </a:solidFill>
            </a:rPr>
            <a:t>Newer second generation </a:t>
          </a:r>
          <a:r>
            <a:rPr lang="en-US" sz="1600" b="1" dirty="0" smtClean="0">
              <a:solidFill>
                <a:schemeClr val="tx1"/>
              </a:solidFill>
            </a:rPr>
            <a:t>: fexofenadine, </a:t>
          </a:r>
          <a:r>
            <a:rPr lang="en-US" sz="1600" b="1" dirty="0" err="1" smtClean="0">
              <a:solidFill>
                <a:schemeClr val="tx1"/>
              </a:solidFill>
            </a:rPr>
            <a:t>desloratadine</a:t>
          </a:r>
          <a:r>
            <a:rPr lang="en-US" sz="1600" b="1" dirty="0" smtClean="0">
              <a:solidFill>
                <a:schemeClr val="tx1"/>
              </a:solidFill>
            </a:rPr>
            <a:t>, </a:t>
          </a:r>
          <a:r>
            <a:rPr lang="en-US" sz="1600" b="1" dirty="0" err="1" smtClean="0">
              <a:solidFill>
                <a:schemeClr val="tx1"/>
              </a:solidFill>
            </a:rPr>
            <a:t>levocitrizine</a:t>
          </a:r>
          <a:endParaRPr lang="ar-IQ" sz="1600" b="1" dirty="0">
            <a:solidFill>
              <a:schemeClr val="tx1"/>
            </a:solidFill>
          </a:endParaRPr>
        </a:p>
      </dgm:t>
    </dgm:pt>
    <dgm:pt modelId="{0FA57985-7367-463D-A18E-8FDB12A4EB38}" type="parTrans" cxnId="{26E4BC20-C3F6-4231-9635-F498F5EC1482}">
      <dgm:prSet/>
      <dgm:spPr/>
      <dgm:t>
        <a:bodyPr/>
        <a:lstStyle/>
        <a:p>
          <a:pPr rtl="1"/>
          <a:endParaRPr lang="ar-IQ"/>
        </a:p>
      </dgm:t>
    </dgm:pt>
    <dgm:pt modelId="{224EDA7F-D1FE-4604-A49E-599AF22341AA}" type="sibTrans" cxnId="{26E4BC20-C3F6-4231-9635-F498F5EC1482}">
      <dgm:prSet/>
      <dgm:spPr/>
      <dgm:t>
        <a:bodyPr/>
        <a:lstStyle/>
        <a:p>
          <a:pPr rtl="1"/>
          <a:endParaRPr lang="ar-IQ"/>
        </a:p>
      </dgm:t>
    </dgm:pt>
    <dgm:pt modelId="{E5E820FD-1DAB-410F-A2E3-8E2CEDB6F704}">
      <dgm:prSet phldrT="[Text]" custT="1"/>
      <dgm:spPr/>
      <dgm:t>
        <a:bodyPr/>
        <a:lstStyle/>
        <a:p>
          <a:pPr algn="l" rtl="1"/>
          <a:r>
            <a:rPr lang="en-US" sz="2000" b="1" dirty="0" smtClean="0"/>
            <a:t>Emergency </a:t>
          </a:r>
          <a:r>
            <a:rPr lang="en-US" sz="1600" b="1" dirty="0" smtClean="0"/>
            <a:t>: fresh frozen plasma, C1 INH concentrate,  </a:t>
          </a:r>
          <a:r>
            <a:rPr lang="en-US" sz="1600" b="1" dirty="0" err="1" smtClean="0"/>
            <a:t>kalbitor</a:t>
          </a:r>
          <a:r>
            <a:rPr lang="en-US" sz="1600" b="1" dirty="0" smtClean="0"/>
            <a:t> or </a:t>
          </a:r>
          <a:r>
            <a:rPr lang="en-US" sz="1600" b="1" dirty="0" err="1" smtClean="0"/>
            <a:t>icatibant</a:t>
          </a:r>
          <a:endParaRPr lang="ar-IQ" sz="1600" b="1" dirty="0"/>
        </a:p>
      </dgm:t>
    </dgm:pt>
    <dgm:pt modelId="{2DBD91F1-6304-4834-8649-2B4B6283AF58}" type="parTrans" cxnId="{AFA2FED6-9BD5-498A-8FB1-F6ECD80E0734}">
      <dgm:prSet/>
      <dgm:spPr/>
      <dgm:t>
        <a:bodyPr/>
        <a:lstStyle/>
        <a:p>
          <a:pPr rtl="1"/>
          <a:endParaRPr lang="ar-IQ"/>
        </a:p>
      </dgm:t>
    </dgm:pt>
    <dgm:pt modelId="{E68B3AB2-55DD-4EF6-A8A6-410A4C47FE32}" type="sibTrans" cxnId="{AFA2FED6-9BD5-498A-8FB1-F6ECD80E0734}">
      <dgm:prSet/>
      <dgm:spPr/>
      <dgm:t>
        <a:bodyPr/>
        <a:lstStyle/>
        <a:p>
          <a:pPr rtl="1"/>
          <a:endParaRPr lang="ar-IQ"/>
        </a:p>
      </dgm:t>
    </dgm:pt>
    <dgm:pt modelId="{AF4A6A86-210E-4871-A38E-2D0302044541}">
      <dgm:prSet phldrT="[Text]" custT="1"/>
      <dgm:spPr/>
      <dgm:t>
        <a:bodyPr/>
        <a:lstStyle/>
        <a:p>
          <a:pPr algn="l" rtl="1"/>
          <a:r>
            <a:rPr lang="en-US" sz="2000" b="1" dirty="0" err="1" smtClean="0"/>
            <a:t>Maintainence:</a:t>
          </a:r>
          <a:r>
            <a:rPr lang="en-US" sz="1600" b="1" dirty="0" err="1" smtClean="0"/>
            <a:t>tranexamic</a:t>
          </a:r>
          <a:r>
            <a:rPr lang="en-US" sz="1600" b="1" dirty="0" smtClean="0"/>
            <a:t> acid (</a:t>
          </a:r>
          <a:r>
            <a:rPr lang="en-US" sz="1600" b="1" dirty="0" err="1" smtClean="0"/>
            <a:t>antifibrinolytic</a:t>
          </a:r>
          <a:r>
            <a:rPr lang="en-US" sz="1600" b="1" dirty="0" smtClean="0"/>
            <a:t>) or anabolic steroid e.g. </a:t>
          </a:r>
          <a:r>
            <a:rPr lang="en-US" sz="1600" b="1" dirty="0" err="1" smtClean="0"/>
            <a:t>danazol</a:t>
          </a:r>
          <a:endParaRPr lang="ar-IQ" sz="1600" b="1" dirty="0"/>
        </a:p>
      </dgm:t>
    </dgm:pt>
    <dgm:pt modelId="{97D5B452-A7D2-4757-8CEE-17075A986F1E}" type="parTrans" cxnId="{E1E0AAFA-C4F4-4DFC-932A-4DAFF0A67C74}">
      <dgm:prSet/>
      <dgm:spPr/>
      <dgm:t>
        <a:bodyPr/>
        <a:lstStyle/>
        <a:p>
          <a:pPr rtl="1"/>
          <a:endParaRPr lang="ar-IQ"/>
        </a:p>
      </dgm:t>
    </dgm:pt>
    <dgm:pt modelId="{F608CA76-C793-44A5-990A-C2E0EC29F8EA}" type="sibTrans" cxnId="{E1E0AAFA-C4F4-4DFC-932A-4DAFF0A67C74}">
      <dgm:prSet/>
      <dgm:spPr/>
      <dgm:t>
        <a:bodyPr/>
        <a:lstStyle/>
        <a:p>
          <a:pPr rtl="1"/>
          <a:endParaRPr lang="ar-IQ"/>
        </a:p>
      </dgm:t>
    </dgm:pt>
    <dgm:pt modelId="{FA50CB48-517A-411D-92CD-5F20C0BA40C7}">
      <dgm:prSet phldrT="[Text]" custT="1"/>
      <dgm:spPr/>
      <dgm:t>
        <a:bodyPr/>
        <a:lstStyle/>
        <a:p>
          <a:pPr algn="l" rtl="1"/>
          <a:r>
            <a:rPr lang="en-US" sz="2000" b="1" dirty="0" smtClean="0"/>
            <a:t>Pre-operative prophylaxis</a:t>
          </a:r>
          <a:r>
            <a:rPr lang="en-US" sz="1800" b="1" dirty="0" smtClean="0"/>
            <a:t>:  </a:t>
          </a:r>
          <a:r>
            <a:rPr lang="en-US" sz="1600" b="1" dirty="0" err="1" smtClean="0"/>
            <a:t>tranexamic</a:t>
          </a:r>
          <a:r>
            <a:rPr lang="en-US" sz="1600" b="1" dirty="0" smtClean="0"/>
            <a:t> acid or </a:t>
          </a:r>
          <a:r>
            <a:rPr lang="en-US" sz="1600" b="1" dirty="0" err="1" smtClean="0"/>
            <a:t>danazol</a:t>
          </a:r>
          <a:endParaRPr lang="ar-IQ" sz="1600" b="1" dirty="0"/>
        </a:p>
      </dgm:t>
    </dgm:pt>
    <dgm:pt modelId="{D678C654-8C8C-4C41-ACA1-B328B7AF8639}" type="parTrans" cxnId="{3FDEC817-42B3-4F5F-BBDB-8E368597346B}">
      <dgm:prSet/>
      <dgm:spPr/>
      <dgm:t>
        <a:bodyPr/>
        <a:lstStyle/>
        <a:p>
          <a:pPr rtl="1"/>
          <a:endParaRPr lang="ar-IQ"/>
        </a:p>
      </dgm:t>
    </dgm:pt>
    <dgm:pt modelId="{70CB0BCA-13C6-410A-AD28-FCC051206EA0}" type="sibTrans" cxnId="{3FDEC817-42B3-4F5F-BBDB-8E368597346B}">
      <dgm:prSet/>
      <dgm:spPr/>
      <dgm:t>
        <a:bodyPr/>
        <a:lstStyle/>
        <a:p>
          <a:pPr rtl="1"/>
          <a:endParaRPr lang="ar-IQ"/>
        </a:p>
      </dgm:t>
    </dgm:pt>
    <dgm:pt modelId="{75F1D40E-260D-45AD-B95C-D737E0C65313}">
      <dgm:prSet phldrT="[Text]" custT="1"/>
      <dgm:spPr/>
      <dgm:t>
        <a:bodyPr/>
        <a:lstStyle/>
        <a:p>
          <a:pPr algn="l" rtl="1"/>
          <a:endParaRPr lang="ar-IQ" sz="1600" b="1" dirty="0"/>
        </a:p>
      </dgm:t>
    </dgm:pt>
    <dgm:pt modelId="{04A22D69-C2FE-43A9-A3AC-E1A552012359}" type="parTrans" cxnId="{D82EC6A1-F036-4AE4-A672-5AD6BEBBE5E4}">
      <dgm:prSet/>
      <dgm:spPr/>
      <dgm:t>
        <a:bodyPr/>
        <a:lstStyle/>
        <a:p>
          <a:pPr rtl="1"/>
          <a:endParaRPr lang="ar-IQ"/>
        </a:p>
      </dgm:t>
    </dgm:pt>
    <dgm:pt modelId="{7A86CF5B-BF1B-4487-9072-9F96CDB43987}" type="sibTrans" cxnId="{D82EC6A1-F036-4AE4-A672-5AD6BEBBE5E4}">
      <dgm:prSet/>
      <dgm:spPr/>
      <dgm:t>
        <a:bodyPr/>
        <a:lstStyle/>
        <a:p>
          <a:pPr rtl="1"/>
          <a:endParaRPr lang="ar-IQ"/>
        </a:p>
      </dgm:t>
    </dgm:pt>
    <dgm:pt modelId="{A5FA917E-9504-4EAA-BD06-0DEF674B1AB0}">
      <dgm:prSet phldrT="[Text]" custT="1"/>
      <dgm:spPr/>
      <dgm:t>
        <a:bodyPr/>
        <a:lstStyle/>
        <a:p>
          <a:pPr rtl="1"/>
          <a:r>
            <a:rPr lang="en-US" sz="2000" b="1" dirty="0" smtClean="0">
              <a:solidFill>
                <a:schemeClr val="tx1"/>
              </a:solidFill>
            </a:rPr>
            <a:t>Second line</a:t>
          </a:r>
          <a:endParaRPr lang="ar-IQ" sz="2000" b="1" dirty="0">
            <a:solidFill>
              <a:schemeClr val="tx1"/>
            </a:solidFill>
          </a:endParaRPr>
        </a:p>
      </dgm:t>
    </dgm:pt>
    <dgm:pt modelId="{3F6AE7CB-BE39-4535-9AAB-B92D5A60716E}" type="sibTrans" cxnId="{8004C27D-489E-4A90-B715-9262722CD481}">
      <dgm:prSet/>
      <dgm:spPr/>
      <dgm:t>
        <a:bodyPr/>
        <a:lstStyle/>
        <a:p>
          <a:pPr rtl="1"/>
          <a:endParaRPr lang="ar-IQ"/>
        </a:p>
      </dgm:t>
    </dgm:pt>
    <dgm:pt modelId="{EF6E8713-4D2C-4603-8EA0-FAC74B4CAA44}" type="parTrans" cxnId="{8004C27D-489E-4A90-B715-9262722CD481}">
      <dgm:prSet/>
      <dgm:spPr/>
      <dgm:t>
        <a:bodyPr/>
        <a:lstStyle/>
        <a:p>
          <a:pPr rtl="1"/>
          <a:endParaRPr lang="ar-IQ"/>
        </a:p>
      </dgm:t>
    </dgm:pt>
    <dgm:pt modelId="{BF0F36E8-75B9-4BDF-8346-9A1B4A5A713C}">
      <dgm:prSet phldrT="[Text]" custT="1"/>
      <dgm:spPr/>
      <dgm:t>
        <a:bodyPr/>
        <a:lstStyle/>
        <a:p>
          <a:pPr algn="l" rtl="1"/>
          <a:r>
            <a:rPr lang="en-US" sz="1800" b="1" dirty="0" smtClean="0"/>
            <a:t>Prednisolone, cyclosporine, </a:t>
          </a:r>
          <a:r>
            <a:rPr lang="en-US" sz="1800" b="1" dirty="0" err="1" smtClean="0"/>
            <a:t>omalizumab</a:t>
          </a:r>
          <a:endParaRPr lang="ar-IQ" sz="1800" b="1" dirty="0"/>
        </a:p>
      </dgm:t>
    </dgm:pt>
    <dgm:pt modelId="{32189613-CD61-4DA5-AFEF-DF19E0D381B2}" type="sibTrans" cxnId="{F5177AFD-9DC9-499C-947A-F361CA728C72}">
      <dgm:prSet/>
      <dgm:spPr/>
      <dgm:t>
        <a:bodyPr/>
        <a:lstStyle/>
        <a:p>
          <a:pPr rtl="1"/>
          <a:endParaRPr lang="ar-IQ"/>
        </a:p>
      </dgm:t>
    </dgm:pt>
    <dgm:pt modelId="{BD90F440-C1B9-450C-AD89-359A419F86A4}" type="parTrans" cxnId="{F5177AFD-9DC9-499C-947A-F361CA728C72}">
      <dgm:prSet/>
      <dgm:spPr/>
      <dgm:t>
        <a:bodyPr/>
        <a:lstStyle/>
        <a:p>
          <a:pPr rtl="1"/>
          <a:endParaRPr lang="ar-IQ"/>
        </a:p>
      </dgm:t>
    </dgm:pt>
    <dgm:pt modelId="{7577F510-B5AE-4EFD-8B8D-B66C66A65FF7}">
      <dgm:prSet phldrT="[Text]" custT="1"/>
      <dgm:spPr/>
      <dgm:t>
        <a:bodyPr/>
        <a:lstStyle/>
        <a:p>
          <a:pPr algn="l" rtl="1"/>
          <a:endParaRPr lang="ar-IQ" sz="1600" b="1" dirty="0"/>
        </a:p>
      </dgm:t>
    </dgm:pt>
    <dgm:pt modelId="{7691F0D3-F3F8-4F48-ACCC-282ECC11AD82}" type="sibTrans" cxnId="{C63079A9-73F7-4519-B859-099EEF029FD8}">
      <dgm:prSet/>
      <dgm:spPr/>
      <dgm:t>
        <a:bodyPr/>
        <a:lstStyle/>
        <a:p>
          <a:pPr rtl="1"/>
          <a:endParaRPr lang="ar-IQ"/>
        </a:p>
      </dgm:t>
    </dgm:pt>
    <dgm:pt modelId="{B3EEC722-613A-4771-8101-2AB9066DC8F2}" type="parTrans" cxnId="{C63079A9-73F7-4519-B859-099EEF029FD8}">
      <dgm:prSet/>
      <dgm:spPr/>
      <dgm:t>
        <a:bodyPr/>
        <a:lstStyle/>
        <a:p>
          <a:pPr rtl="1"/>
          <a:endParaRPr lang="ar-IQ"/>
        </a:p>
      </dgm:t>
    </dgm:pt>
    <dgm:pt modelId="{37A56AD6-7BAE-453F-A37E-7FD93E09FAA2}">
      <dgm:prSet phldrT="[Text]" custT="1"/>
      <dgm:spPr/>
      <dgm:t>
        <a:bodyPr/>
        <a:lstStyle/>
        <a:p>
          <a:pPr algn="l" rtl="1"/>
          <a:r>
            <a:rPr lang="en-US" sz="1800" b="1" dirty="0" smtClean="0"/>
            <a:t>Leukotriene receptor antagonist e.g. </a:t>
          </a:r>
          <a:r>
            <a:rPr lang="en-US" sz="1800" b="1" dirty="0" err="1" smtClean="0"/>
            <a:t>montelukast</a:t>
          </a:r>
          <a:r>
            <a:rPr lang="en-US" sz="1800" b="1" dirty="0" smtClean="0"/>
            <a:t> in case of aspirin-sensitive </a:t>
          </a:r>
          <a:r>
            <a:rPr lang="en-US" sz="1800" b="1" dirty="0" err="1" smtClean="0"/>
            <a:t>urticaria</a:t>
          </a:r>
          <a:endParaRPr lang="ar-IQ" sz="1800" b="1" dirty="0"/>
        </a:p>
      </dgm:t>
    </dgm:pt>
    <dgm:pt modelId="{2B2C9541-28C2-4D00-A2C9-30278E6200C2}" type="sibTrans" cxnId="{84F45956-5968-46C3-AE8C-E1287ED72262}">
      <dgm:prSet/>
      <dgm:spPr/>
      <dgm:t>
        <a:bodyPr/>
        <a:lstStyle/>
        <a:p>
          <a:pPr rtl="1"/>
          <a:endParaRPr lang="ar-IQ"/>
        </a:p>
      </dgm:t>
    </dgm:pt>
    <dgm:pt modelId="{D107C4CB-E271-4E53-8B6F-D7E37B98961D}" type="parTrans" cxnId="{84F45956-5968-46C3-AE8C-E1287ED72262}">
      <dgm:prSet/>
      <dgm:spPr/>
      <dgm:t>
        <a:bodyPr/>
        <a:lstStyle/>
        <a:p>
          <a:pPr rtl="1"/>
          <a:endParaRPr lang="ar-IQ"/>
        </a:p>
      </dgm:t>
    </dgm:pt>
    <dgm:pt modelId="{CA557403-3D3D-4764-94FE-37FA84ACEB6F}" type="pres">
      <dgm:prSet presAssocID="{579F9BF7-DB19-43D1-BBBD-FDA8FE5645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927FDA7C-341A-4EBE-87AE-191A7E4B1FE7}" type="pres">
      <dgm:prSet presAssocID="{942E6A5B-924C-4B61-AE4A-D91050C362DE}" presName="composite" presStyleCnt="0"/>
      <dgm:spPr/>
    </dgm:pt>
    <dgm:pt modelId="{F89E4409-32B1-47D4-809F-9B1DE23D0C4C}" type="pres">
      <dgm:prSet presAssocID="{942E6A5B-924C-4B61-AE4A-D91050C362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5917026-D970-4EC2-9F05-C4757E5E834B}" type="pres">
      <dgm:prSet presAssocID="{942E6A5B-924C-4B61-AE4A-D91050C362DE}" presName="descendantText" presStyleLbl="alignAcc1" presStyleIdx="0" presStyleCnt="3" custAng="0" custScaleX="94914" custScaleY="13690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4E1C8BA-BDA9-4C0A-884B-C7778681B765}" type="pres">
      <dgm:prSet presAssocID="{075D4991-687F-4C7E-A2DD-B5B467A162DE}" presName="sp" presStyleCnt="0"/>
      <dgm:spPr/>
    </dgm:pt>
    <dgm:pt modelId="{65B1A009-26B1-4B1E-B876-0A47DE25C5E3}" type="pres">
      <dgm:prSet presAssocID="{A5FA917E-9504-4EAA-BD06-0DEF674B1AB0}" presName="composite" presStyleCnt="0"/>
      <dgm:spPr/>
    </dgm:pt>
    <dgm:pt modelId="{B3C5F51D-6743-4611-937B-1A2E421D9EE2}" type="pres">
      <dgm:prSet presAssocID="{A5FA917E-9504-4EAA-BD06-0DEF674B1A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4DC44DA-D8A3-4E4A-BB2A-280C3A1A922A}" type="pres">
      <dgm:prSet presAssocID="{A5FA917E-9504-4EAA-BD06-0DEF674B1AB0}" presName="descendantText" presStyleLbl="alignAcc1" presStyleIdx="1" presStyleCnt="3" custScaleY="14976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514ADE4-0331-49C6-84DF-2B3AB77B1406}" type="pres">
      <dgm:prSet presAssocID="{3F6AE7CB-BE39-4535-9AAB-B92D5A60716E}" presName="sp" presStyleCnt="0"/>
      <dgm:spPr/>
    </dgm:pt>
    <dgm:pt modelId="{47C9CC03-E739-4396-B03D-7DD212F9BC14}" type="pres">
      <dgm:prSet presAssocID="{AC87AAEE-1887-454A-A6B6-84C88F960756}" presName="composite" presStyleCnt="0"/>
      <dgm:spPr/>
    </dgm:pt>
    <dgm:pt modelId="{A4DF1D73-A966-4FF6-9F6F-0D4B0342920A}" type="pres">
      <dgm:prSet presAssocID="{AC87AAEE-1887-454A-A6B6-84C88F960756}" presName="parentText" presStyleLbl="alignNode1" presStyleIdx="2" presStyleCnt="3" custScaleX="11495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86385A8-3BE2-402D-ACC3-E4114A615B84}" type="pres">
      <dgm:prSet presAssocID="{AC87AAEE-1887-454A-A6B6-84C88F960756}" presName="descendantText" presStyleLbl="alignAcc1" presStyleIdx="2" presStyleCnt="3" custScaleY="20388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5FB76CE9-B72B-4191-8580-557B67779F00}" type="presOf" srcId="{579F9BF7-DB19-43D1-BBBD-FDA8FE5645BA}" destId="{CA557403-3D3D-4764-94FE-37FA84ACEB6F}" srcOrd="0" destOrd="0" presId="urn:microsoft.com/office/officeart/2005/8/layout/chevron2"/>
    <dgm:cxn modelId="{0B480662-A842-4094-B38B-82B44EBBD44F}" type="presOf" srcId="{7577F510-B5AE-4EFD-8B8D-B66C66A65FF7}" destId="{E4DC44DA-D8A3-4E4A-BB2A-280C3A1A922A}" srcOrd="0" destOrd="1" presId="urn:microsoft.com/office/officeart/2005/8/layout/chevron2"/>
    <dgm:cxn modelId="{0026B03C-4539-456B-BD30-08203D4405EB}" type="presOf" srcId="{F346AE45-FD89-485B-A310-2C0DBB44A9A4}" destId="{65917026-D970-4EC2-9F05-C4757E5E834B}" srcOrd="0" destOrd="2" presId="urn:microsoft.com/office/officeart/2005/8/layout/chevron2"/>
    <dgm:cxn modelId="{A292A074-78E8-4992-8C40-B2087186A960}" type="presOf" srcId="{AF4A6A86-210E-4871-A38E-2D0302044541}" destId="{686385A8-3BE2-402D-ACC3-E4114A615B84}" srcOrd="0" destOrd="3" presId="urn:microsoft.com/office/officeart/2005/8/layout/chevron2"/>
    <dgm:cxn modelId="{4495CFCA-213D-4BE7-BBE2-7E239E6564C4}" type="presOf" srcId="{AC87AAEE-1887-454A-A6B6-84C88F960756}" destId="{A4DF1D73-A966-4FF6-9F6F-0D4B0342920A}" srcOrd="0" destOrd="0" presId="urn:microsoft.com/office/officeart/2005/8/layout/chevron2"/>
    <dgm:cxn modelId="{EEE76F31-DB96-454A-84BC-39969ACB263B}" type="presOf" srcId="{BF0F36E8-75B9-4BDF-8346-9A1B4A5A713C}" destId="{E4DC44DA-D8A3-4E4A-BB2A-280C3A1A922A}" srcOrd="0" destOrd="2" presId="urn:microsoft.com/office/officeart/2005/8/layout/chevron2"/>
    <dgm:cxn modelId="{B2A3A087-49D3-4156-ACD8-934DB7BC4878}" type="presOf" srcId="{E5E820FD-1DAB-410F-A2E3-8E2CEDB6F704}" destId="{686385A8-3BE2-402D-ACC3-E4114A615B84}" srcOrd="0" destOrd="2" presId="urn:microsoft.com/office/officeart/2005/8/layout/chevron2"/>
    <dgm:cxn modelId="{594A14A1-00B9-4676-B318-1C3E47C6303D}" srcId="{579F9BF7-DB19-43D1-BBBD-FDA8FE5645BA}" destId="{942E6A5B-924C-4B61-AE4A-D91050C362DE}" srcOrd="0" destOrd="0" parTransId="{E170EF11-C58A-40F7-A781-BEADCFB47C1F}" sibTransId="{075D4991-687F-4C7E-A2DD-B5B467A162DE}"/>
    <dgm:cxn modelId="{FEC8F425-F13B-4BFB-BD75-1EE4EB8838ED}" srcId="{AC87AAEE-1887-454A-A6B6-84C88F960756}" destId="{FE73893B-3EE8-4456-AF7A-DBD835DB3BFE}" srcOrd="5" destOrd="0" parTransId="{95FF7BEB-249F-4FBA-9280-D1422FFC91AA}" sibTransId="{9D4582BF-FE08-45B9-9B40-C76FBD95EAC3}"/>
    <dgm:cxn modelId="{84F45956-5968-46C3-AE8C-E1287ED72262}" srcId="{A5FA917E-9504-4EAA-BD06-0DEF674B1AB0}" destId="{37A56AD6-7BAE-453F-A37E-7FD93E09FAA2}" srcOrd="0" destOrd="0" parTransId="{D107C4CB-E271-4E53-8B6F-D7E37B98961D}" sibTransId="{2B2C9541-28C2-4D00-A2C9-30278E6200C2}"/>
    <dgm:cxn modelId="{FD310333-6959-45F4-862F-16F2F095AFA4}" type="presOf" srcId="{FA50CB48-517A-411D-92CD-5F20C0BA40C7}" destId="{686385A8-3BE2-402D-ACC3-E4114A615B84}" srcOrd="0" destOrd="4" presId="urn:microsoft.com/office/officeart/2005/8/layout/chevron2"/>
    <dgm:cxn modelId="{3FDEC817-42B3-4F5F-BBDB-8E368597346B}" srcId="{AC87AAEE-1887-454A-A6B6-84C88F960756}" destId="{FA50CB48-517A-411D-92CD-5F20C0BA40C7}" srcOrd="4" destOrd="0" parTransId="{D678C654-8C8C-4C41-ACA1-B328B7AF8639}" sibTransId="{70CB0BCA-13C6-410A-AD28-FCC051206EA0}"/>
    <dgm:cxn modelId="{30AA7B64-B4D2-4625-9DF1-3A2A7BE9BB1E}" type="presOf" srcId="{1AA49C71-311E-4261-8B9F-4F93984D8386}" destId="{686385A8-3BE2-402D-ACC3-E4114A615B84}" srcOrd="0" destOrd="1" presId="urn:microsoft.com/office/officeart/2005/8/layout/chevron2"/>
    <dgm:cxn modelId="{3F6D0A9D-4CB9-47F9-98E1-AE39EB5F878D}" srcId="{942E6A5B-924C-4B61-AE4A-D91050C362DE}" destId="{309B4B84-60E2-4510-9F40-C85CB711BCE5}" srcOrd="1" destOrd="0" parTransId="{4C1E5820-14C9-4199-B2BF-D2C1A30B445A}" sibTransId="{34A73EA7-C45A-4520-84A0-D0DDB7F5BC7E}"/>
    <dgm:cxn modelId="{C63079A9-73F7-4519-B859-099EEF029FD8}" srcId="{A5FA917E-9504-4EAA-BD06-0DEF674B1AB0}" destId="{7577F510-B5AE-4EFD-8B8D-B66C66A65FF7}" srcOrd="1" destOrd="0" parTransId="{B3EEC722-613A-4771-8101-2AB9066DC8F2}" sibTransId="{7691F0D3-F3F8-4F48-ACCC-282ECC11AD82}"/>
    <dgm:cxn modelId="{61328148-ECE7-4AFF-889B-5527B4B2E5E3}" srcId="{942E6A5B-924C-4B61-AE4A-D91050C362DE}" destId="{A368CFD3-6ED3-4E9B-B9F3-A0312A38825F}" srcOrd="0" destOrd="0" parTransId="{FBC39988-7A52-47E2-9539-1553D2D53FF2}" sibTransId="{ED66D485-7D3B-48F9-A256-B3BE874966D0}"/>
    <dgm:cxn modelId="{5087204C-69BF-462C-8085-017D12BCC5EA}" type="presOf" srcId="{A368CFD3-6ED3-4E9B-B9F3-A0312A38825F}" destId="{65917026-D970-4EC2-9F05-C4757E5E834B}" srcOrd="0" destOrd="0" presId="urn:microsoft.com/office/officeart/2005/8/layout/chevron2"/>
    <dgm:cxn modelId="{C255E654-91AF-4975-B36E-902955CF32B5}" type="presOf" srcId="{309B4B84-60E2-4510-9F40-C85CB711BCE5}" destId="{65917026-D970-4EC2-9F05-C4757E5E834B}" srcOrd="0" destOrd="1" presId="urn:microsoft.com/office/officeart/2005/8/layout/chevron2"/>
    <dgm:cxn modelId="{F5177AFD-9DC9-499C-947A-F361CA728C72}" srcId="{A5FA917E-9504-4EAA-BD06-0DEF674B1AB0}" destId="{BF0F36E8-75B9-4BDF-8346-9A1B4A5A713C}" srcOrd="2" destOrd="0" parTransId="{BD90F440-C1B9-450C-AD89-359A419F86A4}" sibTransId="{32189613-CD61-4DA5-AFEF-DF19E0D381B2}"/>
    <dgm:cxn modelId="{D82EC6A1-F036-4AE4-A672-5AD6BEBBE5E4}" srcId="{AC87AAEE-1887-454A-A6B6-84C88F960756}" destId="{75F1D40E-260D-45AD-B95C-D737E0C65313}" srcOrd="0" destOrd="0" parTransId="{04A22D69-C2FE-43A9-A3AC-E1A552012359}" sibTransId="{7A86CF5B-BF1B-4487-9072-9F96CDB43987}"/>
    <dgm:cxn modelId="{89575833-D427-4C94-880B-B7EF08F2C4EE}" srcId="{579F9BF7-DB19-43D1-BBBD-FDA8FE5645BA}" destId="{AC87AAEE-1887-454A-A6B6-84C88F960756}" srcOrd="2" destOrd="0" parTransId="{FDE5A063-A508-4BAD-A3BC-4A1C6651B015}" sibTransId="{07E8F75D-2903-4134-94A1-11995DBD1D7E}"/>
    <dgm:cxn modelId="{AFA2FED6-9BD5-498A-8FB1-F6ECD80E0734}" srcId="{AC87AAEE-1887-454A-A6B6-84C88F960756}" destId="{E5E820FD-1DAB-410F-A2E3-8E2CEDB6F704}" srcOrd="2" destOrd="0" parTransId="{2DBD91F1-6304-4834-8649-2B4B6283AF58}" sibTransId="{E68B3AB2-55DD-4EF6-A8A6-410A4C47FE32}"/>
    <dgm:cxn modelId="{A155231B-CD9D-45CF-AC1E-47FAA60A93A5}" type="presOf" srcId="{A5FA917E-9504-4EAA-BD06-0DEF674B1AB0}" destId="{B3C5F51D-6743-4611-937B-1A2E421D9EE2}" srcOrd="0" destOrd="0" presId="urn:microsoft.com/office/officeart/2005/8/layout/chevron2"/>
    <dgm:cxn modelId="{3D78C9DB-2BF9-4400-A93D-9AA148608EC5}" type="presOf" srcId="{37A56AD6-7BAE-453F-A37E-7FD93E09FAA2}" destId="{E4DC44DA-D8A3-4E4A-BB2A-280C3A1A922A}" srcOrd="0" destOrd="0" presId="urn:microsoft.com/office/officeart/2005/8/layout/chevron2"/>
    <dgm:cxn modelId="{E1E0AAFA-C4F4-4DFC-932A-4DAFF0A67C74}" srcId="{AC87AAEE-1887-454A-A6B6-84C88F960756}" destId="{AF4A6A86-210E-4871-A38E-2D0302044541}" srcOrd="3" destOrd="0" parTransId="{97D5B452-A7D2-4757-8CEE-17075A986F1E}" sibTransId="{F608CA76-C793-44A5-990A-C2E0EC29F8EA}"/>
    <dgm:cxn modelId="{C1C49262-B060-4060-ACF0-AB4E1239F572}" type="presOf" srcId="{FE73893B-3EE8-4456-AF7A-DBD835DB3BFE}" destId="{686385A8-3BE2-402D-ACC3-E4114A615B84}" srcOrd="0" destOrd="5" presId="urn:microsoft.com/office/officeart/2005/8/layout/chevron2"/>
    <dgm:cxn modelId="{B7BF6C82-8C86-4864-9188-7FFA950E69E0}" type="presOf" srcId="{75F1D40E-260D-45AD-B95C-D737E0C65313}" destId="{686385A8-3BE2-402D-ACC3-E4114A615B84}" srcOrd="0" destOrd="0" presId="urn:microsoft.com/office/officeart/2005/8/layout/chevron2"/>
    <dgm:cxn modelId="{A600253B-A068-4A1A-82D7-24901681C627}" srcId="{AC87AAEE-1887-454A-A6B6-84C88F960756}" destId="{1AA49C71-311E-4261-8B9F-4F93984D8386}" srcOrd="1" destOrd="0" parTransId="{E492FD0F-6B7B-4D07-BB50-8D6BF6B5A7A9}" sibTransId="{19CF3CCA-E28D-4F40-9E08-2D86F607687C}"/>
    <dgm:cxn modelId="{77C9F5CC-135C-4EC1-8F2B-CB2700B3DA9F}" type="presOf" srcId="{942E6A5B-924C-4B61-AE4A-D91050C362DE}" destId="{F89E4409-32B1-47D4-809F-9B1DE23D0C4C}" srcOrd="0" destOrd="0" presId="urn:microsoft.com/office/officeart/2005/8/layout/chevron2"/>
    <dgm:cxn modelId="{26E4BC20-C3F6-4231-9635-F498F5EC1482}" srcId="{942E6A5B-924C-4B61-AE4A-D91050C362DE}" destId="{F346AE45-FD89-485B-A310-2C0DBB44A9A4}" srcOrd="2" destOrd="0" parTransId="{0FA57985-7367-463D-A18E-8FDB12A4EB38}" sibTransId="{224EDA7F-D1FE-4604-A49E-599AF22341AA}"/>
    <dgm:cxn modelId="{8004C27D-489E-4A90-B715-9262722CD481}" srcId="{579F9BF7-DB19-43D1-BBBD-FDA8FE5645BA}" destId="{A5FA917E-9504-4EAA-BD06-0DEF674B1AB0}" srcOrd="1" destOrd="0" parTransId="{EF6E8713-4D2C-4603-8EA0-FAC74B4CAA44}" sibTransId="{3F6AE7CB-BE39-4535-9AAB-B92D5A60716E}"/>
    <dgm:cxn modelId="{55219D9C-9466-4AF4-BBEF-15522BCF0FCB}" type="presParOf" srcId="{CA557403-3D3D-4764-94FE-37FA84ACEB6F}" destId="{927FDA7C-341A-4EBE-87AE-191A7E4B1FE7}" srcOrd="0" destOrd="0" presId="urn:microsoft.com/office/officeart/2005/8/layout/chevron2"/>
    <dgm:cxn modelId="{58592164-084E-4FF6-B69C-B7BFCD131096}" type="presParOf" srcId="{927FDA7C-341A-4EBE-87AE-191A7E4B1FE7}" destId="{F89E4409-32B1-47D4-809F-9B1DE23D0C4C}" srcOrd="0" destOrd="0" presId="urn:microsoft.com/office/officeart/2005/8/layout/chevron2"/>
    <dgm:cxn modelId="{EE391E5E-E34C-45DF-944C-DE12DB698331}" type="presParOf" srcId="{927FDA7C-341A-4EBE-87AE-191A7E4B1FE7}" destId="{65917026-D970-4EC2-9F05-C4757E5E834B}" srcOrd="1" destOrd="0" presId="urn:microsoft.com/office/officeart/2005/8/layout/chevron2"/>
    <dgm:cxn modelId="{AD1F6C62-30D8-4483-9CDE-39A032189FF3}" type="presParOf" srcId="{CA557403-3D3D-4764-94FE-37FA84ACEB6F}" destId="{64E1C8BA-BDA9-4C0A-884B-C7778681B765}" srcOrd="1" destOrd="0" presId="urn:microsoft.com/office/officeart/2005/8/layout/chevron2"/>
    <dgm:cxn modelId="{87D69D24-5ED7-4BC5-8D05-7D6221042F8F}" type="presParOf" srcId="{CA557403-3D3D-4764-94FE-37FA84ACEB6F}" destId="{65B1A009-26B1-4B1E-B876-0A47DE25C5E3}" srcOrd="2" destOrd="0" presId="urn:microsoft.com/office/officeart/2005/8/layout/chevron2"/>
    <dgm:cxn modelId="{566541A3-6F81-4FFE-8E81-6DDD9C30538B}" type="presParOf" srcId="{65B1A009-26B1-4B1E-B876-0A47DE25C5E3}" destId="{B3C5F51D-6743-4611-937B-1A2E421D9EE2}" srcOrd="0" destOrd="0" presId="urn:microsoft.com/office/officeart/2005/8/layout/chevron2"/>
    <dgm:cxn modelId="{6AA56BA9-C146-420F-87A2-543DA85FEBF9}" type="presParOf" srcId="{65B1A009-26B1-4B1E-B876-0A47DE25C5E3}" destId="{E4DC44DA-D8A3-4E4A-BB2A-280C3A1A922A}" srcOrd="1" destOrd="0" presId="urn:microsoft.com/office/officeart/2005/8/layout/chevron2"/>
    <dgm:cxn modelId="{6715C441-CDDA-49E7-AAB5-8157CAEBC778}" type="presParOf" srcId="{CA557403-3D3D-4764-94FE-37FA84ACEB6F}" destId="{1514ADE4-0331-49C6-84DF-2B3AB77B1406}" srcOrd="3" destOrd="0" presId="urn:microsoft.com/office/officeart/2005/8/layout/chevron2"/>
    <dgm:cxn modelId="{802676BA-8558-4ACD-A536-0B4F35C28782}" type="presParOf" srcId="{CA557403-3D3D-4764-94FE-37FA84ACEB6F}" destId="{47C9CC03-E739-4396-B03D-7DD212F9BC14}" srcOrd="4" destOrd="0" presId="urn:microsoft.com/office/officeart/2005/8/layout/chevron2"/>
    <dgm:cxn modelId="{F2314F9C-8DC6-46AD-B3E4-9D89B052F8E8}" type="presParOf" srcId="{47C9CC03-E739-4396-B03D-7DD212F9BC14}" destId="{A4DF1D73-A966-4FF6-9F6F-0D4B0342920A}" srcOrd="0" destOrd="0" presId="urn:microsoft.com/office/officeart/2005/8/layout/chevron2"/>
    <dgm:cxn modelId="{578F259B-6316-4B7B-BCB0-1BCC2F94AF60}" type="presParOf" srcId="{47C9CC03-E739-4396-B03D-7DD212F9BC14}" destId="{686385A8-3BE2-402D-ACC3-E4114A615B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E4409-32B1-47D4-809F-9B1DE23D0C4C}">
      <dsp:nvSpPr>
        <dsp:cNvPr id="0" name=""/>
        <dsp:cNvSpPr/>
      </dsp:nvSpPr>
      <dsp:spPr>
        <a:xfrm rot="5400000">
          <a:off x="-257374" y="399225"/>
          <a:ext cx="1460920" cy="1022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000" b="1" kern="1200" dirty="0">
            <a:solidFill>
              <a:schemeClr val="tx1"/>
            </a:solidFill>
          </a:endParaRPr>
        </a:p>
      </dsp:txBody>
      <dsp:txXfrm rot="-5400000">
        <a:off x="-38236" y="691409"/>
        <a:ext cx="1022644" cy="438276"/>
      </dsp:txXfrm>
    </dsp:sp>
    <dsp:sp modelId="{65917026-D970-4EC2-9F05-C4757E5E834B}">
      <dsp:nvSpPr>
        <dsp:cNvPr id="0" name=""/>
        <dsp:cNvSpPr/>
      </dsp:nvSpPr>
      <dsp:spPr>
        <a:xfrm rot="5400000">
          <a:off x="4252241" y="-3063686"/>
          <a:ext cx="1300000" cy="7437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Classic anti-histamines: </a:t>
          </a:r>
          <a:r>
            <a:rPr lang="en-US" sz="1600" b="1" kern="1200" dirty="0" err="1" smtClean="0">
              <a:solidFill>
                <a:schemeClr val="tx1"/>
              </a:solidFill>
            </a:rPr>
            <a:t>hydroxyzine</a:t>
          </a:r>
          <a:r>
            <a:rPr lang="en-US" sz="1600" b="1" kern="1200" dirty="0" smtClean="0">
              <a:solidFill>
                <a:schemeClr val="tx1"/>
              </a:solidFill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</a:rPr>
            <a:t>chlorpheniramine</a:t>
          </a:r>
          <a:endParaRPr lang="ar-IQ" sz="1600" b="1" kern="1200" dirty="0">
            <a:solidFill>
              <a:schemeClr val="tx1"/>
            </a:solidFill>
          </a:endParaRPr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Second generation anti-histamines </a:t>
          </a:r>
          <a:r>
            <a:rPr lang="en-US" sz="1600" b="1" kern="1200" dirty="0" smtClean="0">
              <a:solidFill>
                <a:schemeClr val="tx1"/>
              </a:solidFill>
            </a:rPr>
            <a:t>(less sedative and anti-cholinergic properties) : </a:t>
          </a:r>
          <a:r>
            <a:rPr lang="en-US" sz="1600" b="1" kern="1200" dirty="0" err="1" smtClean="0">
              <a:solidFill>
                <a:schemeClr val="tx1"/>
              </a:solidFill>
            </a:rPr>
            <a:t>citrizine</a:t>
          </a:r>
          <a:r>
            <a:rPr lang="en-US" sz="1600" b="1" kern="1200" dirty="0" smtClean="0">
              <a:solidFill>
                <a:schemeClr val="tx1"/>
              </a:solidFill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</a:rPr>
            <a:t>loratadine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endParaRPr lang="ar-IQ" sz="1600" b="1" kern="1200" dirty="0">
            <a:solidFill>
              <a:schemeClr val="tx1"/>
            </a:solidFill>
          </a:endParaRPr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Newer second generation </a:t>
          </a:r>
          <a:r>
            <a:rPr lang="en-US" sz="1600" b="1" kern="1200" dirty="0" smtClean="0">
              <a:solidFill>
                <a:schemeClr val="tx1"/>
              </a:solidFill>
            </a:rPr>
            <a:t>: fexofenadine, </a:t>
          </a:r>
          <a:r>
            <a:rPr lang="en-US" sz="1600" b="1" kern="1200" dirty="0" err="1" smtClean="0">
              <a:solidFill>
                <a:schemeClr val="tx1"/>
              </a:solidFill>
            </a:rPr>
            <a:t>desloratadine</a:t>
          </a:r>
          <a:r>
            <a:rPr lang="en-US" sz="1600" b="1" kern="1200" dirty="0" smtClean="0">
              <a:solidFill>
                <a:schemeClr val="tx1"/>
              </a:solidFill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</a:rPr>
            <a:t>levocitrizine</a:t>
          </a:r>
          <a:endParaRPr lang="ar-IQ" sz="1600" b="1" kern="1200" dirty="0">
            <a:solidFill>
              <a:schemeClr val="tx1"/>
            </a:solidFill>
          </a:endParaRPr>
        </a:p>
      </dsp:txBody>
      <dsp:txXfrm rot="-5400000">
        <a:off x="1183669" y="68347"/>
        <a:ext cx="7373684" cy="1173078"/>
      </dsp:txXfrm>
    </dsp:sp>
    <dsp:sp modelId="{B3C5F51D-6743-4611-937B-1A2E421D9EE2}">
      <dsp:nvSpPr>
        <dsp:cNvPr id="0" name=""/>
        <dsp:cNvSpPr/>
      </dsp:nvSpPr>
      <dsp:spPr>
        <a:xfrm rot="5400000">
          <a:off x="-257374" y="1939389"/>
          <a:ext cx="1460920" cy="1022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000" b="1" kern="1200" dirty="0">
            <a:solidFill>
              <a:schemeClr val="tx1"/>
            </a:solidFill>
          </a:endParaRPr>
        </a:p>
      </dsp:txBody>
      <dsp:txXfrm rot="-5400000">
        <a:off x="-38236" y="2231573"/>
        <a:ext cx="1022644" cy="438276"/>
      </dsp:txXfrm>
    </dsp:sp>
    <dsp:sp modelId="{E4DC44DA-D8A3-4E4A-BB2A-280C3A1A922A}">
      <dsp:nvSpPr>
        <dsp:cNvPr id="0" name=""/>
        <dsp:cNvSpPr/>
      </dsp:nvSpPr>
      <dsp:spPr>
        <a:xfrm rot="5400000">
          <a:off x="4191153" y="-1722783"/>
          <a:ext cx="1422175" cy="7835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F1D73-A966-4FF6-9F6F-0D4B0342920A}">
      <dsp:nvSpPr>
        <dsp:cNvPr id="0" name=""/>
        <dsp:cNvSpPr/>
      </dsp:nvSpPr>
      <dsp:spPr>
        <a:xfrm rot="5400000">
          <a:off x="-180901" y="3660036"/>
          <a:ext cx="1460920" cy="11755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000" b="1" kern="1200" dirty="0">
            <a:solidFill>
              <a:schemeClr val="tx1"/>
            </a:solidFill>
          </a:endParaRPr>
        </a:p>
      </dsp:txBody>
      <dsp:txXfrm rot="-5400000">
        <a:off x="-38236" y="4105168"/>
        <a:ext cx="1175591" cy="285329"/>
      </dsp:txXfrm>
    </dsp:sp>
    <dsp:sp modelId="{686385A8-3BE2-402D-ACC3-E4114A615B84}">
      <dsp:nvSpPr>
        <dsp:cNvPr id="0" name=""/>
        <dsp:cNvSpPr/>
      </dsp:nvSpPr>
      <dsp:spPr>
        <a:xfrm rot="5400000">
          <a:off x="4010670" y="74337"/>
          <a:ext cx="1936088" cy="7835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IQ" sz="1600" b="1" kern="1200" dirty="0"/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Rx of C1 </a:t>
          </a:r>
          <a:r>
            <a:rPr lang="en-US" sz="1800" b="1" kern="1200" dirty="0" err="1" smtClean="0"/>
            <a:t>estrase</a:t>
          </a:r>
          <a:r>
            <a:rPr lang="en-US" sz="1800" b="1" kern="1200" dirty="0" smtClean="0"/>
            <a:t> inhibitor deficiency</a:t>
          </a:r>
          <a:r>
            <a:rPr lang="en-US" sz="1600" b="1" kern="1200" dirty="0" smtClean="0"/>
            <a:t> :</a:t>
          </a:r>
          <a:endParaRPr lang="ar-IQ" sz="1600" b="1" kern="1200" dirty="0"/>
        </a:p>
        <a:p>
          <a:pPr marL="228600" lvl="1" indent="-228600" algn="l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Emergency </a:t>
          </a:r>
          <a:r>
            <a:rPr lang="en-US" sz="1600" b="1" kern="1200" dirty="0" smtClean="0"/>
            <a:t>: fresh frozen plasma, C1 INH concentrate or </a:t>
          </a:r>
          <a:r>
            <a:rPr lang="en-US" sz="1600" b="1" kern="1200" dirty="0" err="1" smtClean="0"/>
            <a:t>icatibant</a:t>
          </a:r>
          <a:endParaRPr lang="ar-IQ" sz="1600" b="1" kern="1200" dirty="0"/>
        </a:p>
        <a:p>
          <a:pPr marL="228600" lvl="1" indent="-228600" algn="l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/>
            <a:t>Maintainence</a:t>
          </a:r>
          <a:r>
            <a:rPr lang="en-US" sz="2000" b="1" kern="1200" dirty="0" smtClean="0"/>
            <a:t>: </a:t>
          </a:r>
          <a:r>
            <a:rPr lang="en-US" sz="1600" b="1" kern="1200" dirty="0" smtClean="0"/>
            <a:t>tranexamic acid (</a:t>
          </a:r>
          <a:r>
            <a:rPr lang="en-US" sz="1600" b="1" kern="1200" dirty="0" err="1" smtClean="0"/>
            <a:t>antifibrinolytic</a:t>
          </a:r>
          <a:r>
            <a:rPr lang="en-US" sz="1600" b="1" kern="1200" dirty="0" smtClean="0"/>
            <a:t>) or anabolic steroid i.e. </a:t>
          </a:r>
          <a:r>
            <a:rPr lang="en-US" sz="1600" b="1" kern="1200" dirty="0" err="1" smtClean="0"/>
            <a:t>danazol</a:t>
          </a:r>
          <a:endParaRPr lang="ar-IQ" sz="1600" b="1" kern="1200" dirty="0"/>
        </a:p>
      </dsp:txBody>
      <dsp:txXfrm rot="-5400000">
        <a:off x="1060881" y="3118638"/>
        <a:ext cx="7741155" cy="1747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E4409-32B1-47D4-809F-9B1DE23D0C4C}">
      <dsp:nvSpPr>
        <dsp:cNvPr id="0" name=""/>
        <dsp:cNvSpPr/>
      </dsp:nvSpPr>
      <dsp:spPr>
        <a:xfrm rot="5400000">
          <a:off x="-257374" y="399163"/>
          <a:ext cx="1460920" cy="1022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First line</a:t>
          </a:r>
          <a:endParaRPr lang="ar-IQ" sz="2000" b="1" kern="1200" dirty="0">
            <a:solidFill>
              <a:schemeClr val="tx1"/>
            </a:solidFill>
          </a:endParaRPr>
        </a:p>
      </dsp:txBody>
      <dsp:txXfrm rot="-5400000">
        <a:off x="-38236" y="691347"/>
        <a:ext cx="1022644" cy="438276"/>
      </dsp:txXfrm>
    </dsp:sp>
    <dsp:sp modelId="{65917026-D970-4EC2-9F05-C4757E5E834B}">
      <dsp:nvSpPr>
        <dsp:cNvPr id="0" name=""/>
        <dsp:cNvSpPr/>
      </dsp:nvSpPr>
      <dsp:spPr>
        <a:xfrm rot="5400000">
          <a:off x="4252241" y="-3063748"/>
          <a:ext cx="1300000" cy="7437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Classic anti-histamines: </a:t>
          </a:r>
          <a:r>
            <a:rPr lang="en-US" sz="1600" b="1" kern="1200" dirty="0" err="1" smtClean="0">
              <a:solidFill>
                <a:schemeClr val="tx1"/>
              </a:solidFill>
            </a:rPr>
            <a:t>hydroxyzine</a:t>
          </a:r>
          <a:r>
            <a:rPr lang="en-US" sz="1600" b="1" kern="1200" dirty="0" smtClean="0">
              <a:solidFill>
                <a:schemeClr val="tx1"/>
              </a:solidFill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</a:rPr>
            <a:t>chlorpheniramine</a:t>
          </a:r>
          <a:endParaRPr lang="ar-IQ" sz="1600" b="1" kern="1200" dirty="0">
            <a:solidFill>
              <a:schemeClr val="tx1"/>
            </a:solidFill>
          </a:endParaRPr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Second generation anti-histamines </a:t>
          </a:r>
          <a:r>
            <a:rPr lang="en-US" sz="1600" b="1" kern="1200" dirty="0" smtClean="0">
              <a:solidFill>
                <a:schemeClr val="tx1"/>
              </a:solidFill>
            </a:rPr>
            <a:t>(less sedative and anti-cholinergic properties) : </a:t>
          </a:r>
          <a:r>
            <a:rPr lang="en-US" sz="1600" b="1" kern="1200" dirty="0" err="1" smtClean="0">
              <a:solidFill>
                <a:schemeClr val="tx1"/>
              </a:solidFill>
            </a:rPr>
            <a:t>citrizine</a:t>
          </a:r>
          <a:r>
            <a:rPr lang="en-US" sz="1600" b="1" kern="1200" dirty="0" smtClean="0">
              <a:solidFill>
                <a:schemeClr val="tx1"/>
              </a:solidFill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</a:rPr>
            <a:t>loratadine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endParaRPr lang="ar-IQ" sz="1600" b="1" kern="1200" dirty="0">
            <a:solidFill>
              <a:schemeClr val="tx1"/>
            </a:solidFill>
          </a:endParaRPr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Newer second generation </a:t>
          </a:r>
          <a:r>
            <a:rPr lang="en-US" sz="1600" b="1" kern="1200" dirty="0" smtClean="0">
              <a:solidFill>
                <a:schemeClr val="tx1"/>
              </a:solidFill>
            </a:rPr>
            <a:t>: fexofenadine, </a:t>
          </a:r>
          <a:r>
            <a:rPr lang="en-US" sz="1600" b="1" kern="1200" dirty="0" err="1" smtClean="0">
              <a:solidFill>
                <a:schemeClr val="tx1"/>
              </a:solidFill>
            </a:rPr>
            <a:t>desloratadine</a:t>
          </a:r>
          <a:r>
            <a:rPr lang="en-US" sz="1600" b="1" kern="1200" dirty="0" smtClean="0">
              <a:solidFill>
                <a:schemeClr val="tx1"/>
              </a:solidFill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</a:rPr>
            <a:t>levocitrizine</a:t>
          </a:r>
          <a:endParaRPr lang="ar-IQ" sz="1600" b="1" kern="1200" dirty="0">
            <a:solidFill>
              <a:schemeClr val="tx1"/>
            </a:solidFill>
          </a:endParaRPr>
        </a:p>
      </dsp:txBody>
      <dsp:txXfrm rot="-5400000">
        <a:off x="1183669" y="68285"/>
        <a:ext cx="7373684" cy="1173078"/>
      </dsp:txXfrm>
    </dsp:sp>
    <dsp:sp modelId="{B3C5F51D-6743-4611-937B-1A2E421D9EE2}">
      <dsp:nvSpPr>
        <dsp:cNvPr id="0" name=""/>
        <dsp:cNvSpPr/>
      </dsp:nvSpPr>
      <dsp:spPr>
        <a:xfrm rot="5400000">
          <a:off x="-257374" y="1939451"/>
          <a:ext cx="1460920" cy="1022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Second line</a:t>
          </a:r>
          <a:endParaRPr lang="ar-IQ" sz="2000" b="1" kern="1200" dirty="0">
            <a:solidFill>
              <a:schemeClr val="tx1"/>
            </a:solidFill>
          </a:endParaRPr>
        </a:p>
      </dsp:txBody>
      <dsp:txXfrm rot="-5400000">
        <a:off x="-38236" y="2231635"/>
        <a:ext cx="1022644" cy="438276"/>
      </dsp:txXfrm>
    </dsp:sp>
    <dsp:sp modelId="{E4DC44DA-D8A3-4E4A-BB2A-280C3A1A922A}">
      <dsp:nvSpPr>
        <dsp:cNvPr id="0" name=""/>
        <dsp:cNvSpPr/>
      </dsp:nvSpPr>
      <dsp:spPr>
        <a:xfrm rot="5400000">
          <a:off x="4190779" y="-1722471"/>
          <a:ext cx="1422923" cy="7835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Leukotriene receptor antagonist e.g. </a:t>
          </a:r>
          <a:r>
            <a:rPr lang="en-US" sz="1800" b="1" kern="1200" dirty="0" err="1" smtClean="0"/>
            <a:t>montelukast</a:t>
          </a:r>
          <a:r>
            <a:rPr lang="en-US" sz="1800" b="1" kern="1200" dirty="0" smtClean="0"/>
            <a:t> in case of aspirin-sensitive </a:t>
          </a:r>
          <a:r>
            <a:rPr lang="en-US" sz="1800" b="1" kern="1200" dirty="0" err="1" smtClean="0"/>
            <a:t>urticaria</a:t>
          </a:r>
          <a:endParaRPr lang="ar-IQ" sz="1800" b="1" kern="1200" dirty="0"/>
        </a:p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IQ" sz="1600" b="1" kern="1200" dirty="0"/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Prednisolone, cyclosporine, </a:t>
          </a:r>
          <a:r>
            <a:rPr lang="en-US" sz="1800" b="1" kern="1200" dirty="0" err="1" smtClean="0"/>
            <a:t>omalizumab</a:t>
          </a:r>
          <a:endParaRPr lang="ar-IQ" sz="1800" b="1" kern="1200" dirty="0"/>
        </a:p>
      </dsp:txBody>
      <dsp:txXfrm rot="-5400000">
        <a:off x="984408" y="1553361"/>
        <a:ext cx="7766206" cy="1284001"/>
      </dsp:txXfrm>
    </dsp:sp>
    <dsp:sp modelId="{A4DF1D73-A966-4FF6-9F6F-0D4B0342920A}">
      <dsp:nvSpPr>
        <dsp:cNvPr id="0" name=""/>
        <dsp:cNvSpPr/>
      </dsp:nvSpPr>
      <dsp:spPr>
        <a:xfrm rot="5400000">
          <a:off x="-180901" y="3660098"/>
          <a:ext cx="1460920" cy="11755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Third line</a:t>
          </a:r>
          <a:endParaRPr lang="ar-IQ" sz="2000" b="1" kern="1200" dirty="0">
            <a:solidFill>
              <a:schemeClr val="tx1"/>
            </a:solidFill>
          </a:endParaRPr>
        </a:p>
      </dsp:txBody>
      <dsp:txXfrm rot="-5400000">
        <a:off x="-38236" y="4105230"/>
        <a:ext cx="1175591" cy="285329"/>
      </dsp:txXfrm>
    </dsp:sp>
    <dsp:sp modelId="{686385A8-3BE2-402D-ACC3-E4114A615B84}">
      <dsp:nvSpPr>
        <dsp:cNvPr id="0" name=""/>
        <dsp:cNvSpPr/>
      </dsp:nvSpPr>
      <dsp:spPr>
        <a:xfrm rot="5400000">
          <a:off x="4010670" y="74399"/>
          <a:ext cx="1936088" cy="7835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IQ" sz="1600" b="1" kern="1200" dirty="0"/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Rx of C1 </a:t>
          </a:r>
          <a:r>
            <a:rPr lang="en-US" sz="1800" b="1" kern="1200" dirty="0" err="1" smtClean="0"/>
            <a:t>estrase</a:t>
          </a:r>
          <a:r>
            <a:rPr lang="en-US" sz="1800" b="1" kern="1200" dirty="0" smtClean="0"/>
            <a:t> inhibitor deficiency</a:t>
          </a:r>
          <a:r>
            <a:rPr lang="en-US" sz="1600" b="1" kern="1200" dirty="0" smtClean="0"/>
            <a:t> :</a:t>
          </a:r>
          <a:endParaRPr lang="ar-IQ" sz="1600" b="1" kern="1200" dirty="0"/>
        </a:p>
        <a:p>
          <a:pPr marL="228600" lvl="1" indent="-228600" algn="l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Emergency </a:t>
          </a:r>
          <a:r>
            <a:rPr lang="en-US" sz="1600" b="1" kern="1200" dirty="0" smtClean="0"/>
            <a:t>: fresh frozen plasma, C1 INH concentrate,  </a:t>
          </a:r>
          <a:r>
            <a:rPr lang="en-US" sz="1600" b="1" kern="1200" dirty="0" err="1" smtClean="0"/>
            <a:t>kalbitor</a:t>
          </a:r>
          <a:r>
            <a:rPr lang="en-US" sz="1600" b="1" kern="1200" dirty="0" smtClean="0"/>
            <a:t> or </a:t>
          </a:r>
          <a:r>
            <a:rPr lang="en-US" sz="1600" b="1" kern="1200" dirty="0" err="1" smtClean="0"/>
            <a:t>icatibant</a:t>
          </a:r>
          <a:endParaRPr lang="ar-IQ" sz="1600" b="1" kern="1200" dirty="0"/>
        </a:p>
        <a:p>
          <a:pPr marL="228600" lvl="1" indent="-228600" algn="l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/>
            <a:t>Maintainence:</a:t>
          </a:r>
          <a:r>
            <a:rPr lang="en-US" sz="1600" b="1" kern="1200" dirty="0" err="1" smtClean="0"/>
            <a:t>tranexamic</a:t>
          </a:r>
          <a:r>
            <a:rPr lang="en-US" sz="1600" b="1" kern="1200" dirty="0" smtClean="0"/>
            <a:t> acid (</a:t>
          </a:r>
          <a:r>
            <a:rPr lang="en-US" sz="1600" b="1" kern="1200" dirty="0" err="1" smtClean="0"/>
            <a:t>antifibrinolytic</a:t>
          </a:r>
          <a:r>
            <a:rPr lang="en-US" sz="1600" b="1" kern="1200" dirty="0" smtClean="0"/>
            <a:t>) or anabolic steroid e.g. </a:t>
          </a:r>
          <a:r>
            <a:rPr lang="en-US" sz="1600" b="1" kern="1200" dirty="0" err="1" smtClean="0"/>
            <a:t>danazol</a:t>
          </a:r>
          <a:endParaRPr lang="ar-IQ" sz="1600" b="1" kern="1200" dirty="0"/>
        </a:p>
        <a:p>
          <a:pPr marL="228600" lvl="1" indent="-228600" algn="l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Pre-operative prophylaxis</a:t>
          </a:r>
          <a:r>
            <a:rPr lang="en-US" sz="1800" b="1" kern="1200" dirty="0" smtClean="0"/>
            <a:t>:  </a:t>
          </a:r>
          <a:r>
            <a:rPr lang="en-US" sz="1600" b="1" kern="1200" dirty="0" err="1" smtClean="0"/>
            <a:t>tranexamic</a:t>
          </a:r>
          <a:r>
            <a:rPr lang="en-US" sz="1600" b="1" kern="1200" dirty="0" smtClean="0"/>
            <a:t> acid or </a:t>
          </a:r>
          <a:r>
            <a:rPr lang="en-US" sz="1600" b="1" kern="1200" dirty="0" err="1" smtClean="0"/>
            <a:t>danazol</a:t>
          </a:r>
          <a:endParaRPr lang="ar-IQ" sz="1600" b="1" kern="1200" dirty="0"/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IQ" sz="2600" kern="1200" dirty="0"/>
        </a:p>
      </dsp:txBody>
      <dsp:txXfrm rot="-5400000">
        <a:off x="1060881" y="3118700"/>
        <a:ext cx="7741155" cy="1747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EC66-E6A5-406F-B6C1-2CC0613E29FC}" type="datetimeFigureOut">
              <a:rPr lang="ar-IQ" smtClean="0"/>
              <a:pPr/>
              <a:t>14/04/1440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42F-F0CE-4331-84E3-FEF83AE2B2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EC66-E6A5-406F-B6C1-2CC0613E29FC}" type="datetimeFigureOut">
              <a:rPr lang="ar-IQ" smtClean="0"/>
              <a:pPr/>
              <a:t>14/04/1440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42F-F0CE-4331-84E3-FEF83AE2B2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EC66-E6A5-406F-B6C1-2CC0613E29FC}" type="datetimeFigureOut">
              <a:rPr lang="ar-IQ" smtClean="0"/>
              <a:pPr/>
              <a:t>14/04/1440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42F-F0CE-4331-84E3-FEF83AE2B2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EC66-E6A5-406F-B6C1-2CC0613E29FC}" type="datetimeFigureOut">
              <a:rPr lang="ar-IQ" smtClean="0"/>
              <a:pPr/>
              <a:t>14/04/1440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42F-F0CE-4331-84E3-FEF83AE2B2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EC66-E6A5-406F-B6C1-2CC0613E29FC}" type="datetimeFigureOut">
              <a:rPr lang="ar-IQ" smtClean="0"/>
              <a:pPr/>
              <a:t>14/04/1440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42F-F0CE-4331-84E3-FEF83AE2B2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EC66-E6A5-406F-B6C1-2CC0613E29FC}" type="datetimeFigureOut">
              <a:rPr lang="ar-IQ" smtClean="0"/>
              <a:pPr/>
              <a:t>14/04/1440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42F-F0CE-4331-84E3-FEF83AE2B2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EC66-E6A5-406F-B6C1-2CC0613E29FC}" type="datetimeFigureOut">
              <a:rPr lang="ar-IQ" smtClean="0"/>
              <a:pPr/>
              <a:t>14/04/1440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42F-F0CE-4331-84E3-FEF83AE2B2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EC66-E6A5-406F-B6C1-2CC0613E29FC}" type="datetimeFigureOut">
              <a:rPr lang="ar-IQ" smtClean="0"/>
              <a:pPr/>
              <a:t>14/04/1440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42F-F0CE-4331-84E3-FEF83AE2B2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EC66-E6A5-406F-B6C1-2CC0613E29FC}" type="datetimeFigureOut">
              <a:rPr lang="ar-IQ" smtClean="0"/>
              <a:pPr/>
              <a:t>14/04/1440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42F-F0CE-4331-84E3-FEF83AE2B2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EC66-E6A5-406F-B6C1-2CC0613E29FC}" type="datetimeFigureOut">
              <a:rPr lang="ar-IQ" smtClean="0"/>
              <a:pPr/>
              <a:t>14/04/1440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42F-F0CE-4331-84E3-FEF83AE2B2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EC66-E6A5-406F-B6C1-2CC0613E29FC}" type="datetimeFigureOut">
              <a:rPr lang="ar-IQ" smtClean="0"/>
              <a:pPr/>
              <a:t>14/04/1440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42F-F0CE-4331-84E3-FEF83AE2B2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EC66-E6A5-406F-B6C1-2CC0613E29FC}" type="datetimeFigureOut">
              <a:rPr lang="ar-IQ" smtClean="0"/>
              <a:pPr/>
              <a:t>14/04/1440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E42F-F0CE-4331-84E3-FEF83AE2B2D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785949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Urticaria</a:t>
            </a:r>
            <a:endParaRPr lang="ar-IQ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28137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By</a:t>
            </a:r>
            <a:endParaRPr lang="en-US" sz="6000" b="1" dirty="0" smtClean="0">
              <a:solidFill>
                <a:schemeClr val="tx1"/>
              </a:solidFill>
            </a:endParaRPr>
          </a:p>
          <a:p>
            <a:r>
              <a:rPr lang="en-US" sz="6000" b="1" dirty="0" err="1" smtClean="0">
                <a:solidFill>
                  <a:srgbClr val="C00000"/>
                </a:solidFill>
              </a:rPr>
              <a:t>Dr.Alaa</a:t>
            </a:r>
            <a:r>
              <a:rPr lang="en-US" sz="6000" b="1" dirty="0" smtClean="0">
                <a:solidFill>
                  <a:srgbClr val="C00000"/>
                </a:solidFill>
              </a:rPr>
              <a:t> A. Al-</a:t>
            </a:r>
            <a:r>
              <a:rPr lang="en-US" sz="6000" b="1" dirty="0" err="1" smtClean="0">
                <a:solidFill>
                  <a:srgbClr val="C00000"/>
                </a:solidFill>
              </a:rPr>
              <a:t>sahlany</a:t>
            </a:r>
            <a:endParaRPr lang="en-US" sz="6000" b="1" dirty="0" smtClean="0">
              <a:solidFill>
                <a:srgbClr val="C00000"/>
              </a:solidFill>
            </a:endParaRPr>
          </a:p>
          <a:p>
            <a:r>
              <a:rPr lang="en-US" sz="6000" b="1" dirty="0" smtClean="0">
                <a:solidFill>
                  <a:srgbClr val="C00000"/>
                </a:solidFill>
              </a:rPr>
              <a:t>Dec 23, 2018</a:t>
            </a:r>
          </a:p>
          <a:p>
            <a:endParaRPr lang="ar-IQ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Autoimmune </a:t>
            </a:r>
            <a:r>
              <a:rPr lang="en-US" b="1" dirty="0" err="1" smtClean="0">
                <a:solidFill>
                  <a:srgbClr val="FF0000"/>
                </a:solidFill>
              </a:rPr>
              <a:t>urticaria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501122" cy="471490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Anti-</a:t>
            </a:r>
            <a:r>
              <a:rPr lang="en-US" b="1" dirty="0" err="1" smtClean="0">
                <a:solidFill>
                  <a:schemeClr val="tx1"/>
                </a:solidFill>
              </a:rPr>
              <a:t>IgE</a:t>
            </a:r>
            <a:r>
              <a:rPr lang="en-US" b="1" dirty="0" smtClean="0">
                <a:solidFill>
                  <a:schemeClr val="tx1"/>
                </a:solidFill>
              </a:rPr>
              <a:t> receptor and to lesser extent anti-</a:t>
            </a:r>
            <a:r>
              <a:rPr lang="en-US" b="1" dirty="0" err="1" smtClean="0">
                <a:solidFill>
                  <a:schemeClr val="tx1"/>
                </a:solidFill>
              </a:rPr>
              <a:t>IgE</a:t>
            </a:r>
            <a:r>
              <a:rPr lang="en-US" b="1" dirty="0" smtClean="0">
                <a:solidFill>
                  <a:schemeClr val="tx1"/>
                </a:solidFill>
              </a:rPr>
              <a:t> antibodies are detected in sera of 25- 50% of patients with a chronic ordinary </a:t>
            </a:r>
            <a:r>
              <a:rPr lang="en-US" b="1" dirty="0" err="1" smtClean="0">
                <a:solidFill>
                  <a:schemeClr val="tx1"/>
                </a:solidFill>
              </a:rPr>
              <a:t>urticaria</a:t>
            </a:r>
            <a:r>
              <a:rPr lang="en-US" b="1" dirty="0" smtClean="0">
                <a:solidFill>
                  <a:schemeClr val="tx1"/>
                </a:solidFill>
              </a:rPr>
              <a:t> and this can be detected by </a:t>
            </a:r>
            <a:r>
              <a:rPr lang="en-US" b="1" dirty="0" err="1" smtClean="0">
                <a:solidFill>
                  <a:schemeClr val="tx1"/>
                </a:solidFill>
              </a:rPr>
              <a:t>autologous</a:t>
            </a:r>
            <a:r>
              <a:rPr lang="en-US" b="1" dirty="0" smtClean="0">
                <a:solidFill>
                  <a:schemeClr val="tx1"/>
                </a:solidFill>
              </a:rPr>
              <a:t> serum skin test(ASST) </a:t>
            </a:r>
            <a:r>
              <a:rPr lang="ar-IQ" b="1" dirty="0" smtClean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Autologous serum skin test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00200"/>
            <a:ext cx="6840760" cy="4853136"/>
          </a:xfrm>
        </p:spPr>
      </p:pic>
    </p:spTree>
    <p:extLst>
      <p:ext uri="{BB962C8B-B14F-4D97-AF65-F5344CB8AC3E}">
        <p14:creationId xmlns:p14="http://schemas.microsoft.com/office/powerpoint/2010/main" val="81464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Pathogenesis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429684" cy="5072098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Many </a:t>
            </a:r>
            <a:r>
              <a:rPr lang="en-US" b="1" dirty="0" err="1" smtClean="0">
                <a:solidFill>
                  <a:schemeClr val="tx1"/>
                </a:solidFill>
              </a:rPr>
              <a:t>proinflammatory</a:t>
            </a:r>
            <a:r>
              <a:rPr lang="en-US" b="1" dirty="0" smtClean="0">
                <a:solidFill>
                  <a:schemeClr val="tx1"/>
                </a:solidFill>
              </a:rPr>
              <a:t> mediators are involved; the most important are histamine(produced by mast cells), PGs (has an inhibitory effect on </a:t>
            </a:r>
            <a:r>
              <a:rPr lang="en-US" b="1" dirty="0" err="1" smtClean="0">
                <a:solidFill>
                  <a:schemeClr val="tx1"/>
                </a:solidFill>
              </a:rPr>
              <a:t>degranulation</a:t>
            </a:r>
            <a:r>
              <a:rPr lang="en-US" b="1" dirty="0" smtClean="0">
                <a:solidFill>
                  <a:schemeClr val="tx1"/>
                </a:solidFill>
              </a:rPr>
              <a:t>) and LTs(has a stimulatory effect) and </a:t>
            </a:r>
            <a:r>
              <a:rPr lang="en-US" b="1" dirty="0" err="1" smtClean="0">
                <a:solidFill>
                  <a:schemeClr val="tx1"/>
                </a:solidFill>
              </a:rPr>
              <a:t>kinins</a:t>
            </a:r>
            <a:r>
              <a:rPr lang="en-US" b="1" dirty="0" smtClean="0">
                <a:solidFill>
                  <a:schemeClr val="tx1"/>
                </a:solidFill>
              </a:rPr>
              <a:t> (stimulatory effects)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Other WBCs  may be involved such as </a:t>
            </a:r>
            <a:r>
              <a:rPr lang="en-US" b="1" dirty="0" err="1" smtClean="0">
                <a:solidFill>
                  <a:schemeClr val="tx1"/>
                </a:solidFill>
              </a:rPr>
              <a:t>basophils</a:t>
            </a:r>
            <a:r>
              <a:rPr lang="en-US" b="1" dirty="0" smtClean="0">
                <a:solidFill>
                  <a:schemeClr val="tx1"/>
                </a:solidFill>
              </a:rPr>
              <a:t> (produce histamine) and </a:t>
            </a:r>
            <a:r>
              <a:rPr lang="en-US" b="1" dirty="0" err="1" smtClean="0">
                <a:solidFill>
                  <a:schemeClr val="tx1"/>
                </a:solidFill>
              </a:rPr>
              <a:t>eosinophils</a:t>
            </a:r>
            <a:r>
              <a:rPr lang="en-US" b="1" dirty="0" smtClean="0">
                <a:solidFill>
                  <a:schemeClr val="tx1"/>
                </a:solidFill>
              </a:rPr>
              <a:t> (produce major basic protein)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Mediatorts</a:t>
            </a:r>
            <a:r>
              <a:rPr lang="en-US" b="1" dirty="0" smtClean="0"/>
              <a:t> of </a:t>
            </a:r>
            <a:r>
              <a:rPr lang="en-US" b="1" dirty="0" err="1" smtClean="0"/>
              <a:t>urticaria</a:t>
            </a:r>
            <a:endParaRPr lang="ar-IQ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59013"/>
              </p:ext>
            </p:extLst>
          </p:nvPr>
        </p:nvGraphicFramePr>
        <p:xfrm>
          <a:off x="539552" y="1628800"/>
          <a:ext cx="8229600" cy="4680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345568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Leukotriens</a:t>
                      </a:r>
                      <a:endParaRPr lang="ar-IQ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bradykinin</a:t>
                      </a:r>
                      <a:endParaRPr lang="ar-IQ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Histamine</a:t>
                      </a:r>
                      <a:endParaRPr lang="ar-IQ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The mediator</a:t>
                      </a:r>
                      <a:endParaRPr lang="ar-IQ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67476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Aspirin sensitive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urticaria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ACE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inhibitors</a:t>
                      </a:r>
                    </a:p>
                    <a:p>
                      <a:pPr algn="ctr" rtl="1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</a:p>
                    <a:p>
                      <a:pPr algn="ctr" rtl="1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C1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estase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inhibitor deficiency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Urticaria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and angioedema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Example </a:t>
                      </a:r>
                      <a:endParaRPr lang="ar-IQ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67476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Treated by lipoxygenase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inhibitors i.e.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monteleukast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Treated by bradykinin receptor antagonists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e.i.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icatibant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Treated by antihistamines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Treatment</a:t>
                      </a:r>
                      <a:endParaRPr lang="ar-IQ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715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_v82n5s0a11f0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072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5723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Classification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(I) Acute</a:t>
            </a:r>
            <a:r>
              <a:rPr lang="en-US" b="1" dirty="0" smtClean="0">
                <a:solidFill>
                  <a:schemeClr val="tx1"/>
                </a:solidFill>
              </a:rPr>
              <a:t>  and </a:t>
            </a:r>
            <a:r>
              <a:rPr lang="en-US" b="1" dirty="0" smtClean="0">
                <a:solidFill>
                  <a:schemeClr val="accent2"/>
                </a:solidFill>
              </a:rPr>
              <a:t>chronic</a:t>
            </a:r>
            <a:r>
              <a:rPr lang="en-US" b="1" dirty="0" smtClean="0">
                <a:solidFill>
                  <a:schemeClr val="tx1"/>
                </a:solidFill>
              </a:rPr>
              <a:t> (the cut-off  is </a:t>
            </a:r>
            <a:r>
              <a:rPr lang="en-US" b="1" dirty="0" smtClean="0">
                <a:solidFill>
                  <a:schemeClr val="accent2"/>
                </a:solidFill>
              </a:rPr>
              <a:t>6 wks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(II) Immunological</a:t>
            </a:r>
            <a:r>
              <a:rPr lang="en-US" b="1" dirty="0" smtClean="0">
                <a:solidFill>
                  <a:schemeClr val="tx1"/>
                </a:solidFill>
              </a:rPr>
              <a:t> e.g. </a:t>
            </a:r>
            <a:r>
              <a:rPr lang="en-US" b="1" dirty="0" err="1" smtClean="0">
                <a:solidFill>
                  <a:schemeClr val="tx1"/>
                </a:solidFill>
              </a:rPr>
              <a:t>penicillins</a:t>
            </a:r>
            <a:r>
              <a:rPr lang="en-US" b="1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accent2"/>
                </a:solidFill>
              </a:rPr>
              <a:t>non-immunological</a:t>
            </a:r>
            <a:r>
              <a:rPr lang="en-US" b="1" dirty="0" smtClean="0">
                <a:solidFill>
                  <a:schemeClr val="tx1"/>
                </a:solidFill>
              </a:rPr>
              <a:t> e.g. opiates directly </a:t>
            </a:r>
            <a:r>
              <a:rPr lang="en-US" b="1" dirty="0" err="1" smtClean="0">
                <a:solidFill>
                  <a:schemeClr val="tx1"/>
                </a:solidFill>
              </a:rPr>
              <a:t>degranulates</a:t>
            </a:r>
            <a:r>
              <a:rPr lang="en-US" b="1" dirty="0" smtClean="0">
                <a:solidFill>
                  <a:schemeClr val="tx1"/>
                </a:solidFill>
              </a:rPr>
              <a:t> mast cells</a:t>
            </a:r>
          </a:p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(III) Clinical classification: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1. Ordinary </a:t>
            </a:r>
            <a:r>
              <a:rPr lang="en-US" b="1" dirty="0" err="1" smtClean="0">
                <a:solidFill>
                  <a:srgbClr val="002060"/>
                </a:solidFill>
              </a:rPr>
              <a:t>urticaria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2. Physical </a:t>
            </a:r>
            <a:r>
              <a:rPr lang="en-US" b="1" dirty="0" err="1" smtClean="0">
                <a:solidFill>
                  <a:srgbClr val="002060"/>
                </a:solidFill>
              </a:rPr>
              <a:t>urticaria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3. </a:t>
            </a:r>
            <a:r>
              <a:rPr lang="en-US" b="1" dirty="0" err="1" smtClean="0">
                <a:solidFill>
                  <a:srgbClr val="002060"/>
                </a:solidFill>
              </a:rPr>
              <a:t>Urticarial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vasculitis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4. Contact </a:t>
            </a:r>
            <a:r>
              <a:rPr lang="en-US" b="1" dirty="0" err="1" smtClean="0">
                <a:solidFill>
                  <a:srgbClr val="002060"/>
                </a:solidFill>
              </a:rPr>
              <a:t>urticaria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5. Angioedema without wheals 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6. </a:t>
            </a:r>
            <a:r>
              <a:rPr lang="en-US" b="1" dirty="0" err="1" smtClean="0">
                <a:solidFill>
                  <a:srgbClr val="002060"/>
                </a:solidFill>
              </a:rPr>
              <a:t>Urticarial</a:t>
            </a:r>
            <a:r>
              <a:rPr lang="en-US" b="1" dirty="0" smtClean="0">
                <a:solidFill>
                  <a:srgbClr val="002060"/>
                </a:solidFill>
              </a:rPr>
              <a:t> syndromes e.g. Familial </a:t>
            </a:r>
            <a:r>
              <a:rPr lang="en-US" b="1" dirty="0" err="1" smtClean="0">
                <a:solidFill>
                  <a:srgbClr val="002060"/>
                </a:solidFill>
              </a:rPr>
              <a:t>meditranean</a:t>
            </a:r>
            <a:r>
              <a:rPr lang="en-US" b="1" dirty="0" smtClean="0">
                <a:solidFill>
                  <a:srgbClr val="002060"/>
                </a:solidFill>
              </a:rPr>
              <a:t> fever</a:t>
            </a:r>
          </a:p>
          <a:p>
            <a:pPr algn="l"/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19FF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00200"/>
            <a:ext cx="735811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19FF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78581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Physical </a:t>
            </a:r>
            <a:r>
              <a:rPr lang="en-US" b="1" dirty="0" err="1" smtClean="0">
                <a:solidFill>
                  <a:srgbClr val="FF0000"/>
                </a:solidFill>
              </a:rPr>
              <a:t>urticaria</a:t>
            </a:r>
            <a:endParaRPr lang="ar-IQ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69547"/>
              </p:ext>
            </p:extLst>
          </p:nvPr>
        </p:nvGraphicFramePr>
        <p:xfrm>
          <a:off x="0" y="714356"/>
          <a:ext cx="9144000" cy="62694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02292"/>
                <a:gridCol w="2641708"/>
              </a:tblGrid>
              <a:tr h="1072257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Linear wheals at site of scratching</a:t>
                      </a:r>
                      <a:r>
                        <a:rPr lang="en-US" b="1" baseline="0" dirty="0" smtClean="0"/>
                        <a:t> and </a:t>
                      </a:r>
                      <a:r>
                        <a:rPr lang="en-US" b="1" dirty="0" smtClean="0"/>
                        <a:t> friction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/>
                        <a:t>Dermographism</a:t>
                      </a:r>
                      <a:endParaRPr lang="en-US" b="1" dirty="0" smtClean="0"/>
                    </a:p>
                  </a:txBody>
                  <a:tcPr/>
                </a:tc>
              </a:tr>
              <a:tr h="995668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Deep  swelling </a:t>
                      </a:r>
                      <a:r>
                        <a:rPr lang="en-US" b="1" baseline="0" dirty="0" smtClean="0"/>
                        <a:t> after </a:t>
                      </a:r>
                      <a:r>
                        <a:rPr lang="en-US" b="1" u="sng" baseline="0" dirty="0" smtClean="0"/>
                        <a:t>at least 30 min </a:t>
                      </a:r>
                      <a:r>
                        <a:rPr lang="en-US" b="1" baseline="0" dirty="0" smtClean="0"/>
                        <a:t>of sustained pressure, may last for few days e.g. Palms after manual work and soles after walk</a:t>
                      </a:r>
                    </a:p>
                    <a:p>
                      <a:pPr algn="l" rtl="1"/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Delayed</a:t>
                      </a:r>
                      <a:r>
                        <a:rPr lang="en-US" b="1" baseline="0" dirty="0" smtClean="0"/>
                        <a:t> pressure </a:t>
                      </a:r>
                      <a:r>
                        <a:rPr lang="en-US" b="1" baseline="0" dirty="0" err="1" smtClean="0"/>
                        <a:t>urticaria</a:t>
                      </a:r>
                      <a:endParaRPr lang="ar-IQ" b="1" dirty="0"/>
                    </a:p>
                  </a:txBody>
                  <a:tcPr/>
                </a:tc>
              </a:tr>
              <a:tr h="987650">
                <a:tc>
                  <a:txBody>
                    <a:bodyPr/>
                    <a:lstStyle/>
                    <a:p>
                      <a:pPr algn="l" rtl="1"/>
                      <a:r>
                        <a:rPr lang="en-US" b="1" baseline="0" dirty="0" smtClean="0"/>
                        <a:t>Pins and </a:t>
                      </a:r>
                      <a:r>
                        <a:rPr lang="en-US" b="1" baseline="0" smtClean="0"/>
                        <a:t>needles sensation </a:t>
                      </a:r>
                      <a:r>
                        <a:rPr lang="en-US" b="1" baseline="0" dirty="0" smtClean="0"/>
                        <a:t>after </a:t>
                      </a:r>
                      <a:r>
                        <a:rPr lang="en-US" b="1" dirty="0" smtClean="0"/>
                        <a:t>sweat-inducing</a:t>
                      </a:r>
                      <a:r>
                        <a:rPr lang="en-US" b="1" baseline="0" dirty="0" smtClean="0"/>
                        <a:t> stimuli e.g. exertion, hot bath, stress</a:t>
                      </a:r>
                    </a:p>
                    <a:p>
                      <a:pPr algn="l" rtl="1"/>
                      <a:r>
                        <a:rPr lang="en-US" b="1" baseline="0" dirty="0" smtClean="0"/>
                        <a:t>Occurs usually in young adult with atopic  tendency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Cholinergic  </a:t>
                      </a:r>
                      <a:r>
                        <a:rPr lang="en-US" b="1" dirty="0" err="1" smtClean="0"/>
                        <a:t>urticaria</a:t>
                      </a:r>
                      <a:endParaRPr lang="ar-IQ" b="1" dirty="0"/>
                    </a:p>
                  </a:txBody>
                  <a:tcPr/>
                </a:tc>
              </a:tr>
              <a:tr h="1337263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Wheals appears within</a:t>
                      </a:r>
                      <a:r>
                        <a:rPr lang="en-US" b="1" baseline="0" dirty="0" smtClean="0"/>
                        <a:t> minutes  after cold exposure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Cold</a:t>
                      </a:r>
                      <a:r>
                        <a:rPr lang="en-US" b="1" baseline="0" dirty="0" smtClean="0"/>
                        <a:t> swimming can cause anaphylaxis</a:t>
                      </a:r>
                      <a:endParaRPr lang="en-US" b="1" dirty="0" smtClean="0"/>
                    </a:p>
                    <a:p>
                      <a:pPr algn="l" rtl="1"/>
                      <a:endParaRPr lang="en-US" b="1" dirty="0" smtClean="0"/>
                    </a:p>
                    <a:p>
                      <a:pPr algn="l" rtl="1"/>
                      <a:r>
                        <a:rPr lang="en-US" b="1" dirty="0" smtClean="0"/>
                        <a:t>Associated with </a:t>
                      </a:r>
                      <a:r>
                        <a:rPr lang="en-US" b="1" dirty="0" err="1" smtClean="0"/>
                        <a:t>cryoglobulinemia</a:t>
                      </a:r>
                      <a:r>
                        <a:rPr lang="en-US" b="1" baseline="0" dirty="0" smtClean="0"/>
                        <a:t> or </a:t>
                      </a:r>
                      <a:r>
                        <a:rPr lang="en-US" b="1" baseline="0" dirty="0" err="1" smtClean="0"/>
                        <a:t>cryofibrinogenemia</a:t>
                      </a:r>
                      <a:endParaRPr lang="en-US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Cold contact </a:t>
                      </a:r>
                      <a:r>
                        <a:rPr lang="en-US" b="1" dirty="0" err="1" smtClean="0"/>
                        <a:t>urticaria</a:t>
                      </a:r>
                      <a:r>
                        <a:rPr lang="en-US" b="1" dirty="0" smtClean="0"/>
                        <a:t>:</a:t>
                      </a:r>
                    </a:p>
                    <a:p>
                      <a:pPr algn="l" rtl="1"/>
                      <a:endParaRPr lang="en-US" b="1" dirty="0" smtClean="0"/>
                    </a:p>
                    <a:p>
                      <a:pPr algn="l" rtl="1"/>
                      <a:r>
                        <a:rPr lang="en-US" b="1" dirty="0" smtClean="0"/>
                        <a:t>(1)Primary (idiopathic) 95% </a:t>
                      </a:r>
                    </a:p>
                    <a:p>
                      <a:pPr algn="l" rtl="1"/>
                      <a:r>
                        <a:rPr lang="en-US" b="1" dirty="0" smtClean="0"/>
                        <a:t>(2)Secondary</a:t>
                      </a:r>
                    </a:p>
                  </a:txBody>
                  <a:tcPr/>
                </a:tc>
              </a:tr>
              <a:tr h="442237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Wheals after contact with water of any temperature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/>
                        <a:t>Aquagenic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urticaria</a:t>
                      </a:r>
                      <a:endParaRPr lang="ar-IQ" b="1" dirty="0"/>
                    </a:p>
                  </a:txBody>
                  <a:tcPr/>
                </a:tc>
              </a:tr>
              <a:tr h="476841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Wheals appears within minutes of sun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Solar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urticaria</a:t>
                      </a:r>
                      <a:endParaRPr lang="en-US" b="1" baseline="0" dirty="0" smtClean="0"/>
                    </a:p>
                  </a:txBody>
                  <a:tcPr/>
                </a:tc>
              </a:tr>
              <a:tr h="831728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Appears within minutes after contact with heat</a:t>
                      </a:r>
                      <a:endParaRPr lang="ar-IQ" b="1" dirty="0" smtClean="0"/>
                    </a:p>
                    <a:p>
                      <a:pPr algn="l" rtl="1"/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Heat contact </a:t>
                      </a:r>
                      <a:r>
                        <a:rPr lang="en-US" b="1" dirty="0" err="1" smtClean="0"/>
                        <a:t>urticaria</a:t>
                      </a:r>
                      <a:endParaRPr lang="ar-IQ" b="1" dirty="0" smtClean="0"/>
                    </a:p>
                    <a:p>
                      <a:pPr algn="l" rtl="1"/>
                      <a:endParaRPr lang="ar-IQ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Dermographism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1571612"/>
            <a:ext cx="4214842" cy="4572032"/>
          </a:xfrm>
        </p:spPr>
      </p:pic>
      <p:pic>
        <p:nvPicPr>
          <p:cNvPr id="1026" name="Picture 2" descr="C:\Users\alaa\Desktop\imagesCAX39G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31946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Urticaria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85860"/>
            <a:ext cx="8643998" cy="528641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Wheal(lesion): </a:t>
            </a:r>
            <a:r>
              <a:rPr lang="en-US" b="1" dirty="0" smtClean="0">
                <a:solidFill>
                  <a:schemeClr val="tx1"/>
                </a:solidFill>
              </a:rPr>
              <a:t>pruritic </a:t>
            </a:r>
            <a:r>
              <a:rPr lang="en-US" b="1" dirty="0" err="1" smtClean="0">
                <a:solidFill>
                  <a:schemeClr val="tx1"/>
                </a:solidFill>
              </a:rPr>
              <a:t>evenescent</a:t>
            </a:r>
            <a:r>
              <a:rPr lang="en-US" b="1" dirty="0" smtClean="0">
                <a:solidFill>
                  <a:schemeClr val="tx1"/>
                </a:solidFill>
              </a:rPr>
              <a:t> pink or pale swelling of superficial dermis</a:t>
            </a:r>
          </a:p>
          <a:p>
            <a:pPr algn="l"/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Angioedema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(lesion): </a:t>
            </a:r>
            <a:r>
              <a:rPr lang="en-US" b="1" dirty="0" smtClean="0">
                <a:solidFill>
                  <a:schemeClr val="tx1"/>
                </a:solidFill>
              </a:rPr>
              <a:t>swelling of deep dermis and subcutaneous or </a:t>
            </a:r>
            <a:r>
              <a:rPr lang="en-US" b="1" dirty="0" err="1" smtClean="0">
                <a:solidFill>
                  <a:schemeClr val="tx1"/>
                </a:solidFill>
              </a:rPr>
              <a:t>submucosal</a:t>
            </a:r>
            <a:r>
              <a:rPr lang="en-US" b="1" dirty="0" smtClean="0">
                <a:solidFill>
                  <a:schemeClr val="tx1"/>
                </a:solidFill>
              </a:rPr>
              <a:t> tissue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Urticaria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(disease): </a:t>
            </a:r>
            <a:r>
              <a:rPr lang="en-US" b="1" dirty="0" smtClean="0">
                <a:solidFill>
                  <a:schemeClr val="tx1"/>
                </a:solidFill>
              </a:rPr>
              <a:t>recurrent wheal or/and </a:t>
            </a:r>
            <a:r>
              <a:rPr lang="en-US" b="1" dirty="0" err="1" smtClean="0">
                <a:solidFill>
                  <a:schemeClr val="tx1"/>
                </a:solidFill>
              </a:rPr>
              <a:t>angioedema</a:t>
            </a:r>
            <a:r>
              <a:rPr lang="en-US" b="1" dirty="0" smtClean="0">
                <a:solidFill>
                  <a:schemeClr val="tx1"/>
                </a:solidFill>
              </a:rPr>
              <a:t> of skin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Urticaria affects 1-5% of population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Overall, </a:t>
            </a:r>
            <a:r>
              <a:rPr lang="en-US" b="1" dirty="0" err="1" smtClean="0">
                <a:solidFill>
                  <a:schemeClr val="tx1"/>
                </a:solidFill>
              </a:rPr>
              <a:t>urticaria</a:t>
            </a:r>
            <a:r>
              <a:rPr lang="en-US" b="1" dirty="0" smtClean="0">
                <a:solidFill>
                  <a:schemeClr val="tx1"/>
                </a:solidFill>
              </a:rPr>
              <a:t> is more common in women than men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Cold </a:t>
            </a:r>
            <a:r>
              <a:rPr lang="en-US" b="1" dirty="0" err="1" smtClean="0">
                <a:solidFill>
                  <a:srgbClr val="FF0000"/>
                </a:solidFill>
              </a:rPr>
              <a:t>urticaria</a:t>
            </a:r>
            <a:r>
              <a:rPr lang="en-US" b="1" dirty="0" smtClean="0">
                <a:solidFill>
                  <a:srgbClr val="FF0000"/>
                </a:solidFill>
              </a:rPr>
              <a:t>(after ice cube test)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loadBina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7072362" cy="46434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Cholinergic </a:t>
            </a:r>
            <a:r>
              <a:rPr lang="en-US" b="1" dirty="0" err="1" smtClean="0">
                <a:solidFill>
                  <a:srgbClr val="FF0000"/>
                </a:solidFill>
              </a:rPr>
              <a:t>urticaria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loadBina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06" y="1785926"/>
            <a:ext cx="4500594" cy="4642665"/>
          </a:xfrm>
        </p:spPr>
      </p:pic>
      <p:pic>
        <p:nvPicPr>
          <p:cNvPr id="2050" name="Picture 2" descr="C:\Users\alaa\Desktop\imagesCAMCJ0P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407196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269923"/>
          </a:xfrm>
        </p:spPr>
        <p:txBody>
          <a:bodyPr>
            <a:normAutofit/>
          </a:bodyPr>
          <a:lstStyle/>
          <a:p>
            <a:r>
              <a:rPr lang="en-US" b="1" dirty="0" smtClean="0"/>
              <a:t>Angioedema without wheals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8964488" cy="429803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C1 </a:t>
            </a:r>
            <a:r>
              <a:rPr lang="en-US" b="1" dirty="0" err="1" smtClean="0">
                <a:solidFill>
                  <a:schemeClr val="tx1"/>
                </a:solidFill>
              </a:rPr>
              <a:t>estrase</a:t>
            </a:r>
            <a:r>
              <a:rPr lang="en-US" b="1" dirty="0" smtClean="0">
                <a:solidFill>
                  <a:schemeClr val="tx1"/>
                </a:solidFill>
              </a:rPr>
              <a:t> inhibitor </a:t>
            </a:r>
            <a:r>
              <a:rPr lang="en-US" b="1" dirty="0" err="1" smtClean="0">
                <a:solidFill>
                  <a:schemeClr val="tx1"/>
                </a:solidFill>
              </a:rPr>
              <a:t>deiciency</a:t>
            </a:r>
            <a:r>
              <a:rPr lang="en-US" b="1" dirty="0" smtClean="0">
                <a:solidFill>
                  <a:schemeClr val="tx1"/>
                </a:solidFill>
              </a:rPr>
              <a:t>(    C4)</a:t>
            </a:r>
            <a:endParaRPr lang="ar-IQ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34" y="2428869"/>
          <a:ext cx="8143932" cy="44291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110728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Acquired </a:t>
                      </a:r>
                      <a:r>
                        <a:rPr lang="en-US" sz="2400" b="1" dirty="0" err="1" smtClean="0"/>
                        <a:t>angioedema</a:t>
                      </a:r>
                      <a:endParaRPr lang="ar-IQ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Hereditary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angioedema</a:t>
                      </a:r>
                      <a:endParaRPr lang="en-US" sz="2400" b="1" baseline="0" dirty="0" smtClean="0"/>
                    </a:p>
                    <a:p>
                      <a:pPr algn="ctr" rtl="1"/>
                      <a:r>
                        <a:rPr lang="en-US" sz="2400" b="1" baseline="0" dirty="0" smtClean="0"/>
                        <a:t>(</a:t>
                      </a:r>
                      <a:r>
                        <a:rPr lang="en-US" sz="2400" b="1" baseline="0" dirty="0" err="1" smtClean="0"/>
                        <a:t>Autosomal</a:t>
                      </a:r>
                      <a:r>
                        <a:rPr lang="en-US" sz="2400" b="1" baseline="0" dirty="0" smtClean="0"/>
                        <a:t> dominant)</a:t>
                      </a:r>
                      <a:endParaRPr lang="ar-IQ" sz="2400" b="1" dirty="0"/>
                    </a:p>
                  </a:txBody>
                  <a:tcPr/>
                </a:tc>
              </a:tr>
              <a:tr h="1107283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Type 1: </a:t>
                      </a:r>
                      <a:r>
                        <a:rPr lang="en-US" b="1" dirty="0" err="1" smtClean="0"/>
                        <a:t>lymphoproliferative</a:t>
                      </a:r>
                      <a:r>
                        <a:rPr lang="en-US" b="1" dirty="0" smtClean="0"/>
                        <a:t> disease</a:t>
                      </a:r>
                    </a:p>
                    <a:p>
                      <a:pPr algn="l" rtl="1"/>
                      <a:r>
                        <a:rPr lang="en-US" b="1" dirty="0" smtClean="0"/>
                        <a:t>Type 2: </a:t>
                      </a:r>
                      <a:r>
                        <a:rPr lang="en-US" b="1" dirty="0" err="1" smtClean="0"/>
                        <a:t>autoAb</a:t>
                      </a:r>
                      <a:r>
                        <a:rPr lang="en-US" b="1" dirty="0" smtClean="0"/>
                        <a:t> to C1 </a:t>
                      </a:r>
                      <a:r>
                        <a:rPr lang="en-US" b="1" dirty="0" err="1" smtClean="0"/>
                        <a:t>estrase</a:t>
                      </a:r>
                      <a:r>
                        <a:rPr lang="en-US" b="1" baseline="0" dirty="0" smtClean="0"/>
                        <a:t> inhibitor e.g. SLE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Type 1: low level of C1 </a:t>
                      </a:r>
                      <a:r>
                        <a:rPr lang="en-US" b="1" dirty="0" err="1" smtClean="0"/>
                        <a:t>estrase</a:t>
                      </a:r>
                      <a:r>
                        <a:rPr lang="en-US" b="1" dirty="0" smtClean="0"/>
                        <a:t> inhibitor</a:t>
                      </a:r>
                    </a:p>
                    <a:p>
                      <a:pPr algn="l" rtl="1"/>
                      <a:r>
                        <a:rPr lang="en-US" b="1" dirty="0" smtClean="0"/>
                        <a:t>Type 2: normal level</a:t>
                      </a:r>
                      <a:r>
                        <a:rPr lang="en-US" b="1" baseline="0" dirty="0" smtClean="0"/>
                        <a:t> of dysfunctional </a:t>
                      </a:r>
                      <a:endParaRPr lang="ar-IQ" b="1" dirty="0"/>
                    </a:p>
                  </a:txBody>
                  <a:tcPr/>
                </a:tc>
              </a:tr>
              <a:tr h="1107283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C4: decreased</a:t>
                      </a:r>
                    </a:p>
                    <a:p>
                      <a:pPr algn="l" rtl="1"/>
                      <a:r>
                        <a:rPr lang="en-US" b="1" dirty="0" smtClean="0"/>
                        <a:t>C1q: decreased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baseline="0" dirty="0" smtClean="0"/>
                        <a:t>C4  : decreased </a:t>
                      </a:r>
                    </a:p>
                    <a:p>
                      <a:pPr algn="l" rtl="1"/>
                      <a:r>
                        <a:rPr lang="ar-IQ" b="1" baseline="0" dirty="0" smtClean="0"/>
                        <a:t> </a:t>
                      </a:r>
                      <a:r>
                        <a:rPr lang="en-US" b="1" baseline="0" dirty="0" smtClean="0"/>
                        <a:t>C1q: normal</a:t>
                      </a:r>
                      <a:endParaRPr lang="ar-IQ" b="1" dirty="0"/>
                    </a:p>
                  </a:txBody>
                  <a:tcPr/>
                </a:tc>
              </a:tr>
              <a:tr h="1107283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Provocative</a:t>
                      </a:r>
                      <a:r>
                        <a:rPr lang="en-US" b="1" baseline="0" dirty="0" smtClean="0"/>
                        <a:t> factors: </a:t>
                      </a:r>
                      <a:r>
                        <a:rPr lang="en-US" b="1" baseline="0" dirty="0" err="1" smtClean="0"/>
                        <a:t>surgey</a:t>
                      </a:r>
                      <a:r>
                        <a:rPr lang="en-US" b="1" baseline="0" dirty="0" smtClean="0"/>
                        <a:t>, trauma and stress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Provocative</a:t>
                      </a:r>
                      <a:r>
                        <a:rPr lang="en-US" b="1" baseline="0" dirty="0" smtClean="0"/>
                        <a:t> factors: surgery, stress, trauma</a:t>
                      </a:r>
                      <a:endParaRPr lang="ar-IQ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6683090" y="1550720"/>
            <a:ext cx="2423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Contact </a:t>
            </a:r>
            <a:r>
              <a:rPr lang="en-US" b="1" dirty="0" err="1" smtClean="0">
                <a:solidFill>
                  <a:srgbClr val="FF0000"/>
                </a:solidFill>
              </a:rPr>
              <a:t>urticaria</a:t>
            </a:r>
            <a:endParaRPr lang="ar-IQ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30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894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Non-immunological</a:t>
                      </a:r>
                      <a:endParaRPr lang="ar-IQ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Immunological (</a:t>
                      </a:r>
                      <a:r>
                        <a:rPr lang="en-US" sz="2400" b="1" dirty="0" err="1" smtClean="0"/>
                        <a:t>IgE</a:t>
                      </a:r>
                      <a:r>
                        <a:rPr lang="en-US" sz="2400" b="1" dirty="0" smtClean="0"/>
                        <a:t> mediated)</a:t>
                      </a:r>
                      <a:endParaRPr lang="ar-IQ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Type</a:t>
                      </a:r>
                    </a:p>
                    <a:p>
                      <a:pPr algn="l" rtl="1"/>
                      <a:r>
                        <a:rPr lang="en-US" b="1" dirty="0" smtClean="0"/>
                        <a:t>Wheals</a:t>
                      </a:r>
                      <a:r>
                        <a:rPr lang="en-US" b="1" baseline="0" dirty="0" smtClean="0"/>
                        <a:t> appears  within minutes of contact with skin or mucosa</a:t>
                      </a:r>
                      <a:endParaRPr lang="ar-IQ" b="1" dirty="0"/>
                    </a:p>
                  </a:txBody>
                  <a:tcPr/>
                </a:tc>
              </a:tr>
              <a:tr h="1189440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Caused</a:t>
                      </a:r>
                      <a:r>
                        <a:rPr lang="en-US" sz="2000" b="1" baseline="0" dirty="0" smtClean="0"/>
                        <a:t> by direct effect on mast cells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Mediated by </a:t>
                      </a:r>
                      <a:r>
                        <a:rPr lang="en-US" sz="2000" b="1" dirty="0" err="1" smtClean="0"/>
                        <a:t>IgE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Pathogenesis</a:t>
                      </a:r>
                      <a:endParaRPr lang="ar-IQ" sz="2400" b="1" dirty="0"/>
                    </a:p>
                  </a:txBody>
                  <a:tcPr/>
                </a:tc>
              </a:tr>
              <a:tr h="1189440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Nettle sting has histamine 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Those who develop</a:t>
                      </a:r>
                      <a:r>
                        <a:rPr lang="en-US" sz="2000" b="1" baseline="0" dirty="0" smtClean="0"/>
                        <a:t> hand </a:t>
                      </a:r>
                      <a:r>
                        <a:rPr lang="en-US" sz="2000" b="1" baseline="0" dirty="0" err="1" smtClean="0"/>
                        <a:t>urticaria</a:t>
                      </a:r>
                      <a:r>
                        <a:rPr lang="en-US" sz="2000" b="1" baseline="0" dirty="0" smtClean="0"/>
                        <a:t> after contact with latex in gloves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Example</a:t>
                      </a:r>
                      <a:endParaRPr lang="ar-IQ" sz="2400" b="1" dirty="0"/>
                    </a:p>
                  </a:txBody>
                  <a:tcPr/>
                </a:tc>
              </a:tr>
              <a:tr h="1189440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Respond to NSAIDs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Respond to anti-histamine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Treatment</a:t>
                      </a:r>
                      <a:endParaRPr lang="ar-IQ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Contact </a:t>
            </a:r>
            <a:r>
              <a:rPr lang="en-US" b="1" dirty="0" err="1" smtClean="0">
                <a:solidFill>
                  <a:srgbClr val="FF0000"/>
                </a:solidFill>
              </a:rPr>
              <a:t>urticaria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9FF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1600200"/>
            <a:ext cx="65016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Nettle</a:t>
            </a:r>
            <a:endParaRPr lang="ar-IQ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agesCA72S5Y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7572428" cy="45720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Urticaria and </a:t>
            </a:r>
            <a:r>
              <a:rPr lang="en-US" b="1" dirty="0" err="1" smtClean="0">
                <a:solidFill>
                  <a:srgbClr val="FF0000"/>
                </a:solidFill>
              </a:rPr>
              <a:t>urticarial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vasculitis</a:t>
            </a:r>
            <a:endParaRPr lang="ar-IQ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285861"/>
          <a:ext cx="8229600" cy="52496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85817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Urticarial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vasculitis</a:t>
                      </a:r>
                      <a:endParaRPr lang="ar-IQ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Ordinary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urticaria</a:t>
                      </a:r>
                      <a:endParaRPr lang="ar-IQ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ar-IQ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0153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Last</a:t>
                      </a:r>
                      <a:r>
                        <a:rPr lang="en-US" sz="2000" b="1" baseline="0" dirty="0" smtClean="0"/>
                        <a:t> longer than 24 hours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Individual lesion Last less than 24 hours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Duration</a:t>
                      </a:r>
                      <a:endParaRPr lang="ar-IQ" sz="2400" b="1" dirty="0"/>
                    </a:p>
                  </a:txBody>
                  <a:tcPr/>
                </a:tc>
              </a:tr>
              <a:tr h="1251222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It leaves pigmentation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Does</a:t>
                      </a:r>
                      <a:r>
                        <a:rPr lang="en-US" sz="2000" b="1" baseline="0" dirty="0" smtClean="0"/>
                        <a:t> not l</a:t>
                      </a:r>
                      <a:r>
                        <a:rPr lang="en-US" sz="2000" b="1" dirty="0" smtClean="0"/>
                        <a:t>eave pigmentation after it disappears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Signs</a:t>
                      </a:r>
                      <a:endParaRPr lang="ar-IQ" sz="2400" b="1" dirty="0"/>
                    </a:p>
                  </a:txBody>
                  <a:tcPr/>
                </a:tc>
              </a:tr>
              <a:tr h="1251222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Burn, pain 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Pruritic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Symptoms</a:t>
                      </a:r>
                      <a:endParaRPr lang="ar-IQ" sz="2400" b="1" dirty="0"/>
                    </a:p>
                  </a:txBody>
                  <a:tcPr/>
                </a:tc>
              </a:tr>
              <a:tr h="1251222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Small vessel </a:t>
                      </a:r>
                      <a:r>
                        <a:rPr lang="en-US" sz="2000" b="1" dirty="0" err="1" smtClean="0"/>
                        <a:t>vasculitis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dermal edema </a:t>
                      </a:r>
                      <a:endParaRPr lang="ar-IQ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Pathology</a:t>
                      </a:r>
                      <a:endParaRPr lang="ar-IQ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Histopathology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9FF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00200"/>
            <a:ext cx="7143800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143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Diagnosis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9001156" cy="6000768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Detailed history: </a:t>
            </a:r>
            <a:r>
              <a:rPr lang="en-US" b="1" dirty="0" smtClean="0">
                <a:solidFill>
                  <a:schemeClr val="tx1"/>
                </a:solidFill>
              </a:rPr>
              <a:t>a </a:t>
            </a:r>
            <a:r>
              <a:rPr lang="en-US" b="1" dirty="0" err="1" smtClean="0">
                <a:solidFill>
                  <a:schemeClr val="tx1"/>
                </a:solidFill>
              </a:rPr>
              <a:t>Hx</a:t>
            </a:r>
            <a:r>
              <a:rPr lang="en-US" b="1" dirty="0" smtClean="0">
                <a:solidFill>
                  <a:schemeClr val="tx1"/>
                </a:solidFill>
              </a:rPr>
              <a:t> of infection, drugs (in acute </a:t>
            </a:r>
            <a:r>
              <a:rPr lang="en-US" b="1" dirty="0" err="1" smtClean="0">
                <a:solidFill>
                  <a:schemeClr val="tx1"/>
                </a:solidFill>
              </a:rPr>
              <a:t>urticaria</a:t>
            </a:r>
            <a:r>
              <a:rPr lang="en-US" b="1" dirty="0" smtClean="0">
                <a:solidFill>
                  <a:schemeClr val="tx1"/>
                </a:solidFill>
              </a:rPr>
              <a:t>), duration, a </a:t>
            </a:r>
            <a:r>
              <a:rPr lang="en-US" b="1" dirty="0" err="1" smtClean="0">
                <a:solidFill>
                  <a:schemeClr val="tx1"/>
                </a:solidFill>
              </a:rPr>
              <a:t>Hx</a:t>
            </a:r>
            <a:r>
              <a:rPr lang="en-US" b="1" dirty="0" smtClean="0">
                <a:solidFill>
                  <a:schemeClr val="tx1"/>
                </a:solidFill>
              </a:rPr>
              <a:t> of </a:t>
            </a:r>
            <a:r>
              <a:rPr lang="en-US" b="1" dirty="0" err="1" smtClean="0">
                <a:solidFill>
                  <a:schemeClr val="tx1"/>
                </a:solidFill>
              </a:rPr>
              <a:t>exacerbationg</a:t>
            </a:r>
            <a:r>
              <a:rPr lang="en-US" b="1" dirty="0" smtClean="0">
                <a:solidFill>
                  <a:schemeClr val="tx1"/>
                </a:solidFill>
              </a:rPr>
              <a:t> factors, family history (hereditary angioedema)</a:t>
            </a:r>
          </a:p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Physical exam: </a:t>
            </a:r>
            <a:r>
              <a:rPr lang="en-US" b="1" dirty="0" smtClean="0">
                <a:solidFill>
                  <a:schemeClr val="tx1"/>
                </a:solidFill>
              </a:rPr>
              <a:t>circling the wheal e.g. more than 24 hours or pigment left after disappearance of wheal</a:t>
            </a:r>
          </a:p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Investigation: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. Acute </a:t>
            </a:r>
            <a:r>
              <a:rPr lang="en-US" b="1" dirty="0" err="1" smtClean="0">
                <a:solidFill>
                  <a:schemeClr val="tx1"/>
                </a:solidFill>
              </a:rPr>
              <a:t>urticaria</a:t>
            </a:r>
            <a:r>
              <a:rPr lang="en-US" b="1" dirty="0" smtClean="0">
                <a:solidFill>
                  <a:schemeClr val="tx1"/>
                </a:solidFill>
              </a:rPr>
              <a:t>: no need except(1) if not responsive to Rx ,(2) last longer than 24 hrs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. Chronic </a:t>
            </a:r>
            <a:r>
              <a:rPr lang="en-US" b="1" dirty="0" err="1" smtClean="0">
                <a:solidFill>
                  <a:schemeClr val="tx1"/>
                </a:solidFill>
              </a:rPr>
              <a:t>urticaria</a:t>
            </a:r>
            <a:r>
              <a:rPr lang="en-US" b="1" dirty="0" smtClean="0">
                <a:solidFill>
                  <a:schemeClr val="tx1"/>
                </a:solidFill>
              </a:rPr>
              <a:t>: CBC, ESR, WBC differential, C4 and if this is normal            ASST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Urticarial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vasculitis</a:t>
            </a:r>
            <a:r>
              <a:rPr lang="en-US" b="1" dirty="0" smtClean="0">
                <a:solidFill>
                  <a:schemeClr val="tx1"/>
                </a:solidFill>
              </a:rPr>
              <a:t>           biopsy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. 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786182" y="5286388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Right Arrow 4"/>
          <p:cNvSpPr/>
          <p:nvPr/>
        </p:nvSpPr>
        <p:spPr>
          <a:xfrm>
            <a:off x="3786182" y="5786454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429684" cy="507209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Physical </a:t>
            </a:r>
            <a:r>
              <a:rPr lang="en-US" b="1" dirty="0" err="1" smtClean="0">
                <a:solidFill>
                  <a:srgbClr val="FF0000"/>
                </a:solidFill>
              </a:rPr>
              <a:t>urticaria</a:t>
            </a:r>
            <a:r>
              <a:rPr lang="en-US" b="1" dirty="0" smtClean="0">
                <a:solidFill>
                  <a:srgbClr val="FF0000"/>
                </a:solidFill>
              </a:rPr>
              <a:t>       challenge test 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Cold </a:t>
            </a:r>
            <a:r>
              <a:rPr lang="en-US" b="1" dirty="0" err="1" smtClean="0">
                <a:solidFill>
                  <a:srgbClr val="00B050"/>
                </a:solidFill>
              </a:rPr>
              <a:t>urticaria</a:t>
            </a:r>
            <a:r>
              <a:rPr lang="en-US" b="1" dirty="0" smtClean="0">
                <a:solidFill>
                  <a:srgbClr val="00B050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ice cube test for cold </a:t>
            </a:r>
            <a:r>
              <a:rPr lang="en-US" b="1" dirty="0" err="1" smtClean="0">
                <a:solidFill>
                  <a:schemeClr val="tx1"/>
                </a:solidFill>
              </a:rPr>
              <a:t>urticaria</a:t>
            </a:r>
            <a:r>
              <a:rPr lang="en-US" b="1" dirty="0" smtClean="0">
                <a:solidFill>
                  <a:schemeClr val="tx1"/>
                </a:solidFill>
              </a:rPr>
              <a:t> and if positive         check </a:t>
            </a:r>
            <a:r>
              <a:rPr lang="en-US" b="1" dirty="0" err="1" smtClean="0">
                <a:solidFill>
                  <a:schemeClr val="tx1"/>
                </a:solidFill>
              </a:rPr>
              <a:t>cryoproteins</a:t>
            </a:r>
            <a:r>
              <a:rPr lang="en-US" b="1" dirty="0" smtClean="0">
                <a:solidFill>
                  <a:schemeClr val="tx1"/>
                </a:solidFill>
              </a:rPr>
              <a:t> such as </a:t>
            </a:r>
            <a:r>
              <a:rPr lang="en-US" b="1" dirty="0" err="1" smtClean="0">
                <a:solidFill>
                  <a:schemeClr val="tx1"/>
                </a:solidFill>
              </a:rPr>
              <a:t>cryoglobulin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cryofibrinogens</a:t>
            </a:r>
            <a:r>
              <a:rPr lang="en-US" b="1" dirty="0" smtClean="0">
                <a:solidFill>
                  <a:schemeClr val="tx1"/>
                </a:solidFill>
              </a:rPr>
              <a:t> and cold agglutinin 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solar </a:t>
            </a:r>
            <a:r>
              <a:rPr lang="en-US" b="1" dirty="0" err="1" smtClean="0">
                <a:solidFill>
                  <a:srgbClr val="00B050"/>
                </a:solidFill>
              </a:rPr>
              <a:t>uricaria</a:t>
            </a:r>
            <a:r>
              <a:rPr lang="en-US" b="1" dirty="0" smtClean="0">
                <a:solidFill>
                  <a:srgbClr val="00B050"/>
                </a:solidFill>
              </a:rPr>
              <a:t>        </a:t>
            </a:r>
            <a:r>
              <a:rPr lang="en-US" b="1" dirty="0" smtClean="0">
                <a:solidFill>
                  <a:schemeClr val="tx1"/>
                </a:solidFill>
              </a:rPr>
              <a:t>ANA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Delayed pressure </a:t>
            </a:r>
            <a:r>
              <a:rPr lang="en-US" b="1" dirty="0" err="1" smtClean="0">
                <a:solidFill>
                  <a:srgbClr val="00B050"/>
                </a:solidFill>
              </a:rPr>
              <a:t>urticaria</a:t>
            </a:r>
            <a:r>
              <a:rPr lang="en-US" b="1" dirty="0" smtClean="0">
                <a:solidFill>
                  <a:schemeClr val="tx1"/>
                </a:solidFill>
              </a:rPr>
              <a:t>: apply a weight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Cholinergic </a:t>
            </a:r>
            <a:r>
              <a:rPr lang="en-US" b="1" dirty="0" err="1" smtClean="0">
                <a:solidFill>
                  <a:srgbClr val="00B050"/>
                </a:solidFill>
              </a:rPr>
              <a:t>urticaria</a:t>
            </a:r>
            <a:r>
              <a:rPr lang="en-US" b="1" dirty="0" smtClean="0">
                <a:solidFill>
                  <a:schemeClr val="tx1"/>
                </a:solidFill>
              </a:rPr>
              <a:t>: make the patient run</a:t>
            </a:r>
          </a:p>
          <a:p>
            <a:pPr algn="l"/>
            <a:r>
              <a:rPr lang="en-US" b="1" dirty="0" err="1" smtClean="0">
                <a:solidFill>
                  <a:srgbClr val="00B050"/>
                </a:solidFill>
              </a:rPr>
              <a:t>Dermographism</a:t>
            </a:r>
            <a:r>
              <a:rPr lang="en-US" b="1" dirty="0" smtClean="0">
                <a:solidFill>
                  <a:schemeClr val="tx1"/>
                </a:solidFill>
              </a:rPr>
              <a:t>: stroke the skin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ar-IQ" dirty="0"/>
          </a:p>
        </p:txBody>
      </p:sp>
      <p:sp>
        <p:nvSpPr>
          <p:cNvPr id="4" name="Right Arrow 3"/>
          <p:cNvSpPr/>
          <p:nvPr/>
        </p:nvSpPr>
        <p:spPr>
          <a:xfrm>
            <a:off x="2357422" y="2428868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Right Arrow 4"/>
          <p:cNvSpPr/>
          <p:nvPr/>
        </p:nvSpPr>
        <p:spPr>
          <a:xfrm>
            <a:off x="2857488" y="3500438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Right Arrow 5"/>
          <p:cNvSpPr/>
          <p:nvPr/>
        </p:nvSpPr>
        <p:spPr>
          <a:xfrm>
            <a:off x="3571868" y="1357298"/>
            <a:ext cx="357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loadBina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77194"/>
            <a:ext cx="6286544" cy="46807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</a:t>
            </a:r>
            <a:endParaRPr lang="ar-IQ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813798"/>
              </p:ext>
            </p:extLst>
          </p:nvPr>
        </p:nvGraphicFramePr>
        <p:xfrm>
          <a:off x="142844" y="1142984"/>
          <a:ext cx="8858312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35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 paradigm</a:t>
            </a:r>
            <a:endParaRPr lang="ar-IQ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820198"/>
              </p:ext>
            </p:extLst>
          </p:nvPr>
        </p:nvGraphicFramePr>
        <p:xfrm>
          <a:off x="142844" y="1142984"/>
          <a:ext cx="8858312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_v82n5s0a11f0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072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IS0190962210018013_gr2_lr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5572132" cy="6000791"/>
          </a:xfrm>
        </p:spPr>
      </p:pic>
      <p:sp>
        <p:nvSpPr>
          <p:cNvPr id="5" name="TextBox 4"/>
          <p:cNvSpPr txBox="1"/>
          <p:nvPr/>
        </p:nvSpPr>
        <p:spPr>
          <a:xfrm>
            <a:off x="5929322" y="285728"/>
            <a:ext cx="30003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C1 </a:t>
            </a:r>
            <a:r>
              <a:rPr lang="en-US" sz="3200" b="1" dirty="0" err="1" smtClean="0">
                <a:solidFill>
                  <a:srgbClr val="0070C0"/>
                </a:solidFill>
              </a:rPr>
              <a:t>estrase</a:t>
            </a:r>
            <a:r>
              <a:rPr lang="en-US" sz="3200" b="1" dirty="0" smtClean="0">
                <a:solidFill>
                  <a:srgbClr val="0070C0"/>
                </a:solidFill>
              </a:rPr>
              <a:t> inhibitor </a:t>
            </a:r>
            <a:r>
              <a:rPr lang="en-US" sz="3200" b="1" dirty="0" smtClean="0"/>
              <a:t>is serine protease inhibitor that regulate the (1) </a:t>
            </a:r>
            <a:r>
              <a:rPr lang="en-US" sz="3200" b="1" smtClean="0"/>
              <a:t>Kallikrein-Kinin </a:t>
            </a:r>
            <a:r>
              <a:rPr lang="en-US" sz="3200" b="1" dirty="0" smtClean="0"/>
              <a:t>,  (2) </a:t>
            </a:r>
            <a:r>
              <a:rPr lang="en-US" sz="3200" b="1" dirty="0" err="1" smtClean="0"/>
              <a:t>fibrinolytic</a:t>
            </a:r>
            <a:r>
              <a:rPr lang="en-US" sz="3200" b="1" dirty="0" smtClean="0"/>
              <a:t>  and (3) complement systems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143932" cy="5281634"/>
          </a:xfrm>
        </p:spPr>
        <p:txBody>
          <a:bodyPr>
            <a:normAutofit/>
          </a:bodyPr>
          <a:lstStyle/>
          <a:p>
            <a:pPr algn="l"/>
            <a:r>
              <a:rPr lang="en-US" b="1" smtClean="0">
                <a:solidFill>
                  <a:schemeClr val="tx1"/>
                </a:solidFill>
              </a:rPr>
              <a:t>Tranexamic</a:t>
            </a:r>
            <a:r>
              <a:rPr lang="en-US" b="1" dirty="0" smtClean="0">
                <a:solidFill>
                  <a:schemeClr val="tx1"/>
                </a:solidFill>
              </a:rPr>
              <a:t> acid  may work as C1 INH–sparing agents by freeing up C1 INH from its role within the </a:t>
            </a:r>
            <a:r>
              <a:rPr lang="en-US" b="1" dirty="0" err="1" smtClean="0">
                <a:solidFill>
                  <a:schemeClr val="tx1"/>
                </a:solidFill>
              </a:rPr>
              <a:t>fibrinolytic</a:t>
            </a:r>
            <a:r>
              <a:rPr lang="en-US" b="1" dirty="0" smtClean="0">
                <a:solidFill>
                  <a:schemeClr val="tx1"/>
                </a:solidFill>
              </a:rPr>
              <a:t> pathway, thereby increasing availability to the contact and complement systems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501122" cy="5357850"/>
          </a:xfrm>
        </p:spPr>
        <p:txBody>
          <a:bodyPr>
            <a:normAutofit/>
          </a:bodyPr>
          <a:lstStyle/>
          <a:p>
            <a:endParaRPr lang="ar-IQ" sz="8000" b="1" dirty="0" smtClean="0">
              <a:solidFill>
                <a:srgbClr val="92D050"/>
              </a:solidFill>
            </a:endParaRPr>
          </a:p>
          <a:p>
            <a:r>
              <a:rPr lang="en-US" sz="8000" b="1" dirty="0" smtClean="0">
                <a:solidFill>
                  <a:srgbClr val="92D050"/>
                </a:solidFill>
              </a:rPr>
              <a:t>Thanks</a:t>
            </a:r>
            <a:endParaRPr lang="ar-IQ" sz="8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9F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00200"/>
            <a:ext cx="6500858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" name="Content Placeholder 9" descr="loadBina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938" y="2174875"/>
            <a:ext cx="3773186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" name="Content Placeholder 8" descr="loadBinar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44557" y="2174875"/>
            <a:ext cx="3642711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Wheals and Angioedema</a:t>
            </a:r>
            <a:endParaRPr lang="ar-IQ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328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46564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 smtClean="0"/>
                        <a:t>Angioedema</a:t>
                      </a:r>
                      <a:endParaRPr lang="ar-IQ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 smtClean="0"/>
                        <a:t>Wheals</a:t>
                      </a:r>
                      <a:endParaRPr lang="ar-IQ" sz="3600" b="1" dirty="0"/>
                    </a:p>
                  </a:txBody>
                  <a:tcPr/>
                </a:tc>
              </a:tr>
              <a:tr h="1046564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Swelling</a:t>
                      </a:r>
                      <a:r>
                        <a:rPr lang="en-US" sz="2400" b="1" baseline="0" dirty="0" smtClean="0"/>
                        <a:t> of deep dermis, subcutaneous tissue</a:t>
                      </a:r>
                      <a:r>
                        <a:rPr lang="en-US" b="1" baseline="0" dirty="0" smtClean="0"/>
                        <a:t> 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Swelling of upper dermis</a:t>
                      </a:r>
                      <a:endParaRPr lang="ar-IQ" sz="2400" b="1" dirty="0"/>
                    </a:p>
                  </a:txBody>
                  <a:tcPr/>
                </a:tc>
              </a:tr>
              <a:tr h="1046564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 </a:t>
                      </a:r>
                      <a:r>
                        <a:rPr lang="en-US" sz="2400" b="1" dirty="0" smtClean="0"/>
                        <a:t>Skin-colored,</a:t>
                      </a:r>
                      <a:r>
                        <a:rPr lang="en-US" sz="2400" b="1" baseline="0" dirty="0" smtClean="0"/>
                        <a:t> painful and ill-defined</a:t>
                      </a:r>
                      <a:endParaRPr lang="ar-IQ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Red and itchy and well-defined</a:t>
                      </a:r>
                      <a:endParaRPr lang="ar-IQ" sz="2400" b="1" dirty="0"/>
                    </a:p>
                  </a:txBody>
                  <a:tcPr/>
                </a:tc>
              </a:tr>
              <a:tr h="1046564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Last more than 24 hours</a:t>
                      </a:r>
                      <a:endParaRPr lang="ar-IQ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Last</a:t>
                      </a:r>
                      <a:r>
                        <a:rPr lang="en-US" sz="2400" b="1" baseline="0" dirty="0" smtClean="0"/>
                        <a:t> less than 24 hours</a:t>
                      </a:r>
                      <a:endParaRPr lang="ar-IQ" sz="2400" b="1" dirty="0"/>
                    </a:p>
                  </a:txBody>
                  <a:tcPr/>
                </a:tc>
              </a:tr>
              <a:tr h="1046564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Involves skin and </a:t>
                      </a:r>
                      <a:r>
                        <a:rPr lang="en-US" sz="2400" b="1" smtClean="0"/>
                        <a:t>mucosae</a:t>
                      </a:r>
                      <a:endParaRPr lang="ar-IQ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Involves skin only</a:t>
                      </a:r>
                      <a:endParaRPr lang="ar-IQ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sz="5300" b="1" dirty="0" err="1" smtClean="0"/>
              <a:t>Urticaria</a:t>
            </a:r>
            <a:r>
              <a:rPr lang="en-US" sz="5300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Type I </a:t>
            </a:r>
            <a:r>
              <a:rPr lang="en-US" b="1" dirty="0" err="1" smtClean="0">
                <a:solidFill>
                  <a:srgbClr val="FF0000"/>
                </a:solidFill>
              </a:rPr>
              <a:t>hyperensitivity</a:t>
            </a:r>
            <a:r>
              <a:rPr lang="en-US" b="1" dirty="0" smtClean="0">
                <a:solidFill>
                  <a:srgbClr val="FF0000"/>
                </a:solidFill>
              </a:rPr>
              <a:t> reaction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9001156" cy="4500594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The allergen bind with the receptor bound </a:t>
            </a:r>
            <a:r>
              <a:rPr lang="en-US" b="1" dirty="0" err="1" smtClean="0">
                <a:solidFill>
                  <a:schemeClr val="tx1"/>
                </a:solidFill>
              </a:rPr>
              <a:t>IgE</a:t>
            </a:r>
            <a:r>
              <a:rPr lang="en-US" b="1" dirty="0" smtClean="0">
                <a:solidFill>
                  <a:schemeClr val="tx1"/>
                </a:solidFill>
              </a:rPr>
              <a:t> leading  to cross-linking of two or more </a:t>
            </a:r>
            <a:r>
              <a:rPr lang="en-US" b="1" dirty="0" err="1" smtClean="0">
                <a:solidFill>
                  <a:schemeClr val="tx1"/>
                </a:solidFill>
              </a:rPr>
              <a:t>IgE</a:t>
            </a:r>
            <a:r>
              <a:rPr lang="en-US" b="1" dirty="0" smtClean="0">
                <a:solidFill>
                  <a:schemeClr val="tx1"/>
                </a:solidFill>
              </a:rPr>
              <a:t> receptors on mast cell membrane that result in degranulation 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Pathogenesis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001156" cy="564357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. Mast cells are distributed throughout the body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. Mast cells express  high affinity </a:t>
            </a:r>
            <a:r>
              <a:rPr lang="en-US" b="1" dirty="0" err="1" smtClean="0">
                <a:solidFill>
                  <a:schemeClr val="tx1"/>
                </a:solidFill>
              </a:rPr>
              <a:t>IgE</a:t>
            </a:r>
            <a:r>
              <a:rPr lang="en-US" b="1" dirty="0" smtClean="0">
                <a:solidFill>
                  <a:schemeClr val="tx1"/>
                </a:solidFill>
              </a:rPr>
              <a:t> receptors.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. Types of </a:t>
            </a:r>
            <a:r>
              <a:rPr lang="en-US" b="1" dirty="0" err="1" smtClean="0">
                <a:solidFill>
                  <a:schemeClr val="tx1"/>
                </a:solidFill>
              </a:rPr>
              <a:t>degranulating</a:t>
            </a:r>
            <a:r>
              <a:rPr lang="en-US" b="1" dirty="0" smtClean="0">
                <a:solidFill>
                  <a:schemeClr val="tx1"/>
                </a:solidFill>
              </a:rPr>
              <a:t> stimuli are (1)immunological i.e. penicillin and (2)non-immunological i.e. opiates, NSAIDS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Degranulators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9FF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12776"/>
            <a:ext cx="7715304" cy="4713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1035</Words>
  <Application>Microsoft Office PowerPoint</Application>
  <PresentationFormat>On-screen Show (4:3)</PresentationFormat>
  <Paragraphs>175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Urticaria</vt:lpstr>
      <vt:lpstr>Urticaria</vt:lpstr>
      <vt:lpstr>PowerPoint Presentation</vt:lpstr>
      <vt:lpstr>PowerPoint Presentation</vt:lpstr>
      <vt:lpstr>PowerPoint Presentation</vt:lpstr>
      <vt:lpstr>Wheals and Angioedema</vt:lpstr>
      <vt:lpstr>Urticaria  Type I hyperensitivity reaction</vt:lpstr>
      <vt:lpstr>Pathogenesis</vt:lpstr>
      <vt:lpstr>Degranulators</vt:lpstr>
      <vt:lpstr>Autoimmune urticaria</vt:lpstr>
      <vt:lpstr>Autologous serum skin test</vt:lpstr>
      <vt:lpstr>Pathogenesis</vt:lpstr>
      <vt:lpstr>Mediatorts of urticaria</vt:lpstr>
      <vt:lpstr>PowerPoint Presentation</vt:lpstr>
      <vt:lpstr>Classification</vt:lpstr>
      <vt:lpstr>PowerPoint Presentation</vt:lpstr>
      <vt:lpstr>PowerPoint Presentation</vt:lpstr>
      <vt:lpstr>Physical urticaria</vt:lpstr>
      <vt:lpstr>Dermographism</vt:lpstr>
      <vt:lpstr>Cold urticaria(after ice cube test)</vt:lpstr>
      <vt:lpstr>Cholinergic urticaria</vt:lpstr>
      <vt:lpstr>Angioedema without wheals</vt:lpstr>
      <vt:lpstr>Contact urticaria</vt:lpstr>
      <vt:lpstr>Contact urticaria</vt:lpstr>
      <vt:lpstr>Nettle</vt:lpstr>
      <vt:lpstr>Urticaria and urticarial vasculitis</vt:lpstr>
      <vt:lpstr>Histopathology</vt:lpstr>
      <vt:lpstr>Diagnosis</vt:lpstr>
      <vt:lpstr>PowerPoint Presentation</vt:lpstr>
      <vt:lpstr>Treatment</vt:lpstr>
      <vt:lpstr>Treatment paradigm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man</dc:creator>
  <cp:lastModifiedBy>al</cp:lastModifiedBy>
  <cp:revision>191</cp:revision>
  <dcterms:created xsi:type="dcterms:W3CDTF">2010-11-18T11:49:12Z</dcterms:created>
  <dcterms:modified xsi:type="dcterms:W3CDTF">2018-12-22T19:20:55Z</dcterms:modified>
</cp:coreProperties>
</file>