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4" r:id="rId3"/>
    <p:sldId id="275" r:id="rId4"/>
    <p:sldId id="256" r:id="rId5"/>
    <p:sldId id="257" r:id="rId6"/>
    <p:sldId id="258" r:id="rId7"/>
    <p:sldId id="259" r:id="rId8"/>
    <p:sldId id="260" r:id="rId9"/>
    <p:sldId id="277" r:id="rId10"/>
    <p:sldId id="261" r:id="rId11"/>
    <p:sldId id="262" r:id="rId12"/>
    <p:sldId id="263" r:id="rId13"/>
    <p:sldId id="264" r:id="rId14"/>
    <p:sldId id="278" r:id="rId15"/>
    <p:sldId id="279" r:id="rId16"/>
    <p:sldId id="265" r:id="rId17"/>
    <p:sldId id="266" r:id="rId18"/>
    <p:sldId id="267" r:id="rId19"/>
    <p:sldId id="268" r:id="rId20"/>
    <p:sldId id="269" r:id="rId21"/>
    <p:sldId id="270" r:id="rId22"/>
    <p:sldId id="271" r:id="rId23"/>
    <p:sldId id="272" r:id="rId24"/>
    <p:sldId id="273" r:id="rId25"/>
    <p:sldId id="280"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95CCF1-A13C-45A5-911C-2D060B4AA8F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F0EA-7B43-4852-A1BC-63D99AF34B76}" type="slidenum">
              <a:rPr lang="en-US" smtClean="0"/>
              <a:t>‹#›</a:t>
            </a:fld>
            <a:endParaRPr lang="en-US"/>
          </a:p>
        </p:txBody>
      </p:sp>
    </p:spTree>
    <p:extLst>
      <p:ext uri="{BB962C8B-B14F-4D97-AF65-F5344CB8AC3E}">
        <p14:creationId xmlns:p14="http://schemas.microsoft.com/office/powerpoint/2010/main" val="200459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5CCF1-A13C-45A5-911C-2D060B4AA8F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F0EA-7B43-4852-A1BC-63D99AF34B76}" type="slidenum">
              <a:rPr lang="en-US" smtClean="0"/>
              <a:t>‹#›</a:t>
            </a:fld>
            <a:endParaRPr lang="en-US"/>
          </a:p>
        </p:txBody>
      </p:sp>
    </p:spTree>
    <p:extLst>
      <p:ext uri="{BB962C8B-B14F-4D97-AF65-F5344CB8AC3E}">
        <p14:creationId xmlns:p14="http://schemas.microsoft.com/office/powerpoint/2010/main" val="297048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5CCF1-A13C-45A5-911C-2D060B4AA8F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F0EA-7B43-4852-A1BC-63D99AF34B76}" type="slidenum">
              <a:rPr lang="en-US" smtClean="0"/>
              <a:t>‹#›</a:t>
            </a:fld>
            <a:endParaRPr lang="en-US"/>
          </a:p>
        </p:txBody>
      </p:sp>
    </p:spTree>
    <p:extLst>
      <p:ext uri="{BB962C8B-B14F-4D97-AF65-F5344CB8AC3E}">
        <p14:creationId xmlns:p14="http://schemas.microsoft.com/office/powerpoint/2010/main" val="332349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2858518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3601375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983409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2914774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1643321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3578347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1045491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144558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5CCF1-A13C-45A5-911C-2D060B4AA8F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F0EA-7B43-4852-A1BC-63D99AF34B76}" type="slidenum">
              <a:rPr lang="en-US" smtClean="0"/>
              <a:t>‹#›</a:t>
            </a:fld>
            <a:endParaRPr lang="en-US"/>
          </a:p>
        </p:txBody>
      </p:sp>
    </p:spTree>
    <p:extLst>
      <p:ext uri="{BB962C8B-B14F-4D97-AF65-F5344CB8AC3E}">
        <p14:creationId xmlns:p14="http://schemas.microsoft.com/office/powerpoint/2010/main" val="2791719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4246907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1006691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6C12AF-D529-4750-9FC0-E596573414A8}"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899145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2639638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6C12AF-D529-4750-9FC0-E596573414A8}"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37363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2574189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1577420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6C12AF-D529-4750-9FC0-E596573414A8}" type="slidenum">
              <a:rPr lang="en-US" smtClean="0"/>
              <a:pPr/>
              <a:t>‹#›</a:t>
            </a:fld>
            <a:endParaRPr lang="en-US"/>
          </a:p>
        </p:txBody>
      </p:sp>
    </p:spTree>
    <p:extLst>
      <p:ext uri="{BB962C8B-B14F-4D97-AF65-F5344CB8AC3E}">
        <p14:creationId xmlns:p14="http://schemas.microsoft.com/office/powerpoint/2010/main" val="40092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95CCF1-A13C-45A5-911C-2D060B4AA8F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8F0EA-7B43-4852-A1BC-63D99AF34B76}" type="slidenum">
              <a:rPr lang="en-US" smtClean="0"/>
              <a:t>‹#›</a:t>
            </a:fld>
            <a:endParaRPr lang="en-US"/>
          </a:p>
        </p:txBody>
      </p:sp>
    </p:spTree>
    <p:extLst>
      <p:ext uri="{BB962C8B-B14F-4D97-AF65-F5344CB8AC3E}">
        <p14:creationId xmlns:p14="http://schemas.microsoft.com/office/powerpoint/2010/main" val="36874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95CCF1-A13C-45A5-911C-2D060B4AA8F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8F0EA-7B43-4852-A1BC-63D99AF34B76}" type="slidenum">
              <a:rPr lang="en-US" smtClean="0"/>
              <a:t>‹#›</a:t>
            </a:fld>
            <a:endParaRPr lang="en-US"/>
          </a:p>
        </p:txBody>
      </p:sp>
    </p:spTree>
    <p:extLst>
      <p:ext uri="{BB962C8B-B14F-4D97-AF65-F5344CB8AC3E}">
        <p14:creationId xmlns:p14="http://schemas.microsoft.com/office/powerpoint/2010/main" val="243918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95CCF1-A13C-45A5-911C-2D060B4AA8F9}"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8F0EA-7B43-4852-A1BC-63D99AF34B76}" type="slidenum">
              <a:rPr lang="en-US" smtClean="0"/>
              <a:t>‹#›</a:t>
            </a:fld>
            <a:endParaRPr lang="en-US"/>
          </a:p>
        </p:txBody>
      </p:sp>
    </p:spTree>
    <p:extLst>
      <p:ext uri="{BB962C8B-B14F-4D97-AF65-F5344CB8AC3E}">
        <p14:creationId xmlns:p14="http://schemas.microsoft.com/office/powerpoint/2010/main" val="26659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95CCF1-A13C-45A5-911C-2D060B4AA8F9}"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8F0EA-7B43-4852-A1BC-63D99AF34B76}" type="slidenum">
              <a:rPr lang="en-US" smtClean="0"/>
              <a:t>‹#›</a:t>
            </a:fld>
            <a:endParaRPr lang="en-US"/>
          </a:p>
        </p:txBody>
      </p:sp>
    </p:spTree>
    <p:extLst>
      <p:ext uri="{BB962C8B-B14F-4D97-AF65-F5344CB8AC3E}">
        <p14:creationId xmlns:p14="http://schemas.microsoft.com/office/powerpoint/2010/main" val="30524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5CCF1-A13C-45A5-911C-2D060B4AA8F9}"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8F0EA-7B43-4852-A1BC-63D99AF34B76}" type="slidenum">
              <a:rPr lang="en-US" smtClean="0"/>
              <a:t>‹#›</a:t>
            </a:fld>
            <a:endParaRPr lang="en-US"/>
          </a:p>
        </p:txBody>
      </p:sp>
    </p:spTree>
    <p:extLst>
      <p:ext uri="{BB962C8B-B14F-4D97-AF65-F5344CB8AC3E}">
        <p14:creationId xmlns:p14="http://schemas.microsoft.com/office/powerpoint/2010/main" val="426316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5CCF1-A13C-45A5-911C-2D060B4AA8F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8F0EA-7B43-4852-A1BC-63D99AF34B76}" type="slidenum">
              <a:rPr lang="en-US" smtClean="0"/>
              <a:t>‹#›</a:t>
            </a:fld>
            <a:endParaRPr lang="en-US"/>
          </a:p>
        </p:txBody>
      </p:sp>
    </p:spTree>
    <p:extLst>
      <p:ext uri="{BB962C8B-B14F-4D97-AF65-F5344CB8AC3E}">
        <p14:creationId xmlns:p14="http://schemas.microsoft.com/office/powerpoint/2010/main" val="420604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5CCF1-A13C-45A5-911C-2D060B4AA8F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8F0EA-7B43-4852-A1BC-63D99AF34B76}" type="slidenum">
              <a:rPr lang="en-US" smtClean="0"/>
              <a:t>‹#›</a:t>
            </a:fld>
            <a:endParaRPr lang="en-US"/>
          </a:p>
        </p:txBody>
      </p:sp>
    </p:spTree>
    <p:extLst>
      <p:ext uri="{BB962C8B-B14F-4D97-AF65-F5344CB8AC3E}">
        <p14:creationId xmlns:p14="http://schemas.microsoft.com/office/powerpoint/2010/main" val="197117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5CCF1-A13C-45A5-911C-2D060B4AA8F9}" type="datetimeFigureOut">
              <a:rPr lang="en-US" smtClean="0"/>
              <a:t>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8F0EA-7B43-4852-A1BC-63D99AF34B76}" type="slidenum">
              <a:rPr lang="en-US" smtClean="0"/>
              <a:t>‹#›</a:t>
            </a:fld>
            <a:endParaRPr lang="en-US"/>
          </a:p>
        </p:txBody>
      </p:sp>
    </p:spTree>
    <p:extLst>
      <p:ext uri="{BB962C8B-B14F-4D97-AF65-F5344CB8AC3E}">
        <p14:creationId xmlns:p14="http://schemas.microsoft.com/office/powerpoint/2010/main" val="321069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C682F1E-954C-4929-A352-C7DE3F64A2F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6C12AF-D529-4750-9FC0-E596573414A8}" type="slidenum">
              <a:rPr lang="en-US" smtClean="0"/>
              <a:pPr/>
              <a:t>‹#›</a:t>
            </a:fld>
            <a:endParaRPr lang="en-US"/>
          </a:p>
        </p:txBody>
      </p:sp>
    </p:spTree>
    <p:extLst>
      <p:ext uri="{BB962C8B-B14F-4D97-AF65-F5344CB8AC3E}">
        <p14:creationId xmlns:p14="http://schemas.microsoft.com/office/powerpoint/2010/main" val="3468485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781594"/>
            <a:ext cx="8915399" cy="2262781"/>
          </a:xfrm>
        </p:spPr>
        <p:txBody>
          <a:bodyPr>
            <a:normAutofit/>
          </a:bodyPr>
          <a:lstStyle/>
          <a:p>
            <a:r>
              <a:rPr lang="en-US" sz="6000" dirty="0">
                <a:effectLst>
                  <a:outerShdw blurRad="38100" dist="38100" dir="2700000" algn="tl">
                    <a:srgbClr val="000000">
                      <a:alpha val="43137"/>
                    </a:srgbClr>
                  </a:outerShdw>
                </a:effectLst>
              </a:rPr>
              <a:t>Skull and brain imaging </a:t>
            </a:r>
            <a:endParaRPr lang="en-US" sz="6000" dirty="0"/>
          </a:p>
        </p:txBody>
      </p:sp>
      <p:sp>
        <p:nvSpPr>
          <p:cNvPr id="3" name="Subtitle 2"/>
          <p:cNvSpPr>
            <a:spLocks noGrp="1"/>
          </p:cNvSpPr>
          <p:nvPr>
            <p:ph type="subTitle" idx="1"/>
          </p:nvPr>
        </p:nvSpPr>
        <p:spPr>
          <a:xfrm>
            <a:off x="7046911" y="4446453"/>
            <a:ext cx="3268941" cy="1128724"/>
          </a:xfrm>
        </p:spPr>
        <p:txBody>
          <a:bodyPr>
            <a:normAutofit/>
          </a:bodyPr>
          <a:lstStyle/>
          <a:p>
            <a:r>
              <a:rPr lang="en-US" sz="2400" b="1" dirty="0" smtClean="0"/>
              <a:t>          By</a:t>
            </a:r>
          </a:p>
          <a:p>
            <a:r>
              <a:rPr lang="en-US" sz="2400" b="1" dirty="0" smtClean="0"/>
              <a:t>Dr. Firas Abdullah</a:t>
            </a:r>
            <a:endParaRPr lang="en-US" sz="2400" b="1" dirty="0"/>
          </a:p>
        </p:txBody>
      </p:sp>
    </p:spTree>
    <p:extLst>
      <p:ext uri="{BB962C8B-B14F-4D97-AF65-F5344CB8AC3E}">
        <p14:creationId xmlns:p14="http://schemas.microsoft.com/office/powerpoint/2010/main" val="3180711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384875" y="237611"/>
            <a:ext cx="4813701" cy="5405312"/>
          </a:xfrm>
          <a:prstGeom prst="rect">
            <a:avLst/>
          </a:prstGeom>
        </p:spPr>
      </p:pic>
      <p:pic>
        <p:nvPicPr>
          <p:cNvPr id="3" name="صورة 2"/>
          <p:cNvPicPr>
            <a:picLocks noChangeAspect="1"/>
          </p:cNvPicPr>
          <p:nvPr/>
        </p:nvPicPr>
        <p:blipFill>
          <a:blip r:embed="rId3"/>
          <a:stretch>
            <a:fillRect/>
          </a:stretch>
        </p:blipFill>
        <p:spPr>
          <a:xfrm>
            <a:off x="2190846" y="799491"/>
            <a:ext cx="4904548" cy="5577931"/>
          </a:xfrm>
          <a:prstGeom prst="rect">
            <a:avLst/>
          </a:prstGeom>
        </p:spPr>
      </p:pic>
      <p:pic>
        <p:nvPicPr>
          <p:cNvPr id="4" name="صورة 3"/>
          <p:cNvPicPr>
            <a:picLocks noChangeAspect="1"/>
          </p:cNvPicPr>
          <p:nvPr/>
        </p:nvPicPr>
        <p:blipFill>
          <a:blip r:embed="rId4"/>
          <a:stretch>
            <a:fillRect/>
          </a:stretch>
        </p:blipFill>
        <p:spPr>
          <a:xfrm>
            <a:off x="4211516" y="1474188"/>
            <a:ext cx="4712677" cy="5291872"/>
          </a:xfrm>
          <a:prstGeom prst="rect">
            <a:avLst/>
          </a:prstGeom>
        </p:spPr>
      </p:pic>
    </p:spTree>
    <p:extLst>
      <p:ext uri="{BB962C8B-B14F-4D97-AF65-F5344CB8AC3E}">
        <p14:creationId xmlns:p14="http://schemas.microsoft.com/office/powerpoint/2010/main" val="10270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89785" y="2199953"/>
            <a:ext cx="5732585" cy="4299439"/>
          </a:xfrm>
          <a:prstGeom prst="rect">
            <a:avLst/>
          </a:prstGeom>
        </p:spPr>
      </p:pic>
      <p:pic>
        <p:nvPicPr>
          <p:cNvPr id="3" name="Picture 2"/>
          <p:cNvPicPr>
            <a:picLocks noChangeAspect="1"/>
          </p:cNvPicPr>
          <p:nvPr/>
        </p:nvPicPr>
        <p:blipFill>
          <a:blip r:embed="rId3"/>
          <a:stretch>
            <a:fillRect/>
          </a:stretch>
        </p:blipFill>
        <p:spPr>
          <a:xfrm>
            <a:off x="608866" y="356089"/>
            <a:ext cx="4543425" cy="3993584"/>
          </a:xfrm>
          <a:prstGeom prst="rect">
            <a:avLst/>
          </a:prstGeom>
        </p:spPr>
      </p:pic>
    </p:spTree>
    <p:extLst>
      <p:ext uri="{BB962C8B-B14F-4D97-AF65-F5344CB8AC3E}">
        <p14:creationId xmlns:p14="http://schemas.microsoft.com/office/powerpoint/2010/main" val="297327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59603" y="464541"/>
            <a:ext cx="10136387" cy="6109365"/>
          </a:xfrm>
          <a:prstGeom prst="rect">
            <a:avLst/>
          </a:prstGeom>
        </p:spPr>
        <p:txBody>
          <a:bodyPr wrap="square">
            <a:spAutoFit/>
          </a:bodyPr>
          <a:lstStyle/>
          <a:p>
            <a:pPr>
              <a:lnSpc>
                <a:spcPct val="115000"/>
              </a:lnSpc>
            </a:pPr>
            <a:r>
              <a:rPr lang="en-US" sz="3600" b="1" dirty="0">
                <a:solidFill>
                  <a:prstClr val="black"/>
                </a:solidFill>
                <a:ea typeface="Calibri" panose="020F0502020204030204" pitchFamily="34" charset="0"/>
                <a:cs typeface="Palatino-Italic"/>
              </a:rPr>
              <a:t>Cerebral </a:t>
            </a:r>
            <a:r>
              <a:rPr lang="en-US" sz="3600" b="1" dirty="0" err="1">
                <a:solidFill>
                  <a:prstClr val="black"/>
                </a:solidFill>
                <a:ea typeface="Calibri" panose="020F0502020204030204" pitchFamily="34" charset="0"/>
                <a:cs typeface="Palatino-Italic"/>
              </a:rPr>
              <a:t>haemorrhage</a:t>
            </a:r>
            <a:r>
              <a:rPr lang="en-US" sz="3600" b="1" dirty="0">
                <a:solidFill>
                  <a:prstClr val="black"/>
                </a:solidFill>
                <a:ea typeface="Calibri" panose="020F0502020204030204" pitchFamily="34" charset="0"/>
                <a:cs typeface="Palatino-Italic"/>
              </a:rPr>
              <a:t>:</a:t>
            </a:r>
            <a:endParaRPr lang="en-US" sz="2800" dirty="0">
              <a:solidFill>
                <a:prstClr val="black"/>
              </a:solidFill>
              <a:ea typeface="Calibri" panose="020F0502020204030204" pitchFamily="34" charset="0"/>
              <a:cs typeface="Arial" panose="020B0604020202020204" pitchFamily="34" charset="0"/>
            </a:endParaRPr>
          </a:p>
          <a:p>
            <a:pPr>
              <a:lnSpc>
                <a:spcPct val="115000"/>
              </a:lnSpc>
            </a:pPr>
            <a:r>
              <a:rPr lang="en-US" sz="1600" b="1" dirty="0">
                <a:solidFill>
                  <a:prstClr val="black"/>
                </a:solidFill>
                <a:ea typeface="Calibri" panose="020F0502020204030204" pitchFamily="34" charset="0"/>
                <a:cs typeface="Palatino-Italic"/>
              </a:rPr>
              <a:t> </a:t>
            </a:r>
            <a:endParaRPr lang="en-US" sz="1200" dirty="0">
              <a:solidFill>
                <a:prstClr val="black"/>
              </a:solidFill>
              <a:ea typeface="Calibri" panose="020F0502020204030204" pitchFamily="34" charset="0"/>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US" sz="2400" dirty="0" err="1">
                <a:solidFill>
                  <a:prstClr val="black"/>
                </a:solidFill>
                <a:ea typeface="Calibri" panose="020F0502020204030204" pitchFamily="34" charset="0"/>
                <a:cs typeface="Palatino-Roman"/>
              </a:rPr>
              <a:t>Haemorrhage</a:t>
            </a:r>
            <a:r>
              <a:rPr lang="en-US" sz="2400" dirty="0">
                <a:solidFill>
                  <a:prstClr val="black"/>
                </a:solidFill>
                <a:ea typeface="Calibri" panose="020F0502020204030204" pitchFamily="34" charset="0"/>
                <a:cs typeface="Palatino-Roman"/>
              </a:rPr>
              <a:t> is demonstrable on CT immediately after the event as a region of high attenuation</a:t>
            </a:r>
          </a:p>
          <a:p>
            <a:pPr marL="342900" indent="-342900">
              <a:lnSpc>
                <a:spcPct val="115000"/>
              </a:lnSpc>
              <a:buFont typeface="Arial" panose="020B0604020202020204" pitchFamily="34" charset="0"/>
              <a:buChar char="•"/>
              <a:tabLst>
                <a:tab pos="457200" algn="l"/>
              </a:tabLst>
            </a:pPr>
            <a:endParaRPr lang="en-US" sz="2400" dirty="0">
              <a:solidFill>
                <a:prstClr val="black"/>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57200" algn="l"/>
              </a:tabLst>
            </a:pPr>
            <a:r>
              <a:rPr lang="en-US" sz="2400" dirty="0">
                <a:solidFill>
                  <a:prstClr val="black"/>
                </a:solidFill>
                <a:ea typeface="Calibri" panose="020F0502020204030204" pitchFamily="34" charset="0"/>
                <a:cs typeface="Palatino-Roman"/>
              </a:rPr>
              <a:t>Frequently causing mass effect.</a:t>
            </a:r>
            <a:endParaRPr lang="en-US" sz="2400" dirty="0">
              <a:solidFill>
                <a:prstClr val="black"/>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57200" algn="l"/>
              </a:tabLst>
            </a:pPr>
            <a:endParaRPr lang="en-US" sz="2400" dirty="0">
              <a:solidFill>
                <a:prstClr val="black"/>
              </a:solidFill>
              <a:ea typeface="Calibri" panose="020F0502020204030204" pitchFamily="34" charset="0"/>
              <a:cs typeface="Palatino-Roman"/>
            </a:endParaRPr>
          </a:p>
          <a:p>
            <a:pPr marL="342900" indent="-342900">
              <a:lnSpc>
                <a:spcPct val="115000"/>
              </a:lnSpc>
              <a:buFont typeface="Arial" panose="020B0604020202020204" pitchFamily="34" charset="0"/>
              <a:buChar char="•"/>
              <a:tabLst>
                <a:tab pos="457200" algn="l"/>
              </a:tabLst>
            </a:pPr>
            <a:r>
              <a:rPr lang="en-US" sz="2400" dirty="0">
                <a:solidFill>
                  <a:prstClr val="black"/>
                </a:solidFill>
                <a:ea typeface="Calibri" panose="020F0502020204030204" pitchFamily="34" charset="0"/>
                <a:cs typeface="Palatino-Roman"/>
              </a:rPr>
              <a:t>The initial high density of </a:t>
            </a:r>
            <a:r>
              <a:rPr lang="en-US" sz="2400" dirty="0" err="1">
                <a:solidFill>
                  <a:prstClr val="black"/>
                </a:solidFill>
                <a:ea typeface="Calibri" panose="020F0502020204030204" pitchFamily="34" charset="0"/>
                <a:cs typeface="Palatino-Roman"/>
              </a:rPr>
              <a:t>haemorrhage</a:t>
            </a:r>
            <a:r>
              <a:rPr lang="en-US" sz="2400" dirty="0">
                <a:solidFill>
                  <a:prstClr val="black"/>
                </a:solidFill>
                <a:ea typeface="Calibri" panose="020F0502020204030204" pitchFamily="34" charset="0"/>
                <a:cs typeface="Palatino-Roman"/>
              </a:rPr>
              <a:t> lessens over the following week or two leaving a low- density area indistinguishable from an infarct.</a:t>
            </a:r>
            <a:endParaRPr lang="en-US" sz="2400" dirty="0">
              <a:solidFill>
                <a:prstClr val="black"/>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57200" algn="l"/>
              </a:tabLst>
            </a:pPr>
            <a:endParaRPr lang="en-US" sz="2400" dirty="0">
              <a:solidFill>
                <a:prstClr val="black"/>
              </a:solidFill>
              <a:ea typeface="Calibri" panose="020F0502020204030204" pitchFamily="34" charset="0"/>
              <a:cs typeface="Palatino-Roman"/>
            </a:endParaRPr>
          </a:p>
          <a:p>
            <a:pPr marL="342900" indent="-342900">
              <a:lnSpc>
                <a:spcPct val="115000"/>
              </a:lnSpc>
              <a:buFont typeface="Arial" panose="020B0604020202020204" pitchFamily="34" charset="0"/>
              <a:buChar char="•"/>
              <a:tabLst>
                <a:tab pos="457200" algn="l"/>
              </a:tabLst>
            </a:pPr>
            <a:r>
              <a:rPr lang="en-US" sz="2400" dirty="0">
                <a:solidFill>
                  <a:prstClr val="black"/>
                </a:solidFill>
                <a:ea typeface="Calibri" panose="020F0502020204030204" pitchFamily="34" charset="0"/>
                <a:cs typeface="Palatino-Roman"/>
              </a:rPr>
              <a:t>May be associated with </a:t>
            </a:r>
            <a:r>
              <a:rPr lang="en-US" sz="2400" dirty="0" err="1">
                <a:solidFill>
                  <a:prstClr val="black"/>
                </a:solidFill>
                <a:ea typeface="Calibri" panose="020F0502020204030204" pitchFamily="34" charset="0"/>
                <a:cs typeface="Palatino-Roman"/>
              </a:rPr>
              <a:t>intraventricular</a:t>
            </a:r>
            <a:r>
              <a:rPr lang="en-US" sz="2400" dirty="0">
                <a:solidFill>
                  <a:prstClr val="black"/>
                </a:solidFill>
                <a:ea typeface="Calibri" panose="020F0502020204030204" pitchFamily="34" charset="0"/>
                <a:cs typeface="Palatino-Roman"/>
              </a:rPr>
              <a:t> or subarachnoid bleeding</a:t>
            </a:r>
            <a:endParaRPr lang="en-US" sz="2400" dirty="0">
              <a:solidFill>
                <a:prstClr val="black"/>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57200" algn="l"/>
              </a:tabLst>
            </a:pPr>
            <a:endParaRPr lang="en-US" sz="2400" dirty="0">
              <a:solidFill>
                <a:prstClr val="black"/>
              </a:solidFill>
              <a:ea typeface="Calibri" panose="020F0502020204030204" pitchFamily="34" charset="0"/>
              <a:cs typeface="Palatino-Roman"/>
            </a:endParaRPr>
          </a:p>
        </p:txBody>
      </p:sp>
    </p:spTree>
    <p:extLst>
      <p:ext uri="{BB962C8B-B14F-4D97-AF65-F5344CB8AC3E}">
        <p14:creationId xmlns:p14="http://schemas.microsoft.com/office/powerpoint/2010/main" val="3123017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795" y="135771"/>
            <a:ext cx="5625736" cy="6631303"/>
          </a:xfrm>
          <a:prstGeom prst="rect">
            <a:avLst/>
          </a:prstGeom>
        </p:spPr>
      </p:pic>
    </p:spTree>
    <p:extLst>
      <p:ext uri="{BB962C8B-B14F-4D97-AF65-F5344CB8AC3E}">
        <p14:creationId xmlns:p14="http://schemas.microsoft.com/office/powerpoint/2010/main" val="189240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38167"/>
            <a:ext cx="12115800" cy="5016500"/>
          </a:xfrm>
          <a:prstGeom prst="rect">
            <a:avLst/>
          </a:prstGeom>
        </p:spPr>
      </p:pic>
    </p:spTree>
    <p:extLst>
      <p:ext uri="{BB962C8B-B14F-4D97-AF65-F5344CB8AC3E}">
        <p14:creationId xmlns:p14="http://schemas.microsoft.com/office/powerpoint/2010/main" val="257582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703512" y="620688"/>
            <a:ext cx="4464496" cy="5227005"/>
          </a:xfrm>
          <a:prstGeom prst="rect">
            <a:avLst/>
          </a:prstGeom>
        </p:spPr>
      </p:pic>
      <p:pic>
        <p:nvPicPr>
          <p:cNvPr id="3" name="صورة 2"/>
          <p:cNvPicPr>
            <a:picLocks noChangeAspect="1"/>
          </p:cNvPicPr>
          <p:nvPr/>
        </p:nvPicPr>
        <p:blipFill>
          <a:blip r:embed="rId3"/>
          <a:stretch>
            <a:fillRect/>
          </a:stretch>
        </p:blipFill>
        <p:spPr>
          <a:xfrm>
            <a:off x="6456041" y="605898"/>
            <a:ext cx="4054611" cy="5256584"/>
          </a:xfrm>
          <a:prstGeom prst="rect">
            <a:avLst/>
          </a:prstGeom>
        </p:spPr>
      </p:pic>
    </p:spTree>
    <p:extLst>
      <p:ext uri="{BB962C8B-B14F-4D97-AF65-F5344CB8AC3E}">
        <p14:creationId xmlns:p14="http://schemas.microsoft.com/office/powerpoint/2010/main" val="1938044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31503" y="116634"/>
            <a:ext cx="10334827" cy="6432530"/>
          </a:xfrm>
          <a:prstGeom prst="rect">
            <a:avLst/>
          </a:prstGeom>
        </p:spPr>
        <p:txBody>
          <a:bodyPr wrap="square">
            <a:spAutoFit/>
          </a:bodyPr>
          <a:lstStyle/>
          <a:p>
            <a:r>
              <a:rPr lang="en-US" sz="2800" b="1" dirty="0">
                <a:solidFill>
                  <a:prstClr val="black"/>
                </a:solidFill>
              </a:rPr>
              <a:t>Subarachnoid haemorrhage</a:t>
            </a:r>
          </a:p>
          <a:p>
            <a:endParaRPr lang="en-US" sz="2400" dirty="0">
              <a:solidFill>
                <a:prstClr val="black"/>
              </a:solidFill>
            </a:endParaRPr>
          </a:p>
          <a:p>
            <a:pPr marL="285750" indent="-285750">
              <a:buFont typeface="Arial" pitchFamily="34" charset="0"/>
              <a:buChar char="•"/>
            </a:pPr>
            <a:r>
              <a:rPr lang="en-US" sz="2400" dirty="0">
                <a:solidFill>
                  <a:prstClr val="black"/>
                </a:solidFill>
              </a:rPr>
              <a:t>Usually due to a ruptured intracranial aneurysm or less commonly an arteriovenous malformation. </a:t>
            </a:r>
          </a:p>
          <a:p>
            <a:endParaRPr lang="en-US" sz="2400" dirty="0">
              <a:solidFill>
                <a:prstClr val="black"/>
              </a:solidFill>
            </a:endParaRPr>
          </a:p>
          <a:p>
            <a:pPr marL="285750" indent="-285750">
              <a:buFont typeface="Arial" pitchFamily="34" charset="0"/>
              <a:buChar char="•"/>
            </a:pPr>
            <a:r>
              <a:rPr lang="en-US" sz="2400" dirty="0">
                <a:solidFill>
                  <a:prstClr val="black"/>
                </a:solidFill>
              </a:rPr>
              <a:t>CT is the best initial investigation to diagnose.</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A subarachnoid haemorrhage is recognized by high density blood in the cortical sulci, Sylvian fissures and basal cisterns. </a:t>
            </a:r>
          </a:p>
          <a:p>
            <a:endParaRPr lang="en-US" sz="2400" dirty="0">
              <a:solidFill>
                <a:prstClr val="black"/>
              </a:solidFill>
            </a:endParaRPr>
          </a:p>
          <a:p>
            <a:pPr marL="285750" indent="-285750">
              <a:buFont typeface="Arial" pitchFamily="34" charset="0"/>
              <a:buChar char="•"/>
            </a:pPr>
            <a:r>
              <a:rPr lang="en-US" sz="2400" dirty="0">
                <a:solidFill>
                  <a:prstClr val="black"/>
                </a:solidFill>
              </a:rPr>
              <a:t>CT will also show any intracerebral haemorrhage or blood in the ventricles</a:t>
            </a:r>
          </a:p>
          <a:p>
            <a:endParaRPr lang="en-US" sz="2400" dirty="0">
              <a:solidFill>
                <a:prstClr val="black"/>
              </a:solidFill>
            </a:endParaRPr>
          </a:p>
          <a:p>
            <a:pPr marL="285750" indent="-285750">
              <a:buFont typeface="Arial" pitchFamily="34" charset="0"/>
              <a:buChar char="•"/>
            </a:pPr>
            <a:r>
              <a:rPr lang="en-US" sz="2400" dirty="0">
                <a:solidFill>
                  <a:prstClr val="black"/>
                </a:solidFill>
              </a:rPr>
              <a:t>An unenhanced routine head CT is followed by CT angiography as a single investigation to diagnose subarachnoid haemorrhage, localize the bleeding and demonstrate the aneurysm.</a:t>
            </a:r>
          </a:p>
          <a:p>
            <a:pPr marL="285750" indent="-285750">
              <a:buFont typeface="Arial" pitchFamily="34" charset="0"/>
              <a:buChar char="•"/>
            </a:pPr>
            <a:endParaRPr lang="ar-SA" sz="2400" dirty="0">
              <a:solidFill>
                <a:prstClr val="black"/>
              </a:solidFill>
            </a:endParaRPr>
          </a:p>
        </p:txBody>
      </p:sp>
    </p:spTree>
    <p:extLst>
      <p:ext uri="{BB962C8B-B14F-4D97-AF65-F5344CB8AC3E}">
        <p14:creationId xmlns:p14="http://schemas.microsoft.com/office/powerpoint/2010/main" val="2528770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476673"/>
            <a:ext cx="4032448" cy="439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1988841"/>
            <a:ext cx="4076824" cy="445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732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56265" y="264522"/>
            <a:ext cx="2520280" cy="523220"/>
          </a:xfrm>
          <a:prstGeom prst="rect">
            <a:avLst/>
          </a:prstGeom>
        </p:spPr>
        <p:txBody>
          <a:bodyPr wrap="square">
            <a:spAutoFit/>
          </a:bodyPr>
          <a:lstStyle/>
          <a:p>
            <a:r>
              <a:rPr lang="en-US" sz="2800" b="1" dirty="0">
                <a:solidFill>
                  <a:prstClr val="black"/>
                </a:solidFill>
              </a:rPr>
              <a:t>Head injury</a:t>
            </a:r>
            <a:endParaRPr lang="ar-SA" sz="2800" b="1" dirty="0">
              <a:solidFill>
                <a:prstClr val="black"/>
              </a:solidFill>
            </a:endParaRPr>
          </a:p>
        </p:txBody>
      </p:sp>
      <p:sp>
        <p:nvSpPr>
          <p:cNvPr id="3" name="مستطيل 2"/>
          <p:cNvSpPr/>
          <p:nvPr/>
        </p:nvSpPr>
        <p:spPr>
          <a:xfrm>
            <a:off x="1864929" y="1083126"/>
            <a:ext cx="10101402" cy="5262979"/>
          </a:xfrm>
          <a:prstGeom prst="rect">
            <a:avLst/>
          </a:prstGeom>
        </p:spPr>
        <p:txBody>
          <a:bodyPr wrap="square">
            <a:spAutoFit/>
          </a:bodyPr>
          <a:lstStyle/>
          <a:p>
            <a:pPr marL="285750" indent="-285750">
              <a:buFont typeface="Arial" pitchFamily="34" charset="0"/>
              <a:buChar char="•"/>
            </a:pPr>
            <a:r>
              <a:rPr lang="en-US" sz="2400" dirty="0">
                <a:solidFill>
                  <a:prstClr val="black"/>
                </a:solidFill>
              </a:rPr>
              <a:t>Computed tomography is performed without intravenous contrast administration</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brain and bone window. </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Computed tomography can distinguish between extracerebral and intracerebral lesions </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CT can also demonstrate fluid levels in the sinuses and mastoid air cells suggesting a facial or skull base fracture, air in the orbits and in severe head injury, air in the cranial cavity. </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Examination on bone windows can demonstrate fractures of the skull vault, face or skull base.</a:t>
            </a:r>
            <a:endParaRPr lang="ar-SA" sz="2400" dirty="0">
              <a:solidFill>
                <a:prstClr val="black"/>
              </a:solidFill>
            </a:endParaRPr>
          </a:p>
        </p:txBody>
      </p:sp>
    </p:spTree>
    <p:extLst>
      <p:ext uri="{BB962C8B-B14F-4D97-AF65-F5344CB8AC3E}">
        <p14:creationId xmlns:p14="http://schemas.microsoft.com/office/powerpoint/2010/main" val="516762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0" y="175847"/>
            <a:ext cx="10668000" cy="6370975"/>
          </a:xfrm>
          <a:prstGeom prst="rect">
            <a:avLst/>
          </a:prstGeom>
        </p:spPr>
        <p:txBody>
          <a:bodyPr wrap="square">
            <a:spAutoFit/>
          </a:bodyPr>
          <a:lstStyle/>
          <a:p>
            <a:endParaRPr lang="en-US" sz="2400" b="1" i="1" dirty="0">
              <a:solidFill>
                <a:srgbClr val="FFFF00"/>
              </a:solidFill>
            </a:endParaRPr>
          </a:p>
          <a:p>
            <a:pPr marL="285750" indent="-285750">
              <a:buFont typeface="Arial" pitchFamily="34" charset="0"/>
              <a:buChar char="•"/>
            </a:pPr>
            <a:r>
              <a:rPr lang="en-US" sz="2400" dirty="0">
                <a:solidFill>
                  <a:prstClr val="black"/>
                </a:solidFill>
              </a:rPr>
              <a:t>Extracerebral haematomas show a high density for about 1–2 weeks following the injury, but after 3–4 weeks the density decreases to become lower than that of the brain. In the intervening period, haematomas pass through a phase of being isodense with the brain </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Causes Midline or ventricular displacement. </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Extradural haematoma is seen as a lens-shaped, smoothly demarcated, high-density area situated over the surface of the hemisphere associated with a skull fracture</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Subdural haematoma conforms to the shape of the underlying brain </a:t>
            </a:r>
            <a:r>
              <a:rPr lang="en-US" sz="2400">
                <a:solidFill>
                  <a:prstClr val="black"/>
                </a:solidFill>
              </a:rPr>
              <a:t>(crescentic shape</a:t>
            </a:r>
            <a:r>
              <a:rPr lang="en-US" sz="2400" dirty="0">
                <a:solidFill>
                  <a:prstClr val="black"/>
                </a:solidFill>
              </a:rPr>
              <a:t>) and occurs most commonly over the convexity of the brain, but can also arise along the falx and tentorium</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endParaRPr lang="en-US" sz="2400" dirty="0">
              <a:solidFill>
                <a:prstClr val="black"/>
              </a:solidFill>
            </a:endParaRPr>
          </a:p>
        </p:txBody>
      </p:sp>
    </p:spTree>
    <p:extLst>
      <p:ext uri="{BB962C8B-B14F-4D97-AF65-F5344CB8AC3E}">
        <p14:creationId xmlns:p14="http://schemas.microsoft.com/office/powerpoint/2010/main" val="3141967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457057"/>
            <a:ext cx="8911687" cy="1280890"/>
          </a:xfrm>
        </p:spPr>
        <p:txBody>
          <a:bodyPr/>
          <a:lstStyle/>
          <a:p>
            <a:r>
              <a:rPr lang="en-US" dirty="0" smtClean="0"/>
              <a:t>Aims of </a:t>
            </a:r>
            <a:r>
              <a:rPr lang="en-US" smtClean="0"/>
              <a:t>our lectures:</a:t>
            </a:r>
            <a:endParaRPr lang="en-US" dirty="0"/>
          </a:p>
        </p:txBody>
      </p:sp>
      <p:sp>
        <p:nvSpPr>
          <p:cNvPr id="3" name="Content Placeholder 2"/>
          <p:cNvSpPr>
            <a:spLocks noGrp="1"/>
          </p:cNvSpPr>
          <p:nvPr>
            <p:ph idx="1"/>
          </p:nvPr>
        </p:nvSpPr>
        <p:spPr>
          <a:xfrm>
            <a:off x="1714500" y="1905000"/>
            <a:ext cx="9790112" cy="4006222"/>
          </a:xfrm>
        </p:spPr>
        <p:txBody>
          <a:bodyPr>
            <a:noAutofit/>
          </a:bodyPr>
          <a:lstStyle/>
          <a:p>
            <a:r>
              <a:rPr lang="en-US" sz="2800" dirty="0" smtClean="0"/>
              <a:t>To know the normal appearance of skull on X-ray</a:t>
            </a:r>
          </a:p>
          <a:p>
            <a:endParaRPr lang="en-US" sz="2800" dirty="0" smtClean="0"/>
          </a:p>
          <a:p>
            <a:r>
              <a:rPr lang="en-US" sz="2800" dirty="0" smtClean="0"/>
              <a:t>To learn the normal CT and MRI of brain and skull</a:t>
            </a:r>
          </a:p>
          <a:p>
            <a:endParaRPr lang="en-US" sz="2800" dirty="0"/>
          </a:p>
          <a:p>
            <a:r>
              <a:rPr lang="en-US" sz="2800" dirty="0"/>
              <a:t>To discuss some cerebral pathologies and see some cases of </a:t>
            </a:r>
            <a:r>
              <a:rPr lang="en-US" sz="2800" dirty="0" smtClean="0"/>
              <a:t>trauma</a:t>
            </a:r>
          </a:p>
          <a:p>
            <a:endParaRPr lang="en-US" sz="2800" dirty="0"/>
          </a:p>
          <a:p>
            <a:r>
              <a:rPr lang="en-US" sz="2800" dirty="0" smtClean="0"/>
              <a:t>To know about pathology of sinus, orbit, and neck</a:t>
            </a:r>
          </a:p>
          <a:p>
            <a:endParaRPr lang="en-US" sz="2800" dirty="0" smtClean="0"/>
          </a:p>
          <a:p>
            <a:endParaRPr lang="en-US" sz="2800" dirty="0"/>
          </a:p>
        </p:txBody>
      </p:sp>
    </p:spTree>
    <p:extLst>
      <p:ext uri="{BB962C8B-B14F-4D97-AF65-F5344CB8AC3E}">
        <p14:creationId xmlns:p14="http://schemas.microsoft.com/office/powerpoint/2010/main" val="1423807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0" y="260649"/>
            <a:ext cx="9144000" cy="5632311"/>
          </a:xfrm>
          <a:prstGeom prst="rect">
            <a:avLst/>
          </a:prstGeom>
        </p:spPr>
        <p:txBody>
          <a:bodyPr wrap="square">
            <a:spAutoFit/>
          </a:bodyPr>
          <a:lstStyle/>
          <a:p>
            <a:pPr marL="285750" indent="-285750">
              <a:buFont typeface="Arial" pitchFamily="34" charset="0"/>
              <a:buChar char="•"/>
            </a:pPr>
            <a:r>
              <a:rPr lang="en-US" sz="2400" dirty="0">
                <a:solidFill>
                  <a:prstClr val="black"/>
                </a:solidFill>
              </a:rPr>
              <a:t>Contusions are bruises of the brain which appear as areas of low attenuation and may be associated with high-density areas due to haemorrhage.</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Intracerebral haematomas are seen as areas of high density, which may be multifocal. There may be mass effect causing displacement of the ventricles and accompanying brain oedema.</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Fractures of the skull base or vault should be looked for on bone window settings.</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Assessment of fracture type: linear or depressed . Also assessment of Paranasal sinuses, sphenoid, petrous and occipital bones</a:t>
            </a:r>
          </a:p>
        </p:txBody>
      </p:sp>
    </p:spTree>
    <p:extLst>
      <p:ext uri="{BB962C8B-B14F-4D97-AF65-F5344CB8AC3E}">
        <p14:creationId xmlns:p14="http://schemas.microsoft.com/office/powerpoint/2010/main" val="1112096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136" y="116632"/>
            <a:ext cx="3206816"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686" y="85214"/>
            <a:ext cx="3260017" cy="319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104" y="3429000"/>
            <a:ext cx="32038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4686" y="3429000"/>
            <a:ext cx="326001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997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3" y="260649"/>
            <a:ext cx="3816424" cy="480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56792"/>
            <a:ext cx="4139952" cy="490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315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188640"/>
            <a:ext cx="406342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96752"/>
            <a:ext cx="4323432" cy="52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306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44" y="420805"/>
            <a:ext cx="10855233" cy="5048178"/>
          </a:xfrm>
          <a:prstGeom prst="rect">
            <a:avLst/>
          </a:prstGeom>
        </p:spPr>
      </p:pic>
      <p:sp>
        <p:nvSpPr>
          <p:cNvPr id="4" name="Rectangle 3"/>
          <p:cNvSpPr/>
          <p:nvPr/>
        </p:nvSpPr>
        <p:spPr>
          <a:xfrm>
            <a:off x="4126650" y="5787237"/>
            <a:ext cx="3385863" cy="584775"/>
          </a:xfrm>
          <a:prstGeom prst="rect">
            <a:avLst/>
          </a:prstGeom>
        </p:spPr>
        <p:txBody>
          <a:bodyPr wrap="none">
            <a:spAutoFit/>
          </a:bodyPr>
          <a:lstStyle/>
          <a:p>
            <a:r>
              <a:rPr lang="en-US" sz="3200" dirty="0" smtClean="0"/>
              <a:t>Brain Contusion </a:t>
            </a:r>
            <a:endParaRPr lang="en-US" sz="3200" dirty="0"/>
          </a:p>
        </p:txBody>
      </p:sp>
    </p:spTree>
    <p:extLst>
      <p:ext uri="{BB962C8B-B14F-4D97-AF65-F5344CB8AC3E}">
        <p14:creationId xmlns:p14="http://schemas.microsoft.com/office/powerpoint/2010/main" val="288539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6263" y="2373779"/>
            <a:ext cx="6392814" cy="1837735"/>
          </a:xfrm>
        </p:spPr>
        <p:txBody>
          <a:bodyPr>
            <a:noAutofit/>
          </a:bodyPr>
          <a:lstStyle/>
          <a:p>
            <a:r>
              <a:rPr lang="en-US" sz="9600" dirty="0" smtClean="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rPr>
              <a:t>Thank you</a:t>
            </a:r>
            <a:endParaRPr lang="en-US" sz="9600" dirty="0">
              <a:ln w="0"/>
              <a:solidFill>
                <a:schemeClr val="accent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26076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775520" y="188640"/>
            <a:ext cx="9645688" cy="6401368"/>
          </a:xfrm>
          <a:prstGeom prst="rect">
            <a:avLst/>
          </a:prstGeom>
        </p:spPr>
        <p:txBody>
          <a:bodyPr wrap="square">
            <a:spAutoFit/>
          </a:bodyPr>
          <a:lstStyle/>
          <a:p>
            <a:pPr>
              <a:lnSpc>
                <a:spcPct val="115000"/>
              </a:lnSpc>
            </a:pPr>
            <a:r>
              <a:rPr lang="en-US" sz="3200" b="1" dirty="0">
                <a:solidFill>
                  <a:prstClr val="black"/>
                </a:solidFill>
                <a:ea typeface="Calibri" panose="020F0502020204030204" pitchFamily="34" charset="0"/>
                <a:cs typeface="Palatino-Italic"/>
              </a:rPr>
              <a:t>Cerebral infarction:</a:t>
            </a:r>
            <a:endParaRPr lang="en-US" sz="2400" dirty="0">
              <a:solidFill>
                <a:prstClr val="black"/>
              </a:solidFill>
              <a:ea typeface="Calibri" panose="020F0502020204030204" pitchFamily="34" charset="0"/>
              <a:cs typeface="Arial" panose="020B0604020202020204" pitchFamily="34" charset="0"/>
            </a:endParaRPr>
          </a:p>
          <a:p>
            <a:pPr>
              <a:lnSpc>
                <a:spcPct val="115000"/>
              </a:lnSpc>
            </a:pPr>
            <a:r>
              <a:rPr lang="en-US" sz="1600" dirty="0">
                <a:solidFill>
                  <a:prstClr val="black"/>
                </a:solidFill>
                <a:ea typeface="Calibri" panose="020F0502020204030204" pitchFamily="34" charset="0"/>
                <a:cs typeface="Palatino-Roman"/>
              </a:rPr>
              <a:t> </a:t>
            </a:r>
          </a:p>
          <a:p>
            <a:pPr>
              <a:lnSpc>
                <a:spcPct val="115000"/>
              </a:lnSpc>
            </a:pPr>
            <a:endParaRPr lang="en-US" sz="1200" dirty="0">
              <a:solidFill>
                <a:prstClr val="black"/>
              </a:solidFill>
              <a:ea typeface="Calibri" panose="020F0502020204030204" pitchFamily="34" charset="0"/>
              <a:cs typeface="Arial" panose="020B0604020202020204" pitchFamily="34" charset="0"/>
            </a:endParaRPr>
          </a:p>
          <a:p>
            <a:pPr marL="342900" indent="-342900">
              <a:lnSpc>
                <a:spcPct val="115000"/>
              </a:lnSpc>
              <a:buFont typeface="Arial" panose="020B0604020202020204" pitchFamily="34" charset="0"/>
              <a:buChar char="•"/>
              <a:tabLst>
                <a:tab pos="457200" algn="l"/>
              </a:tabLst>
            </a:pPr>
            <a:r>
              <a:rPr lang="en-US" sz="2200" dirty="0">
                <a:solidFill>
                  <a:prstClr val="black"/>
                </a:solidFill>
                <a:ea typeface="Calibri" panose="020F0502020204030204" pitchFamily="34" charset="0"/>
                <a:cs typeface="Palatino-Roman"/>
              </a:rPr>
              <a:t>Changes of acute infarction are not usually recognized on CT before 6 hours</a:t>
            </a:r>
          </a:p>
          <a:p>
            <a:pPr marL="342900" indent="-342900">
              <a:lnSpc>
                <a:spcPct val="115000"/>
              </a:lnSpc>
              <a:buFont typeface="Arial" panose="020B0604020202020204" pitchFamily="34" charset="0"/>
              <a:buChar char="•"/>
              <a:tabLst>
                <a:tab pos="457200" algn="l"/>
              </a:tabLst>
            </a:pPr>
            <a:endParaRPr lang="en-US" sz="2200" dirty="0">
              <a:solidFill>
                <a:prstClr val="black"/>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57200" algn="l"/>
              </a:tabLst>
            </a:pPr>
            <a:r>
              <a:rPr lang="en-US" sz="2200" dirty="0">
                <a:solidFill>
                  <a:prstClr val="black"/>
                </a:solidFill>
                <a:ea typeface="Calibri" panose="020F0502020204030204" pitchFamily="34" charset="0"/>
                <a:cs typeface="Palatino-Roman"/>
              </a:rPr>
              <a:t>Over the next few days the infarct evolves into a low attenuation area conforming to the shape of a recognizable arterial distribution</a:t>
            </a:r>
            <a:endParaRPr lang="en-US" sz="2200" dirty="0">
              <a:solidFill>
                <a:prstClr val="black"/>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57200" algn="l"/>
              </a:tabLst>
            </a:pPr>
            <a:endParaRPr lang="en-US" sz="2200" dirty="0">
              <a:solidFill>
                <a:prstClr val="black"/>
              </a:solidFill>
              <a:ea typeface="Calibri" panose="020F0502020204030204" pitchFamily="34" charset="0"/>
              <a:cs typeface="Palatino-Roman"/>
            </a:endParaRPr>
          </a:p>
          <a:p>
            <a:pPr marL="342900" indent="-342900">
              <a:lnSpc>
                <a:spcPct val="115000"/>
              </a:lnSpc>
              <a:buFont typeface="Arial" panose="020B0604020202020204" pitchFamily="34" charset="0"/>
              <a:buChar char="•"/>
              <a:tabLst>
                <a:tab pos="457200" algn="l"/>
              </a:tabLst>
            </a:pPr>
            <a:r>
              <a:rPr lang="en-US" sz="2200" dirty="0">
                <a:solidFill>
                  <a:prstClr val="black"/>
                </a:solidFill>
                <a:ea typeface="Calibri" panose="020F0502020204030204" pitchFamily="34" charset="0"/>
                <a:cs typeface="Palatino-Roman"/>
              </a:rPr>
              <a:t>The infarct may gradually resolve, leaving an atrophic area and/or a persistent scar</a:t>
            </a:r>
            <a:endParaRPr lang="en-US" sz="2200" dirty="0">
              <a:solidFill>
                <a:prstClr val="black"/>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57200" algn="l"/>
              </a:tabLst>
            </a:pPr>
            <a:endParaRPr lang="en-US" sz="2200" dirty="0">
              <a:solidFill>
                <a:prstClr val="black"/>
              </a:solidFill>
              <a:ea typeface="Calibri" panose="020F0502020204030204" pitchFamily="34" charset="0"/>
              <a:cs typeface="Palatino-Roman"/>
            </a:endParaRPr>
          </a:p>
          <a:p>
            <a:pPr marL="342900" indent="-342900">
              <a:lnSpc>
                <a:spcPct val="115000"/>
              </a:lnSpc>
              <a:buFont typeface="Arial" panose="020B0604020202020204" pitchFamily="34" charset="0"/>
              <a:buChar char="•"/>
              <a:tabLst>
                <a:tab pos="457200" algn="l"/>
              </a:tabLst>
            </a:pPr>
            <a:r>
              <a:rPr lang="en-US" sz="2200" dirty="0">
                <a:solidFill>
                  <a:prstClr val="black"/>
                </a:solidFill>
                <a:ea typeface="Calibri" panose="020F0502020204030204" pitchFamily="34" charset="0"/>
                <a:cs typeface="Palatino-Roman"/>
              </a:rPr>
              <a:t>MRI scanning :  hyperintense areas on a T2-weighted scan, within 8 hours of the onset of symptoms. Special fast scanning techniques such as perfusion / diffusion scans show changes within minutes of the onset of symptoms.</a:t>
            </a:r>
            <a:endParaRPr lang="en-US" sz="2200" dirty="0">
              <a:solidFill>
                <a:prstClr val="black"/>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57200" algn="l"/>
              </a:tabLst>
            </a:pPr>
            <a:endParaRPr lang="en-US" sz="1050" dirty="0">
              <a:solidFill>
                <a:prstClr val="black"/>
              </a:solidFill>
              <a:ea typeface="Calibri" panose="020F0502020204030204" pitchFamily="34" charset="0"/>
              <a:cs typeface="Palatino-Roman"/>
            </a:endParaRPr>
          </a:p>
        </p:txBody>
      </p:sp>
    </p:spTree>
    <p:extLst>
      <p:ext uri="{BB962C8B-B14F-4D97-AF65-F5344CB8AC3E}">
        <p14:creationId xmlns:p14="http://schemas.microsoft.com/office/powerpoint/2010/main" val="68307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8607" y="659422"/>
            <a:ext cx="9302261" cy="4726487"/>
          </a:xfrm>
          <a:prstGeom prst="rect">
            <a:avLst/>
          </a:prstGeom>
        </p:spPr>
        <p:txBody>
          <a:bodyPr wrap="square">
            <a:spAutoFit/>
          </a:bodyPr>
          <a:lstStyle/>
          <a:p>
            <a:pPr marL="342900" indent="-342900">
              <a:lnSpc>
                <a:spcPct val="115000"/>
              </a:lnSpc>
              <a:buFont typeface="Arial" panose="020B0604020202020204" pitchFamily="34" charset="0"/>
              <a:buChar char="•"/>
              <a:tabLst>
                <a:tab pos="457200" algn="l"/>
              </a:tabLst>
            </a:pPr>
            <a:r>
              <a:rPr lang="en-US" sz="2400" dirty="0">
                <a:solidFill>
                  <a:prstClr val="black"/>
                </a:solidFill>
                <a:ea typeface="Calibri" panose="020F0502020204030204" pitchFamily="34" charset="0"/>
                <a:cs typeface="Palatino-Roman"/>
              </a:rPr>
              <a:t>Patients whose symptoms resolve within 24 hours are referred to as having a transient </a:t>
            </a:r>
            <a:r>
              <a:rPr lang="en-US" sz="2400" dirty="0" err="1">
                <a:solidFill>
                  <a:prstClr val="black"/>
                </a:solidFill>
                <a:ea typeface="Calibri" panose="020F0502020204030204" pitchFamily="34" charset="0"/>
                <a:cs typeface="Palatino-Roman"/>
              </a:rPr>
              <a:t>ischaemic</a:t>
            </a:r>
            <a:r>
              <a:rPr lang="en-US" sz="2400" dirty="0">
                <a:solidFill>
                  <a:prstClr val="black"/>
                </a:solidFill>
                <a:ea typeface="Calibri" panose="020F0502020204030204" pitchFamily="34" charset="0"/>
                <a:cs typeface="Palatino-Roman"/>
              </a:rPr>
              <a:t> attack (TIA). A common cause for a TIA is embolus from an atheromatous stenosis of the internal carotid artery. The presence of atheromatous plaque and degree of stenosis can be assessed with Doppler ultrasound of the neck. Ultrasound can also demonstrate a dissection of the carotid artery in the neck.</a:t>
            </a:r>
            <a:endParaRPr lang="en-US" sz="2400" dirty="0">
              <a:solidFill>
                <a:prstClr val="black"/>
              </a:solidFill>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57200" algn="l"/>
              </a:tabLst>
            </a:pPr>
            <a:endParaRPr lang="en-US" sz="2400" dirty="0">
              <a:solidFill>
                <a:prstClr val="black"/>
              </a:solidFill>
              <a:ea typeface="Calibri" panose="020F0502020204030204" pitchFamily="34" charset="0"/>
              <a:cs typeface="Palatino-Roman"/>
            </a:endParaRPr>
          </a:p>
          <a:p>
            <a:pPr marL="342900" indent="-342900">
              <a:lnSpc>
                <a:spcPct val="115000"/>
              </a:lnSpc>
              <a:buFont typeface="Arial" panose="020B0604020202020204" pitchFamily="34" charset="0"/>
              <a:buChar char="•"/>
              <a:tabLst>
                <a:tab pos="457200" algn="l"/>
              </a:tabLst>
            </a:pPr>
            <a:r>
              <a:rPr lang="en-US" sz="2400" dirty="0">
                <a:solidFill>
                  <a:prstClr val="black"/>
                </a:solidFill>
                <a:ea typeface="Calibri" panose="020F0502020204030204" pitchFamily="34" charset="0"/>
                <a:cs typeface="Palatino-Roman"/>
              </a:rPr>
              <a:t>The cerebral vessels may be imaged non-invasively with MR angiography (MRA). </a:t>
            </a:r>
            <a:endParaRPr lang="en-US" sz="2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3888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www.scienceabc.com/wp-content/uploads/2017/09/Circle-of-willis.webp"/>
          <p:cNvSpPr>
            <a:spLocks noChangeAspect="1" noChangeArrowheads="1"/>
          </p:cNvSpPr>
          <p:nvPr/>
        </p:nvSpPr>
        <p:spPr bwMode="auto">
          <a:xfrm>
            <a:off x="155574" y="-144463"/>
            <a:ext cx="5225317" cy="52253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2"/>
          <a:stretch>
            <a:fillRect/>
          </a:stretch>
        </p:blipFill>
        <p:spPr>
          <a:xfrm>
            <a:off x="1052147" y="369277"/>
            <a:ext cx="10050458" cy="6114683"/>
          </a:xfrm>
          <a:prstGeom prst="rect">
            <a:avLst/>
          </a:prstGeom>
        </p:spPr>
      </p:pic>
    </p:spTree>
    <p:extLst>
      <p:ext uri="{BB962C8B-B14F-4D97-AF65-F5344CB8AC3E}">
        <p14:creationId xmlns:p14="http://schemas.microsoft.com/office/powerpoint/2010/main" val="4155842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138" y="194408"/>
            <a:ext cx="6558084" cy="6558084"/>
          </a:xfrm>
          <a:prstGeom prst="rect">
            <a:avLst/>
          </a:prstGeom>
        </p:spPr>
      </p:pic>
    </p:spTree>
    <p:extLst>
      <p:ext uri="{BB962C8B-B14F-4D97-AF65-F5344CB8AC3E}">
        <p14:creationId xmlns:p14="http://schemas.microsoft.com/office/powerpoint/2010/main" val="116570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9743" y="1696053"/>
            <a:ext cx="11365891" cy="3637085"/>
          </a:xfrm>
          <a:prstGeom prst="rect">
            <a:avLst/>
          </a:prstGeom>
        </p:spPr>
      </p:pic>
    </p:spTree>
    <p:extLst>
      <p:ext uri="{BB962C8B-B14F-4D97-AF65-F5344CB8AC3E}">
        <p14:creationId xmlns:p14="http://schemas.microsoft.com/office/powerpoint/2010/main" val="704576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364" y="206827"/>
            <a:ext cx="6429104" cy="6429104"/>
          </a:xfrm>
          <a:prstGeom prst="rect">
            <a:avLst/>
          </a:prstGeom>
        </p:spPr>
      </p:pic>
    </p:spTree>
    <p:extLst>
      <p:ext uri="{BB962C8B-B14F-4D97-AF65-F5344CB8AC3E}">
        <p14:creationId xmlns:p14="http://schemas.microsoft.com/office/powerpoint/2010/main" val="184261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647728" y="188641"/>
            <a:ext cx="4968552" cy="6472329"/>
          </a:xfrm>
          <a:prstGeom prst="rect">
            <a:avLst/>
          </a:prstGeom>
        </p:spPr>
      </p:pic>
    </p:spTree>
    <p:extLst>
      <p:ext uri="{BB962C8B-B14F-4D97-AF65-F5344CB8AC3E}">
        <p14:creationId xmlns:p14="http://schemas.microsoft.com/office/powerpoint/2010/main" val="1914530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11</TotalTime>
  <Words>514</Words>
  <Application>Microsoft Office PowerPoint</Application>
  <PresentationFormat>Widescreen</PresentationFormat>
  <Paragraphs>71</Paragraphs>
  <Slides>25</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Arabic Typesetting</vt:lpstr>
      <vt:lpstr>Arial</vt:lpstr>
      <vt:lpstr>Calibri</vt:lpstr>
      <vt:lpstr>Calibri Light</vt:lpstr>
      <vt:lpstr>Century Gothic</vt:lpstr>
      <vt:lpstr>Palatino-Italic</vt:lpstr>
      <vt:lpstr>Palatino-Roman</vt:lpstr>
      <vt:lpstr>Tahoma</vt:lpstr>
      <vt:lpstr>Times New Roman</vt:lpstr>
      <vt:lpstr>Wingdings 3</vt:lpstr>
      <vt:lpstr>Office Theme</vt:lpstr>
      <vt:lpstr>Wisp</vt:lpstr>
      <vt:lpstr>Skull and brain imaging </vt:lpstr>
      <vt:lpstr>Aims of our lectures: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Firas</dc:creator>
  <cp:lastModifiedBy>Firas</cp:lastModifiedBy>
  <cp:revision>3</cp:revision>
  <dcterms:created xsi:type="dcterms:W3CDTF">2018-12-05T06:18:29Z</dcterms:created>
  <dcterms:modified xsi:type="dcterms:W3CDTF">2018-12-05T06:31:45Z</dcterms:modified>
</cp:coreProperties>
</file>